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8" r:id="rId11"/>
    <p:sldId id="269" r:id="rId12"/>
    <p:sldId id="270" r:id="rId13"/>
    <p:sldId id="264" r:id="rId14"/>
    <p:sldId id="266" r:id="rId15"/>
  </p:sldIdLst>
  <p:sldSz cx="24384000" cy="13716000"/>
  <p:notesSz cx="6858000" cy="9144000"/>
  <p:embeddedFontLst>
    <p:embeddedFont>
      <p:font typeface="Helvetica Neue" panose="02000503000000020004" pitchFamily="2" charset="0"/>
      <p:regular r:id="rId17"/>
      <p:bold r:id="rId18"/>
      <p:italic r:id="rId19"/>
      <p:boldItalic r:id="rId20"/>
    </p:embeddedFont>
    <p:embeddedFont>
      <p:font typeface="Helvetica Neue Light" panose="02000403000000020004" pitchFamily="2" charset="0"/>
      <p:regular r:id="rId21"/>
      <p:bold r:id="rId22"/>
      <p:italic r:id="rId23"/>
      <p:boldItalic r:id="rId24"/>
    </p:embeddedFont>
    <p:embeddedFont>
      <p:font typeface="Merriweather Sans" pitchFamily="2" charset="77"/>
      <p:regular r:id="rId25"/>
      <p:bold r:id="rId26"/>
      <p:italic r:id="rId27"/>
      <p:boldItalic r:id="rId28"/>
    </p:embeddedFont>
    <p:embeddedFont>
      <p:font typeface="Montserrat" pitchFamily="2" charset="77"/>
      <p:bold r:id="rId29"/>
      <p:italic r:id="rId30"/>
      <p:boldItalic r:id="rId31"/>
    </p:embeddedFont>
    <p:embeddedFont>
      <p:font typeface="Montserrat ExtraBold" pitchFamily="2" charset="77"/>
      <p:bold r:id="rId32"/>
      <p:italic r:id="rId33"/>
      <p:boldItalic r:id="rId34"/>
    </p:embeddedFont>
    <p:embeddedFont>
      <p:font typeface="Muli" pitchFamily="2" charset="77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DDC1545-A7C4-854F-ACF5-0102B84B1FDA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B74D6074-8461-234D-A7B3-ACA661F80F46}">
          <p14:sldIdLst>
            <p14:sldId id="261"/>
            <p14:sldId id="262"/>
            <p14:sldId id="267"/>
            <p14:sldId id="263"/>
            <p14:sldId id="268"/>
            <p14:sldId id="269"/>
            <p14:sldId id="270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7"/>
  </p:normalViewPr>
  <p:slideViewPr>
    <p:cSldViewPr snapToGrid="0">
      <p:cViewPr varScale="1">
        <p:scale>
          <a:sx n="77" d="100"/>
          <a:sy n="77" d="100"/>
        </p:scale>
        <p:origin x="28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presProps" Target="pres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5721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799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781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Outer rings - Client experience, technology, efficiencies, data driven solutions and innovation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Inner rings - creative content production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Brand and Commerce - telling stories and selling.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Solution selling.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261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7914" y="12450210"/>
            <a:ext cx="3516085" cy="126579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853542" cy="13007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>
            <a:spLocks noGrp="1"/>
          </p:cNvSpPr>
          <p:nvPr>
            <p:ph type="pic" idx="2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>
            <a:spLocks noGrp="1"/>
          </p:cNvSpPr>
          <p:nvPr>
            <p:ph type="pic" idx="3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>
            <a:spLocks noGrp="1"/>
          </p:cNvSpPr>
          <p:nvPr>
            <p:ph type="pic" idx="4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 descr="CD_Horizontal_White_Opt2.ai"/>
          <p:cNvPicPr preferRelativeResize="0"/>
          <p:nvPr/>
        </p:nvPicPr>
        <p:blipFill rotWithShape="1">
          <a:blip r:embed="rId2">
            <a:alphaModFix amt="74805"/>
          </a:blip>
          <a:srcRect r="76475"/>
          <a:stretch/>
        </p:blipFill>
        <p:spPr>
          <a:xfrm>
            <a:off x="23175570" y="12487091"/>
            <a:ext cx="583323" cy="69456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bg>
      <p:bgPr>
        <a:solidFill>
          <a:srgbClr val="FFFFF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Imag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73645" y="12878978"/>
            <a:ext cx="2036711" cy="35917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929417" y="13093700"/>
            <a:ext cx="465524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i="0" u="none" strike="noStrike"/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162" y="0"/>
            <a:ext cx="3955676" cy="13352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>
            <a:spLocks noGrp="1"/>
          </p:cNvSpPr>
          <p:nvPr>
            <p:ph type="pic" idx="2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>
            <a:spLocks noGrp="1"/>
          </p:cNvSpPr>
          <p:nvPr>
            <p:ph type="pic" idx="2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>
            <a:spLocks noGrp="1"/>
          </p:cNvSpPr>
          <p:nvPr>
            <p:ph type="pic" idx="2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lejandro.sanchez@ucreativa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-59440" y="-116610"/>
            <a:ext cx="24502879" cy="13949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000"/>
              <a:buFont typeface="Helvetica Neue"/>
              <a:buNone/>
            </a:pPr>
            <a:endParaRPr sz="30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9" name="Google Shape;69;p16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6400" y="6527236"/>
            <a:ext cx="3751200" cy="66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49A48C-AE52-DF44-B025-F7C765615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582" y="2412934"/>
            <a:ext cx="16539441" cy="889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5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D6BE80-E41A-F24F-8019-883591237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345" y="2278338"/>
            <a:ext cx="17000258" cy="91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1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4725ED-7C62-4848-A2C7-5AEF8CF15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872" y="2317306"/>
            <a:ext cx="16759959" cy="908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00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/>
        </p:nvSpPr>
        <p:spPr>
          <a:xfrm>
            <a:off x="17964864" y="8761920"/>
            <a:ext cx="1657097" cy="688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Montserrat"/>
              <a:buNone/>
            </a:pPr>
            <a:r>
              <a:rPr lang="en-US" sz="35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Titular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8EA9A5-7235-C94C-9DAD-A303B41C9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145" y="1105496"/>
            <a:ext cx="17788082" cy="1150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-59440" y="-116610"/>
            <a:ext cx="24502879" cy="13949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endParaRPr sz="30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6" name="Google Shape;136;p26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1001" y="6453980"/>
            <a:ext cx="4581998" cy="80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 descr="CD_Horizontal_White_Opt2.ai"/>
          <p:cNvPicPr preferRelativeResize="0"/>
          <p:nvPr/>
        </p:nvPicPr>
        <p:blipFill rotWithShape="1">
          <a:blip r:embed="rId3">
            <a:alphaModFix amt="74805"/>
          </a:blip>
          <a:srcRect r="76475"/>
          <a:stretch/>
        </p:blipFill>
        <p:spPr>
          <a:xfrm>
            <a:off x="-3589436" y="1228837"/>
            <a:ext cx="15160102" cy="18051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 descr="GettyImages-656455614.jpeg"/>
          <p:cNvPicPr preferRelativeResize="0"/>
          <p:nvPr/>
        </p:nvPicPr>
        <p:blipFill rotWithShape="1">
          <a:blip r:embed="rId4">
            <a:alphaModFix/>
          </a:blip>
          <a:srcRect l="11801" t="1838" b="11454"/>
          <a:stretch/>
        </p:blipFill>
        <p:spPr>
          <a:xfrm>
            <a:off x="0" y="-621775"/>
            <a:ext cx="24446552" cy="15519176"/>
          </a:xfrm>
          <a:prstGeom prst="rect">
            <a:avLst/>
          </a:prstGeom>
          <a:noFill/>
          <a:ln>
            <a:noFill/>
          </a:ln>
          <a:effectLst>
            <a:outerShdw blurRad="190500" dist="8455" dir="5400000" rotWithShape="0">
              <a:srgbClr val="000000"/>
            </a:outerShdw>
          </a:effectLst>
        </p:spPr>
      </p:pic>
      <p:sp>
        <p:nvSpPr>
          <p:cNvPr id="76" name="Google Shape;76;p17"/>
          <p:cNvSpPr txBox="1"/>
          <p:nvPr/>
        </p:nvSpPr>
        <p:spPr>
          <a:xfrm>
            <a:off x="13380166" y="6227922"/>
            <a:ext cx="7169354" cy="126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r>
              <a:rPr lang="en-US" sz="4400" b="0" i="0" u="none" strike="noStrike" cap="none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Desarrollo Web</a:t>
            </a: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endParaRPr lang="en-US" sz="44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endParaRPr lang="en-US" sz="4400" b="0" i="0" u="none" strike="noStrike" cap="none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endParaRPr lang="en-US" sz="44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r>
              <a:rPr lang="en-US" sz="4400" b="1" i="0" u="none" strike="noStrike" cap="none" dirty="0">
                <a:solidFill>
                  <a:srgbClr val="FFFFFF"/>
                </a:solidFill>
                <a:latin typeface="Montserrat ExtraBold"/>
                <a:ea typeface="Helvetica Neue"/>
                <a:cs typeface="Helvetica Neue"/>
                <a:sym typeface="Montserrat ExtraBold"/>
              </a:rPr>
              <a:t>Con HTML y CSS</a:t>
            </a:r>
            <a:endParaRPr sz="3000" b="1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9962439" y="7030554"/>
            <a:ext cx="4459121" cy="308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51435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es-ES_tradnl" sz="3200" b="0" i="0" u="none" strike="noStrike" cap="none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Presentación</a:t>
            </a:r>
          </a:p>
          <a:p>
            <a:pPr marL="51435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es-ES_tradnl" sz="3200" dirty="0">
                <a:latin typeface="Muli"/>
                <a:sym typeface="Muli"/>
              </a:rPr>
              <a:t>Reglas del juego</a:t>
            </a:r>
          </a:p>
          <a:p>
            <a:pPr marL="51435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es-ES_tradnl" sz="3200" dirty="0">
                <a:latin typeface="Muli"/>
                <a:sym typeface="Muli"/>
              </a:rPr>
              <a:t>Objetivos</a:t>
            </a:r>
          </a:p>
          <a:p>
            <a:pPr marL="51435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es-ES_tradnl" sz="3200" dirty="0">
                <a:latin typeface="Muli"/>
                <a:sym typeface="Muli"/>
              </a:rPr>
              <a:t>Historia de la Web</a:t>
            </a:r>
          </a:p>
          <a:p>
            <a:pPr marL="51435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es-ES_tradnl" sz="3200" dirty="0">
                <a:latin typeface="Muli"/>
                <a:sym typeface="Muli"/>
              </a:rPr>
              <a:t>Qué es HTML ?</a:t>
            </a:r>
          </a:p>
          <a:p>
            <a:pPr marL="51435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es-ES_tradnl" sz="3200" dirty="0">
                <a:latin typeface="Muli"/>
                <a:sym typeface="Muli"/>
              </a:rPr>
              <a:t>Algunos </a:t>
            </a:r>
            <a:r>
              <a:rPr lang="es-ES_tradnl" sz="3200" dirty="0" err="1">
                <a:latin typeface="Muli"/>
                <a:sym typeface="Muli"/>
              </a:rPr>
              <a:t>Tags</a:t>
            </a:r>
            <a:endParaRPr lang="es-ES_tradnl" sz="3200" dirty="0"/>
          </a:p>
        </p:txBody>
      </p:sp>
      <p:sp>
        <p:nvSpPr>
          <p:cNvPr id="82" name="Google Shape;82;p18"/>
          <p:cNvSpPr txBox="1"/>
          <p:nvPr/>
        </p:nvSpPr>
        <p:spPr>
          <a:xfrm>
            <a:off x="11124977" y="5996471"/>
            <a:ext cx="2134046" cy="688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Montserrat"/>
              <a:buNone/>
            </a:pPr>
            <a:r>
              <a:rPr lang="en-US" sz="35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Montserrat"/>
              <a:buNone/>
            </a:pP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/>
        </p:nvSpPr>
        <p:spPr>
          <a:xfrm>
            <a:off x="4811694" y="4182141"/>
            <a:ext cx="5863393" cy="102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Montserrat"/>
              <a:buNone/>
            </a:pPr>
            <a:r>
              <a:rPr lang="en-US" sz="54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Presentación</a:t>
            </a:r>
            <a:endParaRPr dirty="0"/>
          </a:p>
        </p:txBody>
      </p:sp>
      <p:sp>
        <p:nvSpPr>
          <p:cNvPr id="88" name="Google Shape;88;p19"/>
          <p:cNvSpPr txBox="1"/>
          <p:nvPr/>
        </p:nvSpPr>
        <p:spPr>
          <a:xfrm>
            <a:off x="4811694" y="6858000"/>
            <a:ext cx="6502008" cy="6741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0">
              <a:buSzPts val="2800"/>
            </a:pPr>
            <a:r>
              <a:rPr lang="es-ES_tradnl" sz="2400" b="1" dirty="0"/>
              <a:t>Formación</a:t>
            </a:r>
            <a:r>
              <a:rPr lang="es-ES_tradnl" sz="2400" dirty="0"/>
              <a:t>: </a:t>
            </a:r>
          </a:p>
          <a:p>
            <a:pPr lvl="0">
              <a:buSzPts val="2800"/>
            </a:pPr>
            <a:r>
              <a:rPr lang="es-ES_tradnl" sz="2400" dirty="0"/>
              <a:t>Ingeniería en sistemas y una</a:t>
            </a:r>
          </a:p>
          <a:p>
            <a:pPr lvl="0">
              <a:buSzPts val="2800"/>
            </a:pPr>
            <a:r>
              <a:rPr lang="es-ES_tradnl" sz="2400" dirty="0"/>
              <a:t>licenciatura en desarrollo web en la Universidad Nacional.</a:t>
            </a:r>
          </a:p>
          <a:p>
            <a:pPr lvl="0">
              <a:buSzPts val="2800"/>
            </a:pPr>
            <a:endParaRPr lang="es-ES_tradnl" sz="2400" dirty="0"/>
          </a:p>
          <a:p>
            <a:pPr lvl="0">
              <a:buSzPts val="2800"/>
            </a:pPr>
            <a:r>
              <a:rPr lang="es-ES_tradnl" sz="2400" dirty="0"/>
              <a:t>Vivo en: San José.</a:t>
            </a:r>
          </a:p>
          <a:p>
            <a:pPr lvl="0">
              <a:buSzPts val="2800"/>
            </a:pPr>
            <a:endParaRPr lang="es-ES_tradnl" sz="2400" dirty="0"/>
          </a:p>
          <a:p>
            <a:pPr lvl="0">
              <a:buSzPts val="2800"/>
            </a:pPr>
            <a:r>
              <a:rPr lang="es-ES_tradnl" sz="2400" b="1" dirty="0"/>
              <a:t>Trabajo en</a:t>
            </a:r>
            <a:r>
              <a:rPr lang="es-ES_tradnl" sz="2400" dirty="0"/>
              <a:t>: </a:t>
            </a:r>
            <a:r>
              <a:rPr lang="es-ES_tradnl" sz="2400" dirty="0" err="1"/>
              <a:t>Clarus</a:t>
            </a:r>
            <a:r>
              <a:rPr lang="es-ES_tradnl" sz="2400" dirty="0"/>
              <a:t> </a:t>
            </a:r>
            <a:r>
              <a:rPr lang="es-ES_tradnl" sz="2400" dirty="0" err="1"/>
              <a:t>Care</a:t>
            </a:r>
            <a:r>
              <a:rPr lang="es-ES_tradnl" sz="2400" dirty="0"/>
              <a:t>, </a:t>
            </a:r>
            <a:r>
              <a:rPr lang="es-ES_tradnl" sz="2400" dirty="0" err="1"/>
              <a:t>Ucreativa</a:t>
            </a:r>
            <a:r>
              <a:rPr lang="es-ES_tradnl" sz="2400" dirty="0"/>
              <a:t>, Independiente.</a:t>
            </a:r>
          </a:p>
          <a:p>
            <a:pPr lvl="0">
              <a:buSzPts val="2800"/>
            </a:pPr>
            <a:endParaRPr lang="es-ES_tradnl" sz="2400" dirty="0"/>
          </a:p>
          <a:p>
            <a:pPr lvl="0">
              <a:buSzPts val="2800"/>
            </a:pPr>
            <a:r>
              <a:rPr lang="es-ES_tradnl" sz="2400" b="1" dirty="0"/>
              <a:t>Experiencia:</a:t>
            </a:r>
            <a:r>
              <a:rPr lang="es-ES_tradnl" sz="2400" dirty="0"/>
              <a:t> +8años en desarrollo de software.</a:t>
            </a:r>
          </a:p>
          <a:p>
            <a:pPr lvl="0">
              <a:buSzPts val="2800"/>
            </a:pPr>
            <a:endParaRPr lang="es-ES_tradnl" sz="2400" dirty="0"/>
          </a:p>
          <a:p>
            <a:pPr lvl="0">
              <a:buSzPts val="2800"/>
            </a:pPr>
            <a:r>
              <a:rPr lang="es-ES_tradnl" sz="2400" b="1" dirty="0"/>
              <a:t>Me gusta: </a:t>
            </a:r>
            <a:r>
              <a:rPr lang="es-ES_tradnl" sz="2400" dirty="0"/>
              <a:t>El desarrollo de software, aprender/enseñar todos los días, los deportes. </a:t>
            </a:r>
          </a:p>
          <a:p>
            <a:pPr lvl="0">
              <a:buSzPts val="2800"/>
            </a:pPr>
            <a:endParaRPr lang="es-ES_tradnl" sz="2400" dirty="0"/>
          </a:p>
          <a:p>
            <a:pPr lvl="0">
              <a:buSzPts val="2800"/>
            </a:pPr>
            <a:r>
              <a:rPr lang="es-ES_tradnl" sz="2400" b="1" dirty="0"/>
              <a:t>Expectativa: </a:t>
            </a:r>
            <a:r>
              <a:rPr lang="es-ES_tradnl" sz="2400" dirty="0"/>
              <a:t>Transmitir el conocimiento de una manera sencilla y funcional para los estudiantes.</a:t>
            </a:r>
            <a:endParaRPr lang="es-ES_tradnl" sz="2400" b="1" dirty="0"/>
          </a:p>
          <a:p>
            <a:pPr lvl="0">
              <a:buSzPts val="2800"/>
            </a:pPr>
            <a:endParaRPr lang="es-ES_tradnl" sz="2400" dirty="0"/>
          </a:p>
          <a:p>
            <a:pPr lvl="0">
              <a:buSzPts val="2800"/>
            </a:pPr>
            <a:br>
              <a:rPr lang="es-ES_tradnl" sz="2400" dirty="0"/>
            </a:br>
            <a:endParaRPr lang="es-ES_tradnl" sz="2400" dirty="0"/>
          </a:p>
          <a:p>
            <a:pPr lvl="0">
              <a:buSzPts val="2800"/>
            </a:pPr>
            <a:br>
              <a:rPr lang="es-ES_tradnl" sz="2400" dirty="0"/>
            </a:br>
            <a:endParaRPr lang="es-ES_tradnl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CD5A6D-310B-164A-8BF2-A0E2E5C6B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5203767"/>
            <a:ext cx="7196366" cy="47243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/>
        </p:nvSpPr>
        <p:spPr>
          <a:xfrm>
            <a:off x="2482574" y="6529938"/>
            <a:ext cx="6411174" cy="485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en-US" sz="2000" dirty="0"/>
              <a:t>Se </a:t>
            </a:r>
            <a:r>
              <a:rPr lang="en-US" sz="2000" dirty="0" err="1"/>
              <a:t>pasa</a:t>
            </a:r>
            <a:r>
              <a:rPr lang="en-US" sz="2000" dirty="0"/>
              <a:t> </a:t>
            </a:r>
            <a:r>
              <a:rPr lang="en-US" sz="2000" dirty="0" err="1"/>
              <a:t>lista</a:t>
            </a:r>
            <a:r>
              <a:rPr lang="en-US" sz="2000" dirty="0"/>
              <a:t> al </a:t>
            </a:r>
            <a:r>
              <a:rPr lang="en-US" sz="2000" dirty="0" err="1"/>
              <a:t>inicial</a:t>
            </a:r>
            <a:r>
              <a:rPr lang="en-US" sz="2000" dirty="0"/>
              <a:t> la </a:t>
            </a:r>
            <a:r>
              <a:rPr lang="en-US" sz="2000" dirty="0" err="1"/>
              <a:t>clase</a:t>
            </a:r>
            <a:r>
              <a:rPr lang="en-US" sz="2000" dirty="0"/>
              <a:t>. (La </a:t>
            </a:r>
            <a:r>
              <a:rPr lang="en-US" sz="2000" dirty="0" err="1"/>
              <a:t>asistencia</a:t>
            </a:r>
            <a:r>
              <a:rPr lang="en-US" sz="2000" dirty="0"/>
              <a:t> no es </a:t>
            </a:r>
            <a:r>
              <a:rPr lang="en-US" sz="2000" dirty="0" err="1"/>
              <a:t>obligatoria</a:t>
            </a:r>
            <a:r>
              <a:rPr lang="en-US" sz="2000" dirty="0"/>
              <a:t>).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en-US" sz="2000" dirty="0" err="1"/>
              <a:t>Cámaras</a:t>
            </a:r>
            <a:r>
              <a:rPr lang="en-US" sz="2000" dirty="0"/>
              <a:t> </a:t>
            </a:r>
            <a:r>
              <a:rPr lang="en-US" sz="2000" dirty="0" err="1"/>
              <a:t>encendidas</a:t>
            </a:r>
            <a:r>
              <a:rPr lang="en-US" sz="2000" dirty="0"/>
              <a:t> al pasar </a:t>
            </a:r>
            <a:r>
              <a:rPr lang="en-US" sz="2000" dirty="0" err="1"/>
              <a:t>lista</a:t>
            </a:r>
            <a:r>
              <a:rPr lang="en-US" sz="2000" dirty="0"/>
              <a:t> y al </a:t>
            </a:r>
            <a:r>
              <a:rPr lang="en-US" sz="2000" dirty="0" err="1"/>
              <a:t>realizar</a:t>
            </a:r>
            <a:r>
              <a:rPr lang="en-US" sz="2000" dirty="0"/>
              <a:t> </a:t>
            </a:r>
            <a:r>
              <a:rPr lang="en-US" sz="2000" dirty="0" err="1"/>
              <a:t>participaciones</a:t>
            </a:r>
            <a:r>
              <a:rPr lang="en-US" sz="2000" dirty="0"/>
              <a:t>. 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en-US" sz="2000" dirty="0" err="1"/>
              <a:t>Respeto</a:t>
            </a:r>
            <a:r>
              <a:rPr lang="en-US" sz="2000" dirty="0"/>
              <a:t> </a:t>
            </a:r>
            <a:r>
              <a:rPr lang="en-US" sz="2000" dirty="0" err="1"/>
              <a:t>mutuo</a:t>
            </a:r>
            <a:r>
              <a:rPr lang="en-US" sz="2000" dirty="0"/>
              <a:t>.</a:t>
            </a:r>
            <a:endParaRPr sz="2000" dirty="0"/>
          </a:p>
        </p:txBody>
      </p:sp>
      <p:sp>
        <p:nvSpPr>
          <p:cNvPr id="94" name="Google Shape;94;p20"/>
          <p:cNvSpPr txBox="1"/>
          <p:nvPr/>
        </p:nvSpPr>
        <p:spPr>
          <a:xfrm>
            <a:off x="2474184" y="5496960"/>
            <a:ext cx="2712958" cy="688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Montserrat"/>
              <a:buNone/>
            </a:pPr>
            <a:r>
              <a:rPr lang="en-US" sz="35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Reglas</a:t>
            </a:r>
            <a:endParaRPr dirty="0"/>
          </a:p>
        </p:txBody>
      </p:sp>
      <p:pic>
        <p:nvPicPr>
          <p:cNvPr id="95" name="Google Shape;95;p20" descr="raphael-schaller-88040-unsplash.jpg"/>
          <p:cNvPicPr preferRelativeResize="0"/>
          <p:nvPr/>
        </p:nvPicPr>
        <p:blipFill rotWithShape="1">
          <a:blip r:embed="rId3">
            <a:alphaModFix/>
          </a:blip>
          <a:srcRect r="24710"/>
          <a:stretch/>
        </p:blipFill>
        <p:spPr>
          <a:xfrm>
            <a:off x="8893748" y="0"/>
            <a:ext cx="15490252" cy="1371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10669385" y="2394066"/>
            <a:ext cx="3045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4000" b="1" dirty="0"/>
              <a:t>Evaluación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6863B-974D-BC41-87BE-7E0708EACF54}"/>
              </a:ext>
            </a:extLst>
          </p:cNvPr>
          <p:cNvSpPr txBox="1"/>
          <p:nvPr/>
        </p:nvSpPr>
        <p:spPr>
          <a:xfrm>
            <a:off x="9705107" y="4919008"/>
            <a:ext cx="6754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/>
              <a:t>Trabajo en clase: 30%</a:t>
            </a:r>
          </a:p>
          <a:p>
            <a:r>
              <a:rPr lang="es-ES_tradnl" sz="4000" dirty="0"/>
              <a:t>Asignaciones cortas: 35%</a:t>
            </a:r>
          </a:p>
          <a:p>
            <a:r>
              <a:rPr lang="es-ES_tradnl" sz="4000" dirty="0"/>
              <a:t>Proyecto final: 35%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797C6-8A0F-C44B-9F03-9D593DA8FE8F}"/>
              </a:ext>
            </a:extLst>
          </p:cNvPr>
          <p:cNvSpPr txBox="1"/>
          <p:nvPr/>
        </p:nvSpPr>
        <p:spPr>
          <a:xfrm>
            <a:off x="2161309" y="4106487"/>
            <a:ext cx="18968654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000" b="1" dirty="0"/>
              <a:t>Objetivo General</a:t>
            </a:r>
          </a:p>
          <a:p>
            <a:endParaRPr lang="es-ES_tradnl" sz="2400" dirty="0"/>
          </a:p>
          <a:p>
            <a:r>
              <a:rPr lang="es-ES_tradnl" sz="2400" dirty="0"/>
              <a:t>Introducir al estudiante en el diseño de páginas web de manera profesional, utilizando las técnicas actuales del mercado y </a:t>
            </a:r>
            <a:r>
              <a:rPr lang="es-ES_tradnl" sz="2400" dirty="0" err="1"/>
              <a:t>frameworks</a:t>
            </a:r>
            <a:r>
              <a:rPr lang="es-ES_tradnl" sz="2400" dirty="0"/>
              <a:t> de</a:t>
            </a:r>
          </a:p>
          <a:p>
            <a:r>
              <a:rPr lang="es-ES_tradnl" sz="2400" dirty="0"/>
              <a:t>trabajo reconocidos</a:t>
            </a:r>
          </a:p>
          <a:p>
            <a:endParaRPr lang="es-ES_tradnl" sz="2400" dirty="0"/>
          </a:p>
          <a:p>
            <a:r>
              <a:rPr lang="es-ES_tradnl" sz="4000" b="1" dirty="0"/>
              <a:t>Objetivos específicos</a:t>
            </a:r>
          </a:p>
          <a:p>
            <a:endParaRPr lang="es-ES_trad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Conocer las herramientas necesarias para configurar un entorno de desarrollo web adecuado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Controlar la planificación y etapas de un proyecto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Crear y optimizar los contenidos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Manejar el concepto de </a:t>
            </a:r>
            <a:r>
              <a:rPr lang="es-ES_tradnl" sz="2400" dirty="0" err="1"/>
              <a:t>responsive</a:t>
            </a:r>
            <a:r>
              <a:rPr lang="es-ES_tradnl" sz="2400" dirty="0"/>
              <a:t> &amp; Mobile</a:t>
            </a: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797C6-8A0F-C44B-9F03-9D593DA8FE8F}"/>
              </a:ext>
            </a:extLst>
          </p:cNvPr>
          <p:cNvSpPr txBox="1"/>
          <p:nvPr/>
        </p:nvSpPr>
        <p:spPr>
          <a:xfrm>
            <a:off x="2161309" y="4106487"/>
            <a:ext cx="1315135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Metodología</a:t>
            </a:r>
            <a:endParaRPr lang="en-US" sz="4000" dirty="0"/>
          </a:p>
          <a:p>
            <a:br>
              <a:rPr lang="en-US" sz="4000" dirty="0"/>
            </a:br>
            <a:endParaRPr lang="es-ES_tradnl" sz="2400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400" dirty="0" err="1"/>
              <a:t>Clases</a:t>
            </a:r>
            <a:r>
              <a:rPr lang="en-US" sz="2400" dirty="0"/>
              <a:t> </a:t>
            </a:r>
            <a:r>
              <a:rPr lang="en-US" sz="2400" dirty="0" err="1"/>
              <a:t>magistrales</a:t>
            </a:r>
            <a:r>
              <a:rPr lang="en-US" sz="2400" dirty="0"/>
              <a:t> </a:t>
            </a:r>
            <a:r>
              <a:rPr lang="en-US" sz="2400" dirty="0" err="1"/>
              <a:t>virtuales</a:t>
            </a:r>
            <a:endParaRPr lang="en-US" sz="2400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400" dirty="0"/>
              <a:t>Se </a:t>
            </a:r>
            <a:r>
              <a:rPr lang="en-US" sz="2400" dirty="0" err="1"/>
              <a:t>aportará</a:t>
            </a:r>
            <a:r>
              <a:rPr lang="en-US" sz="2400" dirty="0"/>
              <a:t> el material </a:t>
            </a:r>
            <a:r>
              <a:rPr lang="en-US" sz="2400" dirty="0" err="1"/>
              <a:t>necesario</a:t>
            </a:r>
            <a:r>
              <a:rPr lang="en-US" sz="2400" dirty="0"/>
              <a:t>, </a:t>
            </a:r>
            <a:r>
              <a:rPr lang="en-US" sz="2400" dirty="0" err="1"/>
              <a:t>pero</a:t>
            </a:r>
            <a:r>
              <a:rPr lang="en-US" sz="2400" dirty="0"/>
              <a:t> el </a:t>
            </a:r>
            <a:r>
              <a:rPr lang="en-US" sz="2400" dirty="0" err="1"/>
              <a:t>estudiante</a:t>
            </a:r>
            <a:r>
              <a:rPr lang="en-US" sz="2400" dirty="0"/>
              <a:t> </a:t>
            </a:r>
            <a:r>
              <a:rPr lang="en-US" sz="2400" dirty="0" err="1"/>
              <a:t>deberá</a:t>
            </a:r>
            <a:r>
              <a:rPr lang="en-US" sz="2400" dirty="0"/>
              <a:t> </a:t>
            </a:r>
            <a:r>
              <a:rPr lang="en-US" sz="2400" dirty="0" err="1"/>
              <a:t>realizar</a:t>
            </a:r>
            <a:r>
              <a:rPr lang="en-US" sz="2400" dirty="0"/>
              <a:t> sus </a:t>
            </a:r>
            <a:r>
              <a:rPr lang="en-US" sz="2400" dirty="0" err="1"/>
              <a:t>apuntes</a:t>
            </a:r>
            <a:r>
              <a:rPr lang="en-US" sz="2400" dirty="0"/>
              <a:t> </a:t>
            </a:r>
            <a:r>
              <a:rPr lang="en-US" sz="2400" dirty="0" err="1"/>
              <a:t>necesarios</a:t>
            </a:r>
            <a:endParaRPr lang="en-US" sz="2400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400" dirty="0"/>
              <a:t>Se </a:t>
            </a:r>
            <a:r>
              <a:rPr lang="en-US" sz="2400" dirty="0" err="1"/>
              <a:t>trabajará</a:t>
            </a:r>
            <a:r>
              <a:rPr lang="en-US" sz="2400" dirty="0"/>
              <a:t> con </a:t>
            </a:r>
            <a:r>
              <a:rPr lang="en-US" sz="2400" dirty="0" err="1"/>
              <a:t>ejercicios</a:t>
            </a:r>
            <a:r>
              <a:rPr lang="en-US" sz="2400" dirty="0"/>
              <a:t> </a:t>
            </a:r>
            <a:r>
              <a:rPr lang="en-US" sz="2400" dirty="0" err="1"/>
              <a:t>prácticos</a:t>
            </a:r>
            <a:r>
              <a:rPr lang="en-US" sz="2400" dirty="0"/>
              <a:t>,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reales</a:t>
            </a:r>
            <a:r>
              <a:rPr lang="en-US" sz="2400" dirty="0"/>
              <a:t>, etc.</a:t>
            </a:r>
          </a:p>
          <a:p>
            <a:endParaRPr lang="es-ES_tradnl" sz="2400" dirty="0"/>
          </a:p>
          <a:p>
            <a:r>
              <a:rPr lang="es-ES_tradnl" sz="4000" b="1" dirty="0"/>
              <a:t>Protocolo de comunicación</a:t>
            </a:r>
          </a:p>
          <a:p>
            <a:endParaRPr lang="es-ES_trad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Email: </a:t>
            </a:r>
            <a:r>
              <a:rPr lang="es-ES_tradnl" sz="2400" dirty="0">
                <a:hlinkClick r:id="rId3"/>
              </a:rPr>
              <a:t>Alejandro.sanchez@ucreativa.com</a:t>
            </a:r>
            <a:endParaRPr lang="es-ES_trad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 err="1"/>
              <a:t>Whatsapp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3157218657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753B5A-195A-D24E-8325-FAC0AE3E3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437" y="2713865"/>
            <a:ext cx="15986414" cy="86080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284</Words>
  <Application>Microsoft Macintosh PowerPoint</Application>
  <PresentationFormat>Custom</PresentationFormat>
  <Paragraphs>66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Montserrat ExtraBold</vt:lpstr>
      <vt:lpstr>Arial</vt:lpstr>
      <vt:lpstr>Montserrat</vt:lpstr>
      <vt:lpstr>Helvetica Neue Light</vt:lpstr>
      <vt:lpstr>Muli</vt:lpstr>
      <vt:lpstr>Helvetica Neue</vt:lpstr>
      <vt:lpstr>Merriweather Sans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Alejandro Sanchez</cp:lastModifiedBy>
  <cp:revision>6</cp:revision>
  <dcterms:modified xsi:type="dcterms:W3CDTF">2021-03-23T00:40:44Z</dcterms:modified>
</cp:coreProperties>
</file>