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66" r:id="rId12"/>
  </p:sldIdLst>
  <p:sldSz cx="24384000" cy="13716000"/>
  <p:notesSz cx="6858000" cy="9144000"/>
  <p:embeddedFontLst>
    <p:embeddedFont>
      <p:font typeface="Helvetica Neue" panose="02000503000000020004" pitchFamily="2" charset="0"/>
      <p:regular r:id="rId14"/>
      <p:bold r:id="rId15"/>
      <p:italic r:id="rId16"/>
      <p:boldItalic r:id="rId17"/>
    </p:embeddedFont>
    <p:embeddedFont>
      <p:font typeface="Helvetica Neue Light" panose="02000403000000020004" pitchFamily="2" charset="0"/>
      <p:regular r:id="rId18"/>
      <p:bold r:id="rId19"/>
      <p:italic r:id="rId20"/>
      <p:boldItalic r:id="rId21"/>
    </p:embeddedFont>
    <p:embeddedFont>
      <p:font typeface="Merriweather Sans" pitchFamily="2" charset="77"/>
      <p:regular r:id="rId22"/>
      <p:bold r:id="rId23"/>
      <p:italic r:id="rId24"/>
      <p:boldItalic r:id="rId25"/>
    </p:embeddedFont>
    <p:embeddedFont>
      <p:font typeface="Montserrat ExtraBold" pitchFamily="2" charset="77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61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Untitled Section" id="{B74D6074-8461-234D-A7B3-ACA661F80F4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8"/>
    <p:restoredTop sz="94677"/>
  </p:normalViewPr>
  <p:slideViewPr>
    <p:cSldViewPr snapToGrid="0">
      <p:cViewPr varScale="1">
        <p:scale>
          <a:sx n="77" d="100"/>
          <a:sy n="77" d="100"/>
        </p:scale>
        <p:origin x="9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480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75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5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4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29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29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24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500078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Diccionarios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399E7-2C59-2A44-9DE0-B67FB51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344" y="4492764"/>
            <a:ext cx="6943311" cy="62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8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-31276" y="-600510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1575425" y="5877656"/>
            <a:ext cx="7350528" cy="22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Introducción</a:t>
            </a:r>
            <a:r>
              <a:rPr lang="en-US" sz="4400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 a la 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programación</a:t>
            </a:r>
            <a:endParaRPr lang="en-CR"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6754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_tradnl" sz="4000" dirty="0" err="1"/>
              <a:t>If</a:t>
            </a:r>
            <a:r>
              <a:rPr lang="es-ES_tradnl" sz="4000" dirty="0"/>
              <a:t> </a:t>
            </a:r>
            <a:r>
              <a:rPr lang="es-ES_tradnl" sz="4000" dirty="0" err="1"/>
              <a:t>statements</a:t>
            </a:r>
            <a:endParaRPr lang="es-ES_tradnl" sz="4000" dirty="0"/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Estructuras de datos en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Esta estructura nos permite decidir entre dos opciones resultantes de la evaluación de una sentencia.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BD398-FF64-2847-AF32-3C93CBB7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91" y="7016536"/>
            <a:ext cx="6178422" cy="18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r>
              <a:rPr lang="es-ES_tradnl" sz="4000" b="1" dirty="0"/>
              <a:t> - </a:t>
            </a:r>
            <a:r>
              <a:rPr lang="es-ES_tradnl" sz="4000" b="1" dirty="0" err="1"/>
              <a:t>else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Dentro de la estructura de control </a:t>
            </a:r>
            <a:r>
              <a:rPr lang="es-ES_tradnl" sz="4000" dirty="0" err="1"/>
              <a:t>if</a:t>
            </a:r>
            <a:r>
              <a:rPr lang="es-ES_tradnl" sz="4000" dirty="0"/>
              <a:t> podemos colocar opcionalmente una sentencia asociada a la evaluación negativa de la expresión.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D601C-7411-6847-9298-EB7EA91B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74" y="5749751"/>
            <a:ext cx="6865451" cy="3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 </a:t>
            </a:r>
            <a:r>
              <a:rPr lang="es-ES_tradnl" sz="4000" b="1" dirty="0" err="1"/>
              <a:t>If</a:t>
            </a:r>
            <a:r>
              <a:rPr lang="es-ES_tradnl" sz="4000" b="1" dirty="0"/>
              <a:t> – </a:t>
            </a:r>
            <a:r>
              <a:rPr lang="es-ES_tradnl" sz="4000" b="1" dirty="0" err="1"/>
              <a:t>elif</a:t>
            </a:r>
            <a:r>
              <a:rPr lang="es-ES_tradnl" sz="4000" b="1" dirty="0"/>
              <a:t> -  </a:t>
            </a:r>
            <a:r>
              <a:rPr lang="es-ES_tradnl" sz="4000" b="1" dirty="0" err="1"/>
              <a:t>else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Dentro de la estructura de control </a:t>
            </a:r>
            <a:r>
              <a:rPr lang="es-ES_tradnl" sz="4000" dirty="0" err="1"/>
              <a:t>if</a:t>
            </a:r>
            <a:r>
              <a:rPr lang="es-ES_tradnl" sz="4000" dirty="0"/>
              <a:t> podemos colocar opcionalmente una serie de sentencias asociadas a la evaluación negativa de la expresión principal.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017D3-C714-DB4C-B1F2-C487416C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3" y="6249441"/>
            <a:ext cx="7556224" cy="59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727604"/>
            <a:ext cx="1901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/>
              <a:t>Practica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Cree un nuevo Python file llamado ‘</a:t>
            </a:r>
            <a:r>
              <a:rPr lang="es-ES_tradnl" sz="4000" dirty="0" err="1"/>
              <a:t>graduacion.py</a:t>
            </a:r>
            <a:r>
              <a:rPr lang="es-ES_tradnl" sz="4000" dirty="0"/>
              <a:t>’ </a:t>
            </a:r>
          </a:p>
          <a:p>
            <a:r>
              <a:rPr lang="es-ES_tradnl" sz="4000" dirty="0"/>
              <a:t>Imprima en pantalla: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“Bienvenido a la graduación del </a:t>
            </a:r>
            <a:r>
              <a:rPr lang="es-ES_tradnl" sz="4000" dirty="0" err="1"/>
              <a:t>TechGround</a:t>
            </a:r>
            <a:r>
              <a:rPr lang="es-ES_tradnl" sz="4000" dirty="0"/>
              <a:t>”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Solicite al usuario su número de cédula o identificación.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Si el número de cedula es igual a “115260864” imprima:</a:t>
            </a:r>
          </a:p>
          <a:p>
            <a:pPr lvl="2"/>
            <a:r>
              <a:rPr lang="es-ES_tradnl" sz="4000" dirty="0"/>
              <a:t>	a. “Buen trabajo Pablo, te has graduado”</a:t>
            </a:r>
          </a:p>
          <a:p>
            <a:pPr lvl="2"/>
            <a:r>
              <a:rPr lang="es-ES_tradnl" sz="4000" dirty="0"/>
              <a:t>En caso de que la identificación sea diferente imprima:</a:t>
            </a:r>
          </a:p>
          <a:p>
            <a:pPr lvl="2"/>
            <a:r>
              <a:rPr lang="es-ES_tradnl" sz="4000" dirty="0"/>
              <a:t>	a. “Lo sentimos, no tenemos registrado ningún graduando con ese número de identificación”</a:t>
            </a:r>
          </a:p>
          <a:p>
            <a:pPr marL="742950" indent="-742950">
              <a:buFont typeface="+mj-lt"/>
              <a:buAutoNum type="arabicPeriod"/>
            </a:pPr>
            <a:endParaRPr lang="es-ES_tradnl" sz="4000" dirty="0"/>
          </a:p>
          <a:p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40870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Listas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Las listas nos permiten almacenar múltiples valores en una sola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020BA-1D76-4144-90D5-0F254079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75" y="9184258"/>
            <a:ext cx="8176866" cy="1222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EDAED-C7D1-EF43-939A-EB4538A8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80" y="5650328"/>
            <a:ext cx="8913395" cy="24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4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682240" y="166110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Estructuras de datos - </a:t>
            </a:r>
            <a:r>
              <a:rPr lang="es-ES_tradnl" sz="4000" b="1" dirty="0" err="1"/>
              <a:t>Tuplas</a:t>
            </a:r>
            <a:endParaRPr lang="es-ES_tradnl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Son muy similares a las listas pero tienen algunas diferencias: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Son separadas por coma.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No llevan paréntesis cuadrados.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No se pueden modificar.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4000" dirty="0"/>
              <a:t>Se pueden agregar valores pero esto crea una nueva </a:t>
            </a:r>
            <a:r>
              <a:rPr lang="es-ES_tradnl" sz="4000" dirty="0" err="1"/>
              <a:t>tupla</a:t>
            </a:r>
            <a:r>
              <a:rPr lang="es-ES_tradnl" sz="4000" dirty="0"/>
              <a:t> en memoria.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DE2A5-1AED-4746-A7A4-A6FF388B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01" y="9834315"/>
            <a:ext cx="5964195" cy="10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2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470</Words>
  <Application>Microsoft Macintosh PowerPoint</Application>
  <PresentationFormat>Custom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Neue</vt:lpstr>
      <vt:lpstr>Helvetica Neue Light</vt:lpstr>
      <vt:lpstr>Merriweather Sans</vt:lpstr>
      <vt:lpstr>Montserrat ExtraBold</vt:lpstr>
      <vt:lpstr>Arial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19</cp:revision>
  <dcterms:modified xsi:type="dcterms:W3CDTF">2021-06-01T04:07:37Z</dcterms:modified>
</cp:coreProperties>
</file>