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9" r:id="rId15"/>
    <p:sldId id="278" r:id="rId16"/>
    <p:sldId id="266" r:id="rId17"/>
  </p:sldIdLst>
  <p:sldSz cx="24384000" cy="13716000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  <p:embeddedFont>
      <p:font typeface="Helvetica Neue Light" panose="02000403000000020004" pitchFamily="2" charset="0"/>
      <p:regular r:id="rId23"/>
      <p:bold r:id="rId24"/>
      <p:italic r:id="rId25"/>
      <p:boldItalic r:id="rId26"/>
    </p:embeddedFont>
    <p:embeddedFont>
      <p:font typeface="Merriweather Sans" pitchFamily="2" charset="77"/>
      <p:regular r:id="rId27"/>
      <p:bold r:id="rId28"/>
      <p:italic r:id="rId29"/>
      <p:boldItalic r:id="rId30"/>
    </p:embeddedFont>
    <p:embeddedFont>
      <p:font typeface="Montserrat ExtraBold" pitchFamily="2" charset="77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9"/>
            <p14:sldId id="278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694"/>
  </p:normalViewPr>
  <p:slideViewPr>
    <p:cSldViewPr snapToGrid="0">
      <p:cViewPr varScale="1">
        <p:scale>
          <a:sx n="60" d="100"/>
          <a:sy n="60" d="100"/>
        </p:scale>
        <p:origin x="1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8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4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1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08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574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75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4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9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29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Diccionarios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399E7-2C59-2A44-9DE0-B67FB51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44" y="6645420"/>
            <a:ext cx="6943311" cy="6227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41863-5842-874B-95DE-6D0B937EB1EC}"/>
              </a:ext>
            </a:extLst>
          </p:cNvPr>
          <p:cNvSpPr txBox="1"/>
          <p:nvPr/>
        </p:nvSpPr>
        <p:spPr>
          <a:xfrm>
            <a:off x="2682240" y="2429712"/>
            <a:ext cx="185190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/>
              <a:t>Es una estructura de datos que nos permita almacenar información más compleja. Funcionan de manera similar a los diccionarios del mundo real, donde buscamos un concepto y encontramos su definición. En este caso se conoce como “</a:t>
            </a:r>
            <a:r>
              <a:rPr lang="es-ES_tradnl" sz="4400" dirty="0" err="1"/>
              <a:t>key</a:t>
            </a:r>
            <a:r>
              <a:rPr lang="es-ES_tradnl" sz="4400" dirty="0"/>
              <a:t>” y “</a:t>
            </a:r>
            <a:r>
              <a:rPr lang="es-ES_tradnl" sz="4400" dirty="0" err="1"/>
              <a:t>value</a:t>
            </a:r>
            <a:r>
              <a:rPr lang="es-ES_tradnl" sz="4400" dirty="0"/>
              <a:t>” donde en el primer ejemplo, el “</a:t>
            </a:r>
            <a:r>
              <a:rPr lang="es-ES_tradnl" sz="4400" dirty="0" err="1"/>
              <a:t>key</a:t>
            </a:r>
            <a:r>
              <a:rPr lang="es-ES_tradnl" sz="4400" dirty="0"/>
              <a:t>” es “</a:t>
            </a:r>
            <a:r>
              <a:rPr lang="es-ES_tradnl" sz="4400" dirty="0" err="1"/>
              <a:t>name</a:t>
            </a:r>
            <a:r>
              <a:rPr lang="es-ES_tradnl" sz="4400" dirty="0"/>
              <a:t>” y su valor es “Daniel”.</a:t>
            </a:r>
          </a:p>
          <a:p>
            <a:pPr marL="742950" indent="-742950">
              <a:buFont typeface="+mj-lt"/>
              <a:buAutoNum type="arabicPeriod"/>
            </a:pP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6328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Ciclos o bucles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11873-8437-C04D-B0A9-D6B50BB2B167}"/>
              </a:ext>
            </a:extLst>
          </p:cNvPr>
          <p:cNvSpPr txBox="1"/>
          <p:nvPr/>
        </p:nvSpPr>
        <p:spPr>
          <a:xfrm>
            <a:off x="2682240" y="4057233"/>
            <a:ext cx="185190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/>
              <a:t>Un bucle o ciclo, en programación, es una secuencia de instrucciones de código que se ejecuta repetidas veces, hasta que la condición asignada a dicho bucle deja de cumplirse.</a:t>
            </a:r>
          </a:p>
          <a:p>
            <a:endParaRPr lang="es-ES_tradnl" sz="4400" dirty="0"/>
          </a:p>
          <a:p>
            <a:r>
              <a:rPr lang="es-ES_tradnl" sz="4400" dirty="0"/>
              <a:t>Esto puede ser cuando: 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Ocurra ‘x’ cantidad de veces.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Hasta que ocurra algo.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400" dirty="0"/>
              <a:t>Mientras está sucediendo algo.</a:t>
            </a:r>
          </a:p>
          <a:p>
            <a:pPr marL="742950" indent="-742950">
              <a:buFont typeface="+mj-lt"/>
              <a:buAutoNum type="arabicPeriod"/>
            </a:pPr>
            <a:endParaRPr lang="es-ES_tradnl" sz="4400" dirty="0"/>
          </a:p>
        </p:txBody>
      </p:sp>
      <p:pic>
        <p:nvPicPr>
          <p:cNvPr id="1026" name="Picture 2" descr="Python - 6ª Clase: Bucles repetir (for) - ¿Qué es un bucle?">
            <a:extLst>
              <a:ext uri="{FF2B5EF4-FFF2-40B4-BE49-F238E27FC236}">
                <a16:creationId xmlns:a16="http://schemas.microsoft.com/office/drawing/2014/main" id="{84985DD0-D3E9-FD43-96BF-7359075E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760" y="6364916"/>
            <a:ext cx="8128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3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Ciclos </a:t>
            </a:r>
            <a:r>
              <a:rPr lang="es-ES_tradnl" sz="4800" b="1" dirty="0" err="1"/>
              <a:t>for</a:t>
            </a:r>
            <a:r>
              <a:rPr lang="es-ES_tradnl" sz="4800" b="1" dirty="0"/>
              <a:t> - Ejemplo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AD51F-8981-1C4E-A112-5F1264DB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28" y="3433840"/>
            <a:ext cx="8280189" cy="231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29FC0-296A-B144-8013-A3889F4296CF}"/>
              </a:ext>
            </a:extLst>
          </p:cNvPr>
          <p:cNvSpPr txBox="1"/>
          <p:nvPr/>
        </p:nvSpPr>
        <p:spPr>
          <a:xfrm>
            <a:off x="2682240" y="7063706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err="1"/>
              <a:t>Range</a:t>
            </a:r>
            <a:endParaRPr lang="es-ES_tradn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74A54-0DC5-7740-A1D5-03EC455C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51" y="8102403"/>
            <a:ext cx="13413542" cy="56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Ciclos </a:t>
            </a:r>
            <a:r>
              <a:rPr lang="es-ES_tradnl" sz="4800" b="1" dirty="0" err="1"/>
              <a:t>while</a:t>
            </a:r>
            <a:r>
              <a:rPr lang="es-ES_tradnl" sz="4800" b="1" dirty="0"/>
              <a:t> - Ejemplo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4057233"/>
            <a:ext cx="185190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/>
              <a:t>Recordemos que la palabra </a:t>
            </a:r>
            <a:r>
              <a:rPr lang="es-ES_tradnl" sz="4400" dirty="0" err="1"/>
              <a:t>while</a:t>
            </a:r>
            <a:r>
              <a:rPr lang="es-ES_tradnl" sz="4400" dirty="0"/>
              <a:t> significa “mientras”. En ese sentido, este ciclo se repite N cantidad de veces mientras/siempre y cuando se cumpla la condición.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970DF-059B-6344-80F3-7BAA4510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69" y="6858000"/>
            <a:ext cx="11896462" cy="4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Definiendo funciones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3270424"/>
            <a:ext cx="185190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/>
              <a:t>Las funciones son un elemento muy utilizado en la programación. Empaquetan y ‘aíslan’ del resto del programa una parte de código que realiza alguna tarea específica.</a:t>
            </a:r>
          </a:p>
          <a:p>
            <a:endParaRPr lang="es-ES_tradnl" sz="4400" dirty="0"/>
          </a:p>
          <a:p>
            <a:r>
              <a:rPr lang="es-ES_tradnl" sz="4400" dirty="0"/>
              <a:t>Son por tanto un conjunto de instrucciones que ejecutan una tarea determinada y que hemos encapsulado en un formato estándar para que nos sea muy sencillo de manipular y reutilizar.</a:t>
            </a:r>
          </a:p>
        </p:txBody>
      </p:sp>
    </p:spTree>
    <p:extLst>
      <p:ext uri="{BB962C8B-B14F-4D97-AF65-F5344CB8AC3E}">
        <p14:creationId xmlns:p14="http://schemas.microsoft.com/office/powerpoint/2010/main" val="116398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Definiendo funciones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2AD63-380F-8347-AF54-50682BD28BA7}"/>
              </a:ext>
            </a:extLst>
          </p:cNvPr>
          <p:cNvSpPr txBox="1"/>
          <p:nvPr/>
        </p:nvSpPr>
        <p:spPr>
          <a:xfrm>
            <a:off x="2682240" y="3270424"/>
            <a:ext cx="185190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/>
              <a:t>En Python, la definición de funciones se realiza mediante la instrucción </a:t>
            </a:r>
            <a:r>
              <a:rPr lang="es-ES_tradnl" sz="4400" dirty="0" err="1"/>
              <a:t>def</a:t>
            </a:r>
            <a:r>
              <a:rPr lang="es-ES_tradnl" sz="4400" dirty="0"/>
              <a:t> más un nombre de función descriptivo -para el cuál, aplican las mismas reglas que para el nombre de las variables- seguido de paréntesis de apertura y cierre. Como toda estructura de control en Python, la definición de la función finaliza con dos puntos (:) y el algoritmo que la compone, irá </a:t>
            </a:r>
            <a:r>
              <a:rPr lang="es-ES_tradnl" sz="4400" dirty="0" err="1"/>
              <a:t>indentado</a:t>
            </a:r>
            <a:r>
              <a:rPr lang="es-ES_tradnl" sz="4400" dirty="0"/>
              <a:t> con 4 espacios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07759-A0DB-6C45-AAB7-E9D04A5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28" y="8203733"/>
            <a:ext cx="7363144" cy="22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6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6754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 err="1"/>
              <a:t>If</a:t>
            </a:r>
            <a:r>
              <a:rPr lang="es-ES_tradnl" sz="4000" dirty="0"/>
              <a:t> </a:t>
            </a:r>
            <a:r>
              <a:rPr lang="es-ES_tradnl" sz="4000" dirty="0" err="1"/>
              <a:t>statements</a:t>
            </a:r>
            <a:endParaRPr lang="es-ES_tradnl" sz="4000" dirty="0"/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Estructuras de datos en Python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Ciclos </a:t>
            </a:r>
            <a:r>
              <a:rPr lang="es-ES_tradnl" sz="4000" dirty="0" err="1"/>
              <a:t>for</a:t>
            </a:r>
            <a:r>
              <a:rPr lang="es-ES_tradnl" sz="4000" dirty="0"/>
              <a:t> y </a:t>
            </a:r>
            <a:r>
              <a:rPr lang="es-ES_tradnl" sz="4000" dirty="0" err="1"/>
              <a:t>while</a:t>
            </a:r>
            <a:endParaRPr lang="es-ES_tradnl" sz="4000" dirty="0"/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Funciones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Esta estructura nos permite decidir entre dos opciones resultantes de la evaluación de una sentencia.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BD398-FF64-2847-AF32-3C93CBB7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91" y="7016536"/>
            <a:ext cx="6178422" cy="18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-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sentencia asociada a la evaluación negativa de la expresión.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D601C-7411-6847-9298-EB7EA91B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74" y="5749751"/>
            <a:ext cx="6865451" cy="3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– </a:t>
            </a:r>
            <a:r>
              <a:rPr lang="es-ES_tradnl" sz="4000" b="1" dirty="0" err="1"/>
              <a:t>elif</a:t>
            </a:r>
            <a:r>
              <a:rPr lang="es-ES_tradnl" sz="4000" b="1" dirty="0"/>
              <a:t> - 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serie de sentencias asociadas a la evaluación negativa de la expresión principal.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017D3-C714-DB4C-B1F2-C487416C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6249441"/>
            <a:ext cx="7556224" cy="59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727604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Practica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Cree un nuevo Python file llamado ‘</a:t>
            </a:r>
            <a:r>
              <a:rPr lang="es-ES_tradnl" sz="4000" dirty="0" err="1"/>
              <a:t>graduacion.py</a:t>
            </a:r>
            <a:r>
              <a:rPr lang="es-ES_tradnl" sz="4000" dirty="0"/>
              <a:t>’ </a:t>
            </a:r>
          </a:p>
          <a:p>
            <a:r>
              <a:rPr lang="es-ES_tradnl" sz="4000" dirty="0"/>
              <a:t>Imprima en pantalla: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“Bienvenido a la graduación del </a:t>
            </a:r>
            <a:r>
              <a:rPr lang="es-ES_tradnl" sz="4000" dirty="0" err="1"/>
              <a:t>TechGround</a:t>
            </a:r>
            <a:r>
              <a:rPr lang="es-ES_tradnl" sz="4000" dirty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Solicite al usuario su número de cédula o identificación.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Si el número de cedula es igual a “115260864” imprima:</a:t>
            </a:r>
          </a:p>
          <a:p>
            <a:pPr lvl="2"/>
            <a:r>
              <a:rPr lang="es-ES_tradnl" sz="4000" dirty="0"/>
              <a:t>	a. “Buen trabajo Pablo, te has graduado”</a:t>
            </a:r>
          </a:p>
          <a:p>
            <a:pPr lvl="2"/>
            <a:r>
              <a:rPr lang="es-ES_tradnl" sz="4000" dirty="0"/>
              <a:t>En caso de que la identificación sea diferente imprima:</a:t>
            </a:r>
          </a:p>
          <a:p>
            <a:pPr lvl="2"/>
            <a:r>
              <a:rPr lang="es-ES_tradnl" sz="4000" dirty="0"/>
              <a:t>	a. “Lo sentimos, no tenemos registrado ningún graduando con ese número de identificación”</a:t>
            </a:r>
          </a:p>
          <a:p>
            <a:pPr marL="742950" indent="-742950">
              <a:buFont typeface="+mj-lt"/>
              <a:buAutoNum type="arabicPeriod"/>
            </a:pPr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0870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Listas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Las listas nos permiten almacenar múltiples valores en una sola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020BA-1D76-4144-90D5-0F254079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75" y="9184258"/>
            <a:ext cx="8176866" cy="1222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EDAED-C7D1-EF43-939A-EB4538A8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80" y="5650328"/>
            <a:ext cx="8913395" cy="24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</a:t>
            </a:r>
            <a:r>
              <a:rPr lang="es-ES_tradnl" sz="4000" b="1" dirty="0" err="1"/>
              <a:t>Tuplas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Son muy similares a las listas pero tienen algunas diferencias: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Son separadas por coma.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llevan paréntesis cuadrados.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se pueden modificar.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Se pueden agregar valores pero esto crea una nueva </a:t>
            </a:r>
            <a:r>
              <a:rPr lang="es-ES_tradnl" sz="4000" dirty="0" err="1"/>
              <a:t>tupla</a:t>
            </a:r>
            <a:r>
              <a:rPr lang="es-ES_tradnl" sz="4000" dirty="0"/>
              <a:t> en memoria.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DE2A5-1AED-4746-A7A4-A6FF388B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01" y="9834315"/>
            <a:ext cx="5964195" cy="10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2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911</Words>
  <Application>Microsoft Macintosh PowerPoint</Application>
  <PresentationFormat>Custom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Neue</vt:lpstr>
      <vt:lpstr>Arial</vt:lpstr>
      <vt:lpstr>Montserrat ExtraBold</vt:lpstr>
      <vt:lpstr>Merriweather Sans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24</cp:revision>
  <dcterms:modified xsi:type="dcterms:W3CDTF">2021-06-04T00:49:24Z</dcterms:modified>
</cp:coreProperties>
</file>