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61" r:id="rId4"/>
    <p:sldId id="267" r:id="rId5"/>
    <p:sldId id="268" r:id="rId6"/>
    <p:sldId id="279" r:id="rId7"/>
    <p:sldId id="266" r:id="rId8"/>
  </p:sldIdLst>
  <p:sldSz cx="24384000" cy="13716000"/>
  <p:notesSz cx="6858000" cy="9144000"/>
  <p:embeddedFontLst>
    <p:embeddedFont>
      <p:font typeface="Helvetica Neue" panose="02000503000000020004" pitchFamily="2" charset="0"/>
      <p:regular r:id="rId10"/>
      <p:bold r:id="rId11"/>
      <p:italic r:id="rId12"/>
      <p:boldItalic r:id="rId13"/>
    </p:embeddedFont>
    <p:embeddedFont>
      <p:font typeface="Helvetica Neue Light" panose="02000403000000020004" pitchFamily="2" charset="0"/>
      <p:regular r:id="rId14"/>
      <p:bold r:id="rId15"/>
      <p:italic r:id="rId16"/>
      <p:boldItalic r:id="rId17"/>
    </p:embeddedFont>
    <p:embeddedFont>
      <p:font typeface="Merriweather Sans" pitchFamily="2" charset="77"/>
      <p:regular r:id="rId18"/>
      <p:bold r:id="rId19"/>
      <p:italic r:id="rId20"/>
      <p:boldItalic r:id="rId21"/>
    </p:embeddedFont>
    <p:embeddedFont>
      <p:font typeface="Montserrat ExtraBold" pitchFamily="2" charset="77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DDC1545-A7C4-854F-ACF5-0102B84B1FDA}">
          <p14:sldIdLst>
            <p14:sldId id="256"/>
            <p14:sldId id="257"/>
            <p14:sldId id="261"/>
            <p14:sldId id="267"/>
            <p14:sldId id="268"/>
            <p14:sldId id="279"/>
          </p14:sldIdLst>
        </p14:section>
        <p14:section name="Untitled Section" id="{B74D6074-8461-234D-A7B3-ACA661F80F4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/>
    <p:restoredTop sz="94677"/>
  </p:normalViewPr>
  <p:slideViewPr>
    <p:cSldViewPr snapToGrid="0">
      <p:cViewPr varScale="1">
        <p:scale>
          <a:sx n="67" d="100"/>
          <a:sy n="67" d="100"/>
        </p:scale>
        <p:origin x="22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775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658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057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914" y="12450210"/>
            <a:ext cx="3516085" cy="12657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53542" cy="1300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>
            <a:spLocks noGrp="1"/>
          </p:cNvSpPr>
          <p:nvPr>
            <p:ph type="pic" idx="3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4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descr="CD_Horizontal_White_Opt2.ai"/>
          <p:cNvPicPr preferRelativeResize="0"/>
          <p:nvPr/>
        </p:nvPicPr>
        <p:blipFill rotWithShape="1">
          <a:blip r:embed="rId2">
            <a:alphaModFix amt="74805"/>
          </a:blip>
          <a:srcRect r="76475"/>
          <a:stretch/>
        </p:blipFill>
        <p:spPr>
          <a:xfrm>
            <a:off x="23175570" y="12487091"/>
            <a:ext cx="583323" cy="69456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Imag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73645" y="12878978"/>
            <a:ext cx="2036711" cy="35917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929417" y="13093700"/>
            <a:ext cx="465524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i="0" u="none" strike="noStrike"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62" y="0"/>
            <a:ext cx="3955676" cy="13352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>
            <a:spLocks noGrp="1"/>
          </p:cNvSpPr>
          <p:nvPr>
            <p:ph type="pic" idx="2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>
            <a:spLocks noGrp="1"/>
          </p:cNvSpPr>
          <p:nvPr>
            <p:ph type="pic" idx="2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>
            <a:spLocks noGrp="1"/>
          </p:cNvSpPr>
          <p:nvPr>
            <p:ph type="pic" idx="2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-59440" y="500078"/>
            <a:ext cx="24502879" cy="13949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" name="Google Shape;69;p16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6400" y="6527236"/>
            <a:ext cx="3751200" cy="66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 descr="CD_Horizontal_White_Opt2.ai"/>
          <p:cNvPicPr preferRelativeResize="0"/>
          <p:nvPr/>
        </p:nvPicPr>
        <p:blipFill rotWithShape="1">
          <a:blip r:embed="rId3">
            <a:alphaModFix amt="74805"/>
          </a:blip>
          <a:srcRect r="76475"/>
          <a:stretch/>
        </p:blipFill>
        <p:spPr>
          <a:xfrm>
            <a:off x="-3589436" y="1228837"/>
            <a:ext cx="15160102" cy="1805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 descr="GettyImages-656455614.jpeg"/>
          <p:cNvPicPr preferRelativeResize="0"/>
          <p:nvPr/>
        </p:nvPicPr>
        <p:blipFill rotWithShape="1">
          <a:blip r:embed="rId4">
            <a:alphaModFix/>
          </a:blip>
          <a:srcRect l="11801" t="1838" b="11454"/>
          <a:stretch/>
        </p:blipFill>
        <p:spPr>
          <a:xfrm>
            <a:off x="-31276" y="-600510"/>
            <a:ext cx="24446552" cy="15519176"/>
          </a:xfrm>
          <a:prstGeom prst="rect">
            <a:avLst/>
          </a:prstGeom>
          <a:noFill/>
          <a:ln>
            <a:noFill/>
          </a:ln>
          <a:effectLst>
            <a:outerShdw blurRad="190500" dist="8455" dir="5400000" rotWithShape="0">
              <a:srgbClr val="000000"/>
            </a:outerShdw>
          </a:effectLst>
        </p:spPr>
      </p:pic>
      <p:sp>
        <p:nvSpPr>
          <p:cNvPr id="76" name="Google Shape;76;p17"/>
          <p:cNvSpPr txBox="1"/>
          <p:nvPr/>
        </p:nvSpPr>
        <p:spPr>
          <a:xfrm>
            <a:off x="11575425" y="5877656"/>
            <a:ext cx="7350528" cy="2266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r>
              <a:rPr lang="en-US" sz="4400" dirty="0" err="1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Introducción</a:t>
            </a:r>
            <a:r>
              <a:rPr lang="en-US" sz="4400" dirty="0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 a la </a:t>
            </a: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r>
              <a:rPr lang="en-US" sz="4400" dirty="0" err="1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programación</a:t>
            </a:r>
            <a:endParaRPr lang="en-CR" sz="30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10669385" y="2394066"/>
            <a:ext cx="3045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4000" b="1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6863B-974D-BC41-87BE-7E0708EACF54}"/>
              </a:ext>
            </a:extLst>
          </p:cNvPr>
          <p:cNvSpPr txBox="1"/>
          <p:nvPr/>
        </p:nvSpPr>
        <p:spPr>
          <a:xfrm>
            <a:off x="9705107" y="4919008"/>
            <a:ext cx="87104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Repaso de la clase anterior.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Preguntas del proyecto.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 err="1"/>
              <a:t>Substrings</a:t>
            </a:r>
            <a:r>
              <a:rPr lang="es-ES_tradnl" sz="40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 err="1"/>
              <a:t>Destructuring</a:t>
            </a:r>
            <a:r>
              <a:rPr lang="es-ES_tradnl" sz="4000" dirty="0"/>
              <a:t>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 err="1"/>
              <a:t>Subtrings</a:t>
            </a:r>
            <a:endParaRPr lang="es-ES_tradnl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Frecuentemente necesitamos obtener partes en específico de una cadena o lista. </a:t>
            </a:r>
            <a:br>
              <a:rPr lang="es-ES_tradnl" sz="4000" dirty="0"/>
            </a:br>
            <a:r>
              <a:rPr lang="es-ES_tradnl" sz="4000" dirty="0"/>
              <a:t>Para estos escenarios Python nos da la herramienta </a:t>
            </a:r>
            <a:r>
              <a:rPr lang="es-ES_tradnl" sz="4000" dirty="0" err="1"/>
              <a:t>substring</a:t>
            </a:r>
            <a:r>
              <a:rPr lang="es-ES_tradnl" sz="4000" dirty="0"/>
              <a:t> la cual tiene la siguiente forma: </a:t>
            </a:r>
            <a:br>
              <a:rPr lang="es-ES_tradnl" sz="4000" dirty="0"/>
            </a:br>
            <a:br>
              <a:rPr lang="es-ES_tradnl" sz="4000" dirty="0"/>
            </a:br>
            <a:r>
              <a:rPr lang="es-ES_tradnl" sz="4000" dirty="0"/>
              <a:t>cadena[</a:t>
            </a:r>
            <a:r>
              <a:rPr lang="es-ES_tradnl" sz="4000" dirty="0" err="1"/>
              <a:t>inicio:fin</a:t>
            </a:r>
            <a:r>
              <a:rPr lang="es-ES_tradnl" sz="4000" dirty="0"/>
              <a:t>]</a:t>
            </a:r>
          </a:p>
          <a:p>
            <a:endParaRPr lang="es-ES_tradnl" sz="4000" dirty="0"/>
          </a:p>
          <a:p>
            <a:r>
              <a:rPr lang="es-ES_tradnl" sz="4000" dirty="0"/>
              <a:t>Enlace: https://</a:t>
            </a:r>
            <a:r>
              <a:rPr lang="es-ES_tradnl" sz="4000" dirty="0" err="1"/>
              <a:t>google.com</a:t>
            </a:r>
            <a:endParaRPr lang="es-ES_tradnl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3AED8-7C78-4546-9B5B-0BDC671F3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51" y="8672624"/>
            <a:ext cx="14732994" cy="20011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F8454A-F188-634A-9FDA-77FFFDE27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1028" y="10950891"/>
            <a:ext cx="3841944" cy="110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9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 err="1"/>
              <a:t>Destructuring</a:t>
            </a:r>
            <a:endParaRPr lang="es-ES_tradnl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Python nos brinda una manera de extraer datos de objetos y asignarlos a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C9B5B-2185-B947-BE47-37E0A259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039" y="5664790"/>
            <a:ext cx="8800694" cy="196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1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/>
              <a:t>Practica: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2AD63-380F-8347-AF54-50682BD28BA7}"/>
              </a:ext>
            </a:extLst>
          </p:cNvPr>
          <p:cNvSpPr txBox="1"/>
          <p:nvPr/>
        </p:nvSpPr>
        <p:spPr>
          <a:xfrm>
            <a:off x="2682240" y="2492099"/>
            <a:ext cx="18519081" cy="1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/>
              <a:t>La empresa el gran parqueo ofrece espacios de parqueo mensuales y por hora. </a:t>
            </a:r>
            <a:br>
              <a:rPr lang="es-ES_tradnl" sz="3600" dirty="0"/>
            </a:br>
            <a:br>
              <a:rPr lang="es-ES_tradnl" sz="3600" dirty="0"/>
            </a:br>
            <a:r>
              <a:rPr lang="es-ES_tradnl" sz="3600" dirty="0"/>
              <a:t>La lista de los autos que cuentan con un espacio mensual cambia cada mañana.  </a:t>
            </a:r>
          </a:p>
          <a:p>
            <a:endParaRPr lang="es-ES_tradnl" sz="3600" dirty="0"/>
          </a:p>
          <a:p>
            <a:r>
              <a:rPr lang="es-ES_tradnl" sz="3600" dirty="0"/>
              <a:t>El administrador del parqueo tiene problemas para determinar cuales automóviles tienen un espacio mensual y cuales pagan por hora el servicio de parqueo. </a:t>
            </a:r>
          </a:p>
          <a:p>
            <a:endParaRPr lang="es-ES_tradnl" sz="3600" dirty="0"/>
          </a:p>
          <a:p>
            <a:r>
              <a:rPr lang="es-ES_tradnl" sz="3600" dirty="0"/>
              <a:t>-Lista de autos con espacio mensual: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3600" dirty="0"/>
              <a:t>Marca: Toyota, estilo: </a:t>
            </a:r>
            <a:r>
              <a:rPr lang="es-ES_tradnl" sz="3600" dirty="0" err="1"/>
              <a:t>Corolla</a:t>
            </a:r>
            <a:r>
              <a:rPr lang="es-ES_tradnl" sz="3600" dirty="0"/>
              <a:t>, modelo: 1995, placa: ‘ABC333’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3600" dirty="0"/>
              <a:t>Marca: Suzuki, estilo: Vitara, modelo: 2017, placa: ‘BND947’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3600" dirty="0"/>
              <a:t>Marca:  Mazda, estilo:323, modelo: 2010, placa: 456875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3600" dirty="0"/>
              <a:t>Marca:  Hyundai, </a:t>
            </a:r>
            <a:r>
              <a:rPr lang="es-ES_tradnl" sz="3600" dirty="0" err="1"/>
              <a:t>estilo:Tucson</a:t>
            </a:r>
            <a:r>
              <a:rPr lang="es-ES_tradnl" sz="3600" dirty="0"/>
              <a:t>, modelo: 2020, placa: ABC555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_tradnl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3600" dirty="0"/>
              <a:t>Realice un programa que pueda ingresar nuevos vehículos en el parqueo (Marca, estilo, modelo, placa.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3600" dirty="0"/>
              <a:t>El programa debe tener dos opciones de menú, </a:t>
            </a:r>
          </a:p>
          <a:p>
            <a:pPr marL="742950" lvl="2" indent="-742950">
              <a:buFont typeface="+mj-lt"/>
              <a:buAutoNum type="arabicPeriod"/>
            </a:pPr>
            <a:r>
              <a:rPr lang="es-ES_tradnl" sz="3600" dirty="0"/>
              <a:t>Ver todos los vehículos.</a:t>
            </a:r>
          </a:p>
          <a:p>
            <a:pPr marL="742950" lvl="2" indent="-742950">
              <a:buFont typeface="+mj-lt"/>
              <a:buAutoNum type="arabicPeriod"/>
            </a:pPr>
            <a:r>
              <a:rPr lang="es-ES_tradnl" sz="3600" dirty="0"/>
              <a:t>Ver vehículos con espacio mensual.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_tradnl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116398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-59440" y="-116610"/>
            <a:ext cx="24502879" cy="13949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6" name="Google Shape;136;p26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1001" y="6453980"/>
            <a:ext cx="4581998" cy="80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282</Words>
  <Application>Microsoft Macintosh PowerPoint</Application>
  <PresentationFormat>Custom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Helvetica Neue Light</vt:lpstr>
      <vt:lpstr>Arial</vt:lpstr>
      <vt:lpstr>Merriweather Sans</vt:lpstr>
      <vt:lpstr>Helvetica Neue</vt:lpstr>
      <vt:lpstr>Montserrat ExtraBold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Alejandro Sanchez</cp:lastModifiedBy>
  <cp:revision>34</cp:revision>
  <dcterms:modified xsi:type="dcterms:W3CDTF">2021-06-09T15:02:49Z</dcterms:modified>
</cp:coreProperties>
</file>