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79" r:id="rId7"/>
    <p:sldId id="266" r:id="rId8"/>
  </p:sldIdLst>
  <p:sldSz cx="24384000" cy="13716000"/>
  <p:notesSz cx="6858000" cy="9144000"/>
  <p:embeddedFontLst>
    <p:embeddedFont>
      <p:font typeface="Helvetica Neue" panose="02000503000000020004" pitchFamily="2" charset="0"/>
      <p:regular r:id="rId10"/>
      <p:bold r:id="rId11"/>
      <p:italic r:id="rId12"/>
      <p:boldItalic r:id="rId13"/>
    </p:embeddedFont>
    <p:embeddedFont>
      <p:font typeface="Helvetica Neue Light" panose="02000403000000020004" pitchFamily="2" charset="0"/>
      <p:regular r:id="rId14"/>
      <p:bold r:id="rId15"/>
      <p:italic r:id="rId16"/>
      <p:boldItalic r:id="rId17"/>
    </p:embeddedFont>
    <p:embeddedFont>
      <p:font typeface="Merriweather Sans" pitchFamily="2" charset="77"/>
      <p:regular r:id="rId18"/>
      <p:bold r:id="rId19"/>
      <p:italic r:id="rId20"/>
      <p:boldItalic r:id="rId21"/>
    </p:embeddedFont>
    <p:embeddedFont>
      <p:font typeface="Montserrat ExtraBold" pitchFamily="2" charset="77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DC1545-A7C4-854F-ACF5-0102B84B1FDA}">
          <p14:sldIdLst>
            <p14:sldId id="256"/>
            <p14:sldId id="257"/>
            <p14:sldId id="261"/>
            <p14:sldId id="267"/>
            <p14:sldId id="268"/>
            <p14:sldId id="279"/>
          </p14:sldIdLst>
        </p14:section>
        <p14:section name="Untitled Section" id="{B74D6074-8461-234D-A7B3-ACA661F80F4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694"/>
  </p:normalViewPr>
  <p:slideViewPr>
    <p:cSldViewPr snapToGrid="0">
      <p:cViewPr varScale="1">
        <p:scale>
          <a:sx n="60" d="100"/>
          <a:sy n="60" d="100"/>
        </p:scale>
        <p:origin x="1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75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5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57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14" y="12450210"/>
            <a:ext cx="3516085" cy="12657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53542" cy="1300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3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4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CD_Horizontal_White_Opt2.ai"/>
          <p:cNvPicPr preferRelativeResize="0"/>
          <p:nvPr/>
        </p:nvPicPr>
        <p:blipFill rotWithShape="1">
          <a:blip r:embed="rId2">
            <a:alphaModFix amt="74805"/>
          </a:blip>
          <a:srcRect r="76475"/>
          <a:stretch/>
        </p:blipFill>
        <p:spPr>
          <a:xfrm>
            <a:off x="23175570" y="12487091"/>
            <a:ext cx="583323" cy="6945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73645" y="12878978"/>
            <a:ext cx="2036711" cy="359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929417" y="13093700"/>
            <a:ext cx="465524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i="0" u="none" strike="noStrike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2" y="0"/>
            <a:ext cx="3955676" cy="13352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-59440" y="500078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6400" y="6527236"/>
            <a:ext cx="3751200" cy="66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descr="CD_Horizontal_White_Opt2.ai"/>
          <p:cNvPicPr preferRelativeResize="0"/>
          <p:nvPr/>
        </p:nvPicPr>
        <p:blipFill rotWithShape="1">
          <a:blip r:embed="rId3">
            <a:alphaModFix amt="74805"/>
          </a:blip>
          <a:srcRect r="76475"/>
          <a:stretch/>
        </p:blipFill>
        <p:spPr>
          <a:xfrm>
            <a:off x="-3589436" y="1228837"/>
            <a:ext cx="15160102" cy="1805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 descr="GettyImages-656455614.jpeg"/>
          <p:cNvPicPr preferRelativeResize="0"/>
          <p:nvPr/>
        </p:nvPicPr>
        <p:blipFill rotWithShape="1">
          <a:blip r:embed="rId4">
            <a:alphaModFix/>
          </a:blip>
          <a:srcRect l="11801" t="1838" b="11454"/>
          <a:stretch/>
        </p:blipFill>
        <p:spPr>
          <a:xfrm>
            <a:off x="-31276" y="-600510"/>
            <a:ext cx="24446552" cy="15519176"/>
          </a:xfrm>
          <a:prstGeom prst="rect">
            <a:avLst/>
          </a:prstGeom>
          <a:noFill/>
          <a:ln>
            <a:noFill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76" name="Google Shape;76;p17"/>
          <p:cNvSpPr txBox="1"/>
          <p:nvPr/>
        </p:nvSpPr>
        <p:spPr>
          <a:xfrm>
            <a:off x="11575425" y="5877656"/>
            <a:ext cx="7350528" cy="226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Introducción</a:t>
            </a:r>
            <a:r>
              <a:rPr lang="en-US" sz="4400" dirty="0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 a la </a:t>
            </a: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programación</a:t>
            </a:r>
            <a:endParaRPr lang="en-CR" sz="3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10669385" y="2394066"/>
            <a:ext cx="3045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4000" b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6863B-974D-BC41-87BE-7E0708EACF54}"/>
              </a:ext>
            </a:extLst>
          </p:cNvPr>
          <p:cNvSpPr txBox="1"/>
          <p:nvPr/>
        </p:nvSpPr>
        <p:spPr>
          <a:xfrm>
            <a:off x="9705107" y="4919008"/>
            <a:ext cx="87104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Repaso de la clase anterior.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Preguntas del proyecto.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Revisión Proyecto parte 2.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Funciones básicas de </a:t>
            </a:r>
            <a:r>
              <a:rPr lang="es-ES_tradnl" sz="4000" dirty="0" err="1"/>
              <a:t>strings</a:t>
            </a:r>
            <a:r>
              <a:rPr lang="es-ES_tradnl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Lambda </a:t>
            </a:r>
            <a:r>
              <a:rPr lang="es-ES_tradnl" sz="4000" dirty="0" err="1"/>
              <a:t>Functions</a:t>
            </a:r>
            <a:endParaRPr lang="es-ES_tradnl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Funciones básicas de </a:t>
            </a:r>
            <a:r>
              <a:rPr lang="es-ES_tradnl" sz="4000" b="1" dirty="0" err="1"/>
              <a:t>Strings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Algunas de las funciones básicas de los </a:t>
            </a:r>
            <a:r>
              <a:rPr lang="es-ES_tradnl" sz="4000" dirty="0" err="1"/>
              <a:t>strings</a:t>
            </a:r>
            <a:r>
              <a:rPr lang="es-ES_tradnl" sz="4000" dirty="0"/>
              <a:t> son:</a:t>
            </a:r>
          </a:p>
          <a:p>
            <a:pPr marL="742950" indent="-742950">
              <a:buFont typeface="+mj-lt"/>
              <a:buAutoNum type="arabicPeriod"/>
            </a:pPr>
            <a:endParaRPr lang="es-ES_tradn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907EB-532F-3D45-B238-B88C8610F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39" y="5041442"/>
            <a:ext cx="5431701" cy="5165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473CA-1159-904C-BE85-CD7BA60C1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174" y="5041442"/>
            <a:ext cx="3841944" cy="5205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61AF8-9611-AF4E-9AC2-8AE2EAA5F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174" y="10246655"/>
            <a:ext cx="2471184" cy="61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041D49-4AA6-5447-8B7D-E84303553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66680" y="5749328"/>
            <a:ext cx="6383936" cy="35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Lambda </a:t>
            </a:r>
            <a:r>
              <a:rPr lang="es-ES_tradnl" sz="4000" b="1" dirty="0" err="1"/>
              <a:t>Functions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Las funciones en Python son objetos de primera clase(</a:t>
            </a:r>
            <a:r>
              <a:rPr lang="es-ES_tradnl" sz="4000" dirty="0" err="1"/>
              <a:t>First-Class</a:t>
            </a:r>
            <a:r>
              <a:rPr lang="es-ES_tradnl" sz="4000" dirty="0"/>
              <a:t> </a:t>
            </a:r>
            <a:r>
              <a:rPr lang="es-ES_tradnl" sz="4000" dirty="0" err="1"/>
              <a:t>Citizens</a:t>
            </a:r>
            <a:r>
              <a:rPr lang="es-ES_tradnl" sz="4000" dirty="0"/>
              <a:t>), lo que significa que puede pasarlas a otras funciones como argumentos, devolverlas de otras funciones como valores y almacenarlas en variables y estructuras de datos.</a:t>
            </a:r>
          </a:p>
          <a:p>
            <a:endParaRPr lang="es-ES_tradnl" sz="4000" dirty="0"/>
          </a:p>
          <a:p>
            <a:r>
              <a:rPr lang="es-ES_tradnl" sz="4000" dirty="0"/>
              <a:t>Las funciones lambda o anónimas son un tipo de funciones en Python que típicamente se definen en una línea y cuyo código a ejecutar suele ser pequeño. </a:t>
            </a:r>
          </a:p>
          <a:p>
            <a:endParaRPr lang="es-ES_tradnl" sz="4000" dirty="0"/>
          </a:p>
          <a:p>
            <a:r>
              <a:rPr lang="es-ES_tradnl" sz="4000" dirty="0"/>
              <a:t>Estructura: </a:t>
            </a:r>
          </a:p>
          <a:p>
            <a:endParaRPr lang="es-ES_tradnl" sz="4000" dirty="0"/>
          </a:p>
          <a:p>
            <a:r>
              <a:rPr lang="es-ES_tradnl" sz="4000" dirty="0"/>
              <a:t>Palabra reservada </a:t>
            </a:r>
            <a:r>
              <a:rPr lang="es-ES_tradnl" sz="4000" dirty="0" err="1"/>
              <a:t>lamda</a:t>
            </a:r>
            <a:r>
              <a:rPr lang="es-ES_tradnl" sz="4000" dirty="0"/>
              <a:t> [espacio] parámetros : [espacio] retorno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4C4D6-9EDF-8744-B520-2E3FF40C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860" y="11573079"/>
            <a:ext cx="7948280" cy="12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1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Tarea: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2AD63-380F-8347-AF54-50682BD28BA7}"/>
              </a:ext>
            </a:extLst>
          </p:cNvPr>
          <p:cNvSpPr txBox="1"/>
          <p:nvPr/>
        </p:nvSpPr>
        <p:spPr>
          <a:xfrm>
            <a:off x="2682240" y="2492099"/>
            <a:ext cx="18519081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400" dirty="0"/>
              <a:t>Se requiere crear una calculadora en Python que tenga la capacidad de sumar, multiplicar, dividir, restar y calcular la raíz cuadrada.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_tradnl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400" dirty="0"/>
              <a:t>Realice una función para cada una de las operaciones mencionadas anteriormente.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400" dirty="0"/>
              <a:t>El programa deberá ser capaz de realizar operaciones N cantidad de veces, como una calculadora regular.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_tradnl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400" dirty="0"/>
              <a:t>Debe realizar dos calculadoras. Una utilizando funciones lambda y otra utilizando funciones regulares.</a:t>
            </a:r>
          </a:p>
        </p:txBody>
      </p:sp>
    </p:spTree>
    <p:extLst>
      <p:ext uri="{BB962C8B-B14F-4D97-AF65-F5344CB8AC3E}">
        <p14:creationId xmlns:p14="http://schemas.microsoft.com/office/powerpoint/2010/main" val="116398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-59440" y="-116610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1001" y="6453980"/>
            <a:ext cx="4581998" cy="80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230</Words>
  <Application>Microsoft Macintosh PowerPoint</Application>
  <PresentationFormat>Custom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Neue Light</vt:lpstr>
      <vt:lpstr>Arial</vt:lpstr>
      <vt:lpstr>Merriweather Sans</vt:lpstr>
      <vt:lpstr>Helvetica Neue</vt:lpstr>
      <vt:lpstr>Montserrat ExtraBold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Sanchez</cp:lastModifiedBy>
  <cp:revision>37</cp:revision>
  <dcterms:modified xsi:type="dcterms:W3CDTF">2021-06-11T00:23:26Z</dcterms:modified>
</cp:coreProperties>
</file>