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61" r:id="rId4"/>
    <p:sldId id="267" r:id="rId5"/>
    <p:sldId id="283" r:id="rId6"/>
    <p:sldId id="268" r:id="rId7"/>
    <p:sldId id="279" r:id="rId8"/>
    <p:sldId id="280" r:id="rId9"/>
    <p:sldId id="281" r:id="rId10"/>
    <p:sldId id="282" r:id="rId11"/>
    <p:sldId id="266" r:id="rId12"/>
  </p:sldIdLst>
  <p:sldSz cx="24384000" cy="13716000"/>
  <p:notesSz cx="6858000" cy="9144000"/>
  <p:embeddedFontLst>
    <p:embeddedFont>
      <p:font typeface="Helvetica Neue" panose="02000503000000020004" pitchFamily="2" charset="0"/>
      <p:regular r:id="rId14"/>
      <p:bold r:id="rId14"/>
      <p:italic r:id="rId14"/>
      <p:boldItalic r:id="rId14"/>
    </p:embeddedFont>
    <p:embeddedFont>
      <p:font typeface="Helvetica Neue Light" panose="02000403000000020004" pitchFamily="2" charset="0"/>
      <p:regular r:id="rId14"/>
      <p:bold r:id="rId14"/>
      <p:italic r:id="rId14"/>
      <p:boldItalic r:id="rId14"/>
    </p:embeddedFont>
    <p:embeddedFont>
      <p:font typeface="Merriweather Sans" pitchFamily="2" charset="77"/>
      <p:regular r:id="rId14"/>
      <p:bold r:id="rId14"/>
      <p:italic r:id="rId14"/>
      <p:boldItalic r:id="rId14"/>
    </p:embeddedFont>
    <p:embeddedFont>
      <p:font typeface="Montserrat ExtraBold" pitchFamily="2" charset="77"/>
      <p:bold r:id="rId14"/>
      <p:italic r:id="rId14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DDC1545-A7C4-854F-ACF5-0102B84B1FDA}">
          <p14:sldIdLst>
            <p14:sldId id="256"/>
            <p14:sldId id="257"/>
            <p14:sldId id="261"/>
            <p14:sldId id="267"/>
            <p14:sldId id="283"/>
            <p14:sldId id="268"/>
            <p14:sldId id="279"/>
            <p14:sldId id="280"/>
            <p14:sldId id="281"/>
            <p14:sldId id="282"/>
          </p14:sldIdLst>
        </p14:section>
        <p14:section name="Untitled Section" id="{B74D6074-8461-234D-A7B3-ACA661F80F46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34"/>
    <p:restoredTop sz="94772"/>
  </p:normalViewPr>
  <p:slideViewPr>
    <p:cSldViewPr snapToGrid="0">
      <p:cViewPr varScale="1">
        <p:scale>
          <a:sx n="66" d="100"/>
          <a:sy n="66" d="100"/>
        </p:scale>
        <p:origin x="28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NUL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3349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7758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1618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Outer rings - Client experience, technology, efficiencies, data driven solutions and innovation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Inner rings - creative content production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Brand and Commerce - telling stories and selling.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Solution selling.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658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0574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812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2042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7914" y="12450210"/>
            <a:ext cx="3516085" cy="126579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853542" cy="13007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>
            <a:spLocks noGrp="1"/>
          </p:cNvSpPr>
          <p:nvPr>
            <p:ph type="pic" idx="2"/>
          </p:nvPr>
        </p:nvSpPr>
        <p:spPr>
          <a:xfrm>
            <a:off x="15760700" y="68707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>
            <a:spLocks noGrp="1"/>
          </p:cNvSpPr>
          <p:nvPr>
            <p:ph type="pic" idx="3"/>
          </p:nvPr>
        </p:nvSpPr>
        <p:spPr>
          <a:xfrm>
            <a:off x="15760700" y="9525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>
            <a:spLocks noGrp="1"/>
          </p:cNvSpPr>
          <p:nvPr>
            <p:ph type="pic" idx="4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sz="3200" i="1"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 descr="CD_Horizontal_White_Opt2.ai"/>
          <p:cNvPicPr preferRelativeResize="0"/>
          <p:nvPr/>
        </p:nvPicPr>
        <p:blipFill rotWithShape="1">
          <a:blip r:embed="rId2">
            <a:alphaModFix amt="74805"/>
          </a:blip>
          <a:srcRect r="76475"/>
          <a:stretch/>
        </p:blipFill>
        <p:spPr>
          <a:xfrm>
            <a:off x="23175570" y="12487091"/>
            <a:ext cx="583323" cy="69456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bg>
      <p:bgPr>
        <a:solidFill>
          <a:srgbClr val="FFFFF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Image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73645" y="12878978"/>
            <a:ext cx="2036711" cy="35917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929417" y="13093700"/>
            <a:ext cx="465524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i="0" u="none" strike="noStrike"/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162" y="0"/>
            <a:ext cx="3955676" cy="13352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>
            <a:spLocks noGrp="1"/>
          </p:cNvSpPr>
          <p:nvPr>
            <p:ph type="pic" idx="2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>
            <a:spLocks noGrp="1"/>
          </p:cNvSpPr>
          <p:nvPr>
            <p:ph type="pic" idx="2"/>
          </p:nvPr>
        </p:nvSpPr>
        <p:spPr>
          <a:xfrm>
            <a:off x="13169900" y="952500"/>
            <a:ext cx="9525000" cy="114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>
            <a:spLocks noGrp="1"/>
          </p:cNvSpPr>
          <p:nvPr>
            <p:ph type="pic" idx="2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/>
            </a:lvl1pPr>
            <a:lvl2pPr marL="914400" lvl="1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/>
            </a:lvl2pPr>
            <a:lvl3pPr marL="1371600" lvl="2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/>
            </a:lvl3pPr>
            <a:lvl4pPr marL="1828800" lvl="3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/>
            </a:lvl4pPr>
            <a:lvl5pPr marL="2286000" lvl="4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799" cy="10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-59440" y="500078"/>
            <a:ext cx="24502879" cy="13949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000"/>
              <a:buFont typeface="Helvetica Neue"/>
              <a:buNone/>
            </a:pPr>
            <a:endParaRPr sz="30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9" name="Google Shape;69;p16" descr="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16400" y="6527236"/>
            <a:ext cx="3751200" cy="66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034EC-F787-7D47-9C0D-9B5EBE225278}"/>
              </a:ext>
            </a:extLst>
          </p:cNvPr>
          <p:cNvSpPr txBox="1"/>
          <p:nvPr/>
        </p:nvSpPr>
        <p:spPr>
          <a:xfrm>
            <a:off x="2682240" y="1661102"/>
            <a:ext cx="1901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b="1" dirty="0"/>
              <a:t>Try-catch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52AD63-380F-8347-AF54-50682BD28BA7}"/>
              </a:ext>
            </a:extLst>
          </p:cNvPr>
          <p:cNvSpPr txBox="1"/>
          <p:nvPr/>
        </p:nvSpPr>
        <p:spPr>
          <a:xfrm>
            <a:off x="2682240" y="2492099"/>
            <a:ext cx="185190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/>
              <a:t>Es mejor pedir perdón que permiso! </a:t>
            </a:r>
          </a:p>
          <a:p>
            <a:endParaRPr lang="es-ES_tradnl" sz="3600" dirty="0"/>
          </a:p>
          <a:p>
            <a:r>
              <a:rPr lang="es-ES_tradnl" sz="3600" dirty="0"/>
              <a:t>Esta sentencia nos permite capturar errores y manejarlos de una mejor manera.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BA18EE-5079-5444-A4CF-77D90DCF0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499" y="5673090"/>
            <a:ext cx="8335469" cy="484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20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-59440" y="-116610"/>
            <a:ext cx="24502879" cy="13949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endParaRPr sz="30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6" name="Google Shape;136;p26" descr="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1001" y="6453980"/>
            <a:ext cx="4581998" cy="80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 descr="CD_Horizontal_White_Opt2.ai"/>
          <p:cNvPicPr preferRelativeResize="0"/>
          <p:nvPr/>
        </p:nvPicPr>
        <p:blipFill rotWithShape="1">
          <a:blip r:embed="rId3">
            <a:alphaModFix amt="74805"/>
          </a:blip>
          <a:srcRect r="76475"/>
          <a:stretch/>
        </p:blipFill>
        <p:spPr>
          <a:xfrm>
            <a:off x="-3589436" y="1228837"/>
            <a:ext cx="15160102" cy="18051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7" descr="GettyImages-656455614.jpeg"/>
          <p:cNvPicPr preferRelativeResize="0"/>
          <p:nvPr/>
        </p:nvPicPr>
        <p:blipFill rotWithShape="1">
          <a:blip r:embed="rId4">
            <a:alphaModFix/>
          </a:blip>
          <a:srcRect l="11801" t="1838" b="11454"/>
          <a:stretch/>
        </p:blipFill>
        <p:spPr>
          <a:xfrm>
            <a:off x="-31276" y="-600510"/>
            <a:ext cx="24446552" cy="15519176"/>
          </a:xfrm>
          <a:prstGeom prst="rect">
            <a:avLst/>
          </a:prstGeom>
          <a:noFill/>
          <a:ln>
            <a:noFill/>
          </a:ln>
          <a:effectLst>
            <a:outerShdw blurRad="190500" dist="8455" dir="5400000" rotWithShape="0">
              <a:srgbClr val="000000"/>
            </a:outerShdw>
          </a:effectLst>
        </p:spPr>
      </p:pic>
      <p:sp>
        <p:nvSpPr>
          <p:cNvPr id="76" name="Google Shape;76;p17"/>
          <p:cNvSpPr txBox="1"/>
          <p:nvPr/>
        </p:nvSpPr>
        <p:spPr>
          <a:xfrm>
            <a:off x="11575425" y="5877656"/>
            <a:ext cx="7350528" cy="2266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 ExtraBold"/>
              <a:buNone/>
            </a:pPr>
            <a:r>
              <a:rPr lang="en-US" sz="4400" dirty="0" err="1">
                <a:solidFill>
                  <a:srgbClr val="FFFFFF"/>
                </a:solidFill>
                <a:latin typeface="Montserrat ExtraBold"/>
                <a:ea typeface="Helvetica Neue"/>
                <a:cs typeface="Helvetica Neue"/>
                <a:sym typeface="Montserrat ExtraBold"/>
              </a:rPr>
              <a:t>Introducción</a:t>
            </a:r>
            <a:r>
              <a:rPr lang="en-US" sz="4400" dirty="0">
                <a:solidFill>
                  <a:srgbClr val="FFFFFF"/>
                </a:solidFill>
                <a:latin typeface="Montserrat ExtraBold"/>
                <a:ea typeface="Helvetica Neue"/>
                <a:cs typeface="Helvetica Neue"/>
                <a:sym typeface="Montserrat ExtraBold"/>
              </a:rPr>
              <a:t> a la </a:t>
            </a:r>
          </a:p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 ExtraBold"/>
              <a:buNone/>
            </a:pPr>
            <a:endParaRPr lang="en-US" sz="4400" dirty="0">
              <a:solidFill>
                <a:srgbClr val="FFFFFF"/>
              </a:solidFill>
              <a:latin typeface="Montserrat ExtraBold"/>
              <a:ea typeface="Helvetica Neue"/>
              <a:cs typeface="Helvetica Neue"/>
              <a:sym typeface="Montserrat ExtraBold"/>
            </a:endParaRPr>
          </a:p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 ExtraBold"/>
              <a:buNone/>
            </a:pPr>
            <a:endParaRPr lang="en-US" sz="4400" dirty="0">
              <a:solidFill>
                <a:srgbClr val="FFFFFF"/>
              </a:solidFill>
              <a:latin typeface="Montserrat ExtraBold"/>
              <a:ea typeface="Helvetica Neue"/>
              <a:cs typeface="Helvetica Neue"/>
              <a:sym typeface="Montserrat ExtraBold"/>
            </a:endParaRPr>
          </a:p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 ExtraBold"/>
              <a:buNone/>
            </a:pPr>
            <a:endParaRPr lang="en-US" sz="4400" dirty="0">
              <a:solidFill>
                <a:srgbClr val="FFFFFF"/>
              </a:solidFill>
              <a:latin typeface="Montserrat ExtraBold"/>
              <a:ea typeface="Helvetica Neue"/>
              <a:cs typeface="Helvetica Neue"/>
              <a:sym typeface="Montserrat ExtraBold"/>
            </a:endParaRPr>
          </a:p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 ExtraBold"/>
              <a:buNone/>
            </a:pPr>
            <a:r>
              <a:rPr lang="en-US" sz="4400" dirty="0" err="1">
                <a:solidFill>
                  <a:srgbClr val="FFFFFF"/>
                </a:solidFill>
                <a:latin typeface="Montserrat ExtraBold"/>
                <a:ea typeface="Helvetica Neue"/>
                <a:cs typeface="Helvetica Neue"/>
                <a:sym typeface="Montserrat ExtraBold"/>
              </a:rPr>
              <a:t>programación</a:t>
            </a:r>
            <a:endParaRPr lang="en-CR" sz="3000" b="1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034EC-F787-7D47-9C0D-9B5EBE225278}"/>
              </a:ext>
            </a:extLst>
          </p:cNvPr>
          <p:cNvSpPr txBox="1"/>
          <p:nvPr/>
        </p:nvSpPr>
        <p:spPr>
          <a:xfrm>
            <a:off x="10669385" y="2394066"/>
            <a:ext cx="3045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4000" b="1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66863B-974D-BC41-87BE-7E0708EACF54}"/>
              </a:ext>
            </a:extLst>
          </p:cNvPr>
          <p:cNvSpPr txBox="1"/>
          <p:nvPr/>
        </p:nvSpPr>
        <p:spPr>
          <a:xfrm>
            <a:off x="9705107" y="4919008"/>
            <a:ext cx="87104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s-ES_tradnl" sz="4000" dirty="0"/>
              <a:t>Revisión de la tarea</a:t>
            </a:r>
          </a:p>
          <a:p>
            <a:pPr marL="742950" indent="-742950">
              <a:buFont typeface="+mj-lt"/>
              <a:buAutoNum type="arabicPeriod"/>
            </a:pPr>
            <a:r>
              <a:rPr lang="es-ES_tradnl" sz="4000" dirty="0"/>
              <a:t>Clases.</a:t>
            </a:r>
          </a:p>
          <a:p>
            <a:pPr marL="742950" indent="-742950">
              <a:buFont typeface="+mj-lt"/>
              <a:buAutoNum type="arabicPeriod"/>
            </a:pPr>
            <a:r>
              <a:rPr lang="es-ES_tradnl" sz="4000" dirty="0"/>
              <a:t>Errores.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034EC-F787-7D47-9C0D-9B5EBE225278}"/>
              </a:ext>
            </a:extLst>
          </p:cNvPr>
          <p:cNvSpPr txBox="1"/>
          <p:nvPr/>
        </p:nvSpPr>
        <p:spPr>
          <a:xfrm>
            <a:off x="2682240" y="1661102"/>
            <a:ext cx="19019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b="1" dirty="0"/>
              <a:t>¿Qué es una clase?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A3BD1-68BE-E749-A598-6901FB52F608}"/>
              </a:ext>
            </a:extLst>
          </p:cNvPr>
          <p:cNvSpPr txBox="1"/>
          <p:nvPr/>
        </p:nvSpPr>
        <p:spPr>
          <a:xfrm>
            <a:off x="4006735" y="3541222"/>
            <a:ext cx="168083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800" dirty="0"/>
              <a:t>Las clases proveen una forma de empaquetar datos y funcionalidad juntos.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6A913D-DB25-FB44-9A46-C8F885A65998}"/>
              </a:ext>
            </a:extLst>
          </p:cNvPr>
          <p:cNvSpPr txBox="1"/>
          <p:nvPr/>
        </p:nvSpPr>
        <p:spPr>
          <a:xfrm>
            <a:off x="4006735" y="6073170"/>
            <a:ext cx="16808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/>
              <a:t>Al crear una nueva clase, se crea un nuevo tipo de objeto, permitiendo crear nuevas instancias de ese tipo.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57ED8-57B5-D847-95CA-623EC3D7C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588" y="8427173"/>
            <a:ext cx="8670824" cy="407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9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034EC-F787-7D47-9C0D-9B5EBE225278}"/>
              </a:ext>
            </a:extLst>
          </p:cNvPr>
          <p:cNvSpPr txBox="1"/>
          <p:nvPr/>
        </p:nvSpPr>
        <p:spPr>
          <a:xfrm>
            <a:off x="2316480" y="1679662"/>
            <a:ext cx="19019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b="1" dirty="0"/>
              <a:t>Práctica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A3BD1-68BE-E749-A598-6901FB52F608}"/>
              </a:ext>
            </a:extLst>
          </p:cNvPr>
          <p:cNvSpPr txBox="1"/>
          <p:nvPr/>
        </p:nvSpPr>
        <p:spPr>
          <a:xfrm>
            <a:off x="4006735" y="3541222"/>
            <a:ext cx="168083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800" dirty="0"/>
              <a:t>- Defina una clase Película que tenga dos propiedades, nombre y director.</a:t>
            </a:r>
          </a:p>
          <a:p>
            <a:endParaRPr lang="es-ES_tradnl" sz="4800" dirty="0"/>
          </a:p>
          <a:p>
            <a:r>
              <a:rPr lang="es-ES_tradnl" sz="4800" dirty="0"/>
              <a:t>- Cree dos instancias con nuevas películas y posteriormente imprima sus valores.</a:t>
            </a:r>
          </a:p>
        </p:txBody>
      </p:sp>
    </p:spTree>
    <p:extLst>
      <p:ext uri="{BB962C8B-B14F-4D97-AF65-F5344CB8AC3E}">
        <p14:creationId xmlns:p14="http://schemas.microsoft.com/office/powerpoint/2010/main" val="1186418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034EC-F787-7D47-9C0D-9B5EBE225278}"/>
              </a:ext>
            </a:extLst>
          </p:cNvPr>
          <p:cNvSpPr txBox="1"/>
          <p:nvPr/>
        </p:nvSpPr>
        <p:spPr>
          <a:xfrm>
            <a:off x="2682240" y="1661102"/>
            <a:ext cx="19019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b="1" dirty="0"/>
              <a:t>Errores en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A3BD1-68BE-E749-A598-6901FB52F608}"/>
              </a:ext>
            </a:extLst>
          </p:cNvPr>
          <p:cNvSpPr txBox="1"/>
          <p:nvPr/>
        </p:nvSpPr>
        <p:spPr>
          <a:xfrm>
            <a:off x="4006735" y="3541222"/>
            <a:ext cx="16808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dirty="0"/>
              <a:t>¿A quién le gustan los errores?!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6210F-98B1-F14C-9DD9-03016FC88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165" y="4940300"/>
            <a:ext cx="12831669" cy="3835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729E47-8426-C847-AB75-7A4C8CD7E7D2}"/>
              </a:ext>
            </a:extLst>
          </p:cNvPr>
          <p:cNvSpPr txBox="1"/>
          <p:nvPr/>
        </p:nvSpPr>
        <p:spPr>
          <a:xfrm>
            <a:off x="3787832" y="9466892"/>
            <a:ext cx="168083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dirty="0"/>
              <a:t>Esto es una guía de que debemos hacer a la hora de encontrar errores:</a:t>
            </a:r>
          </a:p>
          <a:p>
            <a:r>
              <a:rPr lang="es-ES_tradnl" sz="4000" dirty="0"/>
              <a:t>1- Desde abajo vemos una descripción del error.</a:t>
            </a:r>
          </a:p>
          <a:p>
            <a:r>
              <a:rPr lang="es-ES_tradnl" sz="4000" dirty="0"/>
              <a:t>2- La línea donde ocurrió el error.</a:t>
            </a:r>
          </a:p>
          <a:p>
            <a:r>
              <a:rPr lang="es-ES_tradnl" sz="4000" dirty="0"/>
              <a:t>3- Que función contiene el error.</a:t>
            </a:r>
          </a:p>
          <a:p>
            <a:r>
              <a:rPr lang="es-ES_tradnl" sz="4000" dirty="0"/>
              <a:t>4- Que llamó a la función que tiene error.</a:t>
            </a:r>
          </a:p>
        </p:txBody>
      </p:sp>
    </p:spTree>
    <p:extLst>
      <p:ext uri="{BB962C8B-B14F-4D97-AF65-F5344CB8AC3E}">
        <p14:creationId xmlns:p14="http://schemas.microsoft.com/office/powerpoint/2010/main" val="181521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034EC-F787-7D47-9C0D-9B5EBE225278}"/>
              </a:ext>
            </a:extLst>
          </p:cNvPr>
          <p:cNvSpPr txBox="1"/>
          <p:nvPr/>
        </p:nvSpPr>
        <p:spPr>
          <a:xfrm>
            <a:off x="2682240" y="1661102"/>
            <a:ext cx="1901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b="1" dirty="0"/>
              <a:t>Recomendaciones: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52AD63-380F-8347-AF54-50682BD28BA7}"/>
              </a:ext>
            </a:extLst>
          </p:cNvPr>
          <p:cNvSpPr txBox="1"/>
          <p:nvPr/>
        </p:nvSpPr>
        <p:spPr>
          <a:xfrm>
            <a:off x="2682240" y="2492099"/>
            <a:ext cx="185190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s-ES_tradnl" sz="3600" dirty="0"/>
          </a:p>
          <a:p>
            <a:pPr marL="742950" indent="-742950">
              <a:buFont typeface="+mj-lt"/>
              <a:buAutoNum type="arabicPeriod"/>
            </a:pPr>
            <a:r>
              <a:rPr lang="es-ES_tradnl" sz="4400" dirty="0"/>
              <a:t>Ver el código.</a:t>
            </a:r>
          </a:p>
          <a:p>
            <a:pPr marL="742950" indent="-742950">
              <a:buFont typeface="+mj-lt"/>
              <a:buAutoNum type="arabicPeriod"/>
            </a:pPr>
            <a:r>
              <a:rPr lang="es-ES_tradnl" sz="4400" dirty="0"/>
              <a:t>Buscar la línea donde está pasando el error.</a:t>
            </a:r>
          </a:p>
          <a:p>
            <a:pPr marL="742950" indent="-742950">
              <a:buFont typeface="+mj-lt"/>
              <a:buAutoNum type="arabicPeriod"/>
            </a:pPr>
            <a:r>
              <a:rPr lang="es-ES_tradnl" sz="4400" dirty="0"/>
              <a:t>Buscar el error en google por el nombre.</a:t>
            </a:r>
          </a:p>
          <a:p>
            <a:pPr marL="742950" indent="-742950">
              <a:buFont typeface="+mj-lt"/>
              <a:buAutoNum type="arabicPeriod"/>
            </a:pPr>
            <a:r>
              <a:rPr lang="es-ES_tradnl" sz="4400" dirty="0"/>
              <a:t>Volver a revisar el código detalladamente como si fuésemos una PC</a:t>
            </a:r>
          </a:p>
          <a:p>
            <a:pPr marL="742950" indent="-742950">
              <a:buFont typeface="+mj-lt"/>
              <a:buAutoNum type="arabicPeriod"/>
            </a:pPr>
            <a:r>
              <a:rPr lang="es-ES_tradnl" sz="4400" dirty="0"/>
              <a:t>Correr segmentos del código - Divide y vencerás.</a:t>
            </a:r>
          </a:p>
          <a:p>
            <a:pPr marL="742950" indent="-742950">
              <a:buFont typeface="+mj-lt"/>
              <a:buAutoNum type="arabicPeriod"/>
            </a:pPr>
            <a:r>
              <a:rPr lang="es-ES_tradnl" sz="4400" dirty="0"/>
              <a:t>Usar el </a:t>
            </a:r>
            <a:r>
              <a:rPr lang="es-ES_tradnl" sz="4400" dirty="0" err="1"/>
              <a:t>debugger</a:t>
            </a:r>
            <a:r>
              <a:rPr lang="es-ES_tradnl" sz="4400" dirty="0"/>
              <a:t>.</a:t>
            </a:r>
          </a:p>
        </p:txBody>
      </p:sp>
      <p:pic>
        <p:nvPicPr>
          <p:cNvPr id="1026" name="Picture 2" descr="Recomendaciones | Telefonía móvil, tarifas móviles ...">
            <a:extLst>
              <a:ext uri="{FF2B5EF4-FFF2-40B4-BE49-F238E27FC236}">
                <a16:creationId xmlns:a16="http://schemas.microsoft.com/office/drawing/2014/main" id="{8DD5A395-A9BC-9E48-BB56-CAA619F07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898" y="8313003"/>
            <a:ext cx="7656204" cy="416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983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034EC-F787-7D47-9C0D-9B5EBE225278}"/>
              </a:ext>
            </a:extLst>
          </p:cNvPr>
          <p:cNvSpPr txBox="1"/>
          <p:nvPr/>
        </p:nvSpPr>
        <p:spPr>
          <a:xfrm>
            <a:off x="2682240" y="1661102"/>
            <a:ext cx="1901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b="1" dirty="0"/>
              <a:t>Algunos </a:t>
            </a:r>
            <a:r>
              <a:rPr lang="es-ES_tradnl" sz="4800" b="1" dirty="0" err="1"/>
              <a:t>built</a:t>
            </a:r>
            <a:r>
              <a:rPr lang="es-ES_tradnl" sz="4800" b="1" dirty="0"/>
              <a:t> in </a:t>
            </a:r>
            <a:r>
              <a:rPr lang="es-ES_tradnl" sz="4800" b="1" dirty="0" err="1"/>
              <a:t>errors</a:t>
            </a:r>
            <a:r>
              <a:rPr lang="es-ES_tradnl" sz="4800" b="1" dirty="0"/>
              <a:t> en Python: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52AD63-380F-8347-AF54-50682BD28BA7}"/>
              </a:ext>
            </a:extLst>
          </p:cNvPr>
          <p:cNvSpPr txBox="1"/>
          <p:nvPr/>
        </p:nvSpPr>
        <p:spPr>
          <a:xfrm>
            <a:off x="2682240" y="2492099"/>
            <a:ext cx="18519081" cy="877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endParaRPr lang="es-ES_tradnl" sz="3600" dirty="0"/>
          </a:p>
          <a:p>
            <a:pPr marL="742950" indent="-742950">
              <a:buFont typeface="+mj-lt"/>
              <a:buAutoNum type="arabicPeriod"/>
            </a:pPr>
            <a:r>
              <a:rPr lang="es-ES_tradnl" sz="4400" dirty="0" err="1"/>
              <a:t>IndexError</a:t>
            </a:r>
            <a:r>
              <a:rPr lang="es-ES_tradnl" sz="4400" dirty="0"/>
              <a:t>.    Tratando de acceder un índice que no existe.</a:t>
            </a:r>
          </a:p>
          <a:p>
            <a:pPr marL="742950" indent="-742950">
              <a:buFont typeface="+mj-lt"/>
              <a:buAutoNum type="arabicPeriod"/>
            </a:pPr>
            <a:r>
              <a:rPr lang="es-ES_tradnl" sz="4400" dirty="0" err="1"/>
              <a:t>KeyError</a:t>
            </a:r>
            <a:r>
              <a:rPr lang="es-ES_tradnl" sz="4400" dirty="0"/>
              <a:t>.    Tratando de acceder un </a:t>
            </a:r>
            <a:r>
              <a:rPr lang="es-ES_tradnl" sz="4400" dirty="0" err="1"/>
              <a:t>key</a:t>
            </a:r>
            <a:r>
              <a:rPr lang="es-ES_tradnl" sz="4400" dirty="0"/>
              <a:t>  que no existe.</a:t>
            </a:r>
          </a:p>
          <a:p>
            <a:pPr marL="742950" indent="-742950">
              <a:buFont typeface="+mj-lt"/>
              <a:buAutoNum type="arabicPeriod"/>
            </a:pPr>
            <a:r>
              <a:rPr lang="es-ES_tradnl" sz="4400" dirty="0" err="1"/>
              <a:t>NameError</a:t>
            </a:r>
            <a:r>
              <a:rPr lang="es-ES_tradnl" sz="4400" dirty="0"/>
              <a:t>. Cuando la variable no está definida </a:t>
            </a:r>
          </a:p>
          <a:p>
            <a:pPr marL="742950" indent="-742950">
              <a:buFont typeface="+mj-lt"/>
              <a:buAutoNum type="arabicPeriod"/>
            </a:pPr>
            <a:r>
              <a:rPr lang="es-ES_tradnl" sz="4400" dirty="0" err="1"/>
              <a:t>AttributeError</a:t>
            </a:r>
            <a:r>
              <a:rPr lang="es-ES_tradnl" sz="4400" dirty="0"/>
              <a:t>.  Tiene que ver con objetos. Cuando se trata de llamar una </a:t>
            </a:r>
            <a:r>
              <a:rPr lang="es-ES_tradnl" sz="4400" dirty="0" err="1"/>
              <a:t>funcion</a:t>
            </a:r>
            <a:r>
              <a:rPr lang="es-ES_tradnl" sz="4400" dirty="0"/>
              <a:t> que no existe en ese tipo de objetos. Por ejemplo </a:t>
            </a:r>
            <a:r>
              <a:rPr lang="es-ES_tradnl" sz="4400" dirty="0" err="1"/>
              <a:t>intersection</a:t>
            </a:r>
            <a:r>
              <a:rPr lang="es-ES_tradnl" sz="4400" dirty="0"/>
              <a:t> en un </a:t>
            </a:r>
            <a:r>
              <a:rPr lang="es-ES_tradnl" sz="4400" dirty="0" err="1"/>
              <a:t>array</a:t>
            </a:r>
            <a:r>
              <a:rPr lang="es-ES_tradnl" sz="4400" dirty="0"/>
              <a:t> y no un set </a:t>
            </a:r>
          </a:p>
          <a:p>
            <a:pPr marL="742950" indent="-742950">
              <a:buFont typeface="+mj-lt"/>
              <a:buAutoNum type="arabicPeriod"/>
            </a:pPr>
            <a:r>
              <a:rPr lang="es-ES_tradnl" sz="4400" dirty="0" err="1"/>
              <a:t>RuntimeError</a:t>
            </a:r>
            <a:r>
              <a:rPr lang="es-ES_tradnl" sz="4400" dirty="0"/>
              <a:t> ? No es claro cuando pasa. No es común que pase. </a:t>
            </a:r>
          </a:p>
          <a:p>
            <a:pPr marL="742950" indent="-742950">
              <a:buFont typeface="+mj-lt"/>
              <a:buAutoNum type="arabicPeriod"/>
            </a:pPr>
            <a:r>
              <a:rPr lang="es-ES_tradnl" sz="4400" dirty="0" err="1"/>
              <a:t>SyntaxError</a:t>
            </a:r>
            <a:r>
              <a:rPr lang="es-ES_tradnl" sz="4400" dirty="0"/>
              <a:t>  Error de sintaxis - </a:t>
            </a:r>
            <a:r>
              <a:rPr lang="es-ES_tradnl" sz="4400" dirty="0" err="1"/>
              <a:t>Sintax</a:t>
            </a:r>
            <a:r>
              <a:rPr lang="es-ES_tradnl" sz="4400" dirty="0"/>
              <a:t> ilegal</a:t>
            </a:r>
          </a:p>
          <a:p>
            <a:pPr marL="742950" indent="-742950">
              <a:buFont typeface="+mj-lt"/>
              <a:buAutoNum type="arabicPeriod"/>
            </a:pPr>
            <a:r>
              <a:rPr lang="es-ES_tradnl" sz="4400" dirty="0" err="1"/>
              <a:t>IndentationError</a:t>
            </a:r>
            <a:r>
              <a:rPr lang="es-ES_tradnl" sz="4400" dirty="0"/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es-ES_tradnl" sz="4400" dirty="0" err="1"/>
              <a:t>TabError</a:t>
            </a:r>
            <a:r>
              <a:rPr lang="es-ES_tradnl" sz="4400" dirty="0"/>
              <a:t> </a:t>
            </a:r>
            <a:r>
              <a:rPr lang="es-ES_tradnl" sz="4400" dirty="0" err="1"/>
              <a:t>comun</a:t>
            </a:r>
            <a:r>
              <a:rPr lang="es-ES_tradnl" sz="4400" dirty="0"/>
              <a:t> cuando se pasa código de un IDE A OTRO</a:t>
            </a:r>
          </a:p>
          <a:p>
            <a:pPr marL="742950" indent="-742950">
              <a:buFont typeface="+mj-lt"/>
              <a:buAutoNum type="arabicPeriod"/>
            </a:pPr>
            <a:r>
              <a:rPr lang="es-ES_tradnl" sz="4400" dirty="0" err="1"/>
              <a:t>TypeError</a:t>
            </a:r>
            <a:r>
              <a:rPr lang="es-ES_tradnl" sz="4400" dirty="0"/>
              <a:t> Cuando le sumamos un </a:t>
            </a:r>
            <a:r>
              <a:rPr lang="es-ES_tradnl" sz="4400" dirty="0" err="1"/>
              <a:t>string</a:t>
            </a:r>
            <a:r>
              <a:rPr lang="es-ES_tradnl" sz="4400" dirty="0"/>
              <a:t> a un numero por ejemplo.</a:t>
            </a:r>
          </a:p>
          <a:p>
            <a:pPr marL="742950" indent="-742950">
              <a:buFont typeface="+mj-lt"/>
              <a:buAutoNum type="arabicPeriod"/>
            </a:pPr>
            <a:r>
              <a:rPr lang="es-ES_tradnl" sz="4400" dirty="0" err="1"/>
              <a:t>ValueError</a:t>
            </a:r>
            <a:r>
              <a:rPr lang="es-ES_tradnl" sz="4400" dirty="0"/>
              <a:t> tratar de convertir un </a:t>
            </a:r>
            <a:r>
              <a:rPr lang="es-ES_tradnl" sz="4400" dirty="0" err="1"/>
              <a:t>string</a:t>
            </a:r>
            <a:r>
              <a:rPr lang="es-ES_tradnl" sz="4400" dirty="0"/>
              <a:t> </a:t>
            </a:r>
            <a:r>
              <a:rPr lang="es-ES_tradnl" sz="4400" dirty="0" err="1"/>
              <a:t>float</a:t>
            </a:r>
            <a:r>
              <a:rPr lang="es-ES_tradnl" sz="4400" dirty="0"/>
              <a:t> a </a:t>
            </a:r>
            <a:r>
              <a:rPr lang="es-ES_tradnl" sz="4400" dirty="0" err="1"/>
              <a:t>int</a:t>
            </a:r>
            <a:r>
              <a:rPr lang="es-ES_tradnl" sz="4400" dirty="0"/>
              <a:t> </a:t>
            </a:r>
            <a:r>
              <a:rPr lang="es-ES_tradnl" sz="4400" dirty="0" err="1"/>
              <a:t>int</a:t>
            </a:r>
            <a:r>
              <a:rPr lang="es-ES_tradnl" sz="4400" dirty="0"/>
              <a:t>('10.5')</a:t>
            </a:r>
          </a:p>
        </p:txBody>
      </p:sp>
    </p:spTree>
    <p:extLst>
      <p:ext uri="{BB962C8B-B14F-4D97-AF65-F5344CB8AC3E}">
        <p14:creationId xmlns:p14="http://schemas.microsoft.com/office/powerpoint/2010/main" val="806101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034EC-F787-7D47-9C0D-9B5EBE225278}"/>
              </a:ext>
            </a:extLst>
          </p:cNvPr>
          <p:cNvSpPr txBox="1"/>
          <p:nvPr/>
        </p:nvSpPr>
        <p:spPr>
          <a:xfrm>
            <a:off x="2682240" y="1661102"/>
            <a:ext cx="1901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b="1" dirty="0" err="1"/>
              <a:t>Raising</a:t>
            </a:r>
            <a:r>
              <a:rPr lang="es-ES_tradnl" sz="4800" b="1" dirty="0"/>
              <a:t> </a:t>
            </a:r>
            <a:r>
              <a:rPr lang="es-ES_tradnl" sz="4800" b="1" dirty="0" err="1"/>
              <a:t>errors</a:t>
            </a:r>
            <a:r>
              <a:rPr lang="es-ES_tradnl" sz="4800" b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52AD63-380F-8347-AF54-50682BD28BA7}"/>
              </a:ext>
            </a:extLst>
          </p:cNvPr>
          <p:cNvSpPr txBox="1"/>
          <p:nvPr/>
        </p:nvSpPr>
        <p:spPr>
          <a:xfrm>
            <a:off x="2682240" y="2492099"/>
            <a:ext cx="18519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/>
              <a:t>Podemos disparar/levantar errores cuando lo creamos conveniente, esto puede ser cuando necesitamos definir una función que aún no está implementada.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497F24-53C7-C341-9592-3A6CCCEE4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754" y="5103277"/>
            <a:ext cx="14534706" cy="205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49896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3478</TotalTime>
  <Words>398</Words>
  <Application>Microsoft Macintosh PowerPoint</Application>
  <PresentationFormat>Custom</PresentationFormat>
  <Paragraphs>53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Merriweather Sans</vt:lpstr>
      <vt:lpstr>Helvetica Neue</vt:lpstr>
      <vt:lpstr>Montserrat ExtraBold</vt:lpstr>
      <vt:lpstr>Helvetica Neue Light</vt:lpstr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Alejandro Sanchez</cp:lastModifiedBy>
  <cp:revision>42</cp:revision>
  <dcterms:modified xsi:type="dcterms:W3CDTF">2021-06-16T03:16:23Z</dcterms:modified>
</cp:coreProperties>
</file>