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77" r:id="rId12"/>
    <p:sldId id="276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80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3" autoAdjust="0"/>
    <p:restoredTop sz="9466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3D8C-6DA5-40AB-8C2D-1FC3784AB407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BF94-98F1-485D-9FDD-E290A5A9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EBF94-98F1-485D-9FDD-E290A5A9CA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2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EBF94-98F1-485D-9FDD-E290A5A9CA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75B-30A7-44FE-B4A2-D0F73ACC78B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126-D735-4F9B-B696-96C8C3BA34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Edison</a:t>
            </a:r>
            <a:r>
              <a:rPr lang="ko-KR" altLang="ko-KR" b="1" dirty="0"/>
              <a:t>을 통한 비선형 </a:t>
            </a:r>
            <a:r>
              <a:rPr lang="ko-KR" altLang="ko-KR" b="1" dirty="0" err="1"/>
              <a:t>약동학</a:t>
            </a:r>
            <a:r>
              <a:rPr lang="ko-KR" altLang="ko-KR" b="1" dirty="0"/>
              <a:t> </a:t>
            </a:r>
            <a:br>
              <a:rPr lang="en-US" altLang="ko-KR" b="1" dirty="0"/>
            </a:br>
            <a:r>
              <a:rPr lang="ko-KR" altLang="ko-KR" b="1" dirty="0"/>
              <a:t>회귀</a:t>
            </a:r>
            <a:r>
              <a:rPr lang="en-US" altLang="ko-KR" b="1" dirty="0"/>
              <a:t> </a:t>
            </a:r>
            <a:r>
              <a:rPr lang="ko-KR" altLang="ko-KR" b="1" dirty="0"/>
              <a:t>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3140968"/>
            <a:ext cx="6400800" cy="1752600"/>
          </a:xfrm>
        </p:spPr>
        <p:txBody>
          <a:bodyPr/>
          <a:lstStyle/>
          <a:p>
            <a:pPr algn="r"/>
            <a:r>
              <a:rPr lang="ko-KR" altLang="en-US" dirty="0"/>
              <a:t>아산병원 </a:t>
            </a:r>
            <a:endParaRPr lang="en-US" altLang="ko-KR" dirty="0"/>
          </a:p>
          <a:p>
            <a:pPr algn="r"/>
            <a:r>
              <a:rPr lang="ko-KR" altLang="en-US" dirty="0"/>
              <a:t>임상약리학과</a:t>
            </a:r>
            <a:endParaRPr lang="en-US" altLang="ko-KR" dirty="0"/>
          </a:p>
          <a:p>
            <a:pPr algn="r"/>
            <a:r>
              <a:rPr lang="ko-KR" altLang="en-US" dirty="0"/>
              <a:t>전공의 한성필</a:t>
            </a:r>
          </a:p>
        </p:txBody>
      </p:sp>
    </p:spTree>
    <p:extLst>
      <p:ext uri="{BB962C8B-B14F-4D97-AF65-F5344CB8AC3E}">
        <p14:creationId xmlns:p14="http://schemas.microsoft.com/office/powerpoint/2010/main" val="41937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r>
              <a:rPr lang="ko-KR" altLang="en-US" sz="2200" b="1" dirty="0"/>
              <a:t>도출 되는 값</a:t>
            </a:r>
            <a:endParaRPr lang="en-US" altLang="ko-KR" sz="2200" b="1" dirty="0"/>
          </a:p>
          <a:p>
            <a:pPr lvl="1"/>
            <a:endParaRPr lang="en-US" altLang="ko-KR" sz="2200" dirty="0"/>
          </a:p>
          <a:p>
            <a:pPr lvl="1"/>
            <a:r>
              <a:rPr lang="ko-KR" altLang="ko-KR" sz="2200" dirty="0"/>
              <a:t>표준 오차</a:t>
            </a:r>
            <a:r>
              <a:rPr lang="en-US" altLang="ko-KR" sz="2200" dirty="0"/>
              <a:t>(standard error of estimates)</a:t>
            </a:r>
          </a:p>
          <a:p>
            <a:pPr lvl="1"/>
            <a:endParaRPr lang="en-US" altLang="ko-KR" sz="2200" dirty="0"/>
          </a:p>
          <a:p>
            <a:pPr lvl="1"/>
            <a:r>
              <a:rPr lang="ko-KR" altLang="ko-KR" sz="2200" dirty="0" err="1"/>
              <a:t>공분산행렬</a:t>
            </a:r>
            <a:r>
              <a:rPr lang="en-US" altLang="ko-KR" sz="2200" dirty="0"/>
              <a:t>(covariance matrix of estimates)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run test results on residuals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AIC(</a:t>
            </a:r>
            <a:r>
              <a:rPr lang="en-US" altLang="ko-KR" sz="2200" dirty="0" err="1"/>
              <a:t>Akaike</a:t>
            </a:r>
            <a:r>
              <a:rPr lang="en-US" altLang="ko-KR" sz="2200" dirty="0"/>
              <a:t> information criterion)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 err="1"/>
              <a:t>AICc</a:t>
            </a:r>
            <a:r>
              <a:rPr lang="en-US" altLang="ko-KR" sz="2200" dirty="0"/>
              <a:t>(</a:t>
            </a:r>
            <a:r>
              <a:rPr lang="en-US" altLang="ko-KR" sz="2200" dirty="0" err="1"/>
              <a:t>Akaike</a:t>
            </a:r>
            <a:r>
              <a:rPr lang="en-US" altLang="ko-KR" sz="2200" dirty="0"/>
              <a:t> information criterion corrected)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SBC(Schwarz Bayesian criterion)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623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64704"/>
            <a:ext cx="78295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5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500" b="1" dirty="0"/>
              <a:t>Example1.One compartment </a:t>
            </a:r>
            <a:br>
              <a:rPr lang="en-US" altLang="ko-KR" sz="3500" b="1" dirty="0"/>
            </a:br>
            <a:r>
              <a:rPr lang="en-US" altLang="ko-KR" sz="3500" b="1" dirty="0"/>
              <a:t>oral dosing</a:t>
            </a:r>
            <a:endParaRPr lang="ko-KR" altLang="en-US" sz="3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5407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504" y="4725144"/>
            <a:ext cx="4104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/>
              <a:t>Fig1. 5th Edition of PK/PD Data Analysis</a:t>
            </a:r>
            <a:r>
              <a:rPr lang="ko-KR" altLang="en-US" sz="1500" b="1" dirty="0"/>
              <a:t>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나와 있는 </a:t>
            </a:r>
            <a:r>
              <a:rPr lang="ko-KR" altLang="ko-KR" sz="1500" b="1" dirty="0"/>
              <a:t>통한 </a:t>
            </a:r>
            <a:r>
              <a:rPr lang="en-US" altLang="ko-KR" sz="1500" b="1" dirty="0"/>
              <a:t>‘One-compartment oral dosing’ time-concentration profile. </a:t>
            </a:r>
            <a:endParaRPr lang="ko-KR" altLang="ko-KR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3" y="1484784"/>
            <a:ext cx="3991443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48556" y="4732107"/>
            <a:ext cx="41044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/>
              <a:t>Fig2. </a:t>
            </a:r>
            <a:r>
              <a:rPr lang="en-US" altLang="ko-KR" sz="1500" b="1" dirty="0" err="1"/>
              <a:t>Tozer</a:t>
            </a:r>
            <a:r>
              <a:rPr lang="en-US" altLang="ko-KR" sz="1500" b="1" dirty="0"/>
              <a:t> clinical pharmacokinetics and pharmacodynamics, </a:t>
            </a:r>
            <a:r>
              <a:rPr lang="en-US" altLang="ko-KR" sz="1500" b="1" dirty="0" err="1"/>
              <a:t>concenpts</a:t>
            </a:r>
            <a:r>
              <a:rPr lang="en-US" altLang="ko-KR" sz="1500" b="1" dirty="0"/>
              <a:t> and </a:t>
            </a:r>
            <a:r>
              <a:rPr lang="en-US" altLang="ko-KR" sz="1500" b="1" dirty="0" err="1"/>
              <a:t>appliacation</a:t>
            </a:r>
            <a:r>
              <a:rPr lang="en-US" altLang="ko-KR" sz="1500" b="1" dirty="0"/>
              <a:t> 4th edition</a:t>
            </a:r>
            <a:r>
              <a:rPr lang="ko-KR" altLang="en-US" sz="1500" b="1" dirty="0"/>
              <a:t>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나와 있는 </a:t>
            </a:r>
            <a:r>
              <a:rPr lang="ko-KR" altLang="ko-KR" sz="1500" b="1" dirty="0"/>
              <a:t>통한 </a:t>
            </a:r>
            <a:r>
              <a:rPr lang="en-US" altLang="ko-KR" sz="1500" b="1" dirty="0"/>
              <a:t>‘One-compartment oral dosing’ time-concentration profile</a:t>
            </a:r>
            <a:r>
              <a:rPr lang="ko-KR" altLang="en-US" sz="1500" b="1" dirty="0"/>
              <a:t>과 </a:t>
            </a:r>
            <a:r>
              <a:rPr lang="en-US" altLang="ko-KR" sz="1500" b="1" dirty="0"/>
              <a:t>equation. 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0190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4" y="1700808"/>
            <a:ext cx="4248472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91986" y="4762017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Fig3. Edison</a:t>
            </a:r>
            <a:r>
              <a:rPr lang="ko-KR" altLang="ko-KR" sz="1700" b="1" dirty="0"/>
              <a:t>을 통한 </a:t>
            </a:r>
            <a:r>
              <a:rPr lang="en-US" altLang="ko-KR" sz="1700" b="1" dirty="0"/>
              <a:t>‘One-compartment oral dosing’ Simulation</a:t>
            </a:r>
            <a:r>
              <a:rPr lang="ko-KR" altLang="ko-KR" sz="1700" b="1" dirty="0"/>
              <a:t>생성</a:t>
            </a:r>
            <a:r>
              <a:rPr lang="en-US" altLang="ko-KR" sz="1700" b="1" dirty="0"/>
              <a:t>. </a:t>
            </a:r>
            <a:endParaRPr lang="ko-KR" altLang="ko-KR" sz="1700" dirty="0"/>
          </a:p>
        </p:txBody>
      </p:sp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5" y="1584987"/>
            <a:ext cx="3672408" cy="30620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5234271" y="4762017"/>
            <a:ext cx="363640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/>
              <a:t>Fig4. ‘One-compartment oral dosing analysis’</a:t>
            </a:r>
            <a:r>
              <a:rPr lang="ko-KR" altLang="ko-KR" sz="1700" b="1" dirty="0"/>
              <a:t>에 사용된 데이터의</a:t>
            </a:r>
            <a:r>
              <a:rPr lang="en-US" altLang="ko-KR" sz="1700" b="1" dirty="0"/>
              <a:t> time-concentration profile.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69813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088229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251520" y="4653136"/>
            <a:ext cx="42484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/>
              <a:t>Fig5. ‘One-compartment oral dosing analysis’ </a:t>
            </a:r>
            <a:r>
              <a:rPr lang="ko-KR" altLang="ko-KR" sz="1700" b="1" dirty="0"/>
              <a:t>를 적용하기 위해 사용된 데이터</a:t>
            </a:r>
            <a:r>
              <a:rPr lang="en-US" altLang="ko-KR" sz="1700" b="1" dirty="0"/>
              <a:t>. </a:t>
            </a:r>
            <a:endParaRPr lang="ko-KR" altLang="ko-KR" sz="1700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38131"/>
            <a:ext cx="4192082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4572000" y="452233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Fig6. ‘One-compartment oral dosing analysis’</a:t>
            </a:r>
            <a:r>
              <a:rPr lang="ko-KR" altLang="ko-KR" sz="1700" b="1" dirty="0"/>
              <a:t>를 계산하기 위한 스크립트</a:t>
            </a:r>
            <a:r>
              <a:rPr lang="en-US" altLang="ko-KR" sz="1700" b="1" dirty="0"/>
              <a:t>. (with lag time)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41817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91" y="266733"/>
            <a:ext cx="4392488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71" y="4653136"/>
            <a:ext cx="4536505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619672" y="5293298"/>
            <a:ext cx="68407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/>
              <a:t>Fig7. Lag time(</a:t>
            </a:r>
            <a:r>
              <a:rPr lang="ko-KR" altLang="en-US" sz="1700" b="1" dirty="0"/>
              <a:t>약물 흡수 지연 시간</a:t>
            </a:r>
            <a:r>
              <a:rPr lang="en-US" altLang="ko-KR" sz="1700" b="1" dirty="0"/>
              <a:t>)</a:t>
            </a:r>
            <a:r>
              <a:rPr lang="ko-KR" altLang="ko-KR" sz="1700" b="1" dirty="0"/>
              <a:t>이 있는 </a:t>
            </a:r>
            <a:r>
              <a:rPr lang="en-US" altLang="ko-KR" sz="1700" b="1" dirty="0"/>
              <a:t>‘One-compartment oral dosing model’</a:t>
            </a:r>
            <a:r>
              <a:rPr lang="ko-KR" altLang="ko-KR" sz="1700" b="1" dirty="0"/>
              <a:t>을 </a:t>
            </a:r>
            <a:r>
              <a:rPr lang="en-US" altLang="ko-KR" sz="1700" b="1" dirty="0"/>
              <a:t>‘</a:t>
            </a:r>
            <a:r>
              <a:rPr lang="en-US" altLang="ko-KR" sz="1700" b="1" dirty="0" err="1"/>
              <a:t>nlr</a:t>
            </a:r>
            <a:r>
              <a:rPr lang="en-US" altLang="ko-KR" sz="1700" b="1" dirty="0"/>
              <a:t>’ function</a:t>
            </a:r>
            <a:r>
              <a:rPr lang="ko-KR" altLang="ko-KR" sz="1700" b="1" dirty="0"/>
              <a:t>을 통해 계산</a:t>
            </a:r>
            <a:r>
              <a:rPr lang="en-US" altLang="ko-KR" sz="1700" b="1" dirty="0"/>
              <a:t> </a:t>
            </a:r>
            <a:r>
              <a:rPr lang="ko-KR" altLang="ko-KR" sz="1700" b="1" dirty="0"/>
              <a:t>했을</a:t>
            </a:r>
            <a:r>
              <a:rPr lang="en-US" altLang="ko-KR" sz="1700" b="1" dirty="0"/>
              <a:t> </a:t>
            </a:r>
            <a:r>
              <a:rPr lang="ko-KR" altLang="ko-KR" sz="1700" b="1" dirty="0"/>
              <a:t>시의 결과 값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98048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6672"/>
            <a:ext cx="4176464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043608" y="508518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Fig8. Lag time</a:t>
            </a:r>
            <a:r>
              <a:rPr lang="ko-KR" altLang="ko-KR" b="1" dirty="0"/>
              <a:t>이 있는 </a:t>
            </a:r>
            <a:r>
              <a:rPr lang="en-US" altLang="ko-KR" b="1" dirty="0"/>
              <a:t>‘One-compartment oral dosing model’</a:t>
            </a:r>
            <a:r>
              <a:rPr lang="ko-KR" altLang="ko-KR" b="1" dirty="0"/>
              <a:t>을 </a:t>
            </a:r>
            <a:r>
              <a:rPr lang="en-US" altLang="ko-KR" b="1" dirty="0"/>
              <a:t>‘</a:t>
            </a:r>
            <a:r>
              <a:rPr lang="en-US" altLang="ko-KR" b="1" dirty="0" err="1"/>
              <a:t>wnl</a:t>
            </a:r>
            <a:r>
              <a:rPr lang="en-US" altLang="ko-KR" b="1" dirty="0"/>
              <a:t>’ function</a:t>
            </a:r>
            <a:r>
              <a:rPr lang="ko-KR" altLang="ko-KR" b="1" dirty="0"/>
              <a:t>을 통해 계산했을</a:t>
            </a:r>
            <a:r>
              <a:rPr lang="en-US" altLang="ko-KR" b="1" dirty="0"/>
              <a:t> </a:t>
            </a:r>
            <a:r>
              <a:rPr lang="ko-KR" altLang="ko-KR" b="1" dirty="0"/>
              <a:t>시의 결과 값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4254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500" b="1" dirty="0"/>
              <a:t>Example 2. Two-compartment distribution models</a:t>
            </a:r>
            <a:endParaRPr lang="ko-KR" altLang="ko-KR" sz="35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3927601" cy="222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85591"/>
            <a:ext cx="3332174" cy="332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85637"/>
            <a:ext cx="1603623" cy="35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2697" y="5007336"/>
            <a:ext cx="410445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/>
              <a:t>Fig9. 5th Edition of PK/PD Data Analysis</a:t>
            </a:r>
            <a:r>
              <a:rPr lang="ko-KR" altLang="en-US" sz="1500" b="1" dirty="0"/>
              <a:t>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나와 있는 </a:t>
            </a:r>
            <a:r>
              <a:rPr lang="ko-KR" altLang="ko-KR" sz="1500" b="1" dirty="0"/>
              <a:t>통한 </a:t>
            </a:r>
            <a:r>
              <a:rPr lang="en-US" altLang="ko-KR" sz="1500" b="1" dirty="0"/>
              <a:t>‘Two-compartment distribution models’ time-concentration profile</a:t>
            </a:r>
            <a:r>
              <a:rPr lang="ko-KR" altLang="en-US" sz="1500" b="1" dirty="0"/>
              <a:t>과 도식도</a:t>
            </a:r>
            <a:r>
              <a:rPr lang="en-US" altLang="ko-KR" sz="1500" b="1" dirty="0"/>
              <a:t>.</a:t>
            </a:r>
            <a:endParaRPr lang="ko-KR" altLang="ko-KR" sz="1500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5007336"/>
            <a:ext cx="41044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/>
              <a:t>Fig10. </a:t>
            </a:r>
            <a:r>
              <a:rPr lang="en-US" altLang="ko-KR" sz="1500" b="1" dirty="0" err="1"/>
              <a:t>Tozer</a:t>
            </a:r>
            <a:r>
              <a:rPr lang="en-US" altLang="ko-KR" sz="1500" b="1" dirty="0"/>
              <a:t> clinical pharmacokinetics and pharmacodynamics, </a:t>
            </a:r>
            <a:r>
              <a:rPr lang="en-US" altLang="ko-KR" sz="1500" b="1" dirty="0" err="1"/>
              <a:t>concenpts</a:t>
            </a:r>
            <a:r>
              <a:rPr lang="en-US" altLang="ko-KR" sz="1500" b="1" dirty="0"/>
              <a:t> and </a:t>
            </a:r>
            <a:r>
              <a:rPr lang="en-US" altLang="ko-KR" sz="1500" b="1" dirty="0" err="1"/>
              <a:t>appliacation</a:t>
            </a:r>
            <a:r>
              <a:rPr lang="en-US" altLang="ko-KR" sz="1500" b="1" dirty="0"/>
              <a:t> 4th edition</a:t>
            </a:r>
            <a:r>
              <a:rPr lang="ko-KR" altLang="en-US" sz="1500" b="1" dirty="0"/>
              <a:t>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나와 있는 </a:t>
            </a:r>
            <a:r>
              <a:rPr lang="ko-KR" altLang="ko-KR" sz="1500" b="1" dirty="0"/>
              <a:t>통한 </a:t>
            </a:r>
            <a:r>
              <a:rPr lang="en-US" altLang="ko-KR" sz="1500" b="1" dirty="0"/>
              <a:t>‘Two-compartment distribution models’ time-concentration profile</a:t>
            </a:r>
            <a:r>
              <a:rPr lang="ko-KR" altLang="en-US" sz="1500" b="1" dirty="0"/>
              <a:t>과 </a:t>
            </a:r>
            <a:r>
              <a:rPr lang="en-US" altLang="ko-KR" sz="1500" b="1" dirty="0"/>
              <a:t>equation. 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6896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1986" y="45811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Fig11. Edison</a:t>
            </a:r>
            <a:r>
              <a:rPr lang="ko-KR" altLang="ko-KR" b="1" dirty="0"/>
              <a:t>을 통한 </a:t>
            </a:r>
            <a:r>
              <a:rPr lang="en-US" altLang="ko-KR" b="1" dirty="0"/>
              <a:t>‘Two-compartment distribution models’ simulation</a:t>
            </a:r>
            <a:r>
              <a:rPr lang="ko-KR" altLang="ko-KR" b="1" dirty="0"/>
              <a:t>을 생성</a:t>
            </a:r>
            <a:r>
              <a:rPr lang="en-US" altLang="ko-KR" b="1" dirty="0"/>
              <a:t>. 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76056" y="4904293"/>
            <a:ext cx="40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Fig12. ‘Two-compartment distribution analysis’</a:t>
            </a:r>
            <a:r>
              <a:rPr lang="ko-KR" altLang="ko-KR" b="1" dirty="0"/>
              <a:t>에 사용된 데이터의</a:t>
            </a:r>
            <a:r>
              <a:rPr lang="en-US" altLang="ko-KR" b="1" dirty="0"/>
              <a:t> time-concentration profile.</a:t>
            </a:r>
            <a:endParaRPr lang="ko-KR" altLang="ko-KR" dirty="0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7" y="2204864"/>
            <a:ext cx="3957831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171022" cy="316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57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4509120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Fig13. ‘Two-compartment distribution analysis’</a:t>
            </a:r>
            <a:r>
              <a:rPr lang="ko-KR" altLang="ko-KR" b="1" dirty="0"/>
              <a:t>를 적용하기 위해 사용된 데이터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45811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Fig14. ‘Two-compartment distribution analysis’</a:t>
            </a:r>
            <a:r>
              <a:rPr lang="ko-KR" altLang="ko-KR" b="1" dirty="0"/>
              <a:t>를 계산하기 위한 스크립트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6" y="1458617"/>
            <a:ext cx="3669799" cy="27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52" y="1688634"/>
            <a:ext cx="4104050" cy="2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4584552" y="3068960"/>
            <a:ext cx="2507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4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b="1" dirty="0"/>
              <a:t>Introduction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Nonlinear regression analysis</a:t>
            </a:r>
          </a:p>
          <a:p>
            <a:pPr lvl="1"/>
            <a:r>
              <a:rPr lang="en-US" altLang="ko-KR" sz="2200" dirty="0"/>
              <a:t>Phoenix </a:t>
            </a:r>
            <a:r>
              <a:rPr lang="en-US" altLang="ko-KR" sz="2200" dirty="0" err="1"/>
              <a:t>WNL</a:t>
            </a:r>
            <a:r>
              <a:rPr lang="en-US" altLang="ko-KR" sz="2200" baseline="30000" dirty="0"/>
              <a:t>® </a:t>
            </a:r>
            <a:r>
              <a:rPr lang="en-US" altLang="ko-KR" sz="2200" dirty="0"/>
              <a:t>software</a:t>
            </a:r>
            <a:endParaRPr lang="en-US" altLang="ko-KR" sz="2200" baseline="30000" dirty="0"/>
          </a:p>
          <a:p>
            <a:pPr lvl="1"/>
            <a:r>
              <a:rPr lang="en-US" altLang="ko-KR" sz="2200" dirty="0" err="1"/>
              <a:t>NONMEM</a:t>
            </a:r>
            <a:r>
              <a:rPr lang="en-US" altLang="ko-KR" sz="2200" baseline="30000" dirty="0"/>
              <a:t>® </a:t>
            </a:r>
            <a:r>
              <a:rPr lang="en-US" altLang="ko-KR" sz="2200" dirty="0"/>
              <a:t>software</a:t>
            </a:r>
            <a:endParaRPr lang="en-US" altLang="ko-KR" sz="2200" baseline="30000" dirty="0"/>
          </a:p>
          <a:p>
            <a:pPr lvl="1"/>
            <a:endParaRPr lang="en-US" altLang="ko-KR" sz="2200" baseline="30000" dirty="0"/>
          </a:p>
          <a:p>
            <a:endParaRPr lang="en-US" altLang="ko-KR" sz="2200" dirty="0"/>
          </a:p>
          <a:p>
            <a:r>
              <a:rPr lang="en-US" altLang="ko-KR" sz="2200" dirty="0" err="1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software</a:t>
            </a:r>
            <a:endParaRPr lang="ko-KR" altLang="en-US" sz="2200" dirty="0"/>
          </a:p>
          <a:p>
            <a:pPr lvl="1"/>
            <a:r>
              <a:rPr lang="en-US" altLang="ko-KR" sz="2200" dirty="0"/>
              <a:t>FORTRAN </a:t>
            </a:r>
            <a:r>
              <a:rPr lang="ko-KR" altLang="ko-KR" sz="2200" dirty="0"/>
              <a:t>코드</a:t>
            </a:r>
            <a:endParaRPr lang="en-US" altLang="ko-KR" sz="2200" dirty="0"/>
          </a:p>
          <a:p>
            <a:pPr lvl="1"/>
            <a:r>
              <a:rPr lang="ko-KR" altLang="en-US" sz="2200" dirty="0"/>
              <a:t>현재 </a:t>
            </a:r>
            <a:r>
              <a:rPr lang="en-US" altLang="ko-KR" sz="2200" dirty="0"/>
              <a:t>Version 7.4</a:t>
            </a:r>
            <a:r>
              <a:rPr lang="ko-KR" altLang="en-US" sz="2200" dirty="0"/>
              <a:t>까지 출시</a:t>
            </a:r>
            <a:endParaRPr lang="en-US" altLang="ko-KR" sz="2200" dirty="0"/>
          </a:p>
          <a:p>
            <a:pPr lvl="1"/>
            <a:r>
              <a:rPr lang="ko-KR" altLang="ko-KR" sz="2200" dirty="0"/>
              <a:t>계량</a:t>
            </a:r>
            <a:r>
              <a:rPr lang="en-US" altLang="ko-KR" sz="2200" dirty="0"/>
              <a:t> </a:t>
            </a:r>
            <a:r>
              <a:rPr lang="ko-KR" altLang="ko-KR" sz="2200" dirty="0"/>
              <a:t>약리학 분야에서 가장 표준적인 도구</a:t>
            </a:r>
            <a:endParaRPr lang="ko-KR" alt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20688"/>
            <a:ext cx="2395538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766211" cy="137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2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7664" y="529329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Fig15. ‘Two-compartment distribution model’</a:t>
            </a:r>
            <a:r>
              <a:rPr lang="ko-KR" altLang="ko-KR" b="1" dirty="0"/>
              <a:t>을</a:t>
            </a:r>
            <a:r>
              <a:rPr lang="en-US" altLang="ko-KR" b="1" dirty="0"/>
              <a:t> </a:t>
            </a:r>
            <a:r>
              <a:rPr lang="en-US" altLang="ko-KR" b="1" dirty="0" err="1"/>
              <a:t>nlr</a:t>
            </a:r>
            <a:r>
              <a:rPr lang="en-US" altLang="ko-KR" b="1" dirty="0"/>
              <a:t> function</a:t>
            </a:r>
            <a:r>
              <a:rPr lang="ko-KR" altLang="ko-KR" b="1" dirty="0"/>
              <a:t>을 통해 계산했을</a:t>
            </a:r>
            <a:r>
              <a:rPr lang="en-US" altLang="ko-KR" b="1" dirty="0"/>
              <a:t> </a:t>
            </a:r>
            <a:r>
              <a:rPr lang="ko-KR" altLang="ko-KR" b="1" dirty="0"/>
              <a:t>시의 결과 값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70" y="260648"/>
            <a:ext cx="5304050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07" y="4365104"/>
            <a:ext cx="4870785" cy="656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623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500" b="1" dirty="0"/>
              <a:t>Example 3. ‘fraction absorbed and nonlinear bioavailability across the liver’ model</a:t>
            </a:r>
            <a:endParaRPr lang="ko-KR" altLang="ko-KR" sz="35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3" y="2708920"/>
            <a:ext cx="3527270" cy="221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4820"/>
            <a:ext cx="3140036" cy="315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15231" y="5022794"/>
            <a:ext cx="410445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/>
              <a:t>Fig16. 5th Edition of PK/PD Data Analysis</a:t>
            </a:r>
            <a:r>
              <a:rPr lang="ko-KR" altLang="en-US" sz="1500" b="1" dirty="0"/>
              <a:t>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나와 있는 </a:t>
            </a:r>
            <a:r>
              <a:rPr lang="ko-KR" altLang="ko-KR" sz="1500" b="1" dirty="0"/>
              <a:t>통한 </a:t>
            </a:r>
            <a:r>
              <a:rPr lang="en-US" altLang="ko-KR" sz="1500" b="1" dirty="0"/>
              <a:t>‘fraction absorbed and nonlinear bioavailability across the liver’ model time-concentration profile</a:t>
            </a:r>
            <a:r>
              <a:rPr lang="ko-KR" altLang="en-US" sz="1500" b="1" dirty="0"/>
              <a:t>과 도식도</a:t>
            </a:r>
            <a:r>
              <a:rPr lang="en-US" altLang="ko-KR" sz="1500" b="1" dirty="0"/>
              <a:t>.</a:t>
            </a:r>
            <a:endParaRPr lang="ko-KR" altLang="ko-KR" sz="1500" dirty="0"/>
          </a:p>
        </p:txBody>
      </p:sp>
      <p:sp>
        <p:nvSpPr>
          <p:cNvPr id="9" name="직사각형 8"/>
          <p:cNvSpPr/>
          <p:nvPr/>
        </p:nvSpPr>
        <p:spPr>
          <a:xfrm>
            <a:off x="5012566" y="5022794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/>
              <a:t>Fig17. </a:t>
            </a:r>
            <a:r>
              <a:rPr lang="en-US" altLang="ko-KR" sz="1500" b="1" dirty="0" err="1"/>
              <a:t>Tozer</a:t>
            </a:r>
            <a:r>
              <a:rPr lang="en-US" altLang="ko-KR" sz="1500" b="1" dirty="0"/>
              <a:t> clinical pharmacokinetics and pharmacodynamics, concepts and application 4th edition</a:t>
            </a:r>
            <a:r>
              <a:rPr lang="ko-KR" altLang="en-US" sz="1500" b="1" dirty="0"/>
              <a:t>에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나와 있는 </a:t>
            </a:r>
            <a:r>
              <a:rPr lang="ko-KR" altLang="ko-KR" sz="1500" b="1" dirty="0"/>
              <a:t>통한 </a:t>
            </a:r>
            <a:r>
              <a:rPr lang="en-US" altLang="ko-KR" sz="1500" b="1" dirty="0"/>
              <a:t>‘fraction absorbed and nonlinear bioavailability across the liver’ model time-concentration example profile.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87313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32040" y="4814057"/>
            <a:ext cx="404847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/>
              <a:t>Fig 19. ‘Two-compartment distribution analysis’</a:t>
            </a:r>
            <a:r>
              <a:rPr lang="ko-KR" altLang="ko-KR" sz="1700" b="1" dirty="0"/>
              <a:t>에 사용된 데이터의</a:t>
            </a:r>
            <a:r>
              <a:rPr lang="en-US" altLang="ko-KR" sz="1700" b="1" dirty="0"/>
              <a:t> time-concentration profile.</a:t>
            </a:r>
            <a:endParaRPr lang="ko-KR" altLang="ko-KR" sz="1700" dirty="0"/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816424" cy="307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4" y="692696"/>
            <a:ext cx="3227489" cy="41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590510" y="5044502"/>
            <a:ext cx="37930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/>
              <a:t>Fig 18. ‘fraction absorbed and nonlinear bioavailability across the liver analysis’</a:t>
            </a:r>
            <a:r>
              <a:rPr lang="ko-KR" altLang="ko-KR" sz="1700" b="1" dirty="0"/>
              <a:t>를 적용하기 위해 사용된 데이터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12671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54703" y="5777931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Fig 21. ‘fraction absorbed and nonlinear bioavailability across the liver analysis’</a:t>
            </a:r>
            <a:r>
              <a:rPr lang="ko-KR" altLang="ko-KR" sz="1700" b="1" dirty="0"/>
              <a:t>를 계산하기 위한 스크립트</a:t>
            </a:r>
            <a:r>
              <a:rPr lang="en-US" altLang="ko-KR" sz="1700" b="1" dirty="0"/>
              <a:t>.</a:t>
            </a:r>
            <a:endParaRPr lang="ko-KR" altLang="ko-KR" sz="1700" dirty="0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5486"/>
            <a:ext cx="4345518" cy="330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37763"/>
            <a:ext cx="4345518" cy="215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62" y="4708905"/>
            <a:ext cx="7609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139952" y="2780928"/>
            <a:ext cx="38884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6464" y="1052736"/>
            <a:ext cx="42399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1329628"/>
            <a:ext cx="3629968" cy="55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2149486"/>
            <a:ext cx="1341198" cy="61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3161140"/>
            <a:ext cx="1998414" cy="5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2" y="4098909"/>
            <a:ext cx="3379887" cy="5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82722" y="5181291"/>
            <a:ext cx="34583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/>
              <a:t>Fig 20. ‘fraction absorbed and nonlinear bioavailability across the liver analysis’</a:t>
            </a:r>
            <a:r>
              <a:rPr lang="ko-KR" altLang="ko-KR" sz="1700" b="1" dirty="0"/>
              <a:t>를 계산하기 </a:t>
            </a:r>
            <a:r>
              <a:rPr lang="ko-KR" altLang="en-US" sz="1700" b="1" dirty="0"/>
              <a:t>위해 사용되는 </a:t>
            </a:r>
            <a:r>
              <a:rPr lang="en-US" altLang="ko-KR" sz="1700" b="1" dirty="0"/>
              <a:t>equation.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8299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5157192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Fig22. ‘fraction absorbed and nonlinear bioavailability across the liver model’</a:t>
            </a:r>
            <a:r>
              <a:rPr lang="ko-KR" altLang="ko-KR" b="1" dirty="0"/>
              <a:t>을</a:t>
            </a:r>
            <a:r>
              <a:rPr lang="en-US" altLang="ko-KR" b="1" dirty="0"/>
              <a:t> </a:t>
            </a:r>
            <a:r>
              <a:rPr lang="en-US" altLang="ko-KR" b="1" dirty="0" err="1"/>
              <a:t>nlr</a:t>
            </a:r>
            <a:r>
              <a:rPr lang="en-US" altLang="ko-KR" b="1" dirty="0"/>
              <a:t> function</a:t>
            </a:r>
            <a:r>
              <a:rPr lang="ko-KR" altLang="ko-KR" b="1" dirty="0"/>
              <a:t>을 통해 계산했을</a:t>
            </a:r>
            <a:r>
              <a:rPr lang="en-US" altLang="ko-KR" b="1" dirty="0"/>
              <a:t> </a:t>
            </a:r>
            <a:r>
              <a:rPr lang="ko-KR" altLang="ko-KR" b="1" dirty="0"/>
              <a:t>시의 결과 값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6096"/>
            <a:ext cx="5184576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3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b="1" dirty="0"/>
              <a:t>Conclusion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200" dirty="0"/>
              <a:t>비선형 </a:t>
            </a:r>
            <a:r>
              <a:rPr lang="ko-KR" altLang="ko-KR" sz="2200" dirty="0" err="1"/>
              <a:t>회귀분석</a:t>
            </a:r>
            <a:r>
              <a:rPr lang="en-US" altLang="ko-KR" sz="2200" dirty="0"/>
              <a:t>(Nonlinear regression analysis)</a:t>
            </a:r>
          </a:p>
          <a:p>
            <a:pPr lvl="1"/>
            <a:r>
              <a:rPr lang="en-US" altLang="ko-KR" sz="2200" dirty="0" err="1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software</a:t>
            </a:r>
          </a:p>
          <a:p>
            <a:pPr lvl="1"/>
            <a:endParaRPr lang="en-US" altLang="ko-KR" sz="2200" dirty="0"/>
          </a:p>
          <a:p>
            <a:r>
              <a:rPr lang="en-US" altLang="ko-KR" sz="2200" dirty="0" err="1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software</a:t>
            </a:r>
            <a:r>
              <a:rPr lang="ko-KR" altLang="ko-KR" sz="2200" dirty="0"/>
              <a:t>의 기능을 </a:t>
            </a:r>
            <a:r>
              <a:rPr lang="en-US" altLang="ko-KR" sz="2200" dirty="0"/>
              <a:t>Edison</a:t>
            </a:r>
            <a:r>
              <a:rPr lang="ko-KR" altLang="ko-KR" sz="2200" dirty="0"/>
              <a:t>에 적용시킬 수 있다는 것을 확인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좀 더 </a:t>
            </a:r>
            <a:r>
              <a:rPr lang="ko-KR" altLang="ko-KR" sz="2200" dirty="0"/>
              <a:t>다양한 </a:t>
            </a:r>
            <a:r>
              <a:rPr lang="ko-KR" altLang="ko-KR" sz="2200" dirty="0" err="1"/>
              <a:t>약동</a:t>
            </a:r>
            <a:r>
              <a:rPr lang="ko-KR" altLang="en-US" sz="2200" dirty="0" err="1"/>
              <a:t>학</a:t>
            </a:r>
            <a:r>
              <a:rPr lang="en-US" altLang="ko-KR" sz="2200" dirty="0"/>
              <a:t>/</a:t>
            </a:r>
            <a:r>
              <a:rPr lang="ko-KR" altLang="ko-KR" sz="2200" dirty="0" err="1"/>
              <a:t>약력학</a:t>
            </a:r>
            <a:r>
              <a:rPr lang="ko-KR" altLang="ko-KR" sz="2200" dirty="0"/>
              <a:t> 모델</a:t>
            </a:r>
            <a:r>
              <a:rPr lang="ko-KR" altLang="en-US" sz="2200" dirty="0"/>
              <a:t>에 대해 </a:t>
            </a:r>
            <a:r>
              <a:rPr lang="en-US" altLang="ko-KR" sz="2200" dirty="0"/>
              <a:t>update.</a:t>
            </a:r>
          </a:p>
          <a:p>
            <a:endParaRPr lang="en-US" altLang="ko-KR" sz="2200" dirty="0"/>
          </a:p>
          <a:p>
            <a:r>
              <a:rPr lang="ko-KR" altLang="ko-KR" sz="2200" dirty="0"/>
              <a:t>더 많은 사람들이 이러한 비선형 회귀</a:t>
            </a:r>
            <a:r>
              <a:rPr lang="en-US" altLang="ko-KR" sz="2200" dirty="0"/>
              <a:t> </a:t>
            </a:r>
            <a:r>
              <a:rPr lang="ko-KR" altLang="ko-KR" sz="2200" dirty="0"/>
              <a:t>분석</a:t>
            </a:r>
            <a:r>
              <a:rPr lang="en-US" altLang="ko-KR" sz="2200" dirty="0"/>
              <a:t>(Nonlinear regression analysis)</a:t>
            </a:r>
            <a:r>
              <a:rPr lang="ko-KR" altLang="ko-KR" sz="2200" dirty="0"/>
              <a:t>에 대해서 이해할 수 있을 것이라 기대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9029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/>
          </a:bodyPr>
          <a:lstStyle/>
          <a:p>
            <a:endParaRPr lang="en-US" altLang="ko-KR" sz="2200" dirty="0"/>
          </a:p>
          <a:p>
            <a:r>
              <a:rPr lang="en-US" altLang="ko-KR" sz="2200" dirty="0" err="1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software</a:t>
            </a:r>
          </a:p>
          <a:p>
            <a:pPr lvl="1"/>
            <a:r>
              <a:rPr lang="ko-KR" altLang="ko-KR" sz="2200" dirty="0"/>
              <a:t>정기적으로 사용하기 위해 상당</a:t>
            </a:r>
            <a:r>
              <a:rPr lang="ko-KR" altLang="en-US" sz="2200" dirty="0"/>
              <a:t>한 </a:t>
            </a:r>
            <a:r>
              <a:rPr lang="ko-KR" altLang="ko-KR" sz="2200" dirty="0"/>
              <a:t>비용</a:t>
            </a:r>
            <a:r>
              <a:rPr lang="ko-KR" altLang="en-US" sz="2200" dirty="0"/>
              <a:t>이 필요</a:t>
            </a:r>
            <a:endParaRPr lang="en-US" altLang="ko-KR" sz="2200" dirty="0"/>
          </a:p>
          <a:p>
            <a:pPr lvl="1"/>
            <a:r>
              <a:rPr lang="ko-KR" altLang="en-US" sz="2200" dirty="0"/>
              <a:t>낮은 </a:t>
            </a:r>
            <a:r>
              <a:rPr lang="ko-KR" altLang="en-US" sz="2200" dirty="0" err="1"/>
              <a:t>접근성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r>
              <a:rPr lang="en-US" altLang="ko-KR" sz="2200" dirty="0"/>
              <a:t>R</a:t>
            </a:r>
            <a:r>
              <a:rPr lang="en-US" altLang="ko-KR" sz="2200" baseline="30000" dirty="0"/>
              <a:t>®</a:t>
            </a:r>
          </a:p>
          <a:p>
            <a:pPr lvl="1"/>
            <a:r>
              <a:rPr lang="ko-KR" altLang="en-US" sz="2200" dirty="0"/>
              <a:t>현재 </a:t>
            </a:r>
            <a:r>
              <a:rPr lang="en-US" altLang="ko-KR" sz="2200" dirty="0"/>
              <a:t>version 3.4.3</a:t>
            </a:r>
            <a:r>
              <a:rPr lang="ko-KR" altLang="en-US" sz="2200" dirty="0"/>
              <a:t>까지 출시</a:t>
            </a:r>
            <a:endParaRPr lang="en-US" altLang="ko-KR" sz="2200" dirty="0"/>
          </a:p>
          <a:p>
            <a:pPr lvl="1"/>
            <a:r>
              <a:rPr lang="ko-KR" altLang="ko-KR" sz="2200" dirty="0"/>
              <a:t>수학적 계산</a:t>
            </a:r>
            <a:r>
              <a:rPr lang="en-US" altLang="ko-KR" sz="2200" dirty="0"/>
              <a:t>, </a:t>
            </a:r>
            <a:r>
              <a:rPr lang="ko-KR" altLang="en-US" sz="2200" dirty="0"/>
              <a:t>통계 활용</a:t>
            </a:r>
            <a:r>
              <a:rPr lang="ko-KR" altLang="ko-KR" sz="2200" dirty="0"/>
              <a:t>에 적합한 소프트웨어</a:t>
            </a:r>
            <a:endParaRPr lang="en-US" altLang="ko-KR" sz="2200" dirty="0"/>
          </a:p>
          <a:p>
            <a:pPr lvl="1"/>
            <a:r>
              <a:rPr lang="ko-KR" altLang="ko-KR" sz="2200" dirty="0"/>
              <a:t>간단하지만 견고한 시스템</a:t>
            </a:r>
            <a:endParaRPr lang="en-US" altLang="ko-KR" sz="2200" dirty="0"/>
          </a:p>
          <a:p>
            <a:pPr lvl="1"/>
            <a:r>
              <a:rPr lang="ko-KR" altLang="en-US" sz="2200" dirty="0"/>
              <a:t>다양한 패키지를 통해 적합한 계산 수행 가능</a:t>
            </a:r>
            <a:endParaRPr lang="en-US" altLang="ko-KR" sz="2200" dirty="0"/>
          </a:p>
          <a:p>
            <a:pPr lvl="1"/>
            <a:r>
              <a:rPr lang="ko-KR" altLang="en-US" sz="2200" dirty="0"/>
              <a:t>모두 </a:t>
            </a:r>
            <a:r>
              <a:rPr lang="en-US" altLang="ko-KR" sz="2200" dirty="0"/>
              <a:t>R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</a:t>
            </a:r>
            <a:r>
              <a:rPr lang="ko-KR" altLang="ko-KR" sz="2200" dirty="0"/>
              <a:t>언어로 코딩</a:t>
            </a:r>
            <a:r>
              <a:rPr lang="en-US" altLang="ko-KR" sz="2200" dirty="0"/>
              <a:t> </a:t>
            </a:r>
            <a:r>
              <a:rPr lang="ko-KR" altLang="ko-KR" sz="2200" dirty="0"/>
              <a:t>되어 있기 때문에</a:t>
            </a:r>
            <a:r>
              <a:rPr lang="en-US" altLang="ko-KR" sz="2200" dirty="0"/>
              <a:t>, </a:t>
            </a:r>
            <a:r>
              <a:rPr lang="ko-KR" altLang="ko-KR" sz="2200" dirty="0"/>
              <a:t>그들의 알고리즘의 흐름을 쉽게 따라갈 수</a:t>
            </a:r>
            <a:r>
              <a:rPr lang="en-US" altLang="ko-KR" sz="2200" dirty="0"/>
              <a:t> </a:t>
            </a:r>
            <a:r>
              <a:rPr lang="ko-KR" altLang="en-US" sz="2200" dirty="0"/>
              <a:t>있음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69" y="1874641"/>
            <a:ext cx="2069564" cy="14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6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endParaRPr lang="en-US" altLang="ko-KR" sz="2200" dirty="0"/>
          </a:p>
          <a:p>
            <a:r>
              <a:rPr lang="ko-KR" altLang="en-US" sz="2200" dirty="0"/>
              <a:t>비선형 회귀 분석 방법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특정 종속변수와 독립 변수 간의 비선형적 관계 모형을 탐색하는 방법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예시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시간을 기준으로 인구를 추정</a:t>
            </a:r>
            <a:r>
              <a:rPr lang="en-US" altLang="ko-KR" sz="2200" dirty="0"/>
              <a:t>(</a:t>
            </a:r>
            <a:r>
              <a:rPr lang="ko-KR" altLang="en-US" sz="2400" dirty="0" err="1"/>
              <a:t>로지스틱</a:t>
            </a:r>
            <a:r>
              <a:rPr lang="ko-KR" altLang="en-US" sz="2400" dirty="0"/>
              <a:t> 인구 증가 모형</a:t>
            </a:r>
            <a:r>
              <a:rPr lang="en-US" altLang="ko-KR" sz="2400" dirty="0"/>
              <a:t>)</a:t>
            </a:r>
            <a:endParaRPr lang="en-US" altLang="ko-KR" sz="2200" dirty="0"/>
          </a:p>
          <a:p>
            <a:pPr lvl="1"/>
            <a:r>
              <a:rPr lang="ko-KR" altLang="en-US" sz="2200" dirty="0"/>
              <a:t>금속의 열 팽창 계수와 </a:t>
            </a:r>
            <a:r>
              <a:rPr lang="en-US" altLang="ko-KR" sz="2200" dirty="0"/>
              <a:t>Kelvin </a:t>
            </a:r>
            <a:r>
              <a:rPr lang="ko-KR" altLang="en-US" sz="2200" dirty="0"/>
              <a:t>온도 사이의 관계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ko-KR" sz="2200" dirty="0"/>
              <a:t>비선형 회귀 분석 방법</a:t>
            </a:r>
            <a:r>
              <a:rPr lang="en-US" altLang="ko-KR" sz="2200" dirty="0"/>
              <a:t>(Nonlinear regression)</a:t>
            </a:r>
            <a:r>
              <a:rPr lang="ko-KR" altLang="ko-KR" sz="2200" dirty="0"/>
              <a:t>을 사용하여 다양한 </a:t>
            </a:r>
            <a:r>
              <a:rPr lang="ko-KR" altLang="ko-KR" sz="2200" dirty="0" err="1"/>
              <a:t>약동</a:t>
            </a:r>
            <a:r>
              <a:rPr lang="ko-KR" altLang="en-US" sz="2200" dirty="0" err="1"/>
              <a:t>학</a:t>
            </a:r>
            <a:r>
              <a:rPr lang="ko-KR" altLang="en-US" sz="2200" dirty="0"/>
              <a:t> </a:t>
            </a:r>
            <a:r>
              <a:rPr lang="ko-KR" altLang="ko-KR" sz="2200" dirty="0"/>
              <a:t>분석을 진행</a:t>
            </a:r>
            <a:endParaRPr lang="en-US" altLang="ko-KR" sz="22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37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NONMEM</a:t>
            </a:r>
            <a:r>
              <a:rPr lang="en-US" altLang="ko-KR" b="1" baseline="30000" dirty="0"/>
              <a:t>®</a:t>
            </a:r>
            <a:r>
              <a:rPr lang="en-US" altLang="ko-KR" b="1" dirty="0"/>
              <a:t> software</a:t>
            </a:r>
            <a:r>
              <a:rPr lang="ko-KR" altLang="ko-KR" b="1" dirty="0"/>
              <a:t>의 </a:t>
            </a:r>
            <a:br>
              <a:rPr lang="en-US" altLang="ko-KR" b="1" dirty="0"/>
            </a:br>
            <a:r>
              <a:rPr lang="ko-KR" altLang="ko-KR" b="1" dirty="0"/>
              <a:t>비선형 회귀 분석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/>
          </a:bodyPr>
          <a:lstStyle/>
          <a:p>
            <a:r>
              <a:rPr lang="ko-KR" altLang="ko-KR" sz="2400" b="1" dirty="0"/>
              <a:t>최대 우도 </a:t>
            </a:r>
            <a:r>
              <a:rPr lang="ko-KR" altLang="ko-KR" sz="2400" b="1" dirty="0" err="1"/>
              <a:t>추정법</a:t>
            </a:r>
            <a:r>
              <a:rPr lang="en-US" altLang="ko-KR" sz="2400" b="1" dirty="0"/>
              <a:t>(Maximum likelihood estimation)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어떤 확률변수에서 </a:t>
            </a:r>
            <a:r>
              <a:rPr lang="ko-KR" altLang="en-US" sz="2000" dirty="0" err="1"/>
              <a:t>표집한</a:t>
            </a:r>
            <a:r>
              <a:rPr lang="ko-KR" altLang="en-US" sz="2000" dirty="0"/>
              <a:t> 값들을 토대로 그 확률변수의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구하는 방법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어떤 </a:t>
            </a:r>
            <a:r>
              <a:rPr lang="ko-KR" altLang="en-US" sz="2000" dirty="0" err="1"/>
              <a:t>모수가</a:t>
            </a:r>
            <a:r>
              <a:rPr lang="ko-KR" altLang="en-US" sz="2000" dirty="0"/>
              <a:t> 주어졌을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값들이 나올 </a:t>
            </a:r>
            <a:r>
              <a:rPr lang="ko-KR" altLang="en-US" sz="2000" dirty="0" err="1"/>
              <a:t>가능도를</a:t>
            </a:r>
            <a:r>
              <a:rPr lang="ko-KR" altLang="en-US" sz="2000" dirty="0"/>
              <a:t> 최대로 만드는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선택하는 방법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ko-KR" altLang="en-US" sz="2200" dirty="0"/>
              <a:t>어떤 </a:t>
            </a:r>
            <a:r>
              <a:rPr lang="ko-KR" altLang="en-US" sz="2200" dirty="0" err="1"/>
              <a:t>모수</a:t>
            </a:r>
            <a:r>
              <a:rPr lang="ko-KR" altLang="en-US" sz="2200" dirty="0"/>
              <a:t> </a:t>
            </a:r>
            <a:r>
              <a:rPr lang="el-GR" altLang="ko-KR" sz="2200" dirty="0"/>
              <a:t>θ</a:t>
            </a:r>
            <a:r>
              <a:rPr lang="ko-KR" altLang="en-US" sz="2200" dirty="0" err="1"/>
              <a:t>로</a:t>
            </a:r>
            <a:r>
              <a:rPr lang="ko-KR" altLang="en-US" sz="2200" dirty="0"/>
              <a:t> 결정되는 확률변수들의 모임 </a:t>
            </a:r>
            <a:r>
              <a:rPr lang="en-US" altLang="ko-KR" sz="2200" dirty="0"/>
              <a:t>D = (X</a:t>
            </a:r>
            <a:r>
              <a:rPr lang="en-US" altLang="ko-KR" sz="2200" baseline="-25000" dirty="0"/>
              <a:t>1</a:t>
            </a:r>
            <a:r>
              <a:rPr lang="en-US" altLang="ko-KR" sz="2200" dirty="0"/>
              <a:t>,X</a:t>
            </a:r>
            <a:r>
              <a:rPr lang="en-US" altLang="ko-KR" sz="2200" baseline="-25000" dirty="0"/>
              <a:t>2</a:t>
            </a:r>
            <a:r>
              <a:rPr lang="en-US" altLang="ko-KR" sz="2200" dirty="0"/>
              <a:t>,…</a:t>
            </a:r>
            <a:r>
              <a:rPr lang="en-US" altLang="ko-KR" sz="2200" dirty="0" err="1"/>
              <a:t>X</a:t>
            </a:r>
            <a:r>
              <a:rPr lang="en-US" altLang="ko-KR" sz="2200" baseline="-25000" dirty="0" err="1"/>
              <a:t>n</a:t>
            </a:r>
            <a:r>
              <a:rPr lang="en-US" altLang="ko-KR" sz="2200" dirty="0"/>
              <a:t>)</a:t>
            </a:r>
            <a:r>
              <a:rPr lang="ko-KR" altLang="en-US" sz="2200" dirty="0"/>
              <a:t>이 있고</a:t>
            </a:r>
            <a:r>
              <a:rPr lang="en-US" altLang="ko-KR" sz="2200" dirty="0"/>
              <a:t>, D</a:t>
            </a:r>
            <a:r>
              <a:rPr lang="el-GR" altLang="ko-KR" sz="2200" baseline="-25000" dirty="0"/>
              <a:t>θ</a:t>
            </a:r>
            <a:r>
              <a:rPr lang="el-GR" altLang="ko-KR" sz="2200" dirty="0"/>
              <a:t> </a:t>
            </a:r>
            <a:r>
              <a:rPr lang="ko-KR" altLang="en-US" sz="2200" dirty="0"/>
              <a:t>의 확률 밀도 함수나 확률 질량 함수가 </a:t>
            </a:r>
            <a:r>
              <a:rPr lang="en-US" altLang="ko-KR" sz="2200" dirty="0"/>
              <a:t>f</a:t>
            </a:r>
            <a:r>
              <a:rPr lang="ko-KR" altLang="en-US" sz="2200" dirty="0"/>
              <a:t>이고</a:t>
            </a:r>
            <a:r>
              <a:rPr lang="en-US" altLang="ko-KR" sz="2200" dirty="0"/>
              <a:t>, </a:t>
            </a:r>
            <a:r>
              <a:rPr lang="ko-KR" altLang="en-US" sz="2200" dirty="0"/>
              <a:t>그 확률변수들에서 각각 값 </a:t>
            </a:r>
            <a:r>
              <a:rPr lang="en-US" altLang="ko-KR" sz="2200" dirty="0"/>
              <a:t>X</a:t>
            </a:r>
            <a:r>
              <a:rPr lang="en-US" altLang="ko-KR" sz="2200" baseline="-25000" dirty="0"/>
              <a:t>1</a:t>
            </a:r>
            <a:r>
              <a:rPr lang="en-US" altLang="ko-KR" sz="2200" dirty="0"/>
              <a:t>,X</a:t>
            </a:r>
            <a:r>
              <a:rPr lang="en-US" altLang="ko-KR" sz="2200" baseline="-25000" dirty="0"/>
              <a:t>2</a:t>
            </a:r>
            <a:r>
              <a:rPr lang="en-US" altLang="ko-KR" sz="2200" dirty="0"/>
              <a:t>,…</a:t>
            </a:r>
            <a:r>
              <a:rPr lang="en-US" altLang="ko-KR" sz="2200" dirty="0" err="1"/>
              <a:t>X</a:t>
            </a:r>
            <a:r>
              <a:rPr lang="en-US" altLang="ko-KR" sz="2200" baseline="-25000" dirty="0" err="1"/>
              <a:t>n</a:t>
            </a:r>
            <a:r>
              <a:rPr lang="en-US" altLang="ko-KR" sz="2200" dirty="0"/>
              <a:t> </a:t>
            </a:r>
            <a:r>
              <a:rPr lang="ko-KR" altLang="en-US" sz="2200" dirty="0"/>
              <a:t>을 얻었을 경우의</a:t>
            </a:r>
            <a:r>
              <a:rPr lang="en-US" altLang="ko-KR" sz="2200" dirty="0"/>
              <a:t> </a:t>
            </a:r>
            <a:r>
              <a:rPr lang="ko-KR" altLang="en-US" sz="2200" dirty="0" err="1"/>
              <a:t>우도도</a:t>
            </a:r>
            <a:r>
              <a:rPr lang="ko-KR" altLang="en-US" sz="2200" dirty="0"/>
              <a:t> 와 그것을 최대로 만드는 </a:t>
            </a:r>
            <a:r>
              <a:rPr lang="el-GR" altLang="ko-KR" sz="2200" dirty="0"/>
              <a:t>θ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56" y="5733256"/>
            <a:ext cx="266197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62" y="5733256"/>
            <a:ext cx="2044807" cy="59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1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이때 </a:t>
            </a:r>
            <a:r>
              <a:rPr lang="en-US" altLang="ko-KR" sz="2400" dirty="0"/>
              <a:t> X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,X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,…</a:t>
            </a:r>
            <a:r>
              <a:rPr lang="en-US" altLang="ko-KR" sz="2400" dirty="0" err="1"/>
              <a:t>X</a:t>
            </a:r>
            <a:r>
              <a:rPr lang="en-US" altLang="ko-KR" sz="2400" baseline="-25000" dirty="0" err="1"/>
              <a:t>n</a:t>
            </a:r>
            <a:r>
              <a:rPr lang="en-US" altLang="ko-KR" sz="2400" dirty="0"/>
              <a:t> </a:t>
            </a:r>
            <a:r>
              <a:rPr lang="ko-KR" altLang="en-US" sz="2400" dirty="0"/>
              <a:t>이 모두 독립적이고 같은 확률분포를 가지고 있다면</a:t>
            </a:r>
            <a:r>
              <a:rPr lang="en-US" altLang="ko-KR" sz="2400" dirty="0"/>
              <a:t>, </a:t>
            </a:r>
            <a:r>
              <a:rPr lang="ko-KR" altLang="en-US" sz="2400" dirty="0" err="1"/>
              <a:t>우도는</a:t>
            </a:r>
            <a:r>
              <a:rPr lang="ko-KR" altLang="en-US" sz="2400" dirty="0"/>
              <a:t> 다음과 같이 표현이 가능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평균과 분산의 값을 모르는 정규분포에서 값을 </a:t>
            </a:r>
            <a:r>
              <a:rPr lang="ko-KR" altLang="en-US" sz="2400" dirty="0" err="1"/>
              <a:t>표집하였을</a:t>
            </a:r>
            <a:r>
              <a:rPr lang="ko-KR" altLang="en-US" sz="2400" dirty="0"/>
              <a:t> 때</a:t>
            </a:r>
            <a:r>
              <a:rPr lang="en-US" altLang="ko-KR" sz="2400" dirty="0"/>
              <a:t>, </a:t>
            </a:r>
            <a:r>
              <a:rPr lang="ko-KR" altLang="en-US" sz="2400" dirty="0"/>
              <a:t>이 값들을 이용하여 원래 분포의 평균과 분산을 추측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정규분포의 확률 밀도 함수 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ko-KR" sz="2400" dirty="0"/>
              <a:t>이 일련의 관찰 값에 대한 </a:t>
            </a:r>
            <a:r>
              <a:rPr lang="ko-KR" altLang="ko-KR" sz="2400" dirty="0" err="1"/>
              <a:t>우도는</a:t>
            </a:r>
            <a:r>
              <a:rPr lang="ko-KR" altLang="ko-KR" sz="2400" dirty="0"/>
              <a:t> 개개인 </a:t>
            </a:r>
            <a:r>
              <a:rPr lang="ko-KR" altLang="ko-KR" sz="2400" dirty="0" err="1"/>
              <a:t>관찰값의</a:t>
            </a:r>
            <a:r>
              <a:rPr lang="ko-KR" altLang="ko-KR" sz="2400" dirty="0"/>
              <a:t> 확률을 통해 </a:t>
            </a:r>
            <a:r>
              <a:rPr lang="ko-KR" altLang="en-US" sz="2400" dirty="0"/>
              <a:t>도출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ko-KR" sz="2400" dirty="0"/>
              <a:t>종합된 </a:t>
            </a:r>
            <a:r>
              <a:rPr lang="ko-KR" altLang="ko-KR" sz="2400" dirty="0" err="1"/>
              <a:t>우도는</a:t>
            </a:r>
            <a:r>
              <a:rPr lang="en-US" altLang="ko-KR" sz="2400" dirty="0"/>
              <a:t> n</a:t>
            </a:r>
            <a:r>
              <a:rPr lang="ko-KR" altLang="ko-KR" sz="2400" dirty="0"/>
              <a:t>개의 </a:t>
            </a:r>
            <a:r>
              <a:rPr lang="ko-KR" altLang="ko-KR" sz="2400" dirty="0" err="1"/>
              <a:t>개개인별</a:t>
            </a:r>
            <a:r>
              <a:rPr lang="ko-KR" altLang="ko-KR" sz="2400" dirty="0"/>
              <a:t> 확률이 되고</a:t>
            </a:r>
            <a:r>
              <a:rPr lang="en-US" altLang="ko-KR" sz="2400" dirty="0"/>
              <a:t> subject</a:t>
            </a:r>
            <a:r>
              <a:rPr lang="ko-KR" altLang="ko-KR" sz="2400" dirty="0"/>
              <a:t>에 대한 </a:t>
            </a:r>
            <a:r>
              <a:rPr lang="ko-KR" altLang="ko-KR" sz="2400" dirty="0" err="1"/>
              <a:t>우도는</a:t>
            </a:r>
            <a:r>
              <a:rPr lang="ko-KR" altLang="ko-KR" sz="2400" dirty="0"/>
              <a:t> 다음과 같이 계산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51110"/>
            <a:ext cx="244827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949279"/>
            <a:ext cx="2520280" cy="74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24032"/>
            <a:ext cx="2009052" cy="57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03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-2 </a:t>
            </a:r>
            <a:r>
              <a:rPr lang="ko-KR" altLang="ko-KR" sz="2200" dirty="0"/>
              <a:t>로그 </a:t>
            </a:r>
            <a:r>
              <a:rPr lang="ko-KR" altLang="ko-KR" sz="2200" dirty="0" err="1"/>
              <a:t>우도로</a:t>
            </a:r>
            <a:r>
              <a:rPr lang="en-US" altLang="ko-KR" sz="2200" dirty="0"/>
              <a:t>(-2 log likelihood) </a:t>
            </a:r>
            <a:r>
              <a:rPr lang="ko-KR" altLang="ko-KR" sz="2200" dirty="0"/>
              <a:t>전환 </a:t>
            </a:r>
            <a:r>
              <a:rPr lang="ko-KR" altLang="en-US" sz="2200" dirty="0"/>
              <a:t>할</a:t>
            </a:r>
            <a:r>
              <a:rPr lang="ko-KR" altLang="ko-KR" sz="2200" dirty="0"/>
              <a:t> </a:t>
            </a:r>
            <a:r>
              <a:rPr lang="ko-KR" altLang="en-US" sz="2200" dirty="0"/>
              <a:t>시</a:t>
            </a:r>
            <a:r>
              <a:rPr lang="en-US" altLang="ko-KR" sz="2200" dirty="0"/>
              <a:t> </a:t>
            </a:r>
            <a:r>
              <a:rPr lang="ko-KR" altLang="ko-KR" sz="2200" dirty="0"/>
              <a:t>다음과 같이 표현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ko-KR" sz="2200" dirty="0"/>
              <a:t>이</a:t>
            </a:r>
            <a:r>
              <a:rPr lang="en-US" altLang="ko-KR" sz="2200" dirty="0"/>
              <a:t> -2 </a:t>
            </a:r>
            <a:r>
              <a:rPr lang="ko-KR" altLang="ko-KR" sz="2200" dirty="0"/>
              <a:t>로그 </a:t>
            </a:r>
            <a:r>
              <a:rPr lang="ko-KR" altLang="ko-KR" sz="2200" dirty="0" err="1"/>
              <a:t>우도의</a:t>
            </a:r>
            <a:r>
              <a:rPr lang="ko-KR" altLang="ko-KR" sz="2200" dirty="0"/>
              <a:t> 값을 최소화 하는 방식으로</a:t>
            </a:r>
            <a:r>
              <a:rPr lang="en-US" altLang="ko-KR" sz="2200" dirty="0"/>
              <a:t> </a:t>
            </a:r>
            <a:r>
              <a:rPr lang="ko-KR" altLang="en-US" sz="2200" dirty="0"/>
              <a:t>계산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2200" dirty="0"/>
              <a:t>I</a:t>
            </a:r>
            <a:r>
              <a:rPr lang="ko-KR" altLang="ko-KR" sz="2200" dirty="0"/>
              <a:t>번째 대상에서의</a:t>
            </a:r>
            <a:r>
              <a:rPr lang="en-US" altLang="ko-KR" sz="2200" dirty="0"/>
              <a:t> objection function</a:t>
            </a:r>
            <a:r>
              <a:rPr lang="ko-KR" altLang="ko-KR" sz="2200" dirty="0"/>
              <a:t>은 다음과 같이</a:t>
            </a:r>
            <a:r>
              <a:rPr lang="en-US" altLang="ko-KR" sz="2200" dirty="0"/>
              <a:t> </a:t>
            </a:r>
            <a:r>
              <a:rPr lang="ko-KR" altLang="en-US" sz="2200" dirty="0"/>
              <a:t>표현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이러한 </a:t>
            </a:r>
            <a:r>
              <a:rPr lang="ko-KR" altLang="ko-KR" sz="2200" dirty="0"/>
              <a:t>최대 우도 측정법</a:t>
            </a:r>
            <a:r>
              <a:rPr lang="en-US" altLang="ko-KR" sz="2200" dirty="0"/>
              <a:t> (maximum likelihood estimation method)</a:t>
            </a:r>
            <a:r>
              <a:rPr lang="ko-KR" altLang="en-US" sz="2200" dirty="0"/>
              <a:t>에서 </a:t>
            </a:r>
            <a:r>
              <a:rPr lang="ko-KR" altLang="ko-KR" sz="2200" dirty="0"/>
              <a:t>정규 분포라는 </a:t>
            </a:r>
            <a:r>
              <a:rPr lang="ko-KR" altLang="en-US" sz="2200" dirty="0"/>
              <a:t>기본 가정을 제외한 후</a:t>
            </a:r>
            <a:r>
              <a:rPr lang="en-US" altLang="ko-KR" sz="2200" dirty="0"/>
              <a:t>(extended least squares method)</a:t>
            </a:r>
            <a:r>
              <a:rPr lang="ko-KR" altLang="en-US" sz="2200" dirty="0"/>
              <a:t> </a:t>
            </a:r>
            <a:r>
              <a:rPr lang="en-US" altLang="ko-KR" sz="2200" dirty="0" err="1"/>
              <a:t>NONMEM</a:t>
            </a:r>
            <a:r>
              <a:rPr lang="en-US" altLang="ko-KR" sz="2200" baseline="30000" dirty="0"/>
              <a:t>®</a:t>
            </a:r>
            <a:r>
              <a:rPr lang="en-US" altLang="ko-KR" sz="2200" dirty="0"/>
              <a:t> software</a:t>
            </a:r>
            <a:r>
              <a:rPr lang="ko-KR" altLang="en-US" sz="2200" dirty="0"/>
              <a:t>에서 </a:t>
            </a:r>
            <a:r>
              <a:rPr lang="ko-KR" altLang="ko-KR" sz="2200" dirty="0"/>
              <a:t>적</a:t>
            </a:r>
            <a:r>
              <a:rPr lang="ko-KR" altLang="en-US" sz="2200" dirty="0"/>
              <a:t>용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2772308" cy="105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67340"/>
            <a:ext cx="3312368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4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500" b="1" dirty="0"/>
              <a:t>Method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ko-KR" sz="2200" b="1" dirty="0"/>
              <a:t>‘</a:t>
            </a:r>
            <a:r>
              <a:rPr lang="en-US" altLang="ko-KR" sz="2200" b="1" dirty="0" err="1"/>
              <a:t>deSolve</a:t>
            </a:r>
            <a:r>
              <a:rPr lang="en-US" altLang="ko-KR" sz="2200" b="1" dirty="0"/>
              <a:t>’</a:t>
            </a:r>
          </a:p>
          <a:p>
            <a:pPr lvl="1"/>
            <a:r>
              <a:rPr lang="en-US" altLang="ko-KR" sz="2200" dirty="0" err="1"/>
              <a:t>Karline</a:t>
            </a:r>
            <a:r>
              <a:rPr lang="en-US" altLang="ko-KR" sz="2200" dirty="0"/>
              <a:t> </a:t>
            </a:r>
            <a:r>
              <a:rPr lang="en-US" altLang="ko-KR" sz="2200" dirty="0" err="1"/>
              <a:t>Soetaert</a:t>
            </a:r>
            <a:r>
              <a:rPr lang="en-US" altLang="ko-KR" sz="2200" dirty="0"/>
              <a:t>, Thomas </a:t>
            </a:r>
            <a:r>
              <a:rPr lang="en-US" altLang="ko-KR" sz="2200" dirty="0" err="1"/>
              <a:t>Petzoldt</a:t>
            </a:r>
            <a:r>
              <a:rPr lang="en-US" altLang="ko-KR" sz="2200" dirty="0"/>
              <a:t>, R. Woodrow </a:t>
            </a:r>
            <a:r>
              <a:rPr lang="en-US" altLang="ko-KR" sz="2200" dirty="0" err="1"/>
              <a:t>Setzer</a:t>
            </a:r>
            <a:r>
              <a:rPr lang="ko-KR" altLang="ko-KR" sz="2200" dirty="0"/>
              <a:t>가 만든 여러 종류의 </a:t>
            </a:r>
            <a:r>
              <a:rPr lang="ko-KR" altLang="ko-KR" sz="2200" dirty="0" err="1"/>
              <a:t>미분방적식을</a:t>
            </a:r>
            <a:r>
              <a:rPr lang="ko-KR" altLang="ko-KR" sz="2200" dirty="0"/>
              <a:t> 구하기 위한</a:t>
            </a:r>
            <a:r>
              <a:rPr lang="en-US" altLang="ko-KR" sz="2200" dirty="0"/>
              <a:t> package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b="1" dirty="0" err="1"/>
              <a:t>lsoda</a:t>
            </a:r>
            <a:r>
              <a:rPr lang="ko-KR" altLang="ko-KR" sz="2200" dirty="0"/>
              <a:t>라는</a:t>
            </a:r>
            <a:r>
              <a:rPr lang="en-US" altLang="ko-KR" sz="2200" dirty="0"/>
              <a:t> function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이용</a:t>
            </a:r>
            <a:r>
              <a:rPr lang="en-US" altLang="ko-KR" sz="2200" dirty="0"/>
              <a:t>(ordinary differential equation</a:t>
            </a:r>
            <a:r>
              <a:rPr lang="ko-KR" altLang="ko-KR" sz="2200" dirty="0"/>
              <a:t>을 사용할 수 있도록 도와</a:t>
            </a:r>
            <a:r>
              <a:rPr lang="en-US" altLang="ko-KR" sz="2200" dirty="0"/>
              <a:t> </a:t>
            </a:r>
            <a:r>
              <a:rPr lang="ko-KR" altLang="ko-KR" sz="2200" dirty="0"/>
              <a:t>주는 기능</a:t>
            </a:r>
            <a:r>
              <a:rPr lang="en-US" altLang="ko-KR" sz="22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1695563" cy="289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7072"/>
            <a:ext cx="546297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0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lnSpcReduction="10000"/>
          </a:bodyPr>
          <a:lstStyle/>
          <a:p>
            <a:r>
              <a:rPr lang="en-US" altLang="ko-KR" sz="2200" b="1" dirty="0"/>
              <a:t>‘</a:t>
            </a:r>
            <a:r>
              <a:rPr lang="en-US" altLang="ko-KR" sz="2200" b="1" dirty="0" err="1"/>
              <a:t>wnl</a:t>
            </a:r>
            <a:r>
              <a:rPr lang="en-US" altLang="ko-KR" sz="2200" b="1" dirty="0"/>
              <a:t>‘</a:t>
            </a:r>
          </a:p>
          <a:p>
            <a:pPr lvl="1"/>
            <a:r>
              <a:rPr lang="en-US" altLang="ko-KR" sz="2200" dirty="0"/>
              <a:t>Objective function value minimization </a:t>
            </a:r>
            <a:r>
              <a:rPr lang="ko-KR" altLang="en-US" sz="2200" dirty="0"/>
              <a:t>하기 위하여 사용되는 </a:t>
            </a:r>
            <a:r>
              <a:rPr lang="en-US" altLang="ko-KR" sz="2200" dirty="0"/>
              <a:t>package</a:t>
            </a:r>
          </a:p>
          <a:p>
            <a:pPr lvl="1"/>
            <a:r>
              <a:rPr lang="ko-KR" altLang="en-US" sz="2200" dirty="0"/>
              <a:t>아산 병원 </a:t>
            </a:r>
            <a:r>
              <a:rPr lang="ko-KR" altLang="en-US" sz="2200" dirty="0" err="1"/>
              <a:t>임상약리학과에서</a:t>
            </a:r>
            <a:r>
              <a:rPr lang="ko-KR" altLang="en-US" sz="2200" dirty="0"/>
              <a:t> </a:t>
            </a:r>
            <a:r>
              <a:rPr lang="en-US" altLang="ko-KR" sz="2200" dirty="0"/>
              <a:t>package</a:t>
            </a:r>
            <a:r>
              <a:rPr lang="ko-KR" altLang="en-US" sz="2200" dirty="0"/>
              <a:t> 개발</a:t>
            </a:r>
            <a:r>
              <a:rPr lang="en-US" altLang="ko-KR" sz="2200" dirty="0"/>
              <a:t>(</a:t>
            </a:r>
            <a:r>
              <a:rPr lang="ko-KR" altLang="en-US" sz="2200" dirty="0" err="1"/>
              <a:t>배균섭</a:t>
            </a:r>
            <a:r>
              <a:rPr lang="ko-KR" altLang="en-US" sz="2200" dirty="0"/>
              <a:t> 교수님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ko-KR" altLang="ko-KR" sz="2200" dirty="0"/>
              <a:t>원하는 모델에 사용하기 위해</a:t>
            </a:r>
            <a:r>
              <a:rPr lang="en-US" altLang="ko-KR" sz="2200" dirty="0"/>
              <a:t> script</a:t>
            </a:r>
            <a:r>
              <a:rPr lang="ko-KR" altLang="ko-KR" sz="2200" dirty="0"/>
              <a:t>를 입력</a:t>
            </a:r>
            <a:r>
              <a:rPr lang="en-US" altLang="ko-KR" sz="2200" dirty="0"/>
              <a:t> Edison</a:t>
            </a:r>
            <a:r>
              <a:rPr lang="ko-KR" altLang="en-US" sz="2200" dirty="0"/>
              <a:t>에 삽입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기본적으로 내장되어 있거나</a:t>
            </a:r>
            <a:r>
              <a:rPr lang="en-US" altLang="ko-KR" sz="2200" dirty="0"/>
              <a:t>, </a:t>
            </a:r>
            <a:r>
              <a:rPr lang="ko-KR" altLang="en-US" sz="2200" dirty="0"/>
              <a:t>입력된 </a:t>
            </a:r>
            <a:r>
              <a:rPr lang="en-US" altLang="ko-KR" sz="2200" dirty="0"/>
              <a:t>equation</a:t>
            </a:r>
            <a:r>
              <a:rPr lang="ko-KR" altLang="en-US" sz="2200" dirty="0"/>
              <a:t>을 이용하여</a:t>
            </a:r>
            <a:r>
              <a:rPr lang="en-US" altLang="ko-KR" sz="2200" dirty="0"/>
              <a:t>, </a:t>
            </a:r>
            <a:r>
              <a:rPr lang="ko-KR" altLang="en-US" sz="2200" dirty="0"/>
              <a:t>각각의 </a:t>
            </a:r>
            <a:r>
              <a:rPr lang="en-US" altLang="ko-KR" sz="2200" dirty="0"/>
              <a:t>prediction</a:t>
            </a:r>
            <a:r>
              <a:rPr lang="ko-KR" altLang="en-US" sz="2200" dirty="0"/>
              <a:t>이 진행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888432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48338"/>
      </p:ext>
    </p:extLst>
  </p:cSld>
  <p:clrMapOvr>
    <a:masterClrMapping/>
  </p:clrMapOvr>
</p:sld>
</file>

<file path=ppt/theme/theme1.xml><?xml version="1.0" encoding="utf-8"?>
<a:theme xmlns:a="http://schemas.openxmlformats.org/drawingml/2006/main" name="asancipptdown_11718_387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asancipptdown_11718_3876</Template>
  <TotalTime>475</TotalTime>
  <Words>933</Words>
  <Application>Microsoft Office PowerPoint</Application>
  <PresentationFormat>On-screen Show (4:3)</PresentationFormat>
  <Paragraphs>137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asancipptdown_11718_3876</vt:lpstr>
      <vt:lpstr>Edison을 통한 비선형 약동학  회귀 분석</vt:lpstr>
      <vt:lpstr>Introduction</vt:lpstr>
      <vt:lpstr>PowerPoint Presentation</vt:lpstr>
      <vt:lpstr>PowerPoint Presentation</vt:lpstr>
      <vt:lpstr>NONMEM® software의  비선형 회귀 분석</vt:lpstr>
      <vt:lpstr>PowerPoint Presentation</vt:lpstr>
      <vt:lpstr>PowerPoint Presentation</vt:lpstr>
      <vt:lpstr>Method</vt:lpstr>
      <vt:lpstr>PowerPoint Presentation</vt:lpstr>
      <vt:lpstr>PowerPoint Presentation</vt:lpstr>
      <vt:lpstr>PowerPoint Presentation</vt:lpstr>
      <vt:lpstr>Example1.One compartment  oral dosing</vt:lpstr>
      <vt:lpstr>PowerPoint Presentation</vt:lpstr>
      <vt:lpstr>PowerPoint Presentation</vt:lpstr>
      <vt:lpstr>PowerPoint Presentation</vt:lpstr>
      <vt:lpstr>PowerPoint Presentation</vt:lpstr>
      <vt:lpstr>Example 2. Two-compartment distribution models</vt:lpstr>
      <vt:lpstr>PowerPoint Presentation</vt:lpstr>
      <vt:lpstr>PowerPoint Presentation</vt:lpstr>
      <vt:lpstr>PowerPoint Presentation</vt:lpstr>
      <vt:lpstr>Example 3. ‘fraction absorbed and nonlinear bioavailability across the liver’ model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Edison을 통한 비선형 약동학  회귀분석과 simulation.</dc:title>
  <dc:creator>AMC YOON</dc:creator>
  <cp:lastModifiedBy>Han Sungpil</cp:lastModifiedBy>
  <cp:revision>35</cp:revision>
  <dcterms:created xsi:type="dcterms:W3CDTF">2018-02-19T08:07:31Z</dcterms:created>
  <dcterms:modified xsi:type="dcterms:W3CDTF">2019-01-25T00:06:16Z</dcterms:modified>
</cp:coreProperties>
</file>