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372" y="174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7619700" y="2310293"/>
            <a:ext cx="5468186" cy="491461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5154" y="2310293"/>
            <a:ext cx="15864485" cy="491461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8" y="18312297"/>
            <a:ext cx="27543443" cy="945117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0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5154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421555" y="13441682"/>
            <a:ext cx="10666333" cy="38014756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5" y="9671210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11" y="9671210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3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5" y="1720217"/>
            <a:ext cx="10660710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4" y="1720219"/>
            <a:ext cx="18114766" cy="3687461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5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8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2"/>
            <a:ext cx="19442430" cy="357045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1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33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B2A7-CF65-4B89-9E16-5243C588465A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10"/>
            <a:ext cx="10261283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10"/>
            <a:ext cx="7560945" cy="230028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EEBA-A7B5-4D91-9936-4019849E6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sancpt/Edison-noncompart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asancpt/edison-BE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48297" y="4176764"/>
            <a:ext cx="31182095" cy="3852063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0345" y="4536804"/>
            <a:ext cx="10080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yt3.ggpht.com/-Ghj0aF7iDoY/AAAAAAAAAAI/AAAAAAAAAAA/sJvlaDyPtL0/s900-c-k-no-mo-rj-c0xffffff/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3" t="12536" r="13464" b="12256"/>
          <a:stretch/>
        </p:blipFill>
        <p:spPr bwMode="auto">
          <a:xfrm>
            <a:off x="29169757" y="1257979"/>
            <a:ext cx="1941265" cy="198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30445" y="936404"/>
            <a:ext cx="29980577" cy="31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1800"/>
              </a:spcBef>
            </a:pPr>
            <a:r>
              <a:rPr lang="en-US" altLang="ko-KR" sz="6000" b="1">
                <a:cs typeface="Segoe UI" panose="020B0502040204020203" pitchFamily="34" charset="0"/>
              </a:rPr>
              <a:t>EDISON </a:t>
            </a:r>
            <a:r>
              <a:rPr lang="ko-KR" altLang="en-US" sz="6000" b="1">
                <a:cs typeface="Segoe UI" panose="020B0502040204020203" pitchFamily="34" charset="0"/>
              </a:rPr>
              <a:t>사이언스 앱을 사용한 비구획분석과 생물학적동등성 분석의 통합</a:t>
            </a:r>
          </a:p>
          <a:p>
            <a:pPr lvl="0" defTabSz="20196651">
              <a:spcBef>
                <a:spcPts val="1800"/>
              </a:spcBef>
            </a:pPr>
            <a:r>
              <a:rPr lang="ko-KR" altLang="en-US" sz="4000" b="1">
                <a:cs typeface="Segoe UI" panose="020B0502040204020203" pitchFamily="34" charset="0"/>
              </a:rPr>
              <a:t>한성필</a:t>
            </a:r>
            <a:r>
              <a:rPr lang="en-US" altLang="ko-KR" sz="4000" b="1" baseline="30000" dirty="0">
                <a:cs typeface="Segoe UI" panose="020B0502040204020203" pitchFamily="34" charset="0"/>
              </a:rPr>
              <a:t>1</a:t>
            </a:r>
            <a:r>
              <a:rPr lang="en-US" altLang="ko-KR" sz="4000" b="1">
                <a:cs typeface="Segoe UI" panose="020B0502040204020203" pitchFamily="34" charset="0"/>
              </a:rPr>
              <a:t>, </a:t>
            </a:r>
            <a:r>
              <a:rPr lang="ko-KR" altLang="en-US" sz="4000" b="1">
                <a:cs typeface="Segoe UI" panose="020B0502040204020203" pitchFamily="34" charset="0"/>
              </a:rPr>
              <a:t>윤석규</a:t>
            </a:r>
            <a:r>
              <a:rPr lang="en-US" altLang="ko-KR" sz="4000" b="1" baseline="30000">
                <a:cs typeface="Segoe UI" panose="020B0502040204020203" pitchFamily="34" charset="0"/>
              </a:rPr>
              <a:t>1</a:t>
            </a:r>
            <a:r>
              <a:rPr lang="en-US" altLang="ko-KR" sz="4000" b="1">
                <a:cs typeface="Segoe UI" panose="020B0502040204020203" pitchFamily="34" charset="0"/>
              </a:rPr>
              <a:t>, </a:t>
            </a:r>
            <a:r>
              <a:rPr lang="ko-KR" altLang="en-US" sz="4000" b="1">
                <a:cs typeface="Segoe UI" panose="020B0502040204020203" pitchFamily="34" charset="0"/>
              </a:rPr>
              <a:t>조용순</a:t>
            </a:r>
            <a:r>
              <a:rPr lang="en-US" altLang="ko-KR" sz="4000" b="1" baseline="30000">
                <a:cs typeface="Segoe UI" panose="020B0502040204020203" pitchFamily="34" charset="0"/>
              </a:rPr>
              <a:t>1</a:t>
            </a:r>
            <a:r>
              <a:rPr lang="en-US" altLang="ko-KR" sz="4000" b="1" dirty="0">
                <a:cs typeface="Segoe UI" panose="020B0502040204020203" pitchFamily="34" charset="0"/>
              </a:rPr>
              <a:t>, </a:t>
            </a:r>
            <a:r>
              <a:rPr lang="ko-KR" altLang="en-US" sz="4000" b="1" dirty="0" err="1">
                <a:cs typeface="Segoe UI" panose="020B0502040204020203" pitchFamily="34" charset="0"/>
              </a:rPr>
              <a:t>김형섭</a:t>
            </a:r>
            <a:r>
              <a:rPr lang="en-US" altLang="ko-KR" sz="4000" b="1" baseline="30000" dirty="0">
                <a:cs typeface="Segoe UI" panose="020B0502040204020203" pitchFamily="34" charset="0"/>
              </a:rPr>
              <a:t>1</a:t>
            </a:r>
            <a:r>
              <a:rPr lang="en-US" altLang="ko-KR" sz="4000" b="1" dirty="0">
                <a:cs typeface="Segoe UI" panose="020B0502040204020203" pitchFamily="34" charset="0"/>
              </a:rPr>
              <a:t>, </a:t>
            </a:r>
            <a:r>
              <a:rPr lang="ko-KR" altLang="en-US" sz="4000" b="1" dirty="0" err="1">
                <a:cs typeface="Segoe UI" panose="020B0502040204020203" pitchFamily="34" charset="0"/>
              </a:rPr>
              <a:t>배균섭</a:t>
            </a:r>
            <a:r>
              <a:rPr lang="en-US" altLang="ko-KR" sz="4000" b="1" baseline="30000" dirty="0">
                <a:cs typeface="Segoe UI" panose="020B0502040204020203" pitchFamily="34" charset="0"/>
              </a:rPr>
              <a:t>1</a:t>
            </a:r>
          </a:p>
          <a:p>
            <a:pPr lvl="0" defTabSz="20196651">
              <a:spcBef>
                <a:spcPts val="1800"/>
              </a:spcBef>
            </a:pPr>
            <a:r>
              <a:rPr lang="en-US" altLang="ko-KR" sz="4000" baseline="30000" dirty="0">
                <a:cs typeface="Segoe UI" panose="020B0502040204020203" pitchFamily="34" charset="0"/>
              </a:rPr>
              <a:t>1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서울아산병원</a:t>
            </a:r>
            <a:r>
              <a:rPr lang="ko-KR" altLang="en-US" sz="4000" baseline="30000" dirty="0">
                <a:cs typeface="Segoe UI" panose="020B0502040204020203" pitchFamily="34" charset="0"/>
              </a:rPr>
              <a:t>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임상약리학과</a:t>
            </a:r>
            <a:r>
              <a:rPr lang="en-US" altLang="ko-KR" sz="4000" baseline="30000" dirty="0">
                <a:cs typeface="Segoe UI" panose="020B0502040204020203" pitchFamily="34" charset="0"/>
              </a:rPr>
              <a:t>,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울산대학교</a:t>
            </a:r>
            <a:r>
              <a:rPr lang="en-US" altLang="ko-KR" sz="4000" baseline="30000" dirty="0">
                <a:cs typeface="Segoe UI" panose="020B0502040204020203" pitchFamily="34" charset="0"/>
              </a:rPr>
              <a:t>,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서울특별시</a:t>
            </a:r>
            <a:r>
              <a:rPr lang="ko-KR" altLang="en-US" sz="4000" baseline="30000" dirty="0">
                <a:cs typeface="Segoe UI" panose="020B0502040204020203" pitchFamily="34" charset="0"/>
              </a:rPr>
              <a:t> 송파구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올림픽로</a:t>
            </a:r>
            <a:r>
              <a:rPr lang="en-US" altLang="ko-KR" sz="4000" baseline="30000" dirty="0">
                <a:cs typeface="Segoe UI" panose="020B0502040204020203" pitchFamily="34" charset="0"/>
              </a:rPr>
              <a:t>43</a:t>
            </a:r>
            <a:r>
              <a:rPr lang="ko-KR" altLang="en-US" sz="4000" baseline="30000" dirty="0">
                <a:cs typeface="Segoe UI" panose="020B0502040204020203" pitchFamily="34" charset="0"/>
              </a:rPr>
              <a:t>길 </a:t>
            </a:r>
            <a:r>
              <a:rPr lang="en-US" altLang="ko-KR" sz="4000" baseline="30000" dirty="0">
                <a:cs typeface="Segoe UI" panose="020B0502040204020203" pitchFamily="34" charset="0"/>
              </a:rPr>
              <a:t>88</a:t>
            </a:r>
            <a:r>
              <a:rPr lang="en-US" altLang="ko-KR" sz="4000" dirty="0">
                <a:cs typeface="Segoe UI" panose="020B0502040204020203" pitchFamily="34" charset="0"/>
              </a:rPr>
              <a:t> </a:t>
            </a:r>
            <a:br>
              <a:rPr lang="en-US" altLang="ko-KR" sz="4000" dirty="0">
                <a:cs typeface="Segoe UI" panose="020B0502040204020203" pitchFamily="34" charset="0"/>
              </a:rPr>
            </a:br>
            <a:r>
              <a:rPr lang="en-US" altLang="ko-KR" sz="4000" baseline="30000" dirty="0">
                <a:cs typeface="Segoe UI" panose="020B0502040204020203" pitchFamily="34" charset="0"/>
              </a:rPr>
              <a:t>E-mail: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한성필</a:t>
            </a:r>
            <a:r>
              <a:rPr lang="ko-KR" altLang="en-US" sz="4000" baseline="30000" dirty="0">
                <a:cs typeface="Segoe UI" panose="020B0502040204020203" pitchFamily="34" charset="0"/>
              </a:rPr>
              <a:t> </a:t>
            </a:r>
            <a:r>
              <a:rPr lang="en-US" altLang="ko-KR" sz="4000" baseline="30000" dirty="0" err="1">
                <a:cs typeface="Segoe UI" panose="020B0502040204020203" pitchFamily="34" charset="0"/>
              </a:rPr>
              <a:t>shan@acp.kr</a:t>
            </a:r>
            <a:r>
              <a:rPr lang="en-US" altLang="ko-KR" sz="4000" baseline="30000" dirty="0">
                <a:cs typeface="Segoe UI" panose="020B0502040204020203" pitchFamily="34" charset="0"/>
              </a:rPr>
              <a:t>, </a:t>
            </a:r>
            <a:r>
              <a:rPr lang="ko-KR" altLang="en-US" sz="4000" baseline="30000" dirty="0" err="1">
                <a:cs typeface="Segoe UI" panose="020B0502040204020203" pitchFamily="34" charset="0"/>
              </a:rPr>
              <a:t>배균섭</a:t>
            </a:r>
            <a:r>
              <a:rPr lang="ko-KR" altLang="en-US" sz="4000" baseline="30000" dirty="0">
                <a:cs typeface="Segoe UI" panose="020B0502040204020203" pitchFamily="34" charset="0"/>
              </a:rPr>
              <a:t> </a:t>
            </a:r>
            <a:r>
              <a:rPr lang="en-US" altLang="ko-KR" sz="4000" baseline="30000" dirty="0" err="1">
                <a:cs typeface="Segoe UI" panose="020B0502040204020203" pitchFamily="34" charset="0"/>
              </a:rPr>
              <a:t>ksbae@acp.kr</a:t>
            </a:r>
            <a:endParaRPr lang="en-US" altLang="ko-KR" sz="4000" baseline="30000" dirty="0">
              <a:cs typeface="Segoe UI" panose="020B0502040204020203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080345" y="4176764"/>
            <a:ext cx="30311999" cy="3823624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360000" tIns="360000" rIns="360000" bIns="360000" numCol="3" spcCol="360000" anchor="t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3600" b="1" dirty="0">
                <a:cs typeface="Segoe UI" panose="020B0502040204020203" pitchFamily="34" charset="0"/>
              </a:rPr>
              <a:t>서론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/>
              <a:t>생물학적동등성시험</a:t>
            </a:r>
            <a:r>
              <a:rPr lang="en-US" altLang="ko-KR" sz="2400"/>
              <a:t>(bioequivalence test)</a:t>
            </a:r>
            <a:r>
              <a:rPr lang="ko-KR" altLang="en-US" sz="2400"/>
              <a:t>는 기존 의약품의 특허가 만료된 후</a:t>
            </a:r>
            <a:r>
              <a:rPr lang="en-US" altLang="ko-KR" sz="2400"/>
              <a:t>, </a:t>
            </a:r>
            <a:r>
              <a:rPr lang="ko-KR" altLang="en-US" sz="2400"/>
              <a:t>해당 의약품을 동일하게 개발하여 판매하고자 할 때 수행하는 임상시험</a:t>
            </a:r>
            <a:r>
              <a:rPr lang="en-US" altLang="ko-KR" sz="2400"/>
              <a:t>. [1]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/>
              <a:t>기존 오리지날 의약품</a:t>
            </a:r>
            <a:r>
              <a:rPr lang="en-US" altLang="ko-KR" sz="2400"/>
              <a:t>(Reference)</a:t>
            </a:r>
            <a:r>
              <a:rPr lang="ko-KR" altLang="en-US" sz="2400"/>
              <a:t>과 새로 개발한 의약품 즉 시험약</a:t>
            </a:r>
            <a:r>
              <a:rPr lang="en-US" altLang="ko-KR" sz="2400"/>
              <a:t>(Test)</a:t>
            </a:r>
            <a:r>
              <a:rPr lang="ko-KR" altLang="en-US" sz="2400"/>
              <a:t>을 교차연구</a:t>
            </a:r>
            <a:r>
              <a:rPr lang="en-US" altLang="ko-KR" sz="2400"/>
              <a:t>(crossover study)</a:t>
            </a:r>
            <a:r>
              <a:rPr lang="ko-KR" altLang="en-US" sz="2400"/>
              <a:t>의 형태로 투여한 뒤</a:t>
            </a:r>
            <a:r>
              <a:rPr lang="en-US" altLang="ko-KR" sz="2400"/>
              <a:t>, </a:t>
            </a:r>
            <a:r>
              <a:rPr lang="ko-KR" altLang="en-US" sz="2400"/>
              <a:t>혈중 농도로부터 구한 약동학적 파라미터</a:t>
            </a:r>
            <a:r>
              <a:rPr lang="en-US" altLang="ko-KR" sz="2400"/>
              <a:t>(pharmacokinetic parameter) </a:t>
            </a:r>
            <a:r>
              <a:rPr lang="ko-KR" altLang="en-US" sz="2400"/>
              <a:t>를 비교하여 평가</a:t>
            </a:r>
            <a:r>
              <a:rPr lang="en-US" altLang="ko-KR" sz="2400"/>
              <a:t>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/>
              <a:t> </a:t>
            </a:r>
            <a:r>
              <a:rPr lang="ko-KR" altLang="en-US" sz="2400"/>
              <a:t>비교평가항목은 검체가 혈액인 경우</a:t>
            </a:r>
            <a:r>
              <a:rPr lang="en-US" altLang="ko-KR" sz="2400"/>
              <a:t>, 1</a:t>
            </a:r>
            <a:r>
              <a:rPr lang="ko-KR" altLang="en-US" sz="2400"/>
              <a:t>회 투약 시 </a:t>
            </a:r>
            <a:r>
              <a:rPr lang="en-US" altLang="ko-KR" sz="2400"/>
              <a:t>AUCt, Cmax, </a:t>
            </a:r>
            <a:r>
              <a:rPr lang="ko-KR" altLang="en-US" sz="2400"/>
              <a:t>반복투약 시 </a:t>
            </a:r>
            <a:r>
              <a:rPr lang="en-US" altLang="ko-KR" sz="2400"/>
              <a:t>AUCτ, Css,max</a:t>
            </a:r>
            <a:r>
              <a:rPr lang="ko-KR" altLang="en-US" sz="2400"/>
              <a:t>를 주로 사용한다</a:t>
            </a:r>
            <a:r>
              <a:rPr lang="en-US" altLang="ko-KR" sz="2400"/>
              <a:t>. </a:t>
            </a:r>
            <a:r>
              <a:rPr lang="ko-KR" altLang="en-US" sz="2400"/>
              <a:t>다만</a:t>
            </a:r>
            <a:r>
              <a:rPr lang="en-US" altLang="ko-KR" sz="2400"/>
              <a:t>, </a:t>
            </a:r>
            <a:r>
              <a:rPr lang="ko-KR" altLang="en-US" sz="2400"/>
              <a:t>니트로글리세린 설하정과 같이 빠른 약효를 나타내는 제제 등은 </a:t>
            </a:r>
            <a:r>
              <a:rPr lang="en-US" altLang="ko-KR" sz="2400"/>
              <a:t>Tmax</a:t>
            </a:r>
            <a:r>
              <a:rPr lang="ko-KR" altLang="en-US" sz="2400"/>
              <a:t>를 비교평가항목으로 추가</a:t>
            </a:r>
            <a:r>
              <a:rPr lang="en-US" altLang="ko-KR" sz="2400"/>
              <a:t>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/>
              <a:t>약동학 파라미터는 로그정규분포</a:t>
            </a:r>
            <a:r>
              <a:rPr lang="en-US" altLang="ko-KR" sz="2400"/>
              <a:t>(log-normal distribution)</a:t>
            </a:r>
            <a:r>
              <a:rPr lang="ko-KR" altLang="en-US" sz="2400"/>
              <a:t>을 따르고</a:t>
            </a:r>
            <a:r>
              <a:rPr lang="en-US" altLang="ko-KR" sz="2400"/>
              <a:t>, </a:t>
            </a:r>
            <a:r>
              <a:rPr lang="ko-KR" altLang="en-US" sz="2400"/>
              <a:t>대조약과 시험약의 산출된 곡선하 면적</a:t>
            </a:r>
            <a:r>
              <a:rPr lang="en-US" altLang="ko-KR" sz="2400"/>
              <a:t>(AUC)</a:t>
            </a:r>
            <a:r>
              <a:rPr lang="ko-KR" altLang="en-US" sz="2400"/>
              <a:t>과 최대 농도 </a:t>
            </a:r>
            <a:r>
              <a:rPr lang="en-US" altLang="ko-KR" sz="2400"/>
              <a:t>Cmax</a:t>
            </a:r>
            <a:r>
              <a:rPr lang="ko-KR" altLang="en-US" sz="2400"/>
              <a:t>의 </a:t>
            </a:r>
            <a:r>
              <a:rPr lang="en-US" altLang="ko-KR" sz="2400"/>
              <a:t>geometric mean ratio</a:t>
            </a:r>
            <a:r>
              <a:rPr lang="ko-KR" altLang="en-US" sz="2400"/>
              <a:t>가 </a:t>
            </a:r>
            <a:r>
              <a:rPr lang="en-US" altLang="ko-KR" sz="2400"/>
              <a:t>0.8 ~ 1.25 </a:t>
            </a:r>
            <a:r>
              <a:rPr lang="ko-KR" altLang="en-US" sz="2400"/>
              <a:t>이내일 때</a:t>
            </a:r>
            <a:r>
              <a:rPr lang="en-US" altLang="ko-KR" sz="2400"/>
              <a:t>, </a:t>
            </a:r>
            <a:r>
              <a:rPr lang="ko-KR" altLang="en-US" sz="2400"/>
              <a:t>약동학적으로 동등하다고 평가</a:t>
            </a:r>
            <a:r>
              <a:rPr lang="en-US" altLang="ko-KR" sz="2400"/>
              <a:t> [2]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/>
              <a:t>생물학적 동등성을 평가하는데 통계학은 핵심적인 역할을 수행하고 있고</a:t>
            </a:r>
            <a:r>
              <a:rPr lang="en-US" altLang="ko-KR" sz="2400"/>
              <a:t>, </a:t>
            </a:r>
            <a:r>
              <a:rPr lang="ko-KR" altLang="en-US" sz="2400"/>
              <a:t>통계적 분석을 위해서는 컴퓨터 소프트웨어가 필요</a:t>
            </a:r>
            <a:r>
              <a:rPr lang="en-US" altLang="ko-KR" sz="2400"/>
              <a:t>. SAS, SPSS </a:t>
            </a:r>
            <a:r>
              <a:rPr lang="ko-KR" altLang="en-US" sz="2400"/>
              <a:t>등과 같은 통계처리 프로그램을 혹은 독자 개발된 프로그램으로 통계적 검정을 실시할 수 있음</a:t>
            </a:r>
            <a:r>
              <a:rPr lang="en-US" altLang="ko-KR" sz="2400"/>
              <a:t>. [3]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/>
              <a:t>그러나 각각의 소프트웨어가 사용하기 어렵고 과정이 복잡하며 큰 비용이 소모</a:t>
            </a:r>
            <a:r>
              <a:rPr lang="en-US" altLang="ko-KR" sz="2400"/>
              <a:t>. </a:t>
            </a:r>
            <a:r>
              <a:rPr lang="ko-KR" altLang="en-US" sz="2400"/>
              <a:t>특히 약동학 분석 초보자나 통계학 비전공자가 사용하기 어려움</a:t>
            </a:r>
            <a:r>
              <a:rPr lang="en-US" altLang="ko-KR" sz="2400"/>
              <a:t>. </a:t>
            </a:r>
            <a:r>
              <a:rPr lang="ko-KR" altLang="en-US" sz="2400"/>
              <a:t>본 저자들은 </a:t>
            </a:r>
            <a:r>
              <a:rPr lang="en-US" altLang="ko-KR" sz="2400"/>
              <a:t>EDISON </a:t>
            </a:r>
            <a:r>
              <a:rPr lang="ko-KR" altLang="en-US" sz="2400"/>
              <a:t>사이언스 앱을 사용하여 이 과정을 연속성을 지닌 한 과정으로 통합</a:t>
            </a:r>
            <a:r>
              <a:rPr lang="en-US" altLang="ko-KR" sz="2400"/>
              <a:t>.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/>
              <a:t>본 연구가 제시하는 방법을 통해 쉽고 정확하고 비용이 들지 않는 빠른 비구획분석과 생물학적 동등성 분석이 가능하다는 것을 보이고자 함</a:t>
            </a:r>
            <a:r>
              <a:rPr lang="en-US" altLang="ko-KR" sz="2400"/>
              <a:t>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3600" b="1"/>
              <a:t>이론 </a:t>
            </a:r>
            <a:r>
              <a:rPr lang="ko-KR" altLang="ko-KR" sz="3600" b="1" dirty="0"/>
              <a:t>및 </a:t>
            </a:r>
            <a:r>
              <a:rPr lang="ko-KR" altLang="ko-KR" sz="3600" b="1" dirty="0" err="1"/>
              <a:t>계산방법</a:t>
            </a:r>
            <a:endParaRPr lang="ko-KR" altLang="ko-KR" sz="36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/>
              <a:t>  EDISON </a:t>
            </a:r>
            <a:r>
              <a:rPr lang="ko-KR" altLang="en-US" sz="2400" b="1"/>
              <a:t>사이언스 앱과 </a:t>
            </a:r>
            <a:r>
              <a:rPr lang="en-US" altLang="ko-KR" sz="2400" b="1"/>
              <a:t>R </a:t>
            </a:r>
            <a:r>
              <a:rPr lang="ko-KR" altLang="en-US" sz="2400" b="1"/>
              <a:t>패키지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본 분석에서 사용될 </a:t>
            </a:r>
            <a:r>
              <a:rPr lang="en-US" altLang="ko-KR" sz="2400"/>
              <a:t>EDISON </a:t>
            </a:r>
            <a:r>
              <a:rPr lang="ko-KR" altLang="en-US" sz="2400"/>
              <a:t>사이언스 앱은 </a:t>
            </a:r>
            <a:r>
              <a:rPr lang="en-US" altLang="ko-KR" sz="2400"/>
              <a:t>NonCompartEdison, edisonBE </a:t>
            </a:r>
            <a:r>
              <a:rPr lang="ko-KR" altLang="en-US" sz="2400"/>
              <a:t>두 종류이다</a:t>
            </a:r>
            <a:r>
              <a:rPr lang="en-US" altLang="ko-KR" sz="2400"/>
              <a:t>. </a:t>
            </a:r>
            <a:r>
              <a:rPr lang="ko-KR" altLang="en-US" sz="2400"/>
              <a:t>각각 비구획분석과 생물학적동등성 통계 분석을 하게 되며 </a:t>
            </a:r>
            <a:r>
              <a:rPr lang="en-US" altLang="ko-KR" sz="2400"/>
              <a:t>R </a:t>
            </a:r>
            <a:r>
              <a:rPr lang="ko-KR" altLang="en-US" sz="2400"/>
              <a:t>기반 </a:t>
            </a:r>
            <a:r>
              <a:rPr lang="en-US" altLang="ko-KR" sz="2400"/>
              <a:t>[4] </a:t>
            </a:r>
            <a:r>
              <a:rPr lang="ko-KR" altLang="en-US" sz="2400"/>
              <a:t>으로 프로그래밍 되어 있다</a:t>
            </a:r>
            <a:r>
              <a:rPr lang="en-US" altLang="ko-KR" sz="2400"/>
              <a:t>. </a:t>
            </a:r>
            <a:r>
              <a:rPr lang="ko-KR" altLang="en-US" sz="2400"/>
              <a:t>각각은 </a:t>
            </a:r>
            <a:r>
              <a:rPr lang="en-US" altLang="ko-KR" sz="2400"/>
              <a:t>NonCompart</a:t>
            </a:r>
            <a:r>
              <a:rPr lang="ko-KR" altLang="en-US" sz="2400"/>
              <a:t>와 </a:t>
            </a:r>
            <a:r>
              <a:rPr lang="en-US" altLang="ko-KR" sz="2400"/>
              <a:t>BE</a:t>
            </a:r>
            <a:r>
              <a:rPr lang="ko-KR" altLang="en-US" sz="2400"/>
              <a:t>라는 이름의 </a:t>
            </a:r>
            <a:r>
              <a:rPr lang="en-US" altLang="ko-KR" sz="2400"/>
              <a:t>R </a:t>
            </a:r>
            <a:r>
              <a:rPr lang="ko-KR" altLang="en-US" sz="2400"/>
              <a:t>패키지 형태로 공개되어 배포 되고 있다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EDISON </a:t>
            </a:r>
            <a:r>
              <a:rPr lang="ko-KR" altLang="en-US" sz="2400"/>
              <a:t>사이언스 앱을 제작하는데 사용한 </a:t>
            </a:r>
            <a:r>
              <a:rPr lang="en-US" altLang="ko-KR" sz="2400"/>
              <a:t>R </a:t>
            </a:r>
            <a:r>
              <a:rPr lang="ko-KR" altLang="en-US" sz="2400"/>
              <a:t>코드 및 자료</a:t>
            </a:r>
            <a:r>
              <a:rPr lang="en-US" altLang="ko-KR" sz="2400"/>
              <a:t>(datasets)</a:t>
            </a:r>
            <a:r>
              <a:rPr lang="ko-KR" altLang="en-US" sz="2400"/>
              <a:t>는 </a:t>
            </a:r>
            <a:r>
              <a:rPr lang="en-US" altLang="ko-KR" sz="2400">
                <a:hlinkClick r:id="rId3"/>
              </a:rPr>
              <a:t>https://github.com/asancpt/Edison-noncompart</a:t>
            </a:r>
            <a:r>
              <a:rPr lang="en-US" altLang="ko-KR" sz="2400"/>
              <a:t>, </a:t>
            </a:r>
            <a:r>
              <a:rPr lang="en-US" altLang="ko-KR" sz="2400">
                <a:hlinkClick r:id="rId4"/>
              </a:rPr>
              <a:t>https://github.com/asancpt/edison-BE</a:t>
            </a:r>
            <a:r>
              <a:rPr lang="en-US" altLang="ko-KR" sz="2400"/>
              <a:t>  </a:t>
            </a:r>
            <a:r>
              <a:rPr lang="ko-KR" altLang="en-US" sz="2400"/>
              <a:t>에 각각 공개되어 있다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 b="1"/>
              <a:t>  모형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Yijk = μ + Sik + Pj + Fj,k + C( j - 1, k )+ εijk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이때에 </a:t>
            </a:r>
            <a:r>
              <a:rPr lang="en-US" altLang="ko-KR" sz="2400"/>
              <a:t>μ; </a:t>
            </a:r>
            <a:r>
              <a:rPr lang="ko-KR" altLang="en-US" sz="2400"/>
              <a:t>전체 평균</a:t>
            </a:r>
            <a:r>
              <a:rPr lang="en-US" altLang="ko-KR" sz="2400"/>
              <a:t>, Sik; k </a:t>
            </a:r>
            <a:r>
              <a:rPr lang="ko-KR" altLang="en-US" sz="2400"/>
              <a:t>번째 </a:t>
            </a:r>
            <a:r>
              <a:rPr lang="en-US" altLang="ko-KR" sz="2400"/>
              <a:t>sequence</a:t>
            </a:r>
            <a:r>
              <a:rPr lang="ko-KR" altLang="en-US" sz="2400"/>
              <a:t>에서 </a:t>
            </a:r>
            <a:r>
              <a:rPr lang="en-US" altLang="ko-KR" sz="2400"/>
              <a:t>i </a:t>
            </a:r>
            <a:r>
              <a:rPr lang="ko-KR" altLang="en-US" sz="2400"/>
              <a:t>번째 </a:t>
            </a:r>
            <a:r>
              <a:rPr lang="en-US" altLang="ko-KR" sz="2400"/>
              <a:t>subject</a:t>
            </a:r>
            <a:r>
              <a:rPr lang="ko-KR" altLang="en-US" sz="2400"/>
              <a:t>의 효과</a:t>
            </a:r>
            <a:r>
              <a:rPr lang="en-US" altLang="ko-KR" sz="2400"/>
              <a:t>(</a:t>
            </a:r>
            <a:r>
              <a:rPr lang="ko-KR" altLang="en-US" sz="2400"/>
              <a:t>랜덤</a:t>
            </a:r>
            <a:r>
              <a:rPr lang="en-US" altLang="ko-KR" sz="2400"/>
              <a:t>), Pj : j</a:t>
            </a:r>
            <a:r>
              <a:rPr lang="ko-KR" altLang="en-US" sz="2400"/>
              <a:t>번째 </a:t>
            </a:r>
            <a:r>
              <a:rPr lang="en-US" altLang="ko-KR" sz="2400"/>
              <a:t>period </a:t>
            </a:r>
            <a:r>
              <a:rPr lang="ko-KR" altLang="en-US" sz="2400"/>
              <a:t>의 효과</a:t>
            </a:r>
            <a:r>
              <a:rPr lang="en-US" altLang="ko-KR" sz="2400"/>
              <a:t>(</a:t>
            </a:r>
            <a:r>
              <a:rPr lang="ko-KR" altLang="en-US" sz="2400"/>
              <a:t>고정</a:t>
            </a:r>
            <a:r>
              <a:rPr lang="en-US" altLang="ko-KR" sz="2400"/>
              <a:t>), Fj, k; k </a:t>
            </a:r>
            <a:r>
              <a:rPr lang="ko-KR" altLang="en-US" sz="2400"/>
              <a:t>번째 </a:t>
            </a:r>
            <a:r>
              <a:rPr lang="en-US" altLang="ko-KR" sz="2400"/>
              <a:t>sequence</a:t>
            </a:r>
            <a:r>
              <a:rPr lang="ko-KR" altLang="en-US" sz="2400"/>
              <a:t>에서 </a:t>
            </a:r>
            <a:r>
              <a:rPr lang="en-US" altLang="ko-KR" sz="2400"/>
              <a:t>j </a:t>
            </a:r>
            <a:r>
              <a:rPr lang="ko-KR" altLang="en-US" sz="2400"/>
              <a:t>번째 </a:t>
            </a:r>
            <a:r>
              <a:rPr lang="en-US" altLang="ko-KR" sz="2400"/>
              <a:t>period</a:t>
            </a:r>
            <a:r>
              <a:rPr lang="ko-KR" altLang="en-US" sz="2400"/>
              <a:t>의 제제의 효과</a:t>
            </a:r>
            <a:r>
              <a:rPr lang="en-US" altLang="ko-KR" sz="2400"/>
              <a:t>(</a:t>
            </a:r>
            <a:r>
              <a:rPr lang="ko-KR" altLang="en-US" sz="2400"/>
              <a:t>고정</a:t>
            </a:r>
            <a:r>
              <a:rPr lang="en-US" altLang="ko-KR" sz="2400"/>
              <a:t>), C(j-1,k): k </a:t>
            </a:r>
            <a:r>
              <a:rPr lang="ko-KR" altLang="en-US" sz="2400"/>
              <a:t>번째 </a:t>
            </a:r>
            <a:r>
              <a:rPr lang="en-US" altLang="ko-KR" sz="2400"/>
              <a:t>sequence</a:t>
            </a:r>
            <a:r>
              <a:rPr lang="ko-KR" altLang="en-US" sz="2400"/>
              <a:t>에서</a:t>
            </a:r>
            <a:r>
              <a:rPr lang="en-US" altLang="ko-KR" sz="2400"/>
              <a:t>(j-1) </a:t>
            </a:r>
            <a:r>
              <a:rPr lang="ko-KR" altLang="en-US" sz="2400"/>
              <a:t>번째 </a:t>
            </a:r>
            <a:r>
              <a:rPr lang="en-US" altLang="ko-KR" sz="2400"/>
              <a:t>period</a:t>
            </a:r>
            <a:r>
              <a:rPr lang="ko-KR" altLang="en-US" sz="2400"/>
              <a:t>의 잔류효과</a:t>
            </a:r>
            <a:r>
              <a:rPr lang="en-US" altLang="ko-KR" sz="2400"/>
              <a:t>(</a:t>
            </a:r>
            <a:r>
              <a:rPr lang="ko-KR" altLang="en-US" sz="2400"/>
              <a:t>고정</a:t>
            </a:r>
            <a:r>
              <a:rPr lang="en-US" altLang="ko-KR" sz="2400"/>
              <a:t>), εijk : </a:t>
            </a:r>
            <a:r>
              <a:rPr lang="ko-KR" altLang="en-US" sz="2400"/>
              <a:t>오차항으로 정의한다</a:t>
            </a:r>
            <a:r>
              <a:rPr lang="en-US" altLang="ko-KR" sz="2400"/>
              <a:t>. </a:t>
            </a:r>
            <a:r>
              <a:rPr lang="ko-KR" altLang="en-US" sz="2400"/>
              <a:t>이 모델에서 사용하는 가정은 </a:t>
            </a:r>
            <a:r>
              <a:rPr lang="en-US" altLang="ko-KR" sz="2400"/>
              <a:t>1) Sik ∼ N(0,σs²), 2) εijk ∼ N(0,σe²), 3) Sik </a:t>
            </a:r>
            <a:r>
              <a:rPr lang="ko-KR" altLang="en-US" sz="2400"/>
              <a:t>와 </a:t>
            </a:r>
            <a:r>
              <a:rPr lang="en-US" altLang="ko-KR" sz="2400"/>
              <a:t>εijk</a:t>
            </a:r>
            <a:r>
              <a:rPr lang="ko-KR" altLang="en-US" sz="2400"/>
              <a:t>가 독립이라는 세가지 이다</a:t>
            </a:r>
            <a:r>
              <a:rPr lang="en-US" altLang="ko-KR" sz="2400"/>
              <a:t>. </a:t>
            </a:r>
            <a:r>
              <a:rPr lang="ko-KR" altLang="en-US" sz="2400"/>
              <a:t>이때 </a:t>
            </a:r>
            <a:r>
              <a:rPr lang="en-US" altLang="ko-KR" sz="2400"/>
              <a:t>(μT - μR)</a:t>
            </a:r>
            <a:r>
              <a:rPr lang="ko-KR" altLang="en-US" sz="2400"/>
              <a:t>에 대한 </a:t>
            </a:r>
            <a:r>
              <a:rPr lang="en-US" altLang="ko-KR" sz="2400"/>
              <a:t>(1-2α)×100% </a:t>
            </a:r>
            <a:r>
              <a:rPr lang="ko-KR" altLang="en-US" sz="2400"/>
              <a:t>신뢰구간이 </a:t>
            </a:r>
            <a:r>
              <a:rPr lang="en-US" altLang="ko-KR" sz="2400"/>
              <a:t>ln(0.8), ln(1.25) </a:t>
            </a:r>
            <a:r>
              <a:rPr lang="ko-KR" altLang="en-US" sz="2400"/>
              <a:t>안에 들어가면 두제제가 생물학적으로 동등하다 결론을 내릴 수 있다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/>
              <a:t>  SAS </a:t>
            </a:r>
            <a:r>
              <a:rPr lang="ko-KR" altLang="en-US" sz="2400" b="1"/>
              <a:t>코드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SAS</a:t>
            </a:r>
            <a:r>
              <a:rPr lang="ko-KR" altLang="en-US" sz="2400"/>
              <a:t>는 통계 패키지중에서는 가장 방대하고 다양한 분석을 제공하고 전 세계적으로 생물학적동등성의 판단을 위해 표준으로 사용되고 있다</a:t>
            </a:r>
            <a:r>
              <a:rPr lang="en-US" altLang="ko-KR" sz="2400"/>
              <a:t>. </a:t>
            </a:r>
            <a:r>
              <a:rPr lang="ko-KR" altLang="en-US" sz="2400"/>
              <a:t>다음과 같이 </a:t>
            </a:r>
            <a:r>
              <a:rPr lang="en-US" altLang="ko-KR" sz="2400"/>
              <a:t>2x2 </a:t>
            </a:r>
            <a:r>
              <a:rPr lang="ko-KR" altLang="en-US" sz="2400"/>
              <a:t>교차설계 자료를 분석하기 위한 </a:t>
            </a:r>
            <a:r>
              <a:rPr lang="en-US" altLang="ko-KR" sz="2400"/>
              <a:t>SAS </a:t>
            </a:r>
            <a:r>
              <a:rPr lang="ko-KR" altLang="en-US" sz="2400"/>
              <a:t>코드 </a:t>
            </a:r>
            <a:r>
              <a:rPr lang="en-US" altLang="ko-KR" sz="2400"/>
              <a:t>(PROC GLM, PROC MIXED, SAS version 9.4)</a:t>
            </a:r>
            <a:r>
              <a:rPr lang="ko-KR" altLang="en-US" sz="2400"/>
              <a:t>를 작성하고 </a:t>
            </a:r>
            <a:r>
              <a:rPr lang="en-US" altLang="ko-KR" sz="2400"/>
              <a:t>EDISON </a:t>
            </a:r>
            <a:r>
              <a:rPr lang="ko-KR" altLang="en-US" sz="2400"/>
              <a:t>사이언스 앱에서 계산된 결과와 비교하였다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PROC GLM DATA=BE OUTSTAT=STATRES; /* GLM use only complete subjects. */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CLASS SEQ PRD TRT SUBJ;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MODEL LNAUCL = SEQ SUBJ(SEQ) PRD TRT;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RANDOM SUBJ(SEQ)/TEST;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LSMEANS TRT /PDIFF=CONTROL('R') CL ALPHA=0.1 COV OUT=LSOUT;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800">
              <a:latin typeface="+mj-lt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PROC MIXED DATA=BE; /* MIXED uses all data. */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CLASS SEQ TRT SUBJ PRD;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MODEL LNAUCL = SEQ PRD TRT;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RANDOM SUBJ(SEQ);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ESTIMATE 'T VS R' TRT -1 1 /CL ALPHA=0.1;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>
                <a:latin typeface="+mj-lt"/>
              </a:rPr>
              <a:t>ODS OUTPUT ESTIMATES=ESTIM COVPARMS=COVPAR;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 b="1"/>
              <a:t>  자료의 형태</a:t>
            </a:r>
            <a:r>
              <a:rPr lang="en-US" altLang="ko-KR" sz="2400" b="1"/>
              <a:t>, </a:t>
            </a:r>
            <a:r>
              <a:rPr lang="ko-KR" altLang="en-US" sz="2400" b="1"/>
              <a:t>자료의 구성요소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2x2 cross-over design</a:t>
            </a:r>
            <a:r>
              <a:rPr lang="ko-KR" altLang="en-US" sz="2400"/>
              <a:t>이 가장 기본적인 디자인</a:t>
            </a:r>
            <a:r>
              <a:rPr lang="en-US" altLang="ko-KR" sz="2400"/>
              <a:t>(</a:t>
            </a:r>
            <a:r>
              <a:rPr lang="ko-KR" altLang="en-US" sz="2400"/>
              <a:t>통상 </a:t>
            </a:r>
            <a:r>
              <a:rPr lang="en-US" altLang="ko-KR" sz="2400"/>
              <a:t>RT / TR)</a:t>
            </a:r>
            <a:r>
              <a:rPr lang="ko-KR" altLang="en-US" sz="2400"/>
              <a:t>으로 사용된다</a:t>
            </a:r>
            <a:r>
              <a:rPr lang="en-US" altLang="ko-KR" sz="2400"/>
              <a:t>. </a:t>
            </a:r>
            <a:r>
              <a:rPr lang="ko-KR" altLang="en-US" sz="2400"/>
              <a:t>피험자를 무작위로 두 군으로 나누어 각 군별로 동일 성분의 대조약과 시험약을 각각 투여</a:t>
            </a:r>
            <a:r>
              <a:rPr lang="en-US" altLang="ko-KR" sz="2400"/>
              <a:t>(</a:t>
            </a:r>
            <a:r>
              <a:rPr lang="ko-KR" altLang="en-US" sz="2400"/>
              <a:t>제</a:t>
            </a:r>
            <a:r>
              <a:rPr lang="en-US" altLang="ko-KR" sz="2400"/>
              <a:t>1</a:t>
            </a:r>
            <a:r>
              <a:rPr lang="ko-KR" altLang="en-US" sz="2400"/>
              <a:t>기 투약</a:t>
            </a:r>
            <a:r>
              <a:rPr lang="en-US" altLang="ko-KR" sz="2400"/>
              <a:t>)</a:t>
            </a:r>
            <a:r>
              <a:rPr lang="ko-KR" altLang="en-US" sz="2400"/>
              <a:t>하고 피험자별로 투약 전후 정해진 시간마다 채혈하고 농도 측정한다</a:t>
            </a:r>
            <a:r>
              <a:rPr lang="en-US" altLang="ko-KR" sz="2400"/>
              <a:t>.  </a:t>
            </a:r>
            <a:r>
              <a:rPr lang="ko-KR" altLang="en-US" sz="2400"/>
              <a:t>이전에 투여한 약이 모두 배설될 정도로 충분한 기간 경과 </a:t>
            </a:r>
            <a:r>
              <a:rPr lang="en-US" altLang="ko-KR" sz="2400"/>
              <a:t>(</a:t>
            </a:r>
            <a:r>
              <a:rPr lang="ko-KR" altLang="en-US" sz="2400"/>
              <a:t>보통 반감기의 </a:t>
            </a:r>
            <a:r>
              <a:rPr lang="en-US" altLang="ko-KR" sz="2400"/>
              <a:t>5</a:t>
            </a:r>
            <a:r>
              <a:rPr lang="ko-KR" altLang="en-US" sz="2400"/>
              <a:t>배 이상</a:t>
            </a:r>
            <a:r>
              <a:rPr lang="en-US" altLang="ko-KR" sz="2400"/>
              <a:t>) </a:t>
            </a:r>
            <a:r>
              <a:rPr lang="ko-KR" altLang="en-US" sz="2400"/>
              <a:t>후 각 군별로 대조약과 시험약을 바꾸어 각각 투여하고</a:t>
            </a:r>
            <a:r>
              <a:rPr lang="en-US" altLang="ko-KR" sz="2400"/>
              <a:t>(</a:t>
            </a:r>
            <a:r>
              <a:rPr lang="ko-KR" altLang="en-US" sz="2400"/>
              <a:t>제</a:t>
            </a:r>
            <a:r>
              <a:rPr lang="en-US" altLang="ko-KR" sz="2400"/>
              <a:t>2</a:t>
            </a:r>
            <a:r>
              <a:rPr lang="ko-KR" altLang="en-US" sz="2400"/>
              <a:t>기 투약</a:t>
            </a:r>
            <a:r>
              <a:rPr lang="en-US" altLang="ko-KR" sz="2400"/>
              <a:t>) </a:t>
            </a:r>
            <a:r>
              <a:rPr lang="ko-KR" altLang="en-US" sz="2400"/>
              <a:t>동일하게 혈액 채취 및 혈중농도 측정하게 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본 논문에서는 위와 같은 시나리오로 시뮬레이션을 통해 얻어진 약동학 파라미터를 사용해 자료가 구성되었고</a:t>
            </a:r>
            <a:r>
              <a:rPr lang="en-US" altLang="ko-KR" sz="2400"/>
              <a:t>, EDISON </a:t>
            </a:r>
            <a:r>
              <a:rPr lang="ko-KR" altLang="en-US" sz="2400"/>
              <a:t>사이언스 앱인 </a:t>
            </a:r>
            <a:r>
              <a:rPr lang="en-US" altLang="ko-KR" sz="2400"/>
              <a:t>NonCompartEdison</a:t>
            </a:r>
            <a:r>
              <a:rPr lang="ko-KR" altLang="en-US" sz="2400"/>
              <a:t>에서 입력으로 사용될 자료의 형태는 </a:t>
            </a:r>
            <a:r>
              <a:rPr lang="en-US" altLang="ko-KR" sz="2400"/>
              <a:t>Table 1</a:t>
            </a:r>
            <a:r>
              <a:rPr lang="ko-KR" altLang="en-US" sz="2400"/>
              <a:t>와 같다</a:t>
            </a:r>
            <a:r>
              <a:rPr lang="en-US" altLang="ko-KR" sz="2400"/>
              <a:t>. SEQ (sequence), TRT (treatment), SUBJ (subject), and PRD (period, </a:t>
            </a:r>
            <a:r>
              <a:rPr lang="ko-KR" altLang="en-US" sz="2400"/>
              <a:t>기</a:t>
            </a:r>
            <a:r>
              <a:rPr lang="en-US" altLang="ko-KR" sz="2400"/>
              <a:t>)</a:t>
            </a:r>
            <a:r>
              <a:rPr lang="ko-KR" altLang="en-US" sz="2400"/>
              <a:t>의 자료가 열 형태로 제시되어야 하며 이는 </a:t>
            </a:r>
            <a:r>
              <a:rPr lang="en-US" altLang="ko-KR" sz="2400"/>
              <a:t>edisonBE </a:t>
            </a:r>
            <a:r>
              <a:rPr lang="ko-KR" altLang="en-US" sz="2400"/>
              <a:t>앱에서 사용되는 약동학 파라미터 자료에도 일종의 </a:t>
            </a:r>
            <a:r>
              <a:rPr lang="en-US" altLang="ko-KR" sz="2400"/>
              <a:t>primary key</a:t>
            </a:r>
            <a:r>
              <a:rPr lang="ko-KR" altLang="en-US" sz="2400"/>
              <a:t>로 사용되기 때문에 유사한 형태로 보존되어야 한다</a:t>
            </a:r>
            <a:r>
              <a:rPr lang="en-US" altLang="ko-KR" sz="2400"/>
              <a:t>. 33</a:t>
            </a:r>
            <a:r>
              <a:rPr lang="ko-KR" altLang="en-US" sz="2400"/>
              <a:t>명의 대상자의 개인별 농도</a:t>
            </a:r>
            <a:r>
              <a:rPr lang="en-US" altLang="ko-KR" sz="2400"/>
              <a:t>-</a:t>
            </a:r>
            <a:r>
              <a:rPr lang="ko-KR" altLang="en-US" sz="2400"/>
              <a:t>시간 그래프는 </a:t>
            </a:r>
            <a:r>
              <a:rPr lang="en-US" altLang="ko-KR" sz="2400"/>
              <a:t>Figure 1</a:t>
            </a:r>
            <a:r>
              <a:rPr lang="ko-KR" altLang="en-US" sz="2400"/>
              <a:t>에 나타내었다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Figure 1. Concentration-time curves of raw data (N=33)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3600" b="1"/>
              <a:t>결과</a:t>
            </a:r>
            <a:endParaRPr lang="ko-KR" altLang="ko-KR" sz="36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/>
              <a:t>  NonCompartEdison </a:t>
            </a:r>
            <a:r>
              <a:rPr lang="ko-KR" altLang="en-US" sz="2400" b="1"/>
              <a:t>앱을 통한 비구획분석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농도</a:t>
            </a:r>
            <a:r>
              <a:rPr lang="en-US" altLang="ko-KR" sz="2400"/>
              <a:t>-</a:t>
            </a:r>
            <a:r>
              <a:rPr lang="ko-KR" altLang="en-US" sz="2400"/>
              <a:t>시간 입력 자료</a:t>
            </a:r>
            <a:r>
              <a:rPr lang="en-US" altLang="ko-KR" sz="2400"/>
              <a:t>(Table 1)</a:t>
            </a:r>
            <a:r>
              <a:rPr lang="ko-KR" altLang="en-US" sz="2400"/>
              <a:t>는 </a:t>
            </a:r>
            <a:r>
              <a:rPr lang="en-US" altLang="ko-KR" sz="2400"/>
              <a:t>NonCompartEdison </a:t>
            </a:r>
            <a:r>
              <a:rPr lang="ko-KR" altLang="en-US" sz="2400"/>
              <a:t>앱을 통해서 처리되어 약동학 파라미터가 계산되어 표형태의 출력 자료가 된다</a:t>
            </a:r>
            <a:r>
              <a:rPr lang="en-US" altLang="ko-KR" sz="2400"/>
              <a:t>. (Table 2) </a:t>
            </a:r>
            <a:r>
              <a:rPr lang="ko-KR" altLang="en-US" sz="2400"/>
              <a:t>이것이 다시 </a:t>
            </a:r>
            <a:r>
              <a:rPr lang="en-US" altLang="ko-KR" sz="2400"/>
              <a:t>edisonBE </a:t>
            </a:r>
            <a:r>
              <a:rPr lang="ko-KR" altLang="en-US" sz="2400"/>
              <a:t>앱의 입력자료가 되어 생물학적동등성 분석을 위해 쓰이게 된다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Table 1. An example of the raw concentration-time data used for EDISON Science Apps. The dataset was simulated based on the 2x2 crossover design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Table 2. The raw pharmacokinetic data calculated by NonCompartEdison App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Table 3. Comparison of 90% confidence interval for the ratio of the geometric means of (A) AUC last and (B) C max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 b="1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 b="1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/>
              <a:t>  edisonBE </a:t>
            </a:r>
            <a:r>
              <a:rPr lang="ko-KR" altLang="en-US" sz="2400" b="1"/>
              <a:t>앱을 통한 생물학적동등성 판단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약동학 파라미터가 입력 자료가 되어 </a:t>
            </a:r>
            <a:r>
              <a:rPr lang="en-US" altLang="ko-KR" sz="2400"/>
              <a:t>edisonBE </a:t>
            </a:r>
            <a:r>
              <a:rPr lang="ko-KR" altLang="en-US" sz="2400"/>
              <a:t>앱을 통해 처리되고 생물학적동등성 판단을 위한 </a:t>
            </a:r>
            <a:r>
              <a:rPr lang="en-US" altLang="ko-KR" sz="2400"/>
              <a:t>ANOVA </a:t>
            </a:r>
            <a:r>
              <a:rPr lang="ko-KR" altLang="en-US" sz="2400"/>
              <a:t>표</a:t>
            </a:r>
            <a:r>
              <a:rPr lang="en-US" altLang="ko-KR" sz="2400"/>
              <a:t>, </a:t>
            </a:r>
            <a:r>
              <a:rPr lang="ko-KR" altLang="en-US" sz="2400"/>
              <a:t>변이 </a:t>
            </a:r>
            <a:r>
              <a:rPr lang="en-US" altLang="ko-KR" sz="2400"/>
              <a:t>(variability), Least square mean (LSM), geometric mean ratio (GMR)</a:t>
            </a:r>
            <a:r>
              <a:rPr lang="ko-KR" altLang="en-US" sz="2400"/>
              <a:t>의 </a:t>
            </a:r>
            <a:r>
              <a:rPr lang="en-US" altLang="ko-KR" sz="2400"/>
              <a:t>90% </a:t>
            </a:r>
            <a:r>
              <a:rPr lang="ko-KR" altLang="en-US" sz="2400"/>
              <a:t>신뢰구간</a:t>
            </a:r>
            <a:r>
              <a:rPr lang="en-US" altLang="ko-KR" sz="2400"/>
              <a:t>, </a:t>
            </a:r>
            <a:r>
              <a:rPr lang="ko-KR" altLang="en-US" sz="2400"/>
              <a:t>샘플 수의 계산이 수행된다</a:t>
            </a:r>
            <a:r>
              <a:rPr lang="en-US" altLang="ko-KR" sz="2400"/>
              <a:t>. (Figure 2) </a:t>
            </a:r>
            <a:r>
              <a:rPr lang="ko-KR" altLang="en-US" sz="2400"/>
              <a:t>본 자료로 계산한 </a:t>
            </a:r>
            <a:r>
              <a:rPr lang="en-US" altLang="ko-KR" sz="2400"/>
              <a:t>AUClast</a:t>
            </a:r>
            <a:r>
              <a:rPr lang="ko-KR" altLang="en-US" sz="2400"/>
              <a:t>는 생물학적 동등성 기준을 만족하고 있다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Figure 2. Output format of bioequivalence tests performed by BE R package.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/>
              <a:t>  90% </a:t>
            </a:r>
            <a:r>
              <a:rPr lang="ko-KR" altLang="en-US" sz="2400" b="1"/>
              <a:t>신뢰구간의 </a:t>
            </a:r>
            <a:r>
              <a:rPr lang="en-US" altLang="ko-KR" sz="2400" b="1"/>
              <a:t>SAS </a:t>
            </a:r>
            <a:r>
              <a:rPr lang="ko-KR" altLang="en-US" sz="2400" b="1"/>
              <a:t>결과값과 비교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위 과정으로 얻어진 계산값은 가장 정확하게 생물학적 동등성을 평가하고 있어 표준으로 사용되는</a:t>
            </a:r>
            <a:r>
              <a:rPr lang="en-US" altLang="ko-KR" sz="2400"/>
              <a:t>SAS </a:t>
            </a:r>
            <a:r>
              <a:rPr lang="ko-KR" altLang="en-US" sz="2400"/>
              <a:t>소프트웨어 결과값과 완전히 동일하였다</a:t>
            </a:r>
            <a:r>
              <a:rPr lang="en-US" altLang="ko-KR" sz="2400"/>
              <a:t>. (Table 3)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 b="1"/>
              <a:t>  샘플 수 계산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BE </a:t>
            </a:r>
            <a:r>
              <a:rPr lang="ko-KR" altLang="en-US" sz="2400"/>
              <a:t>패키지를 통한 분석은 </a:t>
            </a:r>
            <a:r>
              <a:rPr lang="en-US" altLang="ko-KR" sz="2400"/>
              <a:t>Between subject CV</a:t>
            </a:r>
            <a:r>
              <a:rPr lang="ko-KR" altLang="en-US" sz="2400"/>
              <a:t>값과 </a:t>
            </a:r>
            <a:r>
              <a:rPr lang="en-US" altLang="ko-KR" sz="2400"/>
              <a:t>Within Subject CV</a:t>
            </a:r>
            <a:r>
              <a:rPr lang="ko-KR" altLang="en-US" sz="2400"/>
              <a:t>를 계산한다</a:t>
            </a:r>
            <a:r>
              <a:rPr lang="en-US" altLang="ko-KR" sz="2400"/>
              <a:t>. </a:t>
            </a:r>
            <a:r>
              <a:rPr lang="ko-KR" altLang="en-US" sz="2400"/>
              <a:t>이에 근거하여 </a:t>
            </a:r>
            <a:r>
              <a:rPr lang="en-US" altLang="ko-KR" sz="2400"/>
              <a:t>80%</a:t>
            </a:r>
            <a:r>
              <a:rPr lang="ko-KR" altLang="en-US" sz="2400"/>
              <a:t>의 파워로 계산한 샘플수 계산을 수행하며 </a:t>
            </a:r>
            <a:r>
              <a:rPr lang="en-US" altLang="ko-KR" sz="2400"/>
              <a:t>T/R </a:t>
            </a:r>
            <a:r>
              <a:rPr lang="ko-KR" altLang="en-US" sz="2400"/>
              <a:t>비 </a:t>
            </a:r>
            <a:r>
              <a:rPr lang="en-US" altLang="ko-KR" sz="2400"/>
              <a:t>(ratio) </a:t>
            </a:r>
            <a:r>
              <a:rPr lang="ko-KR" altLang="en-US" sz="2400"/>
              <a:t>가 </a:t>
            </a:r>
            <a:r>
              <a:rPr lang="en-US" altLang="ko-KR" sz="2400"/>
              <a:t>1</a:t>
            </a:r>
            <a:r>
              <a:rPr lang="ko-KR" altLang="en-US" sz="2400"/>
              <a:t>일 때와 점추정치일 경우를 각각 계산하여 결과를 출력한다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본 자료로 계산한 </a:t>
            </a:r>
            <a:r>
              <a:rPr lang="en-US" altLang="ko-KR" sz="2400"/>
              <a:t>AUClast</a:t>
            </a:r>
            <a:r>
              <a:rPr lang="ko-KR" altLang="en-US" sz="2400"/>
              <a:t>의 개인간 </a:t>
            </a:r>
            <a:r>
              <a:rPr lang="en-US" altLang="ko-KR" sz="2400"/>
              <a:t>(between subject) CV</a:t>
            </a:r>
            <a:r>
              <a:rPr lang="ko-KR" altLang="en-US" sz="2400"/>
              <a:t>값은 </a:t>
            </a:r>
            <a:r>
              <a:rPr lang="en-US" altLang="ko-KR" sz="2400"/>
              <a:t>17.63%, </a:t>
            </a:r>
            <a:r>
              <a:rPr lang="ko-KR" altLang="en-US" sz="2400"/>
              <a:t>개인내 </a:t>
            </a:r>
            <a:r>
              <a:rPr lang="en-US" altLang="ko-KR" sz="2400"/>
              <a:t>(within subject) CV</a:t>
            </a:r>
            <a:r>
              <a:rPr lang="ko-KR" altLang="en-US" sz="2400"/>
              <a:t>값은 </a:t>
            </a:r>
            <a:r>
              <a:rPr lang="en-US" altLang="ko-KR" sz="2400"/>
              <a:t>16.92%</a:t>
            </a:r>
            <a:r>
              <a:rPr lang="ko-KR" altLang="en-US" sz="2400"/>
              <a:t>인 것을 알 수 있고 </a:t>
            </a:r>
            <a:r>
              <a:rPr lang="en-US" altLang="ko-KR" sz="2400"/>
              <a:t>80% </a:t>
            </a:r>
            <a:r>
              <a:rPr lang="ko-KR" altLang="en-US" sz="2400"/>
              <a:t>파워로 계산한 샘플 수는 </a:t>
            </a:r>
            <a:r>
              <a:rPr lang="en-US" altLang="ko-KR" sz="2400"/>
              <a:t>GMR</a:t>
            </a:r>
            <a:r>
              <a:rPr lang="ko-KR" altLang="en-US" sz="2400"/>
              <a:t>이 </a:t>
            </a:r>
            <a:r>
              <a:rPr lang="en-US" altLang="ko-KR" sz="2400"/>
              <a:t>1</a:t>
            </a:r>
            <a:r>
              <a:rPr lang="ko-KR" altLang="en-US" sz="2400"/>
              <a:t>인 경우 </a:t>
            </a:r>
            <a:r>
              <a:rPr lang="en-US" altLang="ko-KR" sz="2400"/>
              <a:t>6</a:t>
            </a:r>
            <a:r>
              <a:rPr lang="ko-KR" altLang="en-US" sz="2400"/>
              <a:t>명</a:t>
            </a:r>
            <a:r>
              <a:rPr lang="en-US" altLang="ko-KR" sz="2400"/>
              <a:t>, </a:t>
            </a:r>
            <a:r>
              <a:rPr lang="ko-KR" altLang="en-US" sz="2400"/>
              <a:t>점추정치인 </a:t>
            </a:r>
            <a:r>
              <a:rPr lang="en-US" altLang="ko-KR" sz="2400"/>
              <a:t>0.95</a:t>
            </a:r>
            <a:r>
              <a:rPr lang="ko-KR" altLang="en-US" sz="2400"/>
              <a:t>와 같은 경우 </a:t>
            </a:r>
            <a:r>
              <a:rPr lang="en-US" altLang="ko-KR" sz="2400"/>
              <a:t>7</a:t>
            </a:r>
            <a:r>
              <a:rPr lang="ko-KR" altLang="en-US" sz="2400"/>
              <a:t>명이 나오게 된다</a:t>
            </a:r>
            <a:r>
              <a:rPr lang="en-US" altLang="ko-KR" sz="2400"/>
              <a:t>. (Figure 2)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 i="1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3600" b="1"/>
              <a:t>결론</a:t>
            </a:r>
            <a:endParaRPr lang="ko-KR" altLang="en-US" sz="36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본 연구는 </a:t>
            </a:r>
            <a:r>
              <a:rPr lang="en-US" altLang="ko-KR" sz="2400"/>
              <a:t>EDISON </a:t>
            </a:r>
            <a:r>
              <a:rPr lang="ko-KR" altLang="en-US" sz="2400"/>
              <a:t>사이언스 앱을 사용해 쉽고 정확하고 비용이 들지 않는 빠른 비구획분석과 생물학적동등성 분석법을 제시하였다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현재는 이러한 분석을 위해서 여러 상용 소프트웨어를 필요로 하는 복잡한 단계를 거쳐야 한다</a:t>
            </a:r>
            <a:r>
              <a:rPr lang="en-US" altLang="ko-KR" sz="2400"/>
              <a:t>. (Figure 3) </a:t>
            </a:r>
            <a:r>
              <a:rPr lang="ko-KR" altLang="en-US" sz="2400"/>
              <a:t>따라서 분석 시간이 오래 걸리고 많은 비용이 소모되었다</a:t>
            </a:r>
            <a:r>
              <a:rPr lang="en-US" altLang="ko-KR" sz="2400"/>
              <a:t>. </a:t>
            </a:r>
            <a:r>
              <a:rPr lang="ko-KR" altLang="en-US" sz="2400"/>
              <a:t>본 저자들은 </a:t>
            </a:r>
            <a:r>
              <a:rPr lang="en-US" altLang="ko-KR" sz="2400"/>
              <a:t>EDISON </a:t>
            </a:r>
            <a:r>
              <a:rPr lang="ko-KR" altLang="en-US" sz="2400"/>
              <a:t>사이언스 앱을 사용하여 이 두 과정을 통합하였고</a:t>
            </a:r>
            <a:r>
              <a:rPr lang="en-US" altLang="ko-KR" sz="2400"/>
              <a:t>, </a:t>
            </a:r>
            <a:r>
              <a:rPr lang="ko-KR" altLang="en-US" sz="2400"/>
              <a:t>이로서 농도</a:t>
            </a:r>
            <a:r>
              <a:rPr lang="en-US" altLang="ko-KR" sz="2400"/>
              <a:t>-</a:t>
            </a:r>
            <a:r>
              <a:rPr lang="ko-KR" altLang="en-US" sz="2400"/>
              <a:t>시간 자료로부터 비구획분석과 생물학적동등성 통계 분석까지 연속적으로 가능케 하였다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본 분석에서 학계와 산업계에서 가장 정확하게 생물학적 동등성을 평가한다고 말하는 </a:t>
            </a:r>
            <a:r>
              <a:rPr lang="en-US" altLang="ko-KR" sz="2400"/>
              <a:t>SAS</a:t>
            </a:r>
            <a:r>
              <a:rPr lang="ko-KR" altLang="en-US" sz="2400"/>
              <a:t>통계 패키지와의 비교를 통해 </a:t>
            </a:r>
            <a:r>
              <a:rPr lang="en-US" altLang="ko-KR" sz="2400"/>
              <a:t>EDISON </a:t>
            </a:r>
            <a:r>
              <a:rPr lang="ko-KR" altLang="en-US" sz="2400"/>
              <a:t>사이언스 앱을 사용한 생물학적 동등성 분석이 정확한 값을 제시함을 검증할 수 있었다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400"/>
              <a:t>학생들의 교육에 효과적인 </a:t>
            </a:r>
            <a:r>
              <a:rPr lang="en-US" altLang="ko-KR" sz="2400"/>
              <a:t>EDISON </a:t>
            </a:r>
            <a:r>
              <a:rPr lang="ko-KR" altLang="en-US" sz="2400"/>
              <a:t>사이언스 앱으로 개발되어 약리학 과목의 필수항목인 약동학의 교육에의 활용도 기대된다</a:t>
            </a:r>
            <a:r>
              <a:rPr lang="en-US" altLang="ko-KR" sz="2400"/>
              <a:t>. </a:t>
            </a:r>
            <a:r>
              <a:rPr lang="ko-KR" altLang="en-US" sz="2400"/>
              <a:t>또한 임상시험 산업계에서도 많은 비용을 절감할 수 있을 것으로 기대된다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Figure 3. Comparison between a traditional analysis process (left boxes) and the proposed process (right boxes) using EDISON Science Apps.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3600" b="1"/>
              <a:t>참고문헌</a:t>
            </a:r>
            <a:endParaRPr lang="ko-KR" altLang="en-US" sz="36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/>
              <a:t>1. </a:t>
            </a:r>
            <a:r>
              <a:rPr lang="ko-KR" altLang="en-US" sz="1800"/>
              <a:t>식품의약품안전청</a:t>
            </a:r>
            <a:r>
              <a:rPr lang="en-US" altLang="ko-KR" sz="1800"/>
              <a:t>. </a:t>
            </a:r>
            <a:r>
              <a:rPr lang="ko-KR" altLang="en-US" sz="1800"/>
              <a:t>동등생물의약품 평가 가이드라인</a:t>
            </a:r>
            <a:r>
              <a:rPr lang="en-US" altLang="ko-KR" sz="1800"/>
              <a:t>.  2009.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/>
              <a:t>2. Chow S-C, Liu J-p. Design and analysis of bioavailability and bioequivalence studies. Chapman &amp; Hall/CRC biostatistics series, vol 27, 3rd edn. CRC Press, Boca Raton, 2009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/>
              <a:t>3. Yoon S-H, Hwang N-A, Lim Y-C, Lee Y-B, Park J-S. Development of BioEquiv, a Computer Program for the Analysis of Bioequivalence. Journal of Korean Pharmaceutical Sciences 2010;40:1-7. doi: 10.4333/kps.2010.40.1.001.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/>
              <a:t>4. R Core Team, R Foundation for Statistical Computing. R: A Language and Environment for Statistical Computing. https://www.R-project.org/ 2018</a:t>
            </a:r>
            <a:endParaRPr lang="ko-KR" altLang="ko-KR" sz="2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F261FF3-642E-4188-A7FC-DEB644CD5E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160345" y="13249772"/>
            <a:ext cx="9739103" cy="5688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BA4D41-86C1-47C6-9EBC-12EDDC86B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1505" y="24776110"/>
            <a:ext cx="9116697" cy="67636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FFD35-3F62-4F32-8683-32820D210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7758" y="32637303"/>
            <a:ext cx="8964276" cy="3439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EF1F28-A36E-4A7F-9321-668A46049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3826" y="37389831"/>
            <a:ext cx="8727835" cy="495117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723751E-4982-4A22-9F4B-89EF91DFE962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609" y="8138461"/>
            <a:ext cx="7711148" cy="48952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7B470D-3637-446F-9092-1873F79AB4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50697" y="30626462"/>
            <a:ext cx="7920880" cy="48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4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egoe Garamond">
      <a:majorFont>
        <a:latin typeface="Courier New"/>
        <a:ea typeface="나눔고딕"/>
        <a:cs typeface=""/>
      </a:majorFont>
      <a:minorFont>
        <a:latin typeface="Garamond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1459</Words>
  <Application>Microsoft Office PowerPoint</Application>
  <PresentationFormat>사용자 지정</PresentationFormat>
  <Paragraphs>111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Arial</vt:lpstr>
      <vt:lpstr>Courier New</vt:lpstr>
      <vt:lpstr>Garamond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SungpilHan</cp:lastModifiedBy>
  <cp:revision>55</cp:revision>
  <dcterms:created xsi:type="dcterms:W3CDTF">2018-02-19T05:43:24Z</dcterms:created>
  <dcterms:modified xsi:type="dcterms:W3CDTF">2019-01-22T09:08:29Z</dcterms:modified>
</cp:coreProperties>
</file>