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0801350" cy="6858000"/>
  <p:notesSz cx="6858000" cy="9144000"/>
  <p:defaultTextStyle>
    <a:defPPr>
      <a:defRPr lang="ko-KR"/>
    </a:defPPr>
    <a:lvl1pPr marL="0" algn="l" defTabSz="9143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0" algn="l" defTabSz="9143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2" algn="l" defTabSz="9143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1" algn="l" defTabSz="9143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2" algn="l" defTabSz="9143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2" algn="l" defTabSz="9143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2" algn="l" defTabSz="9143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98" y="-3834"/>
      </p:cViewPr>
      <p:guideLst>
        <p:guide orient="horz" pos="2160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0101" y="2130428"/>
            <a:ext cx="918114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0203" y="3886200"/>
            <a:ext cx="75609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37CD-0907-4E60-9E7C-DB5A6707F428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E22D-F2AF-4811-BF4E-2128BC89DC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87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37CD-0907-4E60-9E7C-DB5A6707F428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E22D-F2AF-4811-BF4E-2128BC89DC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20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830979" y="274640"/>
            <a:ext cx="2430304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40067" y="274640"/>
            <a:ext cx="711088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37CD-0907-4E60-9E7C-DB5A6707F428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E22D-F2AF-4811-BF4E-2128BC89DC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30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37CD-0907-4E60-9E7C-DB5A6707F428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E22D-F2AF-4811-BF4E-2128BC89DC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42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3232" y="4406901"/>
            <a:ext cx="918114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53232" y="2906716"/>
            <a:ext cx="918114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37CD-0907-4E60-9E7C-DB5A6707F428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E22D-F2AF-4811-BF4E-2128BC89DC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40068" y="1600202"/>
            <a:ext cx="4770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90686" y="1600202"/>
            <a:ext cx="4770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37CD-0907-4E60-9E7C-DB5A6707F428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E22D-F2AF-4811-BF4E-2128BC89DC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2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40" indent="0">
              <a:buNone/>
              <a:defRPr sz="1800" b="1"/>
            </a:lvl3pPr>
            <a:lvl4pPr marL="1371510" indent="0">
              <a:buNone/>
              <a:defRPr sz="1600" b="1"/>
            </a:lvl4pPr>
            <a:lvl5pPr marL="1828682" indent="0">
              <a:buNone/>
              <a:defRPr sz="1600" b="1"/>
            </a:lvl5pPr>
            <a:lvl6pPr marL="2285851" indent="0">
              <a:buNone/>
              <a:defRPr sz="1600" b="1"/>
            </a:lvl6pPr>
            <a:lvl7pPr marL="2743022" indent="0">
              <a:buNone/>
              <a:defRPr sz="1600" b="1"/>
            </a:lvl7pPr>
            <a:lvl8pPr marL="3200192" indent="0">
              <a:buNone/>
              <a:defRPr sz="1600" b="1"/>
            </a:lvl8pPr>
            <a:lvl9pPr marL="365736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86939" y="1535113"/>
            <a:ext cx="477434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40" indent="0">
              <a:buNone/>
              <a:defRPr sz="1800" b="1"/>
            </a:lvl3pPr>
            <a:lvl4pPr marL="1371510" indent="0">
              <a:buNone/>
              <a:defRPr sz="1600" b="1"/>
            </a:lvl4pPr>
            <a:lvl5pPr marL="1828682" indent="0">
              <a:buNone/>
              <a:defRPr sz="1600" b="1"/>
            </a:lvl5pPr>
            <a:lvl6pPr marL="2285851" indent="0">
              <a:buNone/>
              <a:defRPr sz="1600" b="1"/>
            </a:lvl6pPr>
            <a:lvl7pPr marL="2743022" indent="0">
              <a:buNone/>
              <a:defRPr sz="1600" b="1"/>
            </a:lvl7pPr>
            <a:lvl8pPr marL="3200192" indent="0">
              <a:buNone/>
              <a:defRPr sz="1600" b="1"/>
            </a:lvl8pPr>
            <a:lvl9pPr marL="365736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86939" y="2174875"/>
            <a:ext cx="477434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37CD-0907-4E60-9E7C-DB5A6707F428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E22D-F2AF-4811-BF4E-2128BC89DC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4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37CD-0907-4E60-9E7C-DB5A6707F428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E22D-F2AF-4811-BF4E-2128BC89DC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35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37CD-0907-4E60-9E7C-DB5A6707F428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E22D-F2AF-4811-BF4E-2128BC89DC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83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0070" y="273051"/>
            <a:ext cx="35535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23028" y="273053"/>
            <a:ext cx="603825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40070" y="1435101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0" indent="0">
              <a:buNone/>
              <a:defRPr sz="1200"/>
            </a:lvl2pPr>
            <a:lvl3pPr marL="914340" indent="0">
              <a:buNone/>
              <a:defRPr sz="1000"/>
            </a:lvl3pPr>
            <a:lvl4pPr marL="1371510" indent="0">
              <a:buNone/>
              <a:defRPr sz="900"/>
            </a:lvl4pPr>
            <a:lvl5pPr marL="1828682" indent="0">
              <a:buNone/>
              <a:defRPr sz="900"/>
            </a:lvl5pPr>
            <a:lvl6pPr marL="2285851" indent="0">
              <a:buNone/>
              <a:defRPr sz="900"/>
            </a:lvl6pPr>
            <a:lvl7pPr marL="2743022" indent="0">
              <a:buNone/>
              <a:defRPr sz="900"/>
            </a:lvl7pPr>
            <a:lvl8pPr marL="3200192" indent="0">
              <a:buNone/>
              <a:defRPr sz="900"/>
            </a:lvl8pPr>
            <a:lvl9pPr marL="365736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37CD-0907-4E60-9E7C-DB5A6707F428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E22D-F2AF-4811-BF4E-2128BC89DC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16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7140" y="4800600"/>
            <a:ext cx="64808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117140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0" indent="0">
              <a:buNone/>
              <a:defRPr sz="2800"/>
            </a:lvl2pPr>
            <a:lvl3pPr marL="914340" indent="0">
              <a:buNone/>
              <a:defRPr sz="2400"/>
            </a:lvl3pPr>
            <a:lvl4pPr marL="1371510" indent="0">
              <a:buNone/>
              <a:defRPr sz="2000"/>
            </a:lvl4pPr>
            <a:lvl5pPr marL="1828682" indent="0">
              <a:buNone/>
              <a:defRPr sz="2000"/>
            </a:lvl5pPr>
            <a:lvl6pPr marL="2285851" indent="0">
              <a:buNone/>
              <a:defRPr sz="2000"/>
            </a:lvl6pPr>
            <a:lvl7pPr marL="2743022" indent="0">
              <a:buNone/>
              <a:defRPr sz="2000"/>
            </a:lvl7pPr>
            <a:lvl8pPr marL="3200192" indent="0">
              <a:buNone/>
              <a:defRPr sz="2000"/>
            </a:lvl8pPr>
            <a:lvl9pPr marL="3657362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117140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0" indent="0">
              <a:buNone/>
              <a:defRPr sz="1200"/>
            </a:lvl2pPr>
            <a:lvl3pPr marL="914340" indent="0">
              <a:buNone/>
              <a:defRPr sz="1000"/>
            </a:lvl3pPr>
            <a:lvl4pPr marL="1371510" indent="0">
              <a:buNone/>
              <a:defRPr sz="900"/>
            </a:lvl4pPr>
            <a:lvl5pPr marL="1828682" indent="0">
              <a:buNone/>
              <a:defRPr sz="900"/>
            </a:lvl5pPr>
            <a:lvl6pPr marL="2285851" indent="0">
              <a:buNone/>
              <a:defRPr sz="900"/>
            </a:lvl6pPr>
            <a:lvl7pPr marL="2743022" indent="0">
              <a:buNone/>
              <a:defRPr sz="900"/>
            </a:lvl7pPr>
            <a:lvl8pPr marL="3200192" indent="0">
              <a:buNone/>
              <a:defRPr sz="900"/>
            </a:lvl8pPr>
            <a:lvl9pPr marL="365736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37CD-0907-4E60-9E7C-DB5A6707F428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E22D-F2AF-4811-BF4E-2128BC89DC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1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  <a:prstGeom prst="rect">
            <a:avLst/>
          </a:prstGeom>
        </p:spPr>
        <p:txBody>
          <a:bodyPr vert="horz" lIns="91434" tIns="45717" rIns="91434" bIns="45717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0068" y="1600202"/>
            <a:ext cx="9721215" cy="4525963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40068" y="6356353"/>
            <a:ext cx="2520315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C37CD-0907-4E60-9E7C-DB5A6707F428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90461" y="6356353"/>
            <a:ext cx="3420428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40968" y="6356353"/>
            <a:ext cx="2520315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DE22D-F2AF-4811-BF4E-2128BC89DC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4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8" indent="-342878" algn="l" defTabSz="91434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02" indent="-285732" algn="l" defTabSz="91434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6" indent="-228586" algn="l" defTabSz="91434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6" indent="-228586" algn="l" defTabSz="91434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6" indent="-228586" algn="l" defTabSz="91434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6" indent="-228586" algn="l" defTabSz="91434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6" indent="-228586" algn="l" defTabSz="91434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7" indent="-228586" algn="l" defTabSz="91434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8" indent="-228586" algn="l" defTabSz="91434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0" algn="l" defTabSz="9143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0" algn="l" defTabSz="9143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2" algn="l" defTabSz="9143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1" algn="l" defTabSz="9143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2" algn="l" defTabSz="9143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2" algn="l" defTabSz="9143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2" algn="l" defTabSz="9143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/>
          <p:cNvGrpSpPr/>
          <p:nvPr/>
        </p:nvGrpSpPr>
        <p:grpSpPr>
          <a:xfrm>
            <a:off x="1008187" y="476230"/>
            <a:ext cx="9361040" cy="5977106"/>
            <a:chOff x="1008187" y="476672"/>
            <a:chExt cx="9361040" cy="5977106"/>
          </a:xfrm>
        </p:grpSpPr>
        <p:sp>
          <p:nvSpPr>
            <p:cNvPr id="85" name="직사각형 84"/>
            <p:cNvSpPr/>
            <p:nvPr/>
          </p:nvSpPr>
          <p:spPr>
            <a:xfrm>
              <a:off x="4737263" y="1513860"/>
              <a:ext cx="5631964" cy="301752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953287" y="1854116"/>
              <a:ext cx="2880320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Edison Science App: </a:t>
              </a:r>
            </a:p>
            <a:p>
              <a:pPr algn="ctr"/>
              <a:r>
                <a:rPr lang="en-US" altLang="ko-KR" b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NonCompartEdison</a:t>
              </a:r>
              <a:endParaRPr lang="ko-KR" altLang="en-US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53287" y="3366284"/>
              <a:ext cx="2880320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Edison Science </a:t>
              </a:r>
              <a:r>
                <a:rPr lang="en-US" altLang="ko-KR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App: </a:t>
              </a:r>
            </a:p>
            <a:p>
              <a:pPr algn="ctr"/>
              <a:r>
                <a:rPr lang="en-US" altLang="ko-KR" b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edisonBE</a:t>
              </a:r>
              <a:endParaRPr lang="ko-KR" altLang="en-US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8" name="Picture 4" descr="Approaches to Demonstrate Bioequivalence of Narrow Therapeutic Index Drugs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49" t="2675" r="18737" b="1088"/>
            <a:stretch/>
          </p:blipFill>
          <p:spPr bwMode="auto">
            <a:xfrm>
              <a:off x="3024411" y="4950460"/>
              <a:ext cx="1512168" cy="15033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그림 88"/>
            <p:cNvPicPr/>
            <p:nvPr/>
          </p:nvPicPr>
          <p:blipFill rotWithShape="1">
            <a:blip r:embed="rId3"/>
            <a:srcRect l="6027" t="6979" r="27386" b="75813"/>
            <a:stretch/>
          </p:blipFill>
          <p:spPr>
            <a:xfrm>
              <a:off x="3081079" y="846004"/>
              <a:ext cx="2862315" cy="432048"/>
            </a:xfrm>
            <a:prstGeom prst="rect">
              <a:avLst/>
            </a:prstGeom>
          </p:spPr>
        </p:pic>
        <p:cxnSp>
          <p:nvCxnSpPr>
            <p:cNvPr id="90" name="직선 화살표 연결선 89"/>
            <p:cNvCxnSpPr/>
            <p:nvPr/>
          </p:nvCxnSpPr>
          <p:spPr>
            <a:xfrm>
              <a:off x="4665255" y="1350060"/>
              <a:ext cx="1719189" cy="4320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/>
            <p:nvPr/>
          </p:nvCxnSpPr>
          <p:spPr>
            <a:xfrm>
              <a:off x="6393447" y="2862228"/>
              <a:ext cx="0" cy="4320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직사각형 92"/>
            <p:cNvSpPr/>
            <p:nvPr/>
          </p:nvSpPr>
          <p:spPr>
            <a:xfrm>
              <a:off x="3295336" y="476672"/>
              <a:ext cx="24160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Dataset: </a:t>
              </a:r>
              <a:r>
                <a:rPr lang="en-US" altLang="ko-KR" b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2x2 BE test </a:t>
              </a:r>
              <a:endParaRPr lang="en-US" altLang="ko-KR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632930" y="4869160"/>
              <a:ext cx="3288025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Output: </a:t>
              </a:r>
            </a:p>
            <a:p>
              <a:r>
                <a:rPr lang="en-US" altLang="ko-KR" b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- ANOVA table</a:t>
              </a:r>
            </a:p>
            <a:p>
              <a:r>
                <a:rPr lang="en-US" altLang="ko-KR" b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- 90% CI of </a:t>
              </a:r>
            </a:p>
            <a:p>
              <a:r>
                <a:rPr lang="en-US" altLang="ko-KR" b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 GMR of </a:t>
              </a:r>
              <a:r>
                <a:rPr lang="en-US" altLang="ko-KR" b="1" smtClean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altLang="ko-KR" b="1" baseline="-25000" smtClean="0">
                  <a:latin typeface="Arial" pitchFamily="34" charset="0"/>
                  <a:cs typeface="Arial" pitchFamily="34" charset="0"/>
                </a:rPr>
                <a:t>max</a:t>
              </a:r>
              <a:r>
                <a:rPr lang="en-US" altLang="ko-KR" b="1" smtClean="0">
                  <a:latin typeface="Arial" pitchFamily="34" charset="0"/>
                  <a:cs typeface="Arial" pitchFamily="34" charset="0"/>
                </a:rPr>
                <a:t>, AUC</a:t>
              </a:r>
            </a:p>
            <a:p>
              <a:r>
                <a:rPr lang="en-US" altLang="ko-KR" b="1" smtClean="0">
                  <a:latin typeface="Arial" pitchFamily="34" charset="0"/>
                  <a:cs typeface="Arial" pitchFamily="34" charset="0"/>
                </a:rPr>
                <a:t>- Sample size calculation</a:t>
              </a:r>
              <a:endParaRPr lang="en-US" altLang="ko-KR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5" name="직선 화살표 연결선 94"/>
            <p:cNvCxnSpPr/>
            <p:nvPr/>
          </p:nvCxnSpPr>
          <p:spPr>
            <a:xfrm>
              <a:off x="8053227" y="1350060"/>
              <a:ext cx="0" cy="36004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8188418" y="2574926"/>
              <a:ext cx="1877437" cy="1754326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ko-KR" smtClean="0">
                  <a:latin typeface="Arial" pitchFamily="34" charset="0"/>
                  <a:cs typeface="Arial" pitchFamily="34" charset="0"/>
                </a:rPr>
                <a:t>Simple, </a:t>
              </a:r>
            </a:p>
            <a:p>
              <a:r>
                <a:rPr lang="en-US" altLang="ko-KR" smtClean="0">
                  <a:latin typeface="Arial" pitchFamily="34" charset="0"/>
                  <a:cs typeface="Arial" pitchFamily="34" charset="0"/>
                </a:rPr>
                <a:t>seemless,</a:t>
              </a:r>
            </a:p>
            <a:p>
              <a:r>
                <a:rPr lang="en-US" altLang="ko-KR" smtClean="0">
                  <a:latin typeface="Arial" pitchFamily="34" charset="0"/>
                  <a:cs typeface="Arial" pitchFamily="34" charset="0"/>
                </a:rPr>
                <a:t>open-source,</a:t>
              </a:r>
            </a:p>
            <a:p>
              <a:r>
                <a:rPr lang="en-US" altLang="ko-KR" smtClean="0">
                  <a:latin typeface="Arial" pitchFamily="34" charset="0"/>
                  <a:cs typeface="Arial" pitchFamily="34" charset="0"/>
                </a:rPr>
                <a:t>reproducible, </a:t>
              </a:r>
            </a:p>
            <a:p>
              <a:r>
                <a:rPr lang="en-US" altLang="ko-KR" smtClean="0">
                  <a:latin typeface="Arial" pitchFamily="34" charset="0"/>
                  <a:cs typeface="Arial" pitchFamily="34" charset="0"/>
                </a:rPr>
                <a:t>costless,</a:t>
              </a:r>
            </a:p>
            <a:p>
              <a:r>
                <a:rPr lang="en-US" altLang="ko-KR" smtClean="0">
                  <a:latin typeface="Arial" pitchFamily="34" charset="0"/>
                  <a:cs typeface="Arial" pitchFamily="34" charset="0"/>
                </a:rPr>
                <a:t>and fast </a:t>
              </a:r>
              <a:r>
                <a:rPr lang="en-US" altLang="ko-KR" smtClean="0">
                  <a:latin typeface="Arial" pitchFamily="34" charset="0"/>
                  <a:cs typeface="Arial" pitchFamily="34" charset="0"/>
                </a:rPr>
                <a:t>process</a:t>
              </a:r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97" name="Picture 6" descr="EDIS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5655" y="1926124"/>
              <a:ext cx="1133475" cy="485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8" name="직선 화살표 연결선 97"/>
            <p:cNvCxnSpPr/>
            <p:nvPr/>
          </p:nvCxnSpPr>
          <p:spPr>
            <a:xfrm flipH="1">
              <a:off x="2721039" y="1350060"/>
              <a:ext cx="1719189" cy="4320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직사각형 98"/>
            <p:cNvSpPr/>
            <p:nvPr/>
          </p:nvSpPr>
          <p:spPr>
            <a:xfrm>
              <a:off x="1280879" y="1854116"/>
              <a:ext cx="288032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NCA (Commercial S/W)</a:t>
              </a:r>
              <a:endParaRPr lang="ko-KR" altLang="en-US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280879" y="2499091"/>
              <a:ext cx="288032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Data modification</a:t>
              </a: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1280879" y="3144066"/>
              <a:ext cx="288032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File type conversion</a:t>
              </a:r>
              <a:endParaRPr lang="ko-KR" alt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1278746" y="3789040"/>
              <a:ext cx="288032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BE test </a:t>
              </a:r>
              <a:r>
                <a:rPr lang="en-US" altLang="ko-KR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(Commercial S/W)</a:t>
              </a:r>
              <a:endParaRPr lang="ko-KR" altLang="en-US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6" name="직선 화살표 연결선 105"/>
            <p:cNvCxnSpPr/>
            <p:nvPr/>
          </p:nvCxnSpPr>
          <p:spPr>
            <a:xfrm>
              <a:off x="2745382" y="4365104"/>
              <a:ext cx="1719189" cy="4320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/>
            <p:cNvCxnSpPr/>
            <p:nvPr/>
          </p:nvCxnSpPr>
          <p:spPr>
            <a:xfrm flipH="1">
              <a:off x="4689598" y="4365104"/>
              <a:ext cx="1719189" cy="4320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/>
            <p:cNvCxnSpPr/>
            <p:nvPr/>
          </p:nvCxnSpPr>
          <p:spPr>
            <a:xfrm>
              <a:off x="1008187" y="1520888"/>
              <a:ext cx="0" cy="9000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/>
            <p:cNvCxnSpPr/>
            <p:nvPr/>
          </p:nvCxnSpPr>
          <p:spPr>
            <a:xfrm>
              <a:off x="1008187" y="2508422"/>
              <a:ext cx="0" cy="56983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/>
            <p:nvPr/>
          </p:nvCxnSpPr>
          <p:spPr>
            <a:xfrm>
              <a:off x="1008187" y="3145591"/>
              <a:ext cx="0" cy="56983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/>
            <p:cNvCxnSpPr/>
            <p:nvPr/>
          </p:nvCxnSpPr>
          <p:spPr>
            <a:xfrm>
              <a:off x="1008187" y="3834336"/>
              <a:ext cx="0" cy="9000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541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599" y="404664"/>
            <a:ext cx="8106724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1626" y="535134"/>
            <a:ext cx="1890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smtClean="0">
                <a:latin typeface="Arial" pitchFamily="34" charset="0"/>
                <a:cs typeface="Arial" pitchFamily="34" charset="0"/>
              </a:rPr>
              <a:t>1. ANOVA Table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8820" y="2713339"/>
            <a:ext cx="1531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smtClean="0">
                <a:latin typeface="Arial" pitchFamily="34" charset="0"/>
                <a:cs typeface="Arial" pitchFamily="34" charset="0"/>
              </a:rPr>
              <a:t>2. Variability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1018" y="379706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smtClean="0">
                <a:latin typeface="Arial" pitchFamily="34" charset="0"/>
                <a:cs typeface="Arial" pitchFamily="34" charset="0"/>
              </a:rPr>
              <a:t>3. LSM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840" y="4647715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smtClean="0">
                <a:latin typeface="Arial" pitchFamily="34" charset="0"/>
                <a:cs typeface="Arial" pitchFamily="34" charset="0"/>
              </a:rPr>
              <a:t>4. 90% CI of GMR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0140" y="5536937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smtClean="0">
                <a:latin typeface="Arial" pitchFamily="34" charset="0"/>
                <a:cs typeface="Arial" pitchFamily="34" charset="0"/>
              </a:rPr>
              <a:t>5. Sample size</a:t>
            </a:r>
          </a:p>
        </p:txBody>
      </p:sp>
    </p:spTree>
    <p:extLst>
      <p:ext uri="{BB962C8B-B14F-4D97-AF65-F5344CB8AC3E}">
        <p14:creationId xmlns:p14="http://schemas.microsoft.com/office/powerpoint/2010/main" val="25059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85</Words>
  <Application>Microsoft Office PowerPoint</Application>
  <PresentationFormat>사용자 지정</PresentationFormat>
  <Paragraphs>25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Asan Medical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Sungpil Han MD/PhD</dc:creator>
  <cp:lastModifiedBy>Sungpil Han MD/PhD</cp:lastModifiedBy>
  <cp:revision>11</cp:revision>
  <dcterms:created xsi:type="dcterms:W3CDTF">2018-12-31T01:45:50Z</dcterms:created>
  <dcterms:modified xsi:type="dcterms:W3CDTF">2018-12-31T04:23:43Z</dcterms:modified>
</cp:coreProperties>
</file>