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99" r:id="rId3"/>
    <p:sldId id="300" r:id="rId4"/>
    <p:sldId id="288" r:id="rId5"/>
    <p:sldId id="301" r:id="rId6"/>
    <p:sldId id="302" r:id="rId7"/>
    <p:sldId id="281" r:id="rId8"/>
    <p:sldId id="282" r:id="rId9"/>
    <p:sldId id="292" r:id="rId10"/>
    <p:sldId id="304" r:id="rId11"/>
    <p:sldId id="296" r:id="rId12"/>
    <p:sldId id="287" r:id="rId13"/>
    <p:sldId id="306" r:id="rId14"/>
    <p:sldId id="291" r:id="rId15"/>
    <p:sldId id="295" r:id="rId16"/>
    <p:sldId id="307" r:id="rId17"/>
    <p:sldId id="284" r:id="rId18"/>
    <p:sldId id="283" r:id="rId19"/>
    <p:sldId id="29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3" autoAdjust="0"/>
    <p:restoredTop sz="9466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3D8C-6DA5-40AB-8C2D-1FC3784AB407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BF94-98F1-485D-9FDD-E290A5A9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EDISON </a:t>
            </a:r>
            <a:r>
              <a:rPr lang="ko-KR" altLang="ko-KR" dirty="0"/>
              <a:t>사이언스 앱을 사용한</a:t>
            </a:r>
            <a:br>
              <a:rPr lang="en-US" altLang="ko-KR" dirty="0"/>
            </a:br>
            <a:r>
              <a:rPr lang="ko-KR" altLang="ko-KR" dirty="0"/>
              <a:t>비구획분석과 </a:t>
            </a:r>
            <a:br>
              <a:rPr lang="en-US" altLang="ko-KR" dirty="0"/>
            </a:br>
            <a:r>
              <a:rPr lang="ko-KR" altLang="ko-KR" dirty="0"/>
              <a:t>생물학적동등성 분석의 통합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3476600"/>
            <a:ext cx="6400800" cy="1752600"/>
          </a:xfrm>
        </p:spPr>
        <p:txBody>
          <a:bodyPr/>
          <a:lstStyle/>
          <a:p>
            <a:pPr algn="r"/>
            <a:r>
              <a:rPr lang="ko-KR" altLang="en-US" dirty="0"/>
              <a:t>서울아산병원 </a:t>
            </a:r>
            <a:endParaRPr lang="en-US" altLang="ko-KR" dirty="0"/>
          </a:p>
          <a:p>
            <a:pPr algn="r"/>
            <a:r>
              <a:rPr lang="ko-KR" altLang="en-US" dirty="0"/>
              <a:t>임상약리학과</a:t>
            </a:r>
            <a:endParaRPr lang="en-US" altLang="ko-KR" dirty="0"/>
          </a:p>
          <a:p>
            <a:pPr algn="r"/>
            <a:r>
              <a:rPr lang="ko-KR" altLang="en-US" dirty="0"/>
              <a:t>전공의 한성필</a:t>
            </a:r>
          </a:p>
        </p:txBody>
      </p:sp>
    </p:spTree>
    <p:extLst>
      <p:ext uri="{BB962C8B-B14F-4D97-AF65-F5344CB8AC3E}">
        <p14:creationId xmlns:p14="http://schemas.microsoft.com/office/powerpoint/2010/main" val="41937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FC5-BCE5-4858-B6D7-015076F6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EDISON Science Apps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5ABDB-7255-47BF-BE87-7B47CC41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693"/>
            <a:ext cx="9144000" cy="802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B4C18-D3E2-4222-A951-36CDD249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216"/>
            <a:ext cx="9144000" cy="789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FB7E6-203C-44FE-B50A-3FBECA7E5890}"/>
              </a:ext>
            </a:extLst>
          </p:cNvPr>
          <p:cNvCxnSpPr/>
          <p:nvPr/>
        </p:nvCxnSpPr>
        <p:spPr>
          <a:xfrm>
            <a:off x="4572000" y="4814581"/>
            <a:ext cx="0" cy="558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363017-0C56-47A2-A04A-B2373020E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28"/>
          <a:stretch/>
        </p:blipFill>
        <p:spPr>
          <a:xfrm>
            <a:off x="4788024" y="1844824"/>
            <a:ext cx="4253188" cy="1470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D30F3-AE6D-4811-96E0-6F7459578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08"/>
          <a:stretch/>
        </p:blipFill>
        <p:spPr>
          <a:xfrm>
            <a:off x="30780" y="1921786"/>
            <a:ext cx="4253188" cy="12911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1C72A-7F0D-417E-8143-3BEA20BC1785}"/>
              </a:ext>
            </a:extLst>
          </p:cNvPr>
          <p:cNvCxnSpPr>
            <a:cxnSpLocks/>
          </p:cNvCxnSpPr>
          <p:nvPr/>
        </p:nvCxnSpPr>
        <p:spPr>
          <a:xfrm>
            <a:off x="3275856" y="3159142"/>
            <a:ext cx="792088" cy="845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E846D3-068C-48DF-A8D2-4C6D0018517D}"/>
              </a:ext>
            </a:extLst>
          </p:cNvPr>
          <p:cNvCxnSpPr>
            <a:cxnSpLocks/>
          </p:cNvCxnSpPr>
          <p:nvPr/>
        </p:nvCxnSpPr>
        <p:spPr>
          <a:xfrm flipH="1">
            <a:off x="5292080" y="3195123"/>
            <a:ext cx="720080" cy="8099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78B3E1-2C29-4166-A223-EF2E6AC93EBA}"/>
              </a:ext>
            </a:extLst>
          </p:cNvPr>
          <p:cNvSpPr/>
          <p:nvPr/>
        </p:nvSpPr>
        <p:spPr>
          <a:xfrm>
            <a:off x="107504" y="1844824"/>
            <a:ext cx="900571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7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FC5-BCE5-4858-B6D7-015076F6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EDISON Science Apps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5ABDB-7255-47BF-BE87-7B47CC41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693"/>
            <a:ext cx="9144000" cy="802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B4C18-D3E2-4222-A951-36CDD249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216"/>
            <a:ext cx="9144000" cy="789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FB7E6-203C-44FE-B50A-3FBECA7E5890}"/>
              </a:ext>
            </a:extLst>
          </p:cNvPr>
          <p:cNvCxnSpPr/>
          <p:nvPr/>
        </p:nvCxnSpPr>
        <p:spPr>
          <a:xfrm>
            <a:off x="4572000" y="4814581"/>
            <a:ext cx="0" cy="558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363017-0C56-47A2-A04A-B2373020E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28"/>
          <a:stretch/>
        </p:blipFill>
        <p:spPr>
          <a:xfrm>
            <a:off x="4788024" y="1844824"/>
            <a:ext cx="4253188" cy="1470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D30F3-AE6D-4811-96E0-6F7459578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08"/>
          <a:stretch/>
        </p:blipFill>
        <p:spPr>
          <a:xfrm>
            <a:off x="30780" y="1921786"/>
            <a:ext cx="4253188" cy="12911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1C72A-7F0D-417E-8143-3BEA20BC1785}"/>
              </a:ext>
            </a:extLst>
          </p:cNvPr>
          <p:cNvCxnSpPr>
            <a:cxnSpLocks/>
          </p:cNvCxnSpPr>
          <p:nvPr/>
        </p:nvCxnSpPr>
        <p:spPr>
          <a:xfrm>
            <a:off x="3275856" y="3159142"/>
            <a:ext cx="792088" cy="845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E846D3-068C-48DF-A8D2-4C6D0018517D}"/>
              </a:ext>
            </a:extLst>
          </p:cNvPr>
          <p:cNvCxnSpPr>
            <a:cxnSpLocks/>
          </p:cNvCxnSpPr>
          <p:nvPr/>
        </p:nvCxnSpPr>
        <p:spPr>
          <a:xfrm flipH="1">
            <a:off x="5292080" y="3195123"/>
            <a:ext cx="720080" cy="8099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039E300-B8CC-479E-A2BE-86FE36898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816" y="1676003"/>
            <a:ext cx="3573319" cy="49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4DB-8D10-4CC3-8D0A-30CB466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Simulated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B23C-E420-4C21-A5F0-DACA497B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26">
            <a:extLst>
              <a:ext uri="{FF2B5EF4-FFF2-40B4-BE49-F238E27FC236}">
                <a16:creationId xmlns:a16="http://schemas.microsoft.com/office/drawing/2014/main" id="{3F261FF3-642E-4188-A7FC-DEB644CD5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229600" cy="48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FC5-BCE5-4858-B6D7-015076F6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EDISON Science Apps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5ABDB-7255-47BF-BE87-7B47CC41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693"/>
            <a:ext cx="9144000" cy="802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B4C18-D3E2-4222-A951-36CDD249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216"/>
            <a:ext cx="9144000" cy="789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FB7E6-203C-44FE-B50A-3FBECA7E5890}"/>
              </a:ext>
            </a:extLst>
          </p:cNvPr>
          <p:cNvCxnSpPr/>
          <p:nvPr/>
        </p:nvCxnSpPr>
        <p:spPr>
          <a:xfrm>
            <a:off x="4572000" y="4814581"/>
            <a:ext cx="0" cy="558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363017-0C56-47A2-A04A-B2373020E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28"/>
          <a:stretch/>
        </p:blipFill>
        <p:spPr>
          <a:xfrm>
            <a:off x="4788024" y="1844824"/>
            <a:ext cx="4253188" cy="1470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D30F3-AE6D-4811-96E0-6F7459578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08"/>
          <a:stretch/>
        </p:blipFill>
        <p:spPr>
          <a:xfrm>
            <a:off x="30780" y="1921786"/>
            <a:ext cx="4253188" cy="12911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1C72A-7F0D-417E-8143-3BEA20BC1785}"/>
              </a:ext>
            </a:extLst>
          </p:cNvPr>
          <p:cNvCxnSpPr>
            <a:cxnSpLocks/>
          </p:cNvCxnSpPr>
          <p:nvPr/>
        </p:nvCxnSpPr>
        <p:spPr>
          <a:xfrm>
            <a:off x="3275856" y="3159142"/>
            <a:ext cx="792088" cy="845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E846D3-068C-48DF-A8D2-4C6D0018517D}"/>
              </a:ext>
            </a:extLst>
          </p:cNvPr>
          <p:cNvCxnSpPr>
            <a:cxnSpLocks/>
          </p:cNvCxnSpPr>
          <p:nvPr/>
        </p:nvCxnSpPr>
        <p:spPr>
          <a:xfrm flipH="1">
            <a:off x="5292080" y="3195123"/>
            <a:ext cx="720080" cy="8099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D4002-95F5-4F5E-A8EB-9D94C8979C2C}"/>
              </a:ext>
            </a:extLst>
          </p:cNvPr>
          <p:cNvSpPr/>
          <p:nvPr/>
        </p:nvSpPr>
        <p:spPr>
          <a:xfrm>
            <a:off x="107504" y="3933056"/>
            <a:ext cx="9005716" cy="881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B89E-C442-4F27-9022-735F4C5D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자료의 형태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9460-425D-422C-A7F4-3ED7181C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9">
            <a:extLst>
              <a:ext uri="{FF2B5EF4-FFF2-40B4-BE49-F238E27FC236}">
                <a16:creationId xmlns:a16="http://schemas.microsoft.com/office/drawing/2014/main" id="{E1BA4D41-86C1-47C6-9EBC-12EDDC86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276872"/>
            <a:ext cx="5256584" cy="389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E38FA-0E04-42C4-B836-B6D4DD55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" y="2348880"/>
            <a:ext cx="3442133" cy="17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AE49-4112-4DA5-B615-7802E97D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자료의 형태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FF4A-C54C-4142-B579-041891DB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9586D-A166-4A0D-945A-CF0A6564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" y="1709779"/>
            <a:ext cx="8967993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5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FC5-BCE5-4858-B6D7-015076F6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EDISON Science Apps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5ABDB-7255-47BF-BE87-7B47CC41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693"/>
            <a:ext cx="9144000" cy="802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B4C18-D3E2-4222-A951-36CDD249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216"/>
            <a:ext cx="9144000" cy="7899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FB7E6-203C-44FE-B50A-3FBECA7E5890}"/>
              </a:ext>
            </a:extLst>
          </p:cNvPr>
          <p:cNvCxnSpPr/>
          <p:nvPr/>
        </p:nvCxnSpPr>
        <p:spPr>
          <a:xfrm>
            <a:off x="4572000" y="4814581"/>
            <a:ext cx="0" cy="5586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363017-0C56-47A2-A04A-B2373020E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28"/>
          <a:stretch/>
        </p:blipFill>
        <p:spPr>
          <a:xfrm>
            <a:off x="4788024" y="1844824"/>
            <a:ext cx="4253188" cy="1470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D30F3-AE6D-4811-96E0-6F74595786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08"/>
          <a:stretch/>
        </p:blipFill>
        <p:spPr>
          <a:xfrm>
            <a:off x="30780" y="1921786"/>
            <a:ext cx="4253188" cy="12911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1C72A-7F0D-417E-8143-3BEA20BC1785}"/>
              </a:ext>
            </a:extLst>
          </p:cNvPr>
          <p:cNvCxnSpPr>
            <a:cxnSpLocks/>
          </p:cNvCxnSpPr>
          <p:nvPr/>
        </p:nvCxnSpPr>
        <p:spPr>
          <a:xfrm>
            <a:off x="3275856" y="3159142"/>
            <a:ext cx="792088" cy="845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E846D3-068C-48DF-A8D2-4C6D0018517D}"/>
              </a:ext>
            </a:extLst>
          </p:cNvPr>
          <p:cNvCxnSpPr>
            <a:cxnSpLocks/>
          </p:cNvCxnSpPr>
          <p:nvPr/>
        </p:nvCxnSpPr>
        <p:spPr>
          <a:xfrm flipH="1">
            <a:off x="5292080" y="3195123"/>
            <a:ext cx="720080" cy="8099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D4002-95F5-4F5E-A8EB-9D94C8979C2C}"/>
              </a:ext>
            </a:extLst>
          </p:cNvPr>
          <p:cNvSpPr/>
          <p:nvPr/>
        </p:nvSpPr>
        <p:spPr>
          <a:xfrm>
            <a:off x="48308" y="5373216"/>
            <a:ext cx="9005716" cy="881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5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4FF2-0FCF-4DAC-864E-F325235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. Comparison of 90% confidence interval for the ratio of the geometric means of (A) AUC</a:t>
            </a:r>
            <a:r>
              <a:rPr lang="en-US" altLang="ko-KR" sz="2800" baseline="-25000" dirty="0"/>
              <a:t>0-t</a:t>
            </a:r>
            <a:r>
              <a:rPr lang="en-US" altLang="ko-KR" sz="2800" dirty="0"/>
              <a:t> and (B) </a:t>
            </a:r>
            <a:r>
              <a:rPr lang="en-US" altLang="ko-KR" sz="2800" dirty="0" err="1"/>
              <a:t>C</a:t>
            </a:r>
            <a:r>
              <a:rPr lang="en-US" altLang="ko-KR" sz="2800" baseline="-25000" dirty="0" err="1"/>
              <a:t>max</a:t>
            </a:r>
            <a:endParaRPr lang="ko-KR" altLang="en-US" sz="2800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B6C0-B097-4BE3-A85D-A8E536B6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24601-AB76-440B-848B-9D52B407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" y="1556792"/>
            <a:ext cx="8730229" cy="49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5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A7BF-7D33-4409-82AB-7B5463D2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5A73-B451-45EC-A5FA-E0009F81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0E497-6618-412C-9643-5CA38B1A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1485816"/>
            <a:ext cx="7712108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AC9F-22CD-43B3-960D-9D00C16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A737-8969-4BA0-B5E2-722BA5C9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본 연구는 </a:t>
            </a:r>
            <a:r>
              <a:rPr lang="en-US" altLang="ko-KR" dirty="0"/>
              <a:t>EDISON </a:t>
            </a:r>
            <a:r>
              <a:rPr lang="ko-KR" altLang="en-US" dirty="0"/>
              <a:t>사이언스 앱을 사용해 쉽고 정확하고 비용이 들지 않는 빠른 비구획분석과 생물학적동등성 분석법을 제시하였다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현재는 이러한 분석을 위해서 여러 상용 소프트웨어를 필요로 하는 복잡한 단계를 거쳐야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분석 시간이 오래 걸리고 많은 비용이 소모되었다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본 저자들은 </a:t>
            </a:r>
            <a:r>
              <a:rPr lang="en-US" altLang="ko-KR" dirty="0"/>
              <a:t>EDISON </a:t>
            </a:r>
            <a:r>
              <a:rPr lang="ko-KR" altLang="en-US" dirty="0"/>
              <a:t>사이언스 앱을 사용하여 이 두 과정을 통합하였고</a:t>
            </a:r>
            <a:r>
              <a:rPr lang="en-US" altLang="ko-KR" dirty="0"/>
              <a:t>, </a:t>
            </a:r>
            <a:r>
              <a:rPr lang="ko-KR" altLang="en-US" dirty="0"/>
              <a:t>이로서 농도</a:t>
            </a:r>
            <a:r>
              <a:rPr lang="en-US" altLang="ko-KR" dirty="0"/>
              <a:t>-</a:t>
            </a:r>
            <a:r>
              <a:rPr lang="ko-KR" altLang="en-US" dirty="0"/>
              <a:t>시간 자료로부터 비구획분석과 생물학적동등성 통계 분석까지 연속적으로 가능케 하였다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본 분석에서 학계와 산업계에서 가장 정확하게 생물학적 동등성을 평가한다고 말하는 </a:t>
            </a:r>
            <a:r>
              <a:rPr lang="en-US" altLang="ko-KR" dirty="0"/>
              <a:t>SAS</a:t>
            </a:r>
            <a:r>
              <a:rPr lang="ko-KR" altLang="en-US" dirty="0"/>
              <a:t>통계 패키지와의 비교를 통해 </a:t>
            </a:r>
            <a:r>
              <a:rPr lang="en-US" altLang="ko-KR" dirty="0"/>
              <a:t>EDISON </a:t>
            </a:r>
            <a:r>
              <a:rPr lang="ko-KR" altLang="en-US" dirty="0"/>
              <a:t>사이언스 앱을 사용한 생물학적 동등성 분석이 정확한 값을 제시함을 검증할 수 있었다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72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285F-004E-46C3-BA40-29F90F6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Bioequivalence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0B3A-E46D-49E8-9006-C7D08D35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When administered at the </a:t>
            </a:r>
            <a:r>
              <a:rPr lang="en-US" altLang="ko-KR" b="1" dirty="0"/>
              <a:t>same molar dose </a:t>
            </a:r>
            <a:r>
              <a:rPr lang="en-US" altLang="ko-KR" dirty="0"/>
              <a:t>under similar conditions in an appropriately designed study</a:t>
            </a:r>
            <a:endParaRPr lang="ko-KR" altLang="en-US" dirty="0"/>
          </a:p>
          <a:p>
            <a:pPr lvl="1"/>
            <a:r>
              <a:rPr lang="en-US" altLang="ko-KR" b="1" dirty="0"/>
              <a:t>Absence of a significant difference </a:t>
            </a:r>
          </a:p>
          <a:p>
            <a:pPr lvl="1"/>
            <a:r>
              <a:rPr lang="en-US" altLang="ko-KR" dirty="0"/>
              <a:t>At the site of drug action 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b="1" dirty="0"/>
              <a:t>rate and extent </a:t>
            </a:r>
            <a:r>
              <a:rPr lang="en-US" altLang="ko-KR" dirty="0"/>
              <a:t>to which the </a:t>
            </a:r>
            <a:r>
              <a:rPr lang="en-US" altLang="ko-KR" b="1" dirty="0"/>
              <a:t>active ingredient or active moiety</a:t>
            </a:r>
            <a:r>
              <a:rPr lang="en-US" altLang="ko-KR" dirty="0"/>
              <a:t> in pharmaceutical equivalents or pharmaceutical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47D84-E342-4DB9-A1A0-2A64FC6414F5}"/>
              </a:ext>
            </a:extLst>
          </p:cNvPr>
          <p:cNvSpPr txBox="1"/>
          <p:nvPr/>
        </p:nvSpPr>
        <p:spPr>
          <a:xfrm>
            <a:off x="6804248" y="648866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(Source: ICH Guideline)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7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A1F5-3CE5-45F2-9972-FEC6137D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Introduction: Generic Drug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F749-E25E-4224-8B0E-68F5740A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Drug product which is identical or bioequivalent to Reference drug in:</a:t>
            </a:r>
          </a:p>
          <a:p>
            <a:pPr lvl="1"/>
            <a:r>
              <a:rPr lang="en-US" altLang="ko-KR" dirty="0"/>
              <a:t>Active ingredient (s)</a:t>
            </a:r>
          </a:p>
          <a:p>
            <a:pPr lvl="1"/>
            <a:r>
              <a:rPr lang="en-US" altLang="ko-KR" dirty="0"/>
              <a:t>Route of administration</a:t>
            </a:r>
          </a:p>
          <a:p>
            <a:pPr lvl="1"/>
            <a:r>
              <a:rPr lang="en-US" altLang="ko-KR" dirty="0"/>
              <a:t>Dosage form</a:t>
            </a:r>
          </a:p>
          <a:p>
            <a:pPr lvl="1"/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Indications</a:t>
            </a:r>
          </a:p>
          <a:p>
            <a:pPr lvl="1"/>
            <a:r>
              <a:rPr lang="en-US" altLang="ko-KR" dirty="0"/>
              <a:t>Safety</a:t>
            </a:r>
          </a:p>
          <a:p>
            <a:r>
              <a:rPr lang="en-US" altLang="ko-KR" dirty="0"/>
              <a:t>May have different:</a:t>
            </a:r>
          </a:p>
          <a:p>
            <a:pPr lvl="1"/>
            <a:r>
              <a:rPr lang="en-US" altLang="ko-KR" dirty="0"/>
              <a:t>Inactive ingredients</a:t>
            </a:r>
          </a:p>
          <a:p>
            <a:pPr lvl="1"/>
            <a:r>
              <a:rPr lang="en-US" altLang="ko-KR" dirty="0" err="1"/>
              <a:t>Colour</a:t>
            </a:r>
            <a:endParaRPr lang="en-US" altLang="ko-KR" dirty="0"/>
          </a:p>
          <a:p>
            <a:pPr lvl="1"/>
            <a:r>
              <a:rPr lang="en-US" altLang="ko-KR" dirty="0"/>
              <a:t>Shape</a:t>
            </a:r>
          </a:p>
          <a:p>
            <a:r>
              <a:rPr lang="en-US" altLang="ko-KR" dirty="0"/>
              <a:t>Almost half of drugs in market have Generics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64A33-BBB2-4061-B9EF-A7EC13E8FEA5}"/>
              </a:ext>
            </a:extLst>
          </p:cNvPr>
          <p:cNvSpPr txBox="1"/>
          <p:nvPr/>
        </p:nvSpPr>
        <p:spPr>
          <a:xfrm>
            <a:off x="6804248" y="648866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(Source: ICH Guideline)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77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262F-F48F-4F1B-B7D8-B0AA257A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Bioequivalence test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F135-7481-4193-8A94-05ECFE64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/>
              <a:t>생물학적동등성시험</a:t>
            </a:r>
            <a:r>
              <a:rPr lang="en-US" altLang="ko-KR" dirty="0"/>
              <a:t>(bioequivalence test)</a:t>
            </a:r>
            <a:r>
              <a:rPr lang="ko-KR" altLang="en-US" dirty="0"/>
              <a:t>는 기존 의약품의 특허가 만료된 후</a:t>
            </a:r>
            <a:r>
              <a:rPr lang="en-US" altLang="ko-KR" dirty="0"/>
              <a:t>, </a:t>
            </a:r>
            <a:r>
              <a:rPr lang="ko-KR" altLang="en-US" dirty="0"/>
              <a:t>해당 의약품을 동일하게 개발하여 판매하고자 할 때 수행하는 임상시험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Picture 2" descr="bioequivalenceì ëí ì´ë¯¸ì§ ê²ìê²°ê³¼">
            <a:extLst>
              <a:ext uri="{FF2B5EF4-FFF2-40B4-BE49-F238E27FC236}">
                <a16:creationId xmlns:a16="http://schemas.microsoft.com/office/drawing/2014/main" id="{2231867C-E1E7-4CD1-8968-A51B32C7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49623"/>
            <a:ext cx="416279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E0673-0DA0-476B-9AB3-26C6A80D53D3}"/>
              </a:ext>
            </a:extLst>
          </p:cNvPr>
          <p:cNvSpPr txBox="1"/>
          <p:nvPr/>
        </p:nvSpPr>
        <p:spPr>
          <a:xfrm>
            <a:off x="6228184" y="6488668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(Source: </a:t>
            </a:r>
            <a:r>
              <a:rPr lang="ko-KR" altLang="en-US" dirty="0"/>
              <a:t>식약처 가이드라인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94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4D7E-6C91-46DA-99EE-AF66CB42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Bioequivalence test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1F9A-C545-479D-9E76-E905E88D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Study Design</a:t>
            </a:r>
          </a:p>
          <a:p>
            <a:pPr lvl="1"/>
            <a:r>
              <a:rPr lang="en-US" altLang="ko-KR" dirty="0"/>
              <a:t>Good experimental design, enhances the power of the study</a:t>
            </a:r>
          </a:p>
          <a:p>
            <a:pPr lvl="1"/>
            <a:r>
              <a:rPr lang="en-US" altLang="ko-KR" dirty="0"/>
              <a:t>Depends on: question to be answered, nature of reference drug/ dosage form, benefit-risk ratio</a:t>
            </a:r>
          </a:p>
          <a:p>
            <a:r>
              <a:rPr lang="en-US" altLang="ko-KR" dirty="0"/>
              <a:t>As far as possible, the study should be of crossover design &amp; suitably randomized</a:t>
            </a:r>
          </a:p>
          <a:p>
            <a:r>
              <a:rPr lang="en-US" altLang="ko-KR" dirty="0"/>
              <a:t>Ideal design: </a:t>
            </a:r>
          </a:p>
          <a:p>
            <a:pPr lvl="1"/>
            <a:r>
              <a:rPr lang="en-US" altLang="ko-KR" dirty="0"/>
              <a:t>Randomized two-period, two-sequence, crossover design with adequate washout period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4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EB7B-EDD8-48F9-9993-B336D0D3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Introduction: Parameters to be measured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C432-8EF8-4D34-B68D-2D581539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Pharmacokinetic Parameters measured are: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endParaRPr lang="en-US" altLang="ko-KR" baseline="-25000" dirty="0"/>
          </a:p>
          <a:p>
            <a:pPr lvl="1"/>
            <a:r>
              <a:rPr lang="en-US" altLang="ko-KR" dirty="0"/>
              <a:t>AUC</a:t>
            </a:r>
            <a:r>
              <a:rPr lang="en-US" altLang="ko-KR" baseline="-25000" dirty="0"/>
              <a:t>0-t</a:t>
            </a:r>
          </a:p>
          <a:p>
            <a:pPr lvl="1"/>
            <a:r>
              <a:rPr lang="en-US" altLang="ko-KR" dirty="0"/>
              <a:t>AUC</a:t>
            </a:r>
            <a:r>
              <a:rPr lang="en-US" altLang="ko-KR" baseline="-25000" dirty="0"/>
              <a:t>0-∞</a:t>
            </a:r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max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steady state studies:</a:t>
            </a:r>
          </a:p>
          <a:p>
            <a:pPr lvl="1"/>
            <a:r>
              <a:rPr lang="en-US" altLang="ko-KR" dirty="0"/>
              <a:t>AUC</a:t>
            </a:r>
            <a:r>
              <a:rPr lang="en-US" altLang="ko-KR" baseline="-25000" dirty="0"/>
              <a:t>0-t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endParaRPr lang="en-US" altLang="ko-KR" baseline="-25000" dirty="0"/>
          </a:p>
          <a:p>
            <a:pPr lvl="1"/>
            <a:r>
              <a:rPr lang="en-US" altLang="ko-KR" dirty="0" err="1"/>
              <a:t>C</a:t>
            </a:r>
            <a:r>
              <a:rPr lang="en-US" altLang="ko-KR" baseline="-25000" dirty="0" err="1"/>
              <a:t>min</a:t>
            </a:r>
            <a:endParaRPr lang="en-US" altLang="ko-KR" baseline="-25000" dirty="0"/>
          </a:p>
          <a:p>
            <a:pPr lvl="1"/>
            <a:r>
              <a:rPr lang="en-US" altLang="ko-KR" dirty="0"/>
              <a:t>Degree of fluctuation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C9781-0E80-4D75-B3D2-DDB6FA24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780928"/>
            <a:ext cx="3964222" cy="2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661-C1D5-4424-B84A-169599FF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Assessment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1344-8CE2-4EA6-84A4-A4A3949F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PK Parameter</a:t>
            </a:r>
          </a:p>
          <a:p>
            <a:pPr marL="85725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log-normal distribution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Assessment</a:t>
            </a:r>
          </a:p>
          <a:p>
            <a:pPr marL="85725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Log-transformed </a:t>
            </a:r>
            <a:r>
              <a:rPr lang="en-US" altLang="ko-KR" dirty="0" err="1"/>
              <a:t>C</a:t>
            </a:r>
            <a:r>
              <a:rPr lang="en-US" altLang="ko-KR" baseline="-25000" dirty="0" err="1"/>
              <a:t>max</a:t>
            </a:r>
            <a:endParaRPr lang="en-US" altLang="ko-KR" baseline="-25000" dirty="0"/>
          </a:p>
          <a:p>
            <a:pPr marL="85725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Log-transformed AUC</a:t>
            </a:r>
            <a:r>
              <a:rPr lang="en-US" altLang="ko-KR" baseline="-25000" dirty="0"/>
              <a:t>0-t</a:t>
            </a:r>
          </a:p>
          <a:p>
            <a:pPr marL="85725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geometric mean ratio – 90% confidence Interval</a:t>
            </a:r>
          </a:p>
          <a:p>
            <a:pPr marL="1257300" lvl="2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0.80 ~ 1.25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65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BDC0-92D9-4247-868C-5086E13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A6B6-BC70-4E62-B1D2-B558CA0D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/>
              <a:t>각각의 소프트웨어가 사용하기 어렵고 과정이 복잡하며 큰 비용이 소모</a:t>
            </a:r>
            <a:r>
              <a:rPr lang="en-US" altLang="ko-KR" dirty="0"/>
              <a:t>. </a:t>
            </a:r>
            <a:r>
              <a:rPr lang="ko-KR" altLang="en-US" dirty="0"/>
              <a:t>특히 약동학 분석 초보자나 통계학 비전공자가 사용하기 어려움</a:t>
            </a:r>
            <a:r>
              <a:rPr lang="en-US" altLang="ko-KR" dirty="0"/>
              <a:t>. </a:t>
            </a:r>
            <a:r>
              <a:rPr lang="ko-KR" altLang="en-US" dirty="0"/>
              <a:t>본 저자들은 </a:t>
            </a:r>
            <a:r>
              <a:rPr lang="en-US" altLang="ko-KR" dirty="0"/>
              <a:t>EDISON </a:t>
            </a:r>
            <a:r>
              <a:rPr lang="ko-KR" altLang="en-US" dirty="0"/>
              <a:t>사이언스 앱을 사용하여 이 과정을 연속성을 지닌 한 과정으로 통합</a:t>
            </a:r>
            <a:r>
              <a:rPr lang="en-US" altLang="ko-KR" dirty="0"/>
              <a:t>.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/>
              <a:t>본 연구가 제시하는 방법을 통해 쉽고 정확하고 비용이 들지 않는 빠른 비구획분석과 생물학적 동등성 분석이 가능하다는 것을 보이고자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3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C81A-4623-4499-AAFE-D139DF35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4F16-2BFF-44E1-848B-DC0D0AB9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12">
            <a:extLst>
              <a:ext uri="{FF2B5EF4-FFF2-40B4-BE49-F238E27FC236}">
                <a16:creationId xmlns:a16="http://schemas.microsoft.com/office/drawing/2014/main" id="{2CF237AB-F6BC-49B3-86C8-2B5DA33F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710082" cy="53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71413"/>
      </p:ext>
    </p:extLst>
  </p:cSld>
  <p:clrMapOvr>
    <a:masterClrMapping/>
  </p:clrMapOvr>
</p:sld>
</file>

<file path=ppt/theme/theme1.xml><?xml version="1.0" encoding="utf-8"?>
<a:theme xmlns:a="http://schemas.openxmlformats.org/drawingml/2006/main" name="asancipptdown_11718_387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aramond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asancipptdown_11718_3876</Template>
  <TotalTime>648</TotalTime>
  <Words>453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Garamond</vt:lpstr>
      <vt:lpstr>asancipptdown_11718_3876</vt:lpstr>
      <vt:lpstr>EDISON 사이언스 앱을 사용한 비구획분석과  생물학적동등성 분석의 통합</vt:lpstr>
      <vt:lpstr>Introduction: Bioequivalence</vt:lpstr>
      <vt:lpstr>Introduction: Generic Drug</vt:lpstr>
      <vt:lpstr>Introduction: Bioequivalence test</vt:lpstr>
      <vt:lpstr>Introduction: Bioequivalence test</vt:lpstr>
      <vt:lpstr>Introduction: Parameters to be measured</vt:lpstr>
      <vt:lpstr>Introduction: Assessment</vt:lpstr>
      <vt:lpstr>서론</vt:lpstr>
      <vt:lpstr>PowerPoint Presentation</vt:lpstr>
      <vt:lpstr>EDISON Science Apps</vt:lpstr>
      <vt:lpstr>EDISON Science Apps</vt:lpstr>
      <vt:lpstr>Simulated Data</vt:lpstr>
      <vt:lpstr>EDISON Science Apps</vt:lpstr>
      <vt:lpstr>입력 자료의 형태</vt:lpstr>
      <vt:lpstr>결과 자료의 형태</vt:lpstr>
      <vt:lpstr>EDISON Science Apps</vt:lpstr>
      <vt:lpstr>. Comparison of 90% confidence interval for the ratio of the geometric means of (A) AUC0-t and (B) Cmax</vt:lpstr>
      <vt:lpstr>결과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Edison을 통한 비선형 약동학  회귀분석과 simulation.</dc:title>
  <dc:creator>AMC YOON</dc:creator>
  <cp:lastModifiedBy>Han Sungpil</cp:lastModifiedBy>
  <cp:revision>68</cp:revision>
  <dcterms:created xsi:type="dcterms:W3CDTF">2018-02-19T08:07:31Z</dcterms:created>
  <dcterms:modified xsi:type="dcterms:W3CDTF">2019-01-25T02:59:34Z</dcterms:modified>
</cp:coreProperties>
</file>