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73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4956"/>
            <a:ext cx="7886700" cy="39525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2017-03-22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EC2A-89C2-4D4C-9C9F-93B919D0233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FA3E-71C2-4955-B1E0-17103A0B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94568"/>
            <a:ext cx="6858000" cy="1647031"/>
          </a:xfrm>
        </p:spPr>
        <p:txBody>
          <a:bodyPr/>
          <a:lstStyle/>
          <a:p>
            <a:r>
              <a:rPr lang="en-US" sz="3200" dirty="0"/>
              <a:t>Preliminary Theory:</a:t>
            </a:r>
            <a:br>
              <a:rPr lang="en-US" dirty="0"/>
            </a:br>
            <a:r>
              <a:rPr lang="en-US" sz="4000" dirty="0"/>
              <a:t>Maximum Likelihood Estimation (MLE)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58898"/>
            <a:ext cx="6858000" cy="1379802"/>
          </a:xfrm>
        </p:spPr>
        <p:txBody>
          <a:bodyPr/>
          <a:lstStyle/>
          <a:p>
            <a:r>
              <a:rPr lang="en-US" dirty="0"/>
              <a:t>Kyun-Seop Bae MD PhD</a:t>
            </a:r>
          </a:p>
          <a:p>
            <a:r>
              <a:rPr lang="en-US" dirty="0"/>
              <a:t>Department of Clinical Pharmacology</a:t>
            </a:r>
            <a:br>
              <a:rPr lang="en-US" dirty="0"/>
            </a:br>
            <a:r>
              <a:rPr lang="en-US" dirty="0"/>
              <a:t>and Therapeutics</a:t>
            </a:r>
          </a:p>
          <a:p>
            <a:r>
              <a:rPr lang="en-US" dirty="0"/>
              <a:t>University of Ulsan</a:t>
            </a:r>
          </a:p>
        </p:txBody>
      </p:sp>
    </p:spTree>
    <p:extLst>
      <p:ext uri="{BB962C8B-B14F-4D97-AF65-F5344CB8AC3E}">
        <p14:creationId xmlns:p14="http://schemas.microsoft.com/office/powerpoint/2010/main" val="109938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estimation method that finds a combination of parameters which maximizes the likelihood of an observation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For normal distribution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Cf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81859"/>
              </p:ext>
            </p:extLst>
          </p:nvPr>
        </p:nvGraphicFramePr>
        <p:xfrm>
          <a:off x="1295617" y="2761964"/>
          <a:ext cx="25923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122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17" y="2761964"/>
                        <a:ext cx="25923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298533"/>
              </p:ext>
            </p:extLst>
          </p:nvPr>
        </p:nvGraphicFramePr>
        <p:xfrm>
          <a:off x="4572000" y="2771489"/>
          <a:ext cx="30956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5" imgW="1358900" imgH="457200" progId="Equation.3">
                  <p:embed/>
                </p:oleObj>
              </mc:Choice>
              <mc:Fallback>
                <p:oleObj name="Equation" r:id="rId5" imgW="1358900" imgH="457200" progId="Equation.3">
                  <p:embed/>
                  <p:pic>
                    <p:nvPicPr>
                      <p:cNvPr id="1229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71489"/>
                        <a:ext cx="30956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55155"/>
              </p:ext>
            </p:extLst>
          </p:nvPr>
        </p:nvGraphicFramePr>
        <p:xfrm>
          <a:off x="1381268" y="4052059"/>
          <a:ext cx="4448032" cy="109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7" imgW="1854200" imgH="457200" progId="Equation.3">
                  <p:embed/>
                </p:oleObj>
              </mc:Choice>
              <mc:Fallback>
                <p:oleObj name="Equation" r:id="rId7" imgW="1854200" imgH="457200" progId="Equation.3">
                  <p:embed/>
                  <p:pic>
                    <p:nvPicPr>
                      <p:cNvPr id="122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268" y="4052059"/>
                        <a:ext cx="4448032" cy="109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90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82" y="304271"/>
            <a:ext cx="8645236" cy="53739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Desirable properties of an </a:t>
            </a: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estimator A</a:t>
            </a:r>
            <a:r>
              <a:rPr lang="en-US" sz="2800" dirty="0">
                <a:latin typeface="+mn-lt"/>
                <a:ea typeface="+mn-ea"/>
                <a:cs typeface="+mn-cs"/>
              </a:rPr>
              <a:t> for the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parameter </a:t>
            </a:r>
            <a:r>
              <a:rPr lang="en-US" sz="2800" dirty="0">
                <a:solidFill>
                  <a:srgbClr val="0070C0"/>
                </a:solidFill>
                <a:latin typeface="Symbol" panose="05050102010706020507" pitchFamily="18" charset="2"/>
                <a:ea typeface="+mn-ea"/>
                <a:cs typeface="+mn-cs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82" y="758535"/>
            <a:ext cx="7886700" cy="45616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Unbiasedness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Consistency</a:t>
            </a:r>
          </a:p>
          <a:p>
            <a:pPr>
              <a:lnSpc>
                <a:spcPct val="200000"/>
              </a:lnSpc>
            </a:pP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Minimum Variance (Efficiency)</a:t>
            </a:r>
          </a:p>
          <a:p>
            <a:pPr>
              <a:lnSpc>
                <a:spcPct val="200000"/>
              </a:lnSpc>
            </a:pPr>
            <a:endParaRPr lang="en-US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err="1"/>
              <a:t>Cf</a:t>
            </a:r>
            <a:r>
              <a:rPr lang="en-US" sz="2800" dirty="0"/>
              <a:t>) MVUE, BLUE/BLUP</a:t>
            </a:r>
          </a:p>
          <a:p>
            <a:pPr>
              <a:lnSpc>
                <a:spcPct val="200000"/>
              </a:lnSpc>
            </a:pPr>
            <a:endParaRPr lang="en-US" sz="2800" dirty="0"/>
          </a:p>
          <a:p>
            <a:pPr marL="0" indent="0">
              <a:lnSpc>
                <a:spcPct val="200000"/>
              </a:lnSpc>
              <a:buNone/>
            </a:pPr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59717"/>
              </p:ext>
            </p:extLst>
          </p:nvPr>
        </p:nvGraphicFramePr>
        <p:xfrm>
          <a:off x="4997450" y="2680855"/>
          <a:ext cx="2670175" cy="72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수식" r:id="rId3" imgW="1002960" imgH="279360" progId="Equation.3">
                  <p:embed/>
                </p:oleObj>
              </mc:Choice>
              <mc:Fallback>
                <p:oleObj name="수식" r:id="rId3" imgW="1002960" imgH="279360" progId="Equation.3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680855"/>
                        <a:ext cx="2670175" cy="727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74105"/>
              </p:ext>
            </p:extLst>
          </p:nvPr>
        </p:nvGraphicFramePr>
        <p:xfrm>
          <a:off x="2886870" y="1026847"/>
          <a:ext cx="16557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수식" r:id="rId5" imgW="622080" imgH="203040" progId="Equation.3">
                  <p:embed/>
                </p:oleObj>
              </mc:Choice>
              <mc:Fallback>
                <p:oleObj name="수식" r:id="rId5" imgW="622080" imgH="2030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870" y="1026847"/>
                        <a:ext cx="16557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532613"/>
              </p:ext>
            </p:extLst>
          </p:nvPr>
        </p:nvGraphicFramePr>
        <p:xfrm>
          <a:off x="2779497" y="4095207"/>
          <a:ext cx="52038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수식" r:id="rId7" imgW="1955520" imgH="203040" progId="Equation.3">
                  <p:embed/>
                </p:oleObj>
              </mc:Choice>
              <mc:Fallback>
                <p:oleObj name="수식" r:id="rId7" imgW="195552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497" y="4095207"/>
                        <a:ext cx="52038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26658"/>
              </p:ext>
            </p:extLst>
          </p:nvPr>
        </p:nvGraphicFramePr>
        <p:xfrm>
          <a:off x="2886871" y="2247006"/>
          <a:ext cx="16557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9" imgW="622030" imgH="279279" progId="Equation.3">
                  <p:embed/>
                </p:oleObj>
              </mc:Choice>
              <mc:Fallback>
                <p:oleObj name="Equation" r:id="rId9" imgW="622030" imgH="279279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871" y="2247006"/>
                        <a:ext cx="16557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415534"/>
              </p:ext>
            </p:extLst>
          </p:nvPr>
        </p:nvGraphicFramePr>
        <p:xfrm>
          <a:off x="4997450" y="1743075"/>
          <a:ext cx="34464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수식" r:id="rId11" imgW="1295280" imgH="291960" progId="Equation.3">
                  <p:embed/>
                </p:oleObj>
              </mc:Choice>
              <mc:Fallback>
                <p:oleObj name="수식" r:id="rId11" imgW="1295280" imgH="29196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1743075"/>
                        <a:ext cx="344646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3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follows?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Probability, p:      0 ≤ p ≤ 1</a:t>
            </a:r>
          </a:p>
          <a:p>
            <a:pPr>
              <a:lnSpc>
                <a:spcPct val="150000"/>
              </a:lnSpc>
            </a:pPr>
            <a:r>
              <a:rPr lang="en-US" dirty="0"/>
              <a:t>Random Variable: Event → Number</a:t>
            </a:r>
          </a:p>
          <a:p>
            <a:pPr>
              <a:lnSpc>
                <a:spcPct val="150000"/>
              </a:lnSpc>
            </a:pPr>
            <a:r>
              <a:rPr lang="en-US" dirty="0"/>
              <a:t>Probability </a:t>
            </a:r>
            <a:r>
              <a:rPr lang="en-US" dirty="0">
                <a:solidFill>
                  <a:srgbClr val="FF0000"/>
                </a:solidFill>
              </a:rPr>
              <a:t>Density</a:t>
            </a:r>
            <a:r>
              <a:rPr lang="en-US" dirty="0"/>
              <a:t> Function (pdf)</a:t>
            </a:r>
          </a:p>
          <a:p>
            <a:pPr>
              <a:lnSpc>
                <a:spcPct val="150000"/>
              </a:lnSpc>
            </a:pPr>
            <a:r>
              <a:rPr lang="en-US" dirty="0"/>
              <a:t>Likelihood, </a:t>
            </a:r>
            <a:r>
              <a:rPr lang="en-US" dirty="0">
                <a:latin typeface="Gigi" panose="04040504061007020D02" pitchFamily="82" charset="0"/>
              </a:rPr>
              <a:t>l</a:t>
            </a:r>
            <a:r>
              <a:rPr lang="en-US" dirty="0"/>
              <a:t>: 	0 ≤ </a:t>
            </a:r>
            <a:r>
              <a:rPr lang="en-US" i="1" dirty="0">
                <a:latin typeface="Gigi" panose="04040504061007020D02" pitchFamily="82" charset="0"/>
              </a:rPr>
              <a:t>l</a:t>
            </a:r>
            <a:r>
              <a:rPr lang="en-US" dirty="0"/>
              <a:t> &lt; ∞</a:t>
            </a:r>
          </a:p>
          <a:p>
            <a:pPr>
              <a:lnSpc>
                <a:spcPct val="150000"/>
              </a:lnSpc>
            </a:pPr>
            <a:r>
              <a:rPr lang="en-US" dirty="0"/>
              <a:t>Maximum Likelihood Estimation (MLE)</a:t>
            </a:r>
          </a:p>
        </p:txBody>
      </p:sp>
    </p:spTree>
    <p:extLst>
      <p:ext uri="{BB962C8B-B14F-4D97-AF65-F5344CB8AC3E}">
        <p14:creationId xmlns:p14="http://schemas.microsoft.com/office/powerpoint/2010/main" val="9955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39091"/>
                <a:ext cx="7886700" cy="428105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When the </a:t>
                </a:r>
                <a:r>
                  <a:rPr lang="en-US" dirty="0">
                    <a:solidFill>
                      <a:srgbClr val="FF0000"/>
                    </a:solidFill>
                  </a:rPr>
                  <a:t>result of a event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rgbClr val="0070C0"/>
                    </a:solidFill>
                  </a:rPr>
                  <a:t>stochastic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0070C0"/>
                    </a:solidFill>
                  </a:rPr>
                  <a:t>by chance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70C0"/>
                    </a:solidFill>
                  </a:rPr>
                  <a:t>random</a:t>
                </a:r>
                <a:r>
                  <a:rPr lang="en-US" dirty="0"/>
                  <a:t>), from the view of the observer, probability is </a:t>
                </a:r>
                <a:r>
                  <a:rPr lang="en-US" dirty="0">
                    <a:solidFill>
                      <a:srgbClr val="0070C0"/>
                    </a:solidFill>
                  </a:rPr>
                  <a:t>its likeliness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70C0"/>
                    </a:solidFill>
                  </a:rPr>
                  <a:t>degree of possibility</a:t>
                </a:r>
                <a:r>
                  <a:rPr lang="en-US" dirty="0"/>
                  <a:t>, or </a:t>
                </a:r>
                <a:r>
                  <a:rPr lang="en-US" dirty="0">
                    <a:solidFill>
                      <a:srgbClr val="0070C0"/>
                    </a:solidFill>
                  </a:rPr>
                  <a:t>degree of belief on occurrence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can have real values </a:t>
                </a:r>
                <a:r>
                  <a:rPr lang="en-US" dirty="0">
                    <a:solidFill>
                      <a:srgbClr val="FF0000"/>
                    </a:solidFill>
                  </a:rPr>
                  <a:t>from 0 to 1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Never occurs 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Always occurs =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infinite independent trials are possible,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𝐶𝑜𝑛𝑐𝑒𝑟𝑛𝑒𝑑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𝑇𝑟𝑖𝑎𝑙𝑠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𝑇𝑟𝑖𝑎𝑙𝑠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39091"/>
                <a:ext cx="7886700" cy="4281054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5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 (RV)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182"/>
            <a:ext cx="7886700" cy="4212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 kind of </a:t>
            </a:r>
            <a:r>
              <a:rPr lang="en-US" b="1" dirty="0">
                <a:solidFill>
                  <a:srgbClr val="0070C0"/>
                </a:solidFill>
              </a:rPr>
              <a:t>mapping</a:t>
            </a:r>
            <a:r>
              <a:rPr lang="en-US" dirty="0"/>
              <a:t> from stochastic event to real number</a:t>
            </a:r>
          </a:p>
          <a:p>
            <a:pPr>
              <a:lnSpc>
                <a:spcPct val="120000"/>
              </a:lnSpc>
            </a:pPr>
            <a:r>
              <a:rPr lang="en-US" dirty="0"/>
              <a:t>Result of the </a:t>
            </a:r>
            <a:r>
              <a:rPr lang="en-US" dirty="0">
                <a:solidFill>
                  <a:srgbClr val="0070C0"/>
                </a:solidFill>
              </a:rPr>
              <a:t>four fundamental arithmetic</a:t>
            </a:r>
            <a:r>
              <a:rPr lang="en-US" dirty="0"/>
              <a:t> on RV is another RV.</a:t>
            </a:r>
          </a:p>
          <a:p>
            <a:pPr>
              <a:lnSpc>
                <a:spcPct val="120000"/>
              </a:lnSpc>
            </a:pPr>
            <a:r>
              <a:rPr lang="en-US" dirty="0"/>
              <a:t>Usually it is expressed using (denoted by) English capital characters like </a:t>
            </a:r>
            <a:r>
              <a:rPr lang="en-US" dirty="0">
                <a:solidFill>
                  <a:srgbClr val="0070C0"/>
                </a:solidFill>
              </a:rPr>
              <a:t>X, Y.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Exception: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/>
              <a:t> for residual, </a:t>
            </a:r>
            <a:r>
              <a:rPr lang="en-US" dirty="0">
                <a:latin typeface="Symbol" panose="05050102010706020507" pitchFamily="18" charset="2"/>
              </a:rPr>
              <a:t>h</a:t>
            </a:r>
            <a:r>
              <a:rPr lang="en-US" dirty="0"/>
              <a:t> for inter-individual random variability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Almost all RVs have finite </a:t>
            </a:r>
            <a:r>
              <a:rPr lang="en-US" dirty="0">
                <a:solidFill>
                  <a:srgbClr val="0070C0"/>
                </a:solidFill>
              </a:rPr>
              <a:t>mean</a:t>
            </a:r>
            <a:r>
              <a:rPr lang="en-US" dirty="0"/>
              <a:t>s and </a:t>
            </a:r>
            <a:r>
              <a:rPr lang="en-US" dirty="0">
                <a:solidFill>
                  <a:srgbClr val="0070C0"/>
                </a:solidFill>
              </a:rPr>
              <a:t>standard deviation</a:t>
            </a:r>
            <a:r>
              <a:rPr lang="en-US" dirty="0"/>
              <a:t>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Exception: Cauchy distribution (t-distribution with </a:t>
            </a:r>
            <a:r>
              <a:rPr lang="en-US" dirty="0" err="1"/>
              <a:t>df</a:t>
            </a:r>
            <a:r>
              <a:rPr lang="en-US" dirty="0"/>
              <a:t>=1 or Z</a:t>
            </a:r>
            <a:r>
              <a:rPr lang="en-US" sz="1200" dirty="0"/>
              <a:t>1</a:t>
            </a:r>
            <a:r>
              <a:rPr lang="en-US" dirty="0"/>
              <a:t>/Z</a:t>
            </a:r>
            <a:r>
              <a:rPr lang="en-US" sz="12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r>
              <a:rPr lang="en-US" dirty="0"/>
              <a:t> occupied (inserted into RV, or results) after observation is expressed (denoted by) using English small characters like </a:t>
            </a:r>
            <a:r>
              <a:rPr lang="en-US" dirty="0">
                <a:solidFill>
                  <a:srgbClr val="0070C0"/>
                </a:solidFill>
              </a:rPr>
              <a:t>x, y.</a:t>
            </a:r>
          </a:p>
        </p:txBody>
      </p:sp>
    </p:spTree>
    <p:extLst>
      <p:ext uri="{BB962C8B-B14F-4D97-AF65-F5344CB8AC3E}">
        <p14:creationId xmlns:p14="http://schemas.microsoft.com/office/powerpoint/2010/main" val="12446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RV and their results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94955"/>
            <a:ext cx="7886700" cy="428105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sz="2000" dirty="0"/>
              <a:t>E(</a:t>
            </a:r>
            <a:r>
              <a:rPr lang="en-US" altLang="ko-KR" sz="2000" dirty="0" err="1"/>
              <a:t>aX</a:t>
            </a:r>
            <a:r>
              <a:rPr lang="en-US" altLang="ko-KR" sz="2000" dirty="0"/>
              <a:t> ± </a:t>
            </a:r>
            <a:r>
              <a:rPr lang="en-US" altLang="ko-KR" sz="2000" dirty="0" err="1"/>
              <a:t>bY</a:t>
            </a:r>
            <a:r>
              <a:rPr lang="en-US" altLang="ko-KR" sz="2000" dirty="0"/>
              <a:t>) 	= </a:t>
            </a:r>
            <a:r>
              <a:rPr lang="en-US" altLang="ko-KR" sz="2000" dirty="0" err="1"/>
              <a:t>aE</a:t>
            </a:r>
            <a:r>
              <a:rPr lang="en-US" altLang="ko-KR" sz="2000" dirty="0"/>
              <a:t>(X) ± </a:t>
            </a:r>
            <a:r>
              <a:rPr lang="en-US" altLang="ko-KR" sz="2000" dirty="0" err="1"/>
              <a:t>bE</a:t>
            </a:r>
            <a:r>
              <a:rPr lang="en-US" altLang="ko-KR" sz="2000" dirty="0"/>
              <a:t>(Y)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sz="2000" dirty="0"/>
              <a:t>V(</a:t>
            </a:r>
            <a:r>
              <a:rPr lang="en-US" altLang="ko-KR" sz="2000" dirty="0" err="1"/>
              <a:t>aX</a:t>
            </a:r>
            <a:r>
              <a:rPr lang="en-US" altLang="ko-KR" sz="2000" dirty="0"/>
              <a:t> ± </a:t>
            </a:r>
            <a:r>
              <a:rPr lang="en-US" altLang="ko-KR" sz="2000" dirty="0" err="1"/>
              <a:t>bY</a:t>
            </a:r>
            <a:r>
              <a:rPr lang="en-US" altLang="ko-KR" sz="2000" dirty="0"/>
              <a:t>) 	= a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V(X) + b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V(Y) ± 2abCOV(X, Y)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ko-KR" sz="2000" dirty="0"/>
              <a:t>COV(X, Y) 	≡ E[(X - E(X))(Y - E(Y))]</a:t>
            </a:r>
            <a:br>
              <a:rPr lang="en-US" altLang="ko-KR" sz="2000" dirty="0"/>
            </a:br>
            <a:r>
              <a:rPr lang="en-US" altLang="ko-KR" sz="2000" dirty="0"/>
              <a:t>		= E[XY - E(X)Y - XE(Y) + E(X)E(Y)]</a:t>
            </a:r>
            <a:br>
              <a:rPr lang="en-US" altLang="ko-KR" sz="2000" dirty="0"/>
            </a:br>
            <a:r>
              <a:rPr lang="en-US" altLang="ko-KR" sz="2000" dirty="0"/>
              <a:t>		= E(XY) - E(X)E(Y) - E(X)E(Y) + E(X)E(Y)</a:t>
            </a:r>
            <a:br>
              <a:rPr lang="en-US" altLang="ko-KR" sz="2000" dirty="0"/>
            </a:br>
            <a:r>
              <a:rPr lang="en-US" altLang="ko-KR" sz="2000" dirty="0"/>
              <a:t>		= E(XY) - E(X)E(Y)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ko-KR" sz="2000" dirty="0"/>
              <a:t>Three special operations (functions) for RV which turns RV to values (which no more RV): Expectation (E), Variance (V), and Covariance (COV)</a:t>
            </a:r>
            <a:br>
              <a:rPr lang="en-US" altLang="ko-KR" sz="2000" dirty="0"/>
            </a:br>
            <a:r>
              <a:rPr lang="en-US" altLang="ko-KR" sz="2000" dirty="0"/>
              <a:t>-&gt; These are integral (or summation discrete RV) form function.</a:t>
            </a:r>
          </a:p>
        </p:txBody>
      </p:sp>
    </p:spTree>
    <p:extLst>
      <p:ext uri="{BB962C8B-B14F-4D97-AF65-F5344CB8AC3E}">
        <p14:creationId xmlns:p14="http://schemas.microsoft.com/office/powerpoint/2010/main" val="133934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252317"/>
            <a:ext cx="8265968" cy="454265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Statistic: a kind of RV </a:t>
            </a:r>
            <a:r>
              <a:rPr lang="en-US" sz="2800" dirty="0"/>
              <a:t>(It usually has </a:t>
            </a:r>
            <a:r>
              <a:rPr lang="en-US" sz="2800" dirty="0">
                <a:solidFill>
                  <a:srgbClr val="0070C0"/>
                </a:solidFill>
              </a:rPr>
              <a:t>mean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SD</a:t>
            </a:r>
            <a:r>
              <a:rPr lang="en-US" sz="2800" dirty="0"/>
              <a:t>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06581"/>
            <a:ext cx="7886700" cy="4769427"/>
          </a:xfrm>
        </p:spPr>
        <p:txBody>
          <a:bodyPr>
            <a:normAutofit/>
          </a:bodyPr>
          <a:lstStyle/>
          <a:p>
            <a:r>
              <a:rPr lang="en-US" sz="2800" dirty="0"/>
              <a:t>Statistics (a kind of discipline)</a:t>
            </a:r>
          </a:p>
          <a:p>
            <a:pPr lvl="1"/>
            <a:r>
              <a:rPr lang="en-US" sz="2400" dirty="0"/>
              <a:t>Descriptive Statistics</a:t>
            </a:r>
          </a:p>
          <a:p>
            <a:pPr lvl="2"/>
            <a:r>
              <a:rPr lang="en-US" sz="1800" dirty="0"/>
              <a:t>Mean, SD, Variance, Median, Mode, Maximum, Minimum, …</a:t>
            </a:r>
          </a:p>
          <a:p>
            <a:pPr lvl="1"/>
            <a:r>
              <a:rPr lang="en-US" sz="2400" dirty="0"/>
              <a:t>Inferential Statistics: This uses statistic(s).</a:t>
            </a:r>
          </a:p>
          <a:p>
            <a:pPr lvl="2"/>
            <a:r>
              <a:rPr lang="en-US" sz="1800" dirty="0"/>
              <a:t>Parameter Estimation</a:t>
            </a:r>
          </a:p>
          <a:p>
            <a:pPr lvl="3"/>
            <a:r>
              <a:rPr lang="en-US" sz="1600" dirty="0"/>
              <a:t>Estimator: Statistic for parameter estimation</a:t>
            </a:r>
          </a:p>
          <a:p>
            <a:pPr lvl="3"/>
            <a:r>
              <a:rPr lang="en-US" sz="1600" dirty="0"/>
              <a:t>Estimate: Value of Estimator</a:t>
            </a:r>
          </a:p>
          <a:p>
            <a:pPr lvl="3"/>
            <a:r>
              <a:rPr lang="en-US" sz="1600" dirty="0"/>
              <a:t>Ex:</a:t>
            </a:r>
          </a:p>
          <a:p>
            <a:pPr lvl="2"/>
            <a:r>
              <a:rPr lang="en-US" sz="1800" dirty="0"/>
              <a:t>Hypothesis Test</a:t>
            </a:r>
          </a:p>
          <a:p>
            <a:pPr lvl="3"/>
            <a:r>
              <a:rPr lang="en-US" sz="1600" dirty="0"/>
              <a:t>(Test) Statistic: Statistic for hypothesis test</a:t>
            </a:r>
          </a:p>
          <a:p>
            <a:pPr lvl="3"/>
            <a:r>
              <a:rPr lang="en-US" sz="1600" dirty="0"/>
              <a:t>Ex: Z, T, F, V, …</a:t>
            </a:r>
          </a:p>
          <a:p>
            <a:r>
              <a:rPr lang="en-US" sz="2800" dirty="0"/>
              <a:t>Statistic: a kind of RV useful in inference</a:t>
            </a:r>
          </a:p>
          <a:p>
            <a:pPr lvl="1"/>
            <a:r>
              <a:rPr lang="en-US" sz="2400" dirty="0"/>
              <a:t>Point Estimate (</a:t>
            </a:r>
            <a:r>
              <a:rPr lang="en-US" sz="2400" dirty="0">
                <a:solidFill>
                  <a:srgbClr val="0070C0"/>
                </a:solidFill>
              </a:rPr>
              <a:t>PE</a:t>
            </a:r>
            <a:r>
              <a:rPr lang="en-US" sz="2400" dirty="0"/>
              <a:t>): usually mean or mode of a statistic  </a:t>
            </a:r>
          </a:p>
          <a:p>
            <a:pPr lvl="1"/>
            <a:r>
              <a:rPr lang="en-US" sz="2400" dirty="0"/>
              <a:t>Standard Error (</a:t>
            </a:r>
            <a:r>
              <a:rPr lang="en-US" sz="2400" dirty="0">
                <a:solidFill>
                  <a:srgbClr val="0070C0"/>
                </a:solidFill>
              </a:rPr>
              <a:t>SE</a:t>
            </a:r>
            <a:r>
              <a:rPr lang="en-US" sz="2400" dirty="0"/>
              <a:t>): standard deviation (</a:t>
            </a:r>
            <a:r>
              <a:rPr lang="en-US" sz="2400" dirty="0">
                <a:solidFill>
                  <a:srgbClr val="0070C0"/>
                </a:solidFill>
              </a:rPr>
              <a:t>SD</a:t>
            </a:r>
            <a:r>
              <a:rPr lang="en-US" sz="2400" dirty="0"/>
              <a:t>) of a statistic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3655" y="3070512"/>
                <a:ext cx="1324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655" y="3070512"/>
                <a:ext cx="1324080" cy="276999"/>
              </a:xfrm>
              <a:prstGeom prst="rect">
                <a:avLst/>
              </a:prstGeom>
              <a:blipFill>
                <a:blip r:embed="rId2"/>
                <a:stretch>
                  <a:fillRect l="-4147"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4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578956"/>
          </a:xfrm>
        </p:spPr>
        <p:txBody>
          <a:bodyPr/>
          <a:lstStyle/>
          <a:p>
            <a:r>
              <a:rPr lang="en-US" dirty="0"/>
              <a:t>Probability Density Function (pdf)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4395354"/>
          </a:xfrm>
        </p:spPr>
        <p:txBody>
          <a:bodyPr>
            <a:normAutofit/>
          </a:bodyPr>
          <a:lstStyle/>
          <a:p>
            <a:r>
              <a:rPr lang="en-US" dirty="0"/>
              <a:t>A function for an RV which satisfies the following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discrete valued event, use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 (sigma symbol) instead of integral symbol.</a:t>
            </a:r>
          </a:p>
          <a:p>
            <a:pPr lvl="1"/>
            <a:r>
              <a:rPr lang="en-US" dirty="0"/>
              <a:t>This function may be called probability </a:t>
            </a:r>
            <a:r>
              <a:rPr lang="en-US" dirty="0">
                <a:solidFill>
                  <a:srgbClr val="0070C0"/>
                </a:solidFill>
              </a:rPr>
              <a:t>mass</a:t>
            </a:r>
            <a:r>
              <a:rPr lang="en-US" dirty="0"/>
              <a:t> function (</a:t>
            </a:r>
            <a:r>
              <a:rPr lang="en-US" dirty="0" err="1"/>
              <a:t>pmf</a:t>
            </a:r>
            <a:r>
              <a:rPr lang="en-US" dirty="0"/>
              <a:t>) for discrete RV.</a:t>
            </a:r>
          </a:p>
          <a:p>
            <a:r>
              <a:rPr lang="en-US" dirty="0"/>
              <a:t>A pdf for X which is distributed as (follows) normal distribution </a:t>
            </a:r>
            <a:r>
              <a:rPr lang="en-US" altLang="ko-KR" sz="2000" dirty="0"/>
              <a:t>N(</a:t>
            </a:r>
            <a:r>
              <a:rPr lang="en-US" altLang="ko-KR" sz="2000" dirty="0">
                <a:latin typeface="Symbol" pitchFamily="18" charset="2"/>
              </a:rPr>
              <a:t>m</a:t>
            </a:r>
            <a:r>
              <a:rPr lang="en-US" altLang="ko-KR" sz="2000" dirty="0"/>
              <a:t>,</a:t>
            </a:r>
            <a:r>
              <a:rPr lang="en-US" altLang="ko-KR" sz="2000" dirty="0">
                <a:latin typeface="Symbol" pitchFamily="18" charset="2"/>
              </a:rPr>
              <a:t>s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Parameter(s): constants which determines the shape of curve</a:t>
            </a:r>
          </a:p>
          <a:p>
            <a:pPr lvl="1"/>
            <a:r>
              <a:rPr lang="en-US" dirty="0"/>
              <a:t>Examples for statistical distribution curve: </a:t>
            </a:r>
            <a:r>
              <a:rPr lang="en-US" altLang="ko-KR" dirty="0">
                <a:latin typeface="Symbol" pitchFamily="18" charset="2"/>
              </a:rPr>
              <a:t>m</a:t>
            </a:r>
            <a:r>
              <a:rPr lang="en-US" altLang="ko-KR" dirty="0"/>
              <a:t>,</a:t>
            </a:r>
            <a:r>
              <a:rPr lang="en-US" altLang="ko-KR" dirty="0">
                <a:latin typeface="Symbol" pitchFamily="18" charset="2"/>
              </a:rPr>
              <a:t>s</a:t>
            </a:r>
            <a:r>
              <a:rPr lang="en-US" altLang="ko-KR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What is it that pdf returns? This is not probability. (Hint: its name.)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16810"/>
              </p:ext>
            </p:extLst>
          </p:nvPr>
        </p:nvGraphicFramePr>
        <p:xfrm>
          <a:off x="1187450" y="1427738"/>
          <a:ext cx="33845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3" imgW="1548728" imgH="330057" progId="Equation.3">
                  <p:embed/>
                </p:oleObj>
              </mc:Choice>
              <mc:Fallback>
                <p:oleObj name="Equation" r:id="rId3" imgW="1548728" imgH="330057" progId="Equation.3">
                  <p:embed/>
                  <p:pic>
                    <p:nvPicPr>
                      <p:cNvPr id="92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27738"/>
                        <a:ext cx="33845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96410"/>
              </p:ext>
            </p:extLst>
          </p:nvPr>
        </p:nvGraphicFramePr>
        <p:xfrm>
          <a:off x="1187450" y="3248745"/>
          <a:ext cx="27368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5" imgW="1409700" imgH="508000" progId="Equation.3">
                  <p:embed/>
                </p:oleObj>
              </mc:Choice>
              <mc:Fallback>
                <p:oleObj name="Equation" r:id="rId5" imgW="1409700" imgH="508000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48745"/>
                        <a:ext cx="27368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728535"/>
              </p:ext>
            </p:extLst>
          </p:nvPr>
        </p:nvGraphicFramePr>
        <p:xfrm>
          <a:off x="5464608" y="3493220"/>
          <a:ext cx="19446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7" imgW="901700" imgH="228600" progId="Equation.3">
                  <p:embed/>
                </p:oleObj>
              </mc:Choice>
              <mc:Fallback>
                <p:oleObj name="Equation" r:id="rId7" imgW="901700" imgH="228600" progId="Equation.3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608" y="3493220"/>
                        <a:ext cx="19446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7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Likelihood: 0 ≤ </a:t>
            </a:r>
            <a:r>
              <a:rPr lang="en-US" i="1" dirty="0">
                <a:latin typeface="Gigi" panose="04040504061007020D02" pitchFamily="82" charset="0"/>
              </a:rPr>
              <a:t>l</a:t>
            </a:r>
            <a:r>
              <a:rPr lang="en-US" dirty="0"/>
              <a:t> &lt; 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4956"/>
            <a:ext cx="7886700" cy="4384962"/>
          </a:xfrm>
        </p:spPr>
        <p:txBody>
          <a:bodyPr>
            <a:normAutofit/>
          </a:bodyPr>
          <a:lstStyle/>
          <a:p>
            <a:r>
              <a:rPr lang="en-US" dirty="0"/>
              <a:t>With random variable Y, its pdf f(y), and its n observation values,</a:t>
            </a:r>
            <a:br>
              <a:rPr lang="en-US" dirty="0"/>
            </a:br>
            <a:r>
              <a:rPr lang="en-US" dirty="0"/>
              <a:t>likelihood is defined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normal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discrete RV, likelihood is same to probability.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55101"/>
              </p:ext>
            </p:extLst>
          </p:nvPr>
        </p:nvGraphicFramePr>
        <p:xfrm>
          <a:off x="1364529" y="1894466"/>
          <a:ext cx="1943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102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529" y="1894466"/>
                        <a:ext cx="1943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96061"/>
              </p:ext>
            </p:extLst>
          </p:nvPr>
        </p:nvGraphicFramePr>
        <p:xfrm>
          <a:off x="1183987" y="3477349"/>
          <a:ext cx="35575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5" imgW="1511300" imgH="520700" progId="Equation.3">
                  <p:embed/>
                </p:oleObj>
              </mc:Choice>
              <mc:Fallback>
                <p:oleObj name="Equation" r:id="rId5" imgW="1511300" imgH="520700" progId="Equation.3">
                  <p:embed/>
                  <p:pic>
                    <p:nvPicPr>
                      <p:cNvPr id="102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987" y="3477349"/>
                        <a:ext cx="35575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498121"/>
              </p:ext>
            </p:extLst>
          </p:nvPr>
        </p:nvGraphicFramePr>
        <p:xfrm>
          <a:off x="5572125" y="3605936"/>
          <a:ext cx="29432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수식" r:id="rId7" imgW="1536480" imgH="495000" progId="Equation.3">
                  <p:embed/>
                </p:oleObj>
              </mc:Choice>
              <mc:Fallback>
                <p:oleObj name="수식" r:id="rId7" imgW="1536480" imgH="495000" progId="Equation.3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605936"/>
                        <a:ext cx="29432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26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-2 log likelihood (-2LL) &amp; Objective function (OF)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distribution, and for the subject </a:t>
            </a:r>
            <a:r>
              <a:rPr lang="en-US" dirty="0" err="1"/>
              <a:t>i</a:t>
            </a:r>
            <a:r>
              <a:rPr lang="en-US" dirty="0"/>
              <a:t> with </a:t>
            </a:r>
            <a:r>
              <a:rPr lang="en-US" dirty="0" err="1"/>
              <a:t>n</a:t>
            </a:r>
            <a:r>
              <a:rPr lang="en-US" sz="1400" dirty="0" err="1"/>
              <a:t>i</a:t>
            </a:r>
            <a:r>
              <a:rPr lang="en-US" dirty="0"/>
              <a:t> observations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What is the combination of parameters which minimizes (i.e. maximizes the likelihood) the above function? The result is maximum likelihood estimator/estimate (MLE) and its objective function is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 bwMode="auto">
              <a:xfrm>
                <a:off x="842963" y="1609725"/>
                <a:ext cx="6985000" cy="12065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963" y="1609725"/>
                <a:ext cx="6985000" cy="1206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8"/>
              <p:cNvSpPr txBox="1"/>
              <p:nvPr/>
            </p:nvSpPr>
            <p:spPr bwMode="auto">
              <a:xfrm>
                <a:off x="1609725" y="3983038"/>
                <a:ext cx="4479925" cy="11652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725" y="3983038"/>
                <a:ext cx="4479925" cy="1165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6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607</Words>
  <Application>Microsoft Office PowerPoint</Application>
  <PresentationFormat>화면 슬라이드 쇼(16:10)</PresentationFormat>
  <Paragraphs>92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Cambria Math</vt:lpstr>
      <vt:lpstr>Gigi</vt:lpstr>
      <vt:lpstr>Symbol</vt:lpstr>
      <vt:lpstr>Office Theme</vt:lpstr>
      <vt:lpstr>Equation</vt:lpstr>
      <vt:lpstr>수식</vt:lpstr>
      <vt:lpstr>Preliminary Theory: Maximum Likelihood Estimation (MLE)</vt:lpstr>
      <vt:lpstr>What follows?</vt:lpstr>
      <vt:lpstr>Probability</vt:lpstr>
      <vt:lpstr>Random Variable (RV)</vt:lpstr>
      <vt:lpstr>Basic Operations on RV and their results</vt:lpstr>
      <vt:lpstr>Statistic: a kind of RV (It usually has mean and SD!)</vt:lpstr>
      <vt:lpstr>Probability Density Function (pdf)</vt:lpstr>
      <vt:lpstr>Likelihood: 0 ≤ l &lt; ∞</vt:lpstr>
      <vt:lpstr>-2 log likelihood (-2LL) &amp; Objective function (OF)</vt:lpstr>
      <vt:lpstr>Maximum Likelihood Estimation (MLE)</vt:lpstr>
      <vt:lpstr>Desirable properties of an estimator A for the parameter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Theory: Maximum Likelihood Estimation (MLE)</dc:title>
  <dc:creator>Kyun-Seop Bae</dc:creator>
  <cp:lastModifiedBy>SungpilHan</cp:lastModifiedBy>
  <cp:revision>50</cp:revision>
  <dcterms:created xsi:type="dcterms:W3CDTF">2017-03-19T14:12:13Z</dcterms:created>
  <dcterms:modified xsi:type="dcterms:W3CDTF">2019-01-29T02:39:03Z</dcterms:modified>
</cp:coreProperties>
</file>