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3" r:id="rId5"/>
    <p:sldId id="274" r:id="rId6"/>
    <p:sldId id="276" r:id="rId7"/>
    <p:sldId id="277" r:id="rId8"/>
    <p:sldId id="278" r:id="rId9"/>
    <p:sldId id="269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8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86" autoAdjust="0"/>
    <p:restoredTop sz="94660"/>
  </p:normalViewPr>
  <p:slideViewPr>
    <p:cSldViewPr snapToGrid="0">
      <p:cViewPr varScale="1">
        <p:scale>
          <a:sx n="246" d="100"/>
          <a:sy n="246" d="100"/>
        </p:scale>
        <p:origin x="1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25.wmf"/><Relationship Id="rId5" Type="http://schemas.openxmlformats.org/officeDocument/2006/relationships/image" Target="../media/image1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9" y="178595"/>
            <a:ext cx="7793037" cy="12184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81428"/>
            <a:ext cx="38100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81428"/>
            <a:ext cx="38100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92EC5-8DBA-4F59-9EE5-7B7E03AC3E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455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101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2934"/>
            <a:ext cx="7886700" cy="41145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3C64-960B-4F32-A3A6-0347DAA22D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15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1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5.wmf"/><Relationship Id="rId10" Type="http://schemas.openxmlformats.org/officeDocument/2006/relationships/image" Target="../media/image2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5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401498"/>
          </a:xfrm>
        </p:spPr>
        <p:txBody>
          <a:bodyPr/>
          <a:lstStyle/>
          <a:p>
            <a:r>
              <a:rPr lang="en-US" dirty="0"/>
              <a:t>Objective Functions of NONMEM</a:t>
            </a:r>
            <a:r>
              <a:rPr lang="en-US"/>
              <a:t>®: FOCE</a:t>
            </a:r>
            <a:r>
              <a:rPr lang="en-US" dirty="0"/>
              <a:t>, LAPL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Kyun-Seop Bae MD PhD</a:t>
            </a:r>
          </a:p>
          <a:p>
            <a:r>
              <a:rPr lang="en-US" dirty="0"/>
              <a:t>Department of Clinical Pharmacology</a:t>
            </a:r>
            <a:br>
              <a:rPr lang="en-US" dirty="0"/>
            </a:br>
            <a:r>
              <a:rPr lang="en-US" dirty="0"/>
              <a:t>and Therapeutics</a:t>
            </a:r>
          </a:p>
          <a:p>
            <a:r>
              <a:rPr lang="en-US" dirty="0"/>
              <a:t>University of Ulsan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4952" y="267495"/>
            <a:ext cx="8034867" cy="663839"/>
          </a:xfrm>
        </p:spPr>
        <p:txBody>
          <a:bodyPr/>
          <a:lstStyle/>
          <a:p>
            <a:pPr eaLnBrk="1" hangingPunct="1"/>
            <a:r>
              <a:rPr lang="en-US" altLang="ko-KR" sz="3000" dirty="0"/>
              <a:t>Likelihood from </a:t>
            </a:r>
            <a:r>
              <a:rPr lang="en-US" altLang="ko-KR" sz="3000" dirty="0" err="1"/>
              <a:t>i-th</a:t>
            </a:r>
            <a:r>
              <a:rPr lang="en-US" altLang="ko-KR" sz="3000" dirty="0"/>
              <a:t> individual and j-</a:t>
            </a:r>
            <a:r>
              <a:rPr lang="en-US" altLang="ko-KR" sz="3000" dirty="0" err="1"/>
              <a:t>th</a:t>
            </a:r>
            <a:r>
              <a:rPr lang="en-US" altLang="ko-KR" sz="3000" dirty="0"/>
              <a:t> observation</a:t>
            </a: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57457"/>
              </p:ext>
            </p:extLst>
          </p:nvPr>
        </p:nvGraphicFramePr>
        <p:xfrm>
          <a:off x="794808" y="1088496"/>
          <a:ext cx="3660511" cy="144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3" imgW="1599506" imgH="634725" progId="Equation.3">
                  <p:embed/>
                </p:oleObj>
              </mc:Choice>
              <mc:Fallback>
                <p:oleObj name="Equation" r:id="rId3" imgW="1599506" imgH="634725" progId="Equation.3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08" y="1088496"/>
                        <a:ext cx="3660511" cy="1445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05926"/>
              </p:ext>
            </p:extLst>
          </p:nvPr>
        </p:nvGraphicFramePr>
        <p:xfrm>
          <a:off x="794808" y="2758282"/>
          <a:ext cx="7944912" cy="121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5" imgW="4254500" imgH="647700" progId="Equation.3">
                  <p:embed/>
                </p:oleObj>
              </mc:Choice>
              <mc:Fallback>
                <p:oleObj name="Equation" r:id="rId5" imgW="4254500" imgH="647700" progId="Equation.3">
                  <p:embed/>
                  <p:pic>
                    <p:nvPicPr>
                      <p:cNvPr id="51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08" y="2758282"/>
                        <a:ext cx="7944912" cy="1212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73374"/>
              </p:ext>
            </p:extLst>
          </p:nvPr>
        </p:nvGraphicFramePr>
        <p:xfrm>
          <a:off x="794808" y="4361391"/>
          <a:ext cx="805897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7" imgW="4349970" imgH="565496" progId="Equation.3">
                  <p:embed/>
                </p:oleObj>
              </mc:Choice>
              <mc:Fallback>
                <p:oleObj name="Equation" r:id="rId7" imgW="4349970" imgH="565496" progId="Equation.3">
                  <p:embed/>
                  <p:pic>
                    <p:nvPicPr>
                      <p:cNvPr id="51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08" y="4361391"/>
                        <a:ext cx="805897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80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Symbol" pitchFamily="18" charset="2"/>
              </a:rPr>
              <a:t>G</a:t>
            </a:r>
            <a:r>
              <a:rPr lang="en-US" altLang="ko-KR" baseline="-25000"/>
              <a:t>i</a:t>
            </a:r>
            <a:r>
              <a:rPr lang="en-US" altLang="ko-KR"/>
              <a:t> in terms of Y, F, G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903139"/>
              </p:ext>
            </p:extLst>
          </p:nvPr>
        </p:nvGraphicFramePr>
        <p:xfrm>
          <a:off x="886090" y="1380332"/>
          <a:ext cx="3660510" cy="86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3" imgW="1905000" imgH="444500" progId="Equation.3">
                  <p:embed/>
                </p:oleObj>
              </mc:Choice>
              <mc:Fallback>
                <p:oleObj name="Equation" r:id="rId3" imgW="1905000" imgH="444500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090" y="1380332"/>
                        <a:ext cx="3660510" cy="867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041264"/>
              </p:ext>
            </p:extLst>
          </p:nvPr>
        </p:nvGraphicFramePr>
        <p:xfrm>
          <a:off x="886091" y="2400301"/>
          <a:ext cx="7141104" cy="117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5" imgW="3771900" imgH="622300" progId="Equation.3">
                  <p:embed/>
                </p:oleObj>
              </mc:Choice>
              <mc:Fallback>
                <p:oleObj name="Equation" r:id="rId5" imgW="3771900" imgH="62230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091" y="2400301"/>
                        <a:ext cx="7141104" cy="1178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568804"/>
              </p:ext>
            </p:extLst>
          </p:nvPr>
        </p:nvGraphicFramePr>
        <p:xfrm>
          <a:off x="856986" y="3900488"/>
          <a:ext cx="7499614" cy="94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7" imgW="3949700" imgH="482600" progId="Equation.3">
                  <p:embed/>
                </p:oleObj>
              </mc:Choice>
              <mc:Fallback>
                <p:oleObj name="Equation" r:id="rId7" imgW="3949700" imgH="48260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86" y="3900488"/>
                        <a:ext cx="7499614" cy="940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3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Symbol" pitchFamily="18" charset="2"/>
              </a:rPr>
              <a:t>D</a:t>
            </a:r>
            <a:r>
              <a:rPr lang="en-US" altLang="ko-KR" baseline="-25000"/>
              <a:t>i</a:t>
            </a:r>
            <a:r>
              <a:rPr lang="en-US" altLang="ko-KR"/>
              <a:t> in terms of Y, F, G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23988"/>
              </p:ext>
            </p:extLst>
          </p:nvPr>
        </p:nvGraphicFramePr>
        <p:xfrm>
          <a:off x="898525" y="1220258"/>
          <a:ext cx="6994261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3" imgW="3644900" imgH="2032000" progId="Equation.3">
                  <p:embed/>
                </p:oleObj>
              </mc:Choice>
              <mc:Fallback>
                <p:oleObj name="Equation" r:id="rId3" imgW="3644900" imgH="203200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220258"/>
                        <a:ext cx="6994261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59036" y="4289425"/>
            <a:ext cx="3348096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2333">
                <a:solidFill>
                  <a:schemeClr val="hlink"/>
                </a:solidFill>
              </a:rPr>
              <a:t>For FOCE with INTER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219171" y="3388519"/>
            <a:ext cx="245362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2333">
                <a:solidFill>
                  <a:schemeClr val="hlink"/>
                </a:solidFill>
              </a:rPr>
              <a:t>For LAPLACIAN</a:t>
            </a:r>
          </a:p>
        </p:txBody>
      </p:sp>
    </p:spTree>
    <p:extLst>
      <p:ext uri="{BB962C8B-B14F-4D97-AF65-F5344CB8AC3E}">
        <p14:creationId xmlns:p14="http://schemas.microsoft.com/office/powerpoint/2010/main" val="220642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04271"/>
            <a:ext cx="7886700" cy="11904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4000" dirty="0"/>
              <a:t>Laplacian Objective Function</a:t>
            </a:r>
            <a:br>
              <a:rPr lang="ko-KR" altLang="en-US" sz="4000" dirty="0"/>
            </a:br>
            <a:r>
              <a:rPr lang="en-US" altLang="ko-KR" sz="2667" dirty="0"/>
              <a:t>(Users Guide VII, p5)</a:t>
            </a:r>
            <a:r>
              <a:rPr lang="en-US" altLang="ko-KR" sz="4000" dirty="0"/>
              <a:t> 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63161"/>
              </p:ext>
            </p:extLst>
          </p:nvPr>
        </p:nvGraphicFramePr>
        <p:xfrm>
          <a:off x="958057" y="4361921"/>
          <a:ext cx="960438" cy="79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" name="Equation" r:id="rId3" imgW="558800" imgH="444500" progId="Equation.3">
                  <p:embed/>
                </p:oleObj>
              </mc:Choice>
              <mc:Fallback>
                <p:oleObj name="Equation" r:id="rId3" imgW="558800" imgH="444500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57" y="4361921"/>
                        <a:ext cx="960438" cy="792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13688"/>
              </p:ext>
            </p:extLst>
          </p:nvPr>
        </p:nvGraphicFramePr>
        <p:xfrm>
          <a:off x="4017963" y="4422775"/>
          <a:ext cx="1080823" cy="75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" name="Equation" r:id="rId5" imgW="596900" imgH="419100" progId="Equation.3">
                  <p:embed/>
                </p:oleObj>
              </mc:Choice>
              <mc:Fallback>
                <p:oleObj name="Equation" r:id="rId5" imgW="596900" imgH="41910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422775"/>
                        <a:ext cx="1080823" cy="755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14687"/>
              </p:ext>
            </p:extLst>
          </p:nvPr>
        </p:nvGraphicFramePr>
        <p:xfrm>
          <a:off x="898526" y="3822171"/>
          <a:ext cx="2099469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" name="Equation" r:id="rId7" imgW="1002865" imgH="253890" progId="Equation.3">
                  <p:embed/>
                </p:oleObj>
              </mc:Choice>
              <mc:Fallback>
                <p:oleObj name="Equation" r:id="rId7" imgW="1002865" imgH="253890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6" y="3822171"/>
                        <a:ext cx="2099469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10124"/>
              </p:ext>
            </p:extLst>
          </p:nvPr>
        </p:nvGraphicFramePr>
        <p:xfrm>
          <a:off x="3359150" y="3822171"/>
          <a:ext cx="2100792" cy="53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Equation" r:id="rId9" imgW="1016000" imgH="254000" progId="Equation.3">
                  <p:embed/>
                </p:oleObj>
              </mc:Choice>
              <mc:Fallback>
                <p:oleObj name="Equation" r:id="rId9" imgW="1016000" imgH="25400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822171"/>
                        <a:ext cx="2100792" cy="530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912949"/>
              </p:ext>
            </p:extLst>
          </p:nvPr>
        </p:nvGraphicFramePr>
        <p:xfrm>
          <a:off x="5699390" y="3798359"/>
          <a:ext cx="2280708" cy="53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" name="Equation" r:id="rId11" imgW="1041400" imgH="241300" progId="Equation.3">
                  <p:embed/>
                </p:oleObj>
              </mc:Choice>
              <mc:Fallback>
                <p:oleObj name="Equation" r:id="rId11" imgW="1041400" imgH="241300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390" y="3798359"/>
                        <a:ext cx="2280708" cy="538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그림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71" y="1661849"/>
            <a:ext cx="7410979" cy="3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80186"/>
              </p:ext>
            </p:extLst>
          </p:nvPr>
        </p:nvGraphicFramePr>
        <p:xfrm>
          <a:off x="837671" y="2201599"/>
          <a:ext cx="6951928" cy="140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" name="수식" r:id="rId14" imgW="5410080" imgH="1091880" progId="Equation.3">
                  <p:embed/>
                </p:oleObj>
              </mc:Choice>
              <mc:Fallback>
                <p:oleObj name="수식" r:id="rId14" imgW="5410080" imgH="1091880" progId="Equation.3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671" y="2201599"/>
                        <a:ext cx="6951928" cy="1403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71376"/>
              </p:ext>
            </p:extLst>
          </p:nvPr>
        </p:nvGraphicFramePr>
        <p:xfrm>
          <a:off x="2398713" y="4361921"/>
          <a:ext cx="1140354" cy="81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" name="Equation" r:id="rId16" imgW="660113" imgH="469696" progId="Equation.3">
                  <p:embed/>
                </p:oleObj>
              </mc:Choice>
              <mc:Fallback>
                <p:oleObj name="Equation" r:id="rId16" imgW="660113" imgH="469696" progId="Equation.3">
                  <p:embed/>
                  <p:pic>
                    <p:nvPicPr>
                      <p:cNvPr id="8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361921"/>
                        <a:ext cx="1140354" cy="812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Box 12"/>
          <p:cNvSpPr txBox="1">
            <a:spLocks noChangeArrowheads="1"/>
          </p:cNvSpPr>
          <p:nvPr/>
        </p:nvSpPr>
        <p:spPr bwMode="auto">
          <a:xfrm>
            <a:off x="5690689" y="4361921"/>
            <a:ext cx="2289409" cy="109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333" dirty="0"/>
              <a:t>V=</a:t>
            </a:r>
            <a:r>
              <a:rPr lang="en-US" altLang="ko-KR" sz="2333" dirty="0" err="1"/>
              <a:t>diag</a:t>
            </a:r>
            <a:r>
              <a:rPr lang="en-US" altLang="ko-KR" sz="2333" dirty="0"/>
              <a:t>(H</a:t>
            </a:r>
            <a:r>
              <a:rPr lang="en-US" altLang="ko-KR" sz="2333" dirty="0">
                <a:latin typeface="Symbol" pitchFamily="18" charset="2"/>
              </a:rPr>
              <a:t>S</a:t>
            </a:r>
            <a:r>
              <a:rPr lang="en-US" altLang="ko-KR" sz="2333" dirty="0"/>
              <a:t>H</a:t>
            </a:r>
            <a:r>
              <a:rPr lang="en-US" altLang="ko-KR" sz="2333" baseline="30000" dirty="0"/>
              <a:t>T</a:t>
            </a:r>
            <a:r>
              <a:rPr lang="en-US" altLang="ko-KR" sz="2333" dirty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333" dirty="0"/>
              <a:t>F=IPRE</a:t>
            </a:r>
            <a:endParaRPr lang="ko-KR" altLang="en-US" sz="2333" dirty="0"/>
          </a:p>
        </p:txBody>
      </p:sp>
    </p:spTree>
    <p:extLst>
      <p:ext uri="{BB962C8B-B14F-4D97-AF65-F5344CB8AC3E}">
        <p14:creationId xmlns:p14="http://schemas.microsoft.com/office/powerpoint/2010/main" val="73708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914" y="340026"/>
            <a:ext cx="7886700" cy="610129"/>
          </a:xfrm>
        </p:spPr>
        <p:txBody>
          <a:bodyPr/>
          <a:lstStyle/>
          <a:p>
            <a:pPr eaLnBrk="1" hangingPunct="1"/>
            <a:r>
              <a:rPr lang="en-US" altLang="ko-KR" dirty="0"/>
              <a:t>G matrix in NONMEM®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18703"/>
              </p:ext>
            </p:extLst>
          </p:nvPr>
        </p:nvGraphicFramePr>
        <p:xfrm>
          <a:off x="1470025" y="1600465"/>
          <a:ext cx="6204479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" imgW="2527300" imgH="1422400" progId="Equation.3">
                  <p:embed/>
                </p:oleObj>
              </mc:Choice>
              <mc:Fallback>
                <p:oleObj name="Equation" r:id="rId3" imgW="2527300" imgH="142240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600465"/>
                        <a:ext cx="6204479" cy="346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3192462" y="1060715"/>
            <a:ext cx="0" cy="40798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500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3132931" y="5020204"/>
            <a:ext cx="5189802" cy="6085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500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3282421" y="1060715"/>
            <a:ext cx="5040313" cy="390128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500"/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7693025" y="5045340"/>
            <a:ext cx="415498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2333">
                <a:solidFill>
                  <a:schemeClr val="hlink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0697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43744" y="428361"/>
            <a:ext cx="6494198" cy="655372"/>
          </a:xfrm>
        </p:spPr>
        <p:txBody>
          <a:bodyPr/>
          <a:lstStyle/>
          <a:p>
            <a:pPr eaLnBrk="1" hangingPunct="1"/>
            <a:r>
              <a:rPr lang="en-US" altLang="ko-KR" dirty="0"/>
              <a:t>H matrix in NONMEM®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149224"/>
              </p:ext>
            </p:extLst>
          </p:nvPr>
        </p:nvGraphicFramePr>
        <p:xfrm>
          <a:off x="1281378" y="1884364"/>
          <a:ext cx="6480968" cy="2321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3" imgW="2552700" imgH="914400" progId="Equation.3">
                  <p:embed/>
                </p:oleObj>
              </mc:Choice>
              <mc:Fallback>
                <p:oleObj name="Equation" r:id="rId3" imgW="2552700" imgH="9144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378" y="1884364"/>
                        <a:ext cx="6480968" cy="2321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51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1044" y="312738"/>
            <a:ext cx="7886700" cy="610129"/>
          </a:xfrm>
        </p:spPr>
        <p:txBody>
          <a:bodyPr/>
          <a:lstStyle/>
          <a:p>
            <a:pPr eaLnBrk="1" hangingPunct="1"/>
            <a:r>
              <a:rPr lang="en-US" altLang="ko-KR"/>
              <a:t>FOCE with INTER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762000" y="-1615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50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46277"/>
              </p:ext>
            </p:extLst>
          </p:nvPr>
        </p:nvGraphicFramePr>
        <p:xfrm>
          <a:off x="518582" y="956519"/>
          <a:ext cx="8378881" cy="256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수식" r:id="rId3" imgW="5410080" imgH="1688760" progId="Equation.3">
                  <p:embed/>
                </p:oleObj>
              </mc:Choice>
              <mc:Fallback>
                <p:oleObj name="수식" r:id="rId3" imgW="5410080" imgH="168876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82" y="956519"/>
                        <a:ext cx="8378881" cy="256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31134"/>
              </p:ext>
            </p:extLst>
          </p:nvPr>
        </p:nvGraphicFramePr>
        <p:xfrm>
          <a:off x="594782" y="4495227"/>
          <a:ext cx="4602926" cy="44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수식" r:id="rId5" imgW="2869920" imgH="279360" progId="Equation.3">
                  <p:embed/>
                </p:oleObj>
              </mc:Choice>
              <mc:Fallback>
                <p:oleObj name="수식" r:id="rId5" imgW="2869920" imgH="279360" progId="Equation.3">
                  <p:embed/>
                  <p:pic>
                    <p:nvPicPr>
                      <p:cNvPr id="11269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82" y="4495227"/>
                        <a:ext cx="4602926" cy="448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518582" y="3982711"/>
            <a:ext cx="3717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 dirty="0" err="1"/>
              <a:t>Cf</a:t>
            </a:r>
            <a:r>
              <a:rPr lang="en-US" altLang="ko-KR" sz="1800" dirty="0"/>
              <a:t>) Objective Function for EBE</a:t>
            </a:r>
            <a:endParaRPr lang="ko-KR" altLang="en-US" sz="1800" dirty="0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6098335" y="3847244"/>
            <a:ext cx="2289409" cy="109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333" dirty="0"/>
              <a:t>V=</a:t>
            </a:r>
            <a:r>
              <a:rPr lang="en-US" altLang="ko-KR" sz="2333" dirty="0" err="1"/>
              <a:t>diag</a:t>
            </a:r>
            <a:r>
              <a:rPr lang="en-US" altLang="ko-KR" sz="2333" dirty="0"/>
              <a:t>(H</a:t>
            </a:r>
            <a:r>
              <a:rPr lang="en-US" altLang="ko-KR" sz="2333" dirty="0">
                <a:latin typeface="Symbol" pitchFamily="18" charset="2"/>
              </a:rPr>
              <a:t>S</a:t>
            </a:r>
            <a:r>
              <a:rPr lang="en-US" altLang="ko-KR" sz="2333" dirty="0"/>
              <a:t>H</a:t>
            </a:r>
            <a:r>
              <a:rPr lang="en-US" altLang="ko-KR" sz="2333" baseline="30000" dirty="0"/>
              <a:t>T</a:t>
            </a:r>
            <a:r>
              <a:rPr lang="en-US" altLang="ko-KR" sz="2333" dirty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333" dirty="0"/>
              <a:t>F=IPRE</a:t>
            </a:r>
            <a:endParaRPr lang="ko-KR" altLang="en-US" sz="2333" dirty="0"/>
          </a:p>
        </p:txBody>
      </p:sp>
    </p:spTree>
    <p:extLst>
      <p:ext uri="{BB962C8B-B14F-4D97-AF65-F5344CB8AC3E}">
        <p14:creationId xmlns:p14="http://schemas.microsoft.com/office/powerpoint/2010/main" val="408022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Demonstration using R Package </a:t>
            </a:r>
            <a:r>
              <a:rPr lang="en-US" altLang="ko-KR" dirty="0" err="1"/>
              <a:t>nmw</a:t>
            </a:r>
            <a:endParaRPr lang="en-US" altLang="ko-KR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dirty="0"/>
              <a:t>&gt;</a:t>
            </a:r>
            <a:r>
              <a:rPr lang="en-US" altLang="ko-KR" dirty="0" err="1"/>
              <a:t>install.packages</a:t>
            </a:r>
            <a:r>
              <a:rPr lang="en-US" altLang="ko-KR" dirty="0"/>
              <a:t>(“</a:t>
            </a:r>
            <a:r>
              <a:rPr lang="en-US" altLang="ko-KR" dirty="0" err="1"/>
              <a:t>nmw</a:t>
            </a:r>
            <a:r>
              <a:rPr lang="en-US" altLang="ko-KR" dirty="0"/>
              <a:t>”)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dirty="0"/>
              <a:t>&gt;library(</a:t>
            </a:r>
            <a:r>
              <a:rPr lang="en-US" altLang="ko-KR" dirty="0" err="1"/>
              <a:t>nmw</a:t>
            </a:r>
            <a:r>
              <a:rPr lang="en-US" altLang="ko-KR" dirty="0"/>
              <a:t>)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dirty="0"/>
              <a:t>&gt;# Run scripts of the package manual for </a:t>
            </a:r>
            <a:r>
              <a:rPr lang="en-US" altLang="ko-KR" dirty="0" err="1"/>
              <a:t>Theoph</a:t>
            </a:r>
            <a:r>
              <a:rPr lang="en-US" altLang="ko-KR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39158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FOCE without INTER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4961" y="1829065"/>
            <a:ext cx="1019968" cy="60060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or</a:t>
            </a:r>
          </a:p>
        </p:txBody>
      </p:sp>
      <p:graphicFrame>
        <p:nvGraphicFramePr>
          <p:cNvPr id="530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139115"/>
              </p:ext>
            </p:extLst>
          </p:nvPr>
        </p:nvGraphicFramePr>
        <p:xfrm>
          <a:off x="1104107" y="989012"/>
          <a:ext cx="528108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3" imgW="1968500" imgH="317500" progId="Equation.3">
                  <p:embed/>
                </p:oleObj>
              </mc:Choice>
              <mc:Fallback>
                <p:oleObj name="Equation" r:id="rId3" imgW="1968500" imgH="317500" progId="Equation.3">
                  <p:embed/>
                  <p:pic>
                    <p:nvPicPr>
                      <p:cNvPr id="530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107" y="989012"/>
                        <a:ext cx="528108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907495"/>
              </p:ext>
            </p:extLst>
          </p:nvPr>
        </p:nvGraphicFramePr>
        <p:xfrm>
          <a:off x="1104107" y="2368815"/>
          <a:ext cx="3745177" cy="60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5" imgW="1320480" imgH="228600" progId="Equation.3">
                  <p:embed/>
                </p:oleObj>
              </mc:Choice>
              <mc:Fallback>
                <p:oleObj name="Equation" r:id="rId5" imgW="1320480" imgH="228600" progId="Equation.3">
                  <p:embed/>
                  <p:pic>
                    <p:nvPicPr>
                      <p:cNvPr id="530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107" y="2368815"/>
                        <a:ext cx="3745177" cy="609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1104108" y="3028950"/>
            <a:ext cx="5259773" cy="17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E(Y) ≈ F</a:t>
            </a:r>
            <a:r>
              <a:rPr lang="en-US" altLang="ko-KR" sz="2667" baseline="-25000" dirty="0">
                <a:latin typeface="Verdana" pitchFamily="34" charset="0"/>
                <a:ea typeface="HY울릉도M" pitchFamily="18" charset="-127"/>
              </a:rPr>
              <a:t>1</a:t>
            </a: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 - G</a:t>
            </a:r>
            <a:r>
              <a:rPr lang="en-US" altLang="ko-KR" sz="2667" baseline="-25000" dirty="0">
                <a:latin typeface="Verdana" pitchFamily="34" charset="0"/>
                <a:ea typeface="HY울릉도M" pitchFamily="18" charset="-127"/>
              </a:rPr>
              <a:t>1</a:t>
            </a: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*EBE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V(Y) ≈ G</a:t>
            </a:r>
            <a:r>
              <a:rPr lang="en-US" altLang="ko-KR" sz="1500" baseline="-25000" dirty="0">
                <a:latin typeface="Verdana" pitchFamily="34" charset="0"/>
                <a:ea typeface="HY울릉도M" pitchFamily="18" charset="-127"/>
              </a:rPr>
              <a:t>1</a:t>
            </a:r>
            <a:r>
              <a:rPr lang="en-US" altLang="ko-KR" sz="2667" dirty="0">
                <a:latin typeface="Symbol" pitchFamily="18" charset="2"/>
                <a:ea typeface="HY울릉도M" pitchFamily="18" charset="-127"/>
              </a:rPr>
              <a:t>W</a:t>
            </a: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G</a:t>
            </a:r>
            <a:r>
              <a:rPr lang="en-US" altLang="ko-KR" sz="1500" baseline="-25000" dirty="0">
                <a:latin typeface="Verdana" pitchFamily="34" charset="0"/>
                <a:ea typeface="HY울릉도M" pitchFamily="18" charset="-127"/>
              </a:rPr>
              <a:t>1</a:t>
            </a:r>
            <a:r>
              <a:rPr lang="en-US" altLang="ko-KR" sz="2667" baseline="30000" dirty="0">
                <a:latin typeface="Verdana" pitchFamily="34" charset="0"/>
                <a:ea typeface="HY울릉도M" pitchFamily="18" charset="-127"/>
              </a:rPr>
              <a:t>T</a:t>
            </a: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 + </a:t>
            </a:r>
            <a:r>
              <a:rPr lang="en-US" altLang="ko-KR" sz="2667" dirty="0" err="1">
                <a:latin typeface="Verdana" pitchFamily="34" charset="0"/>
                <a:ea typeface="HY울릉도M" pitchFamily="18" charset="-127"/>
              </a:rPr>
              <a:t>diag</a:t>
            </a: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(H</a:t>
            </a:r>
            <a:r>
              <a:rPr lang="en-US" altLang="ko-KR" sz="2667" baseline="-25000" dirty="0">
                <a:latin typeface="Verdana" pitchFamily="34" charset="0"/>
                <a:ea typeface="HY울릉도M" pitchFamily="18" charset="-127"/>
              </a:rPr>
              <a:t>0</a:t>
            </a:r>
            <a:r>
              <a:rPr lang="en-US" altLang="ko-KR" sz="2667" dirty="0">
                <a:latin typeface="Symbol" pitchFamily="18" charset="2"/>
                <a:ea typeface="HY울릉도M" pitchFamily="18" charset="-127"/>
              </a:rPr>
              <a:t>S</a:t>
            </a: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H</a:t>
            </a:r>
            <a:r>
              <a:rPr lang="en-US" altLang="ko-KR" sz="2667" baseline="-25000" dirty="0">
                <a:latin typeface="Verdana" pitchFamily="34" charset="0"/>
                <a:ea typeface="HY울릉도M" pitchFamily="18" charset="-127"/>
              </a:rPr>
              <a:t>0</a:t>
            </a:r>
            <a:r>
              <a:rPr lang="en-US" altLang="ko-KR" sz="2667" baseline="30000" dirty="0">
                <a:latin typeface="Verdana" pitchFamily="34" charset="0"/>
                <a:ea typeface="HY울릉도M" pitchFamily="18" charset="-127"/>
              </a:rPr>
              <a:t>T</a:t>
            </a: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667" dirty="0">
                <a:latin typeface="Verdana" pitchFamily="34" charset="0"/>
                <a:ea typeface="HY울릉도M" pitchFamily="18" charset="-127"/>
              </a:rPr>
              <a:t>Y ~ N(E(Y), V(Y))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6025357" y="4289690"/>
            <a:ext cx="168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000">
                <a:latin typeface="Verdana" pitchFamily="34" charset="0"/>
                <a:ea typeface="HY울릉도M" pitchFamily="18" charset="-127"/>
              </a:rPr>
              <a:t>-&gt; Use MLE</a:t>
            </a:r>
          </a:p>
        </p:txBody>
      </p:sp>
    </p:spTree>
    <p:extLst>
      <p:ext uri="{BB962C8B-B14F-4D97-AF65-F5344CB8AC3E}">
        <p14:creationId xmlns:p14="http://schemas.microsoft.com/office/powerpoint/2010/main" val="381305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FOCE with INTER (FOCEI)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641" y="1048279"/>
            <a:ext cx="7997826" cy="4336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Eta-Epsilon interaction consideration means we need second order approximation of objective function (not F) with respect to (w.r.t.) parameters (</a:t>
            </a:r>
            <a:r>
              <a:rPr lang="en-US" altLang="ko-KR" sz="2000" dirty="0">
                <a:latin typeface="Symbol" panose="05050102010706020507" pitchFamily="18" charset="2"/>
              </a:rPr>
              <a:t>q, W, S</a:t>
            </a:r>
            <a:r>
              <a:rPr lang="en-US" altLang="ko-KR" sz="2000" dirty="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Objective function for FOCEI is basically same with that of LAPLACIAN except that FOCEI uses first derivative of F w.r.t. eta instead of second derivative of F w.r.t. eta.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Objective function for FOCEI will be explained fully after explanation of LAPL method.</a:t>
            </a:r>
          </a:p>
        </p:txBody>
      </p:sp>
    </p:spTree>
    <p:extLst>
      <p:ext uri="{BB962C8B-B14F-4D97-AF65-F5344CB8AC3E}">
        <p14:creationId xmlns:p14="http://schemas.microsoft.com/office/powerpoint/2010/main" val="10356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6" y="225162"/>
            <a:ext cx="6494198" cy="723105"/>
          </a:xfrm>
        </p:spPr>
        <p:txBody>
          <a:bodyPr/>
          <a:lstStyle/>
          <a:p>
            <a:r>
              <a:rPr lang="en-US" altLang="ko-KR" dirty="0"/>
              <a:t>INTER option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6" y="1096434"/>
            <a:ext cx="6900333" cy="38179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333" dirty="0"/>
              <a:t>In case of additive error model for epsilon</a:t>
            </a:r>
            <a:r>
              <a:rPr lang="ko-KR" altLang="en-US" sz="2333" dirty="0"/>
              <a:t> </a:t>
            </a:r>
            <a:r>
              <a:rPr lang="en-US" altLang="ko-KR" sz="2333" dirty="0"/>
              <a:t>(Y = F + </a:t>
            </a:r>
            <a:r>
              <a:rPr lang="en-US" altLang="ko-KR" sz="2333" dirty="0">
                <a:latin typeface="Symbol" panose="05050102010706020507" pitchFamily="18" charset="2"/>
              </a:rPr>
              <a:t>e</a:t>
            </a:r>
            <a:r>
              <a:rPr lang="en-US" altLang="ko-KR" sz="2333" dirty="0"/>
              <a:t>): with or without</a:t>
            </a:r>
            <a:r>
              <a:rPr lang="ko-KR" altLang="en-US" sz="2333" dirty="0"/>
              <a:t> </a:t>
            </a:r>
            <a:r>
              <a:rPr lang="en-US" altLang="ko-KR" sz="2333" dirty="0"/>
              <a:t>INTER option, the result is same.</a:t>
            </a:r>
          </a:p>
          <a:p>
            <a:pPr>
              <a:lnSpc>
                <a:spcPct val="120000"/>
              </a:lnSpc>
            </a:pPr>
            <a:r>
              <a:rPr lang="en-US" altLang="ko-KR" sz="2333" dirty="0"/>
              <a:t>Other than additive error model for epsilon: </a:t>
            </a:r>
            <a:br>
              <a:rPr lang="en-US" altLang="ko-KR" sz="2333" dirty="0"/>
            </a:br>
            <a:r>
              <a:rPr lang="en-US" altLang="ko-KR" sz="2333" dirty="0"/>
              <a:t>Using INTER option is statistically correct.</a:t>
            </a:r>
          </a:p>
          <a:p>
            <a:pPr>
              <a:lnSpc>
                <a:spcPct val="120000"/>
              </a:lnSpc>
            </a:pPr>
            <a:r>
              <a:rPr lang="en-US" altLang="ko-KR" sz="2333" dirty="0"/>
              <a:t>NONMEM prints H1 in table not H0 (for FOCE with other than</a:t>
            </a:r>
            <a:r>
              <a:rPr lang="ko-KR" altLang="en-US" sz="2333" dirty="0"/>
              <a:t> </a:t>
            </a:r>
            <a:r>
              <a:rPr lang="en-US" altLang="ko-KR" sz="2333" dirty="0"/>
              <a:t>additive error model even) without INTER option. But only H0 is used for the OFV.</a:t>
            </a:r>
          </a:p>
        </p:txBody>
      </p:sp>
    </p:spTree>
    <p:extLst>
      <p:ext uri="{BB962C8B-B14F-4D97-AF65-F5344CB8AC3E}">
        <p14:creationId xmlns:p14="http://schemas.microsoft.com/office/powerpoint/2010/main" val="11872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04271"/>
            <a:ext cx="7886700" cy="729909"/>
          </a:xfrm>
        </p:spPr>
        <p:txBody>
          <a:bodyPr>
            <a:normAutofit/>
          </a:bodyPr>
          <a:lstStyle/>
          <a:p>
            <a:r>
              <a:rPr lang="en-US" altLang="ko-KR" sz="3333" dirty="0"/>
              <a:t>FOCE without INTER</a:t>
            </a:r>
            <a:endParaRPr lang="en-US" altLang="ko-KR" sz="3000" dirty="0">
              <a:solidFill>
                <a:schemeClr val="hlink"/>
              </a:solidFill>
            </a:endParaRPr>
          </a:p>
        </p:txBody>
      </p:sp>
      <p:graphicFrame>
        <p:nvGraphicFramePr>
          <p:cNvPr id="508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54330"/>
              </p:ext>
            </p:extLst>
          </p:nvPr>
        </p:nvGraphicFramePr>
        <p:xfrm>
          <a:off x="993776" y="1519502"/>
          <a:ext cx="1439333" cy="56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8" name="Equation" r:id="rId3" imgW="634680" imgH="253800" progId="Equation.3">
                  <p:embed/>
                </p:oleObj>
              </mc:Choice>
              <mc:Fallback>
                <p:oleObj name="Equation" r:id="rId3" imgW="634680" imgH="253800" progId="Equation.3">
                  <p:embed/>
                  <p:pic>
                    <p:nvPicPr>
                      <p:cNvPr id="508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6" y="1519502"/>
                        <a:ext cx="1439333" cy="568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32967"/>
              </p:ext>
            </p:extLst>
          </p:nvPr>
        </p:nvGraphicFramePr>
        <p:xfrm>
          <a:off x="993775" y="2239169"/>
          <a:ext cx="2640542" cy="60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9" name="Equation" r:id="rId5" imgW="1193800" imgH="266700" progId="Equation.3">
                  <p:embed/>
                </p:oleObj>
              </mc:Choice>
              <mc:Fallback>
                <p:oleObj name="Equation" r:id="rId5" imgW="1193800" imgH="266700" progId="Equation.3">
                  <p:embed/>
                  <p:pic>
                    <p:nvPicPr>
                      <p:cNvPr id="508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239169"/>
                        <a:ext cx="2640542" cy="600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30018"/>
              </p:ext>
            </p:extLst>
          </p:nvPr>
        </p:nvGraphicFramePr>
        <p:xfrm>
          <a:off x="993776" y="3079220"/>
          <a:ext cx="3421063" cy="488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" name="Equation" r:id="rId7" imgW="1841500" imgH="254000" progId="Equation.3">
                  <p:embed/>
                </p:oleObj>
              </mc:Choice>
              <mc:Fallback>
                <p:oleObj name="Equation" r:id="rId7" imgW="1841500" imgH="254000" progId="Equation.3">
                  <p:embed/>
                  <p:pic>
                    <p:nvPicPr>
                      <p:cNvPr id="508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6" y="3079220"/>
                        <a:ext cx="3421063" cy="488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255897"/>
              </p:ext>
            </p:extLst>
          </p:nvPr>
        </p:nvGraphicFramePr>
        <p:xfrm>
          <a:off x="1053308" y="3800210"/>
          <a:ext cx="3118114" cy="52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1" name="Equation" r:id="rId9" imgW="1549080" imgH="253800" progId="Equation.3">
                  <p:embed/>
                </p:oleObj>
              </mc:Choice>
              <mc:Fallback>
                <p:oleObj name="Equation" r:id="rId9" imgW="1549080" imgH="253800" progId="Equation.3">
                  <p:embed/>
                  <p:pic>
                    <p:nvPicPr>
                      <p:cNvPr id="5089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8" y="3800210"/>
                        <a:ext cx="3118114" cy="5265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923254"/>
              </p:ext>
            </p:extLst>
          </p:nvPr>
        </p:nvGraphicFramePr>
        <p:xfrm>
          <a:off x="5529264" y="3598467"/>
          <a:ext cx="960438" cy="79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2" name="Equation" r:id="rId11" imgW="558800" imgH="444500" progId="Equation.3">
                  <p:embed/>
                </p:oleObj>
              </mc:Choice>
              <mc:Fallback>
                <p:oleObj name="Equation" r:id="rId11" imgW="558800" imgH="444500" progId="Equation.3">
                  <p:embed/>
                  <p:pic>
                    <p:nvPicPr>
                      <p:cNvPr id="5089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4" y="3598467"/>
                        <a:ext cx="960438" cy="792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044170"/>
              </p:ext>
            </p:extLst>
          </p:nvPr>
        </p:nvGraphicFramePr>
        <p:xfrm>
          <a:off x="6958940" y="3604817"/>
          <a:ext cx="1080823" cy="75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" name="Equation" r:id="rId13" imgW="596900" imgH="419100" progId="Equation.3">
                  <p:embed/>
                </p:oleObj>
              </mc:Choice>
              <mc:Fallback>
                <p:oleObj name="Equation" r:id="rId13" imgW="596900" imgH="419100" progId="Equation.3">
                  <p:embed/>
                  <p:pic>
                    <p:nvPicPr>
                      <p:cNvPr id="5089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940" y="3604817"/>
                        <a:ext cx="1080823" cy="7553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10669"/>
              </p:ext>
            </p:extLst>
          </p:nvPr>
        </p:nvGraphicFramePr>
        <p:xfrm>
          <a:off x="5529264" y="2239169"/>
          <a:ext cx="19923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" name="수식" r:id="rId15" imgW="952200" imgH="253800" progId="Equation.3">
                  <p:embed/>
                </p:oleObj>
              </mc:Choice>
              <mc:Fallback>
                <p:oleObj name="수식" r:id="rId15" imgW="952200" imgH="253800" progId="Equation.3">
                  <p:embed/>
                  <p:pic>
                    <p:nvPicPr>
                      <p:cNvPr id="5089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4" y="2239169"/>
                        <a:ext cx="199231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28190"/>
              </p:ext>
            </p:extLst>
          </p:nvPr>
        </p:nvGraphicFramePr>
        <p:xfrm>
          <a:off x="5529264" y="2912005"/>
          <a:ext cx="1970088" cy="51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" name="수식" r:id="rId17" imgW="952200" imgH="253800" progId="Equation.3">
                  <p:embed/>
                </p:oleObj>
              </mc:Choice>
              <mc:Fallback>
                <p:oleObj name="수식" r:id="rId17" imgW="952200" imgH="253800" progId="Equation.3">
                  <p:embed/>
                  <p:pic>
                    <p:nvPicPr>
                      <p:cNvPr id="5089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4" y="2912005"/>
                        <a:ext cx="1970088" cy="5138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02833"/>
              </p:ext>
            </p:extLst>
          </p:nvPr>
        </p:nvGraphicFramePr>
        <p:xfrm>
          <a:off x="5529264" y="1493439"/>
          <a:ext cx="2280708" cy="53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6" name="Equation" r:id="rId19" imgW="1041400" imgH="241300" progId="Equation.3">
                  <p:embed/>
                </p:oleObj>
              </mc:Choice>
              <mc:Fallback>
                <p:oleObj name="Equation" r:id="rId19" imgW="1041400" imgH="241300" progId="Equation.3">
                  <p:embed/>
                  <p:pic>
                    <p:nvPicPr>
                      <p:cNvPr id="5089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4" y="1493439"/>
                        <a:ext cx="2280708" cy="538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50" name="Text Box 22"/>
          <p:cNvSpPr txBox="1">
            <a:spLocks noChangeArrowheads="1"/>
          </p:cNvSpPr>
          <p:nvPr/>
        </p:nvSpPr>
        <p:spPr bwMode="auto">
          <a:xfrm>
            <a:off x="993775" y="4785990"/>
            <a:ext cx="66743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000" dirty="0">
                <a:solidFill>
                  <a:schemeClr val="folHlink"/>
                </a:solidFill>
                <a:latin typeface="Verdana" pitchFamily="34" charset="0"/>
                <a:ea typeface="HY울릉도M" pitchFamily="18" charset="-127"/>
              </a:rPr>
              <a:t>All of the above is calculated with </a:t>
            </a:r>
            <a:r>
              <a:rPr lang="en-US" altLang="ko-KR" sz="2000" dirty="0" err="1">
                <a:solidFill>
                  <a:schemeClr val="folHlink"/>
                </a:solidFill>
                <a:latin typeface="Verdana" pitchFamily="34" charset="0"/>
                <a:ea typeface="HY울릉도M" pitchFamily="18" charset="-127"/>
              </a:rPr>
              <a:t>eta_true</a:t>
            </a:r>
            <a:r>
              <a:rPr lang="en-US" altLang="ko-KR" sz="2000" dirty="0">
                <a:solidFill>
                  <a:schemeClr val="folHlink"/>
                </a:solidFill>
                <a:latin typeface="Verdana" pitchFamily="34" charset="0"/>
                <a:ea typeface="HY울릉도M" pitchFamily="18" charset="-127"/>
              </a:rPr>
              <a:t> = EBE.</a:t>
            </a:r>
          </a:p>
        </p:txBody>
      </p:sp>
    </p:spTree>
    <p:extLst>
      <p:ext uri="{BB962C8B-B14F-4D97-AF65-F5344CB8AC3E}">
        <p14:creationId xmlns:p14="http://schemas.microsoft.com/office/powerpoint/2010/main" val="335121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273" y="449490"/>
            <a:ext cx="7793037" cy="659605"/>
          </a:xfrm>
        </p:spPr>
        <p:txBody>
          <a:bodyPr/>
          <a:lstStyle/>
          <a:p>
            <a:r>
              <a:rPr lang="en-US" altLang="ko-KR" dirty="0"/>
              <a:t>POSTHOC option with FOCE or LAPL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86936"/>
            <a:ext cx="7518400" cy="37412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333" dirty="0"/>
              <a:t>POSTHOC option is not necessary with FOCE or LAPL, because EBE (post-hoc eta) is calculated at each iteration.</a:t>
            </a:r>
          </a:p>
          <a:p>
            <a:pPr>
              <a:lnSpc>
                <a:spcPct val="200000"/>
              </a:lnSpc>
            </a:pPr>
            <a:r>
              <a:rPr lang="en-US" altLang="ko-KR" sz="2333" dirty="0"/>
              <a:t>One iteration of FOCE or LAPL is same with complete estimation of FO with POSTHOC option.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62000" y="-1615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42595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04270"/>
            <a:ext cx="7886700" cy="1118129"/>
          </a:xfrm>
        </p:spPr>
        <p:txBody>
          <a:bodyPr>
            <a:normAutofit/>
          </a:bodyPr>
          <a:lstStyle/>
          <a:p>
            <a:r>
              <a:rPr lang="en-US" altLang="ko-KR" dirty="0"/>
              <a:t>WRES vs CWRES</a:t>
            </a:r>
            <a:br>
              <a:rPr lang="en-US" altLang="ko-KR" dirty="0"/>
            </a:br>
            <a:r>
              <a:rPr lang="en-US" altLang="ko-KR" sz="3000" dirty="0" err="1"/>
              <a:t>CWRES</a:t>
            </a:r>
            <a:r>
              <a:rPr lang="en-US" altLang="ko-KR" sz="3000" dirty="0"/>
              <a:t>: Conditional WRES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94267" y="1515533"/>
                <a:ext cx="7418127" cy="3488267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/>
                      </a:rPr>
                      <m:t>WRES</m:t>
                    </m:r>
                    <m:r>
                      <a:rPr lang="en-US" altLang="ko-KR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bSup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𝑃𝑅𝐸𝐷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Ω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𝑑𝑖𝑎𝑔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Σ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CWRES</m:t>
                    </m:r>
                    <m:r>
                      <a:rPr lang="en-US" altLang="ko-KR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>
                        <a:latin typeface="Cambria Math"/>
                      </a:rPr>
                      <m:t>𝑃𝑅𝐸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Ω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𝑑𝑖𝑎𝑔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Σ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ko-KR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Without INTER: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Ω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𝑑𝑖𝑎𝑔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Σ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267" y="1515533"/>
                <a:ext cx="7418127" cy="3488267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9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 home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8126" y="1134653"/>
            <a:ext cx="7827074" cy="36066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Currently, the main estimation is not FO</a:t>
            </a:r>
            <a:r>
              <a:rPr lang="ko-KR" altLang="en-US" dirty="0"/>
              <a:t> </a:t>
            </a:r>
            <a:r>
              <a:rPr lang="en-US" altLang="ko-KR" dirty="0"/>
              <a:t>nor</a:t>
            </a:r>
            <a:r>
              <a:rPr lang="ko-KR" altLang="en-US" dirty="0"/>
              <a:t> </a:t>
            </a:r>
            <a:r>
              <a:rPr lang="en-US" altLang="ko-KR" dirty="0"/>
              <a:t>Laplacian, but</a:t>
            </a:r>
            <a:r>
              <a:rPr lang="ko-KR" altLang="en-US" dirty="0"/>
              <a:t> </a:t>
            </a:r>
            <a:r>
              <a:rPr lang="en-US" altLang="ko-KR" dirty="0"/>
              <a:t>FOCE with INTER.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 you use other than additive residual error model, include INTER option always.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CWRES</a:t>
            </a:r>
            <a:r>
              <a:rPr lang="ko-KR" altLang="en-US" dirty="0"/>
              <a:t> </a:t>
            </a:r>
            <a:r>
              <a:rPr lang="en-US" altLang="ko-KR" dirty="0"/>
              <a:t>is much more important than</a:t>
            </a:r>
            <a:r>
              <a:rPr lang="ko-KR" altLang="en-US" dirty="0"/>
              <a:t> </a:t>
            </a:r>
            <a:r>
              <a:rPr lang="en-US" altLang="ko-KR" dirty="0"/>
              <a:t>WRES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IWRES, because NONMEM® OFV is optimized using this or similar one.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4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NONMEM® Objective Function: Laplacian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2933"/>
            <a:ext cx="8202084" cy="44703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NONMEM Users Guide VII, p5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See </a:t>
            </a:r>
            <a:r>
              <a:rPr lang="en-US" altLang="ko-KR" sz="2400" dirty="0" err="1"/>
              <a:t>Yaning’s</a:t>
            </a:r>
            <a:r>
              <a:rPr lang="en-US" altLang="ko-KR" sz="2400" dirty="0"/>
              <a:t> article (2007) for the derivation of the above equation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Last term is approximated as zero.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Could you express O</a:t>
            </a:r>
            <a:r>
              <a:rPr lang="en-US" altLang="ko-KR" sz="1600" dirty="0"/>
              <a:t>i</a:t>
            </a:r>
            <a:r>
              <a:rPr lang="en-US" altLang="ko-KR" sz="2400" dirty="0"/>
              <a:t> not with </a:t>
            </a:r>
            <a:r>
              <a:rPr lang="en-US" altLang="ko-KR" sz="2400" dirty="0">
                <a:latin typeface="Symbol" panose="05050102010706020507" pitchFamily="18" charset="2"/>
              </a:rPr>
              <a:t>F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Symbol" panose="05050102010706020507" pitchFamily="18" charset="2"/>
              </a:rPr>
              <a:t>G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Symbol" panose="05050102010706020507" pitchFamily="18" charset="2"/>
              </a:rPr>
              <a:t>D</a:t>
            </a:r>
            <a:r>
              <a:rPr lang="en-US" altLang="ko-KR" sz="2400" dirty="0"/>
              <a:t> but with Y, F, G, H to calculate OFV?</a:t>
            </a:r>
          </a:p>
        </p:txBody>
      </p:sp>
      <p:pic>
        <p:nvPicPr>
          <p:cNvPr id="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2" y="1772658"/>
            <a:ext cx="8546042" cy="4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30026"/>
              </p:ext>
            </p:extLst>
          </p:nvPr>
        </p:nvGraphicFramePr>
        <p:xfrm>
          <a:off x="849841" y="2567517"/>
          <a:ext cx="2425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수식" r:id="rId4" imgW="1282680" imgH="253800" progId="Equation.3">
                  <p:embed/>
                </p:oleObj>
              </mc:Choice>
              <mc:Fallback>
                <p:oleObj name="수식" r:id="rId4" imgW="1282680" imgH="253800" progId="Equation.3">
                  <p:embed/>
                  <p:pic>
                    <p:nvPicPr>
                      <p:cNvPr id="410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41" y="2567517"/>
                        <a:ext cx="24257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900932"/>
              </p:ext>
            </p:extLst>
          </p:nvPr>
        </p:nvGraphicFramePr>
        <p:xfrm>
          <a:off x="3999441" y="2497666"/>
          <a:ext cx="13652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수식" r:id="rId6" imgW="774360" imgH="419040" progId="Equation.3">
                  <p:embed/>
                </p:oleObj>
              </mc:Choice>
              <mc:Fallback>
                <p:oleObj name="수식" r:id="rId6" imgW="774360" imgH="419040" progId="Equation.3">
                  <p:embed/>
                  <p:pic>
                    <p:nvPicPr>
                      <p:cNvPr id="410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441" y="2497666"/>
                        <a:ext cx="13652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39593"/>
              </p:ext>
            </p:extLst>
          </p:nvPr>
        </p:nvGraphicFramePr>
        <p:xfrm>
          <a:off x="6088591" y="2426757"/>
          <a:ext cx="16494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Equation" r:id="rId8" imgW="901700" imgH="457200" progId="Equation.3">
                  <p:embed/>
                </p:oleObj>
              </mc:Choice>
              <mc:Fallback>
                <p:oleObj name="Equation" r:id="rId8" imgW="901700" imgH="457200" progId="Equation.3">
                  <p:embed/>
                  <p:pic>
                    <p:nvPicPr>
                      <p:cNvPr id="41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91" y="2426757"/>
                        <a:ext cx="16494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68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517</Words>
  <Application>Microsoft Office PowerPoint</Application>
  <PresentationFormat>화면 슬라이드 쇼(16:10)</PresentationFormat>
  <Paragraphs>60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HY울릉도M</vt:lpstr>
      <vt:lpstr>맑은 고딕</vt:lpstr>
      <vt:lpstr>Arial</vt:lpstr>
      <vt:lpstr>Calibri</vt:lpstr>
      <vt:lpstr>Calibri Light</vt:lpstr>
      <vt:lpstr>Cambria Math</vt:lpstr>
      <vt:lpstr>Symbol</vt:lpstr>
      <vt:lpstr>Verdana</vt:lpstr>
      <vt:lpstr>Wingdings</vt:lpstr>
      <vt:lpstr>Office Theme</vt:lpstr>
      <vt:lpstr>Equation</vt:lpstr>
      <vt:lpstr>수식</vt:lpstr>
      <vt:lpstr>Objective Functions of NONMEM®: FOCE, LAPL</vt:lpstr>
      <vt:lpstr>FOCE without INTER</vt:lpstr>
      <vt:lpstr>FOCE with INTER (FOCEI)</vt:lpstr>
      <vt:lpstr>INTER option</vt:lpstr>
      <vt:lpstr>FOCE without INTER</vt:lpstr>
      <vt:lpstr>POSTHOC option with FOCE or LAPL</vt:lpstr>
      <vt:lpstr>WRES vs CWRES CWRES: Conditional WRES</vt:lpstr>
      <vt:lpstr>Take home message</vt:lpstr>
      <vt:lpstr>NONMEM® Objective Function: Laplacian</vt:lpstr>
      <vt:lpstr>Likelihood from i-th individual and j-th observation</vt:lpstr>
      <vt:lpstr>Gi in terms of Y, F, G</vt:lpstr>
      <vt:lpstr>Di in terms of Y, F, G</vt:lpstr>
      <vt:lpstr>Laplacian Objective Function (Users Guide VII, p5) </vt:lpstr>
      <vt:lpstr>G matrix in NONMEM®</vt:lpstr>
      <vt:lpstr>H matrix in NONMEM®</vt:lpstr>
      <vt:lpstr>FOCE with INTER</vt:lpstr>
      <vt:lpstr>Demonstration using R Package nmw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Kyun-Seop Bae</dc:creator>
  <cp:lastModifiedBy>Kyun-Seop Bae</cp:lastModifiedBy>
  <cp:revision>72</cp:revision>
  <dcterms:created xsi:type="dcterms:W3CDTF">2017-03-19T16:08:27Z</dcterms:created>
  <dcterms:modified xsi:type="dcterms:W3CDTF">2017-07-04T06:45:13Z</dcterms:modified>
</cp:coreProperties>
</file>