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88" r:id="rId4"/>
    <p:sldId id="289" r:id="rId5"/>
    <p:sldId id="258" r:id="rId6"/>
    <p:sldId id="260" r:id="rId7"/>
    <p:sldId id="261" r:id="rId8"/>
    <p:sldId id="262" r:id="rId9"/>
    <p:sldId id="263" r:id="rId10"/>
    <p:sldId id="257" r:id="rId11"/>
    <p:sldId id="264" r:id="rId12"/>
    <p:sldId id="265" r:id="rId13"/>
    <p:sldId id="266" r:id="rId14"/>
    <p:sldId id="267" r:id="rId15"/>
    <p:sldId id="286" r:id="rId16"/>
    <p:sldId id="268" r:id="rId1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26" y="20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9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8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5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9" y="178595"/>
            <a:ext cx="7793037" cy="121840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1681428"/>
            <a:ext cx="3810000" cy="3429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681428"/>
            <a:ext cx="3810000" cy="3429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92EC5-8DBA-4F59-9EE5-7B7E03AC3E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455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101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2934"/>
            <a:ext cx="7886700" cy="41145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1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8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7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5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2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C64-960B-4F32-A3A6-0347DAA22D8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9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3C64-960B-4F32-A3A6-0347DAA22D8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B39D-7916-4CF6-985F-D120654E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401498"/>
          </a:xfrm>
        </p:spPr>
        <p:txBody>
          <a:bodyPr>
            <a:normAutofit/>
          </a:bodyPr>
          <a:lstStyle/>
          <a:p>
            <a:r>
              <a:rPr lang="en-US" dirty="0"/>
              <a:t>Objective Functions of NONMEM®: FO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Kyun-Seop Bae MD PhD</a:t>
            </a:r>
          </a:p>
          <a:p>
            <a:r>
              <a:rPr lang="en-US" dirty="0"/>
              <a:t>Department of Clinical Pharmacology</a:t>
            </a:r>
            <a:br>
              <a:rPr lang="en-US" dirty="0"/>
            </a:br>
            <a:r>
              <a:rPr lang="en-US" dirty="0"/>
              <a:t>and Therapeutics</a:t>
            </a:r>
          </a:p>
          <a:p>
            <a:r>
              <a:rPr lang="en-US" dirty="0"/>
              <a:t>University of Ulsan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Taylor Series Expansion of Prediction Function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30093"/>
              </p:ext>
            </p:extLst>
          </p:nvPr>
        </p:nvGraphicFramePr>
        <p:xfrm>
          <a:off x="389995" y="1032669"/>
          <a:ext cx="8305271" cy="982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4" name="Equation" r:id="rId3" imgW="4025900" imgH="495300" progId="Equation.3">
                  <p:embed/>
                </p:oleObj>
              </mc:Choice>
              <mc:Fallback>
                <p:oleObj name="Equation" r:id="rId3" imgW="4025900" imgH="49530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95" y="1032669"/>
                        <a:ext cx="8305271" cy="982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059301"/>
              </p:ext>
            </p:extLst>
          </p:nvPr>
        </p:nvGraphicFramePr>
        <p:xfrm>
          <a:off x="2363258" y="2123265"/>
          <a:ext cx="30241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" name="Equation" r:id="rId5" imgW="1422400" imgH="419100" progId="Equation.3">
                  <p:embed/>
                </p:oleObj>
              </mc:Choice>
              <mc:Fallback>
                <p:oleObj name="Equation" r:id="rId5" imgW="1422400" imgH="419100" progId="Equation.3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258" y="2123265"/>
                        <a:ext cx="30241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344487"/>
              </p:ext>
            </p:extLst>
          </p:nvPr>
        </p:nvGraphicFramePr>
        <p:xfrm>
          <a:off x="5795962" y="2110697"/>
          <a:ext cx="31686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" name="Equation" r:id="rId7" imgW="1397000" imgH="393700" progId="Equation.3">
                  <p:embed/>
                </p:oleObj>
              </mc:Choice>
              <mc:Fallback>
                <p:oleObj name="Equation" r:id="rId7" imgW="1397000" imgH="393700" progId="Equation.3">
                  <p:embed/>
                  <p:pic>
                    <p:nvPicPr>
                      <p:cNvPr id="20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2" y="2110697"/>
                        <a:ext cx="31686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81019"/>
              </p:ext>
            </p:extLst>
          </p:nvPr>
        </p:nvGraphicFramePr>
        <p:xfrm>
          <a:off x="389995" y="3201237"/>
          <a:ext cx="7805473" cy="1452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7" name="Equation" r:id="rId9" imgW="3683000" imgH="685800" progId="Equation.3">
                  <p:embed/>
                </p:oleObj>
              </mc:Choice>
              <mc:Fallback>
                <p:oleObj name="Equation" r:id="rId9" imgW="3683000" imgH="685800" progId="Equation.3">
                  <p:embed/>
                  <p:pic>
                    <p:nvPicPr>
                      <p:cNvPr id="20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95" y="3201237"/>
                        <a:ext cx="7805473" cy="1452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627393"/>
              </p:ext>
            </p:extLst>
          </p:nvPr>
        </p:nvGraphicFramePr>
        <p:xfrm>
          <a:off x="389995" y="4832865"/>
          <a:ext cx="5140680" cy="54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8" name="Equation" r:id="rId11" imgW="2476500" imgH="254000" progId="Equation.3">
                  <p:embed/>
                </p:oleObj>
              </mc:Choice>
              <mc:Fallback>
                <p:oleObj name="Equation" r:id="rId11" imgW="2476500" imgH="254000" progId="Equation.3">
                  <p:embed/>
                  <p:pic>
                    <p:nvPicPr>
                      <p:cNvPr id="204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95" y="4832865"/>
                        <a:ext cx="5140680" cy="544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408609"/>
              </p:ext>
            </p:extLst>
          </p:nvPr>
        </p:nvGraphicFramePr>
        <p:xfrm>
          <a:off x="6590770" y="4955339"/>
          <a:ext cx="1966668" cy="396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" name="Equation" r:id="rId13" imgW="965200" imgH="203200" progId="Equation.3">
                  <p:embed/>
                </p:oleObj>
              </mc:Choice>
              <mc:Fallback>
                <p:oleObj name="Equation" r:id="rId13" imgW="965200" imgH="203200" progId="Equation.3">
                  <p:embed/>
                  <p:pic>
                    <p:nvPicPr>
                      <p:cNvPr id="204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770" y="4955339"/>
                        <a:ext cx="1966668" cy="396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184370" y="4832865"/>
            <a:ext cx="40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ko-KR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2117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FO method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762000" y="2568919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sz="150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301811"/>
              </p:ext>
            </p:extLst>
          </p:nvPr>
        </p:nvGraphicFramePr>
        <p:xfrm>
          <a:off x="1152261" y="1057087"/>
          <a:ext cx="642011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1" name="Equation" r:id="rId3" imgW="2540000" imgH="304800" progId="Equation.3">
                  <p:embed/>
                </p:oleObj>
              </mc:Choice>
              <mc:Fallback>
                <p:oleObj name="Equation" r:id="rId3" imgW="2540000" imgH="304800" progId="Equation.3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261" y="1057087"/>
                        <a:ext cx="642011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1870605" y="2061557"/>
            <a:ext cx="4807726" cy="185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algn="l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2667" dirty="0"/>
              <a:t>E(Y) ≈ F = PRED</a:t>
            </a:r>
          </a:p>
          <a:p>
            <a:pPr algn="l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2667" dirty="0"/>
              <a:t>V(Y) ≈ G</a:t>
            </a:r>
            <a:r>
              <a:rPr lang="en-US" altLang="ko-KR" sz="2667" dirty="0">
                <a:latin typeface="Symbol" pitchFamily="18" charset="2"/>
              </a:rPr>
              <a:t>W</a:t>
            </a:r>
            <a:r>
              <a:rPr lang="en-US" altLang="ko-KR" sz="2667" dirty="0"/>
              <a:t>G</a:t>
            </a:r>
            <a:r>
              <a:rPr lang="en-US" altLang="ko-KR" sz="2667" baseline="30000" dirty="0"/>
              <a:t>T</a:t>
            </a:r>
            <a:r>
              <a:rPr lang="en-US" altLang="ko-KR" sz="2667" dirty="0"/>
              <a:t> + </a:t>
            </a:r>
            <a:r>
              <a:rPr lang="en-US" altLang="ko-KR" sz="2667" dirty="0" err="1"/>
              <a:t>diag</a:t>
            </a:r>
            <a:r>
              <a:rPr lang="en-US" altLang="ko-KR" sz="2667" dirty="0"/>
              <a:t>(H</a:t>
            </a:r>
            <a:r>
              <a:rPr lang="en-US" altLang="ko-KR" sz="2667" dirty="0">
                <a:latin typeface="Symbol" pitchFamily="18" charset="2"/>
              </a:rPr>
              <a:t>S</a:t>
            </a:r>
            <a:r>
              <a:rPr lang="en-US" altLang="ko-KR" sz="2667" dirty="0"/>
              <a:t>H</a:t>
            </a:r>
            <a:r>
              <a:rPr lang="en-US" altLang="ko-KR" sz="2667" baseline="30000" dirty="0"/>
              <a:t>T</a:t>
            </a:r>
            <a:r>
              <a:rPr lang="en-US" altLang="ko-KR" sz="2667" dirty="0"/>
              <a:t>)</a:t>
            </a:r>
          </a:p>
          <a:p>
            <a:pPr algn="l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2667" dirty="0"/>
              <a:t>Y ~ N(E(Y), V(Y))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762000" y="2644326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sz="1500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936394"/>
              </p:ext>
            </p:extLst>
          </p:nvPr>
        </p:nvGraphicFramePr>
        <p:xfrm>
          <a:off x="1201384" y="2242050"/>
          <a:ext cx="439384" cy="3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2" name="Equation" r:id="rId5" imgW="139518" imgH="126835" progId="Equation.3">
                  <p:embed/>
                </p:oleObj>
              </mc:Choice>
              <mc:Fallback>
                <p:oleObj name="Equation" r:id="rId5" imgW="139518" imgH="126835" progId="Equation.3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384" y="2242050"/>
                        <a:ext cx="439384" cy="3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1870605" y="4152495"/>
            <a:ext cx="6386685" cy="109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algn="l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2333" dirty="0" err="1"/>
              <a:t>RV_Normal</a:t>
            </a:r>
            <a:r>
              <a:rPr lang="en-US" altLang="ko-KR" sz="2333" dirty="0"/>
              <a:t> + </a:t>
            </a:r>
            <a:r>
              <a:rPr lang="en-US" altLang="ko-KR" sz="2333" dirty="0" err="1"/>
              <a:t>RV_Normal</a:t>
            </a:r>
            <a:r>
              <a:rPr lang="en-US" altLang="ko-KR" sz="2333" dirty="0"/>
              <a:t> = </a:t>
            </a:r>
            <a:r>
              <a:rPr lang="en-US" altLang="ko-KR" sz="2333" dirty="0" err="1"/>
              <a:t>RV_Normal</a:t>
            </a:r>
            <a:r>
              <a:rPr lang="en-US" altLang="ko-KR" sz="2333" dirty="0"/>
              <a:t>, </a:t>
            </a:r>
            <a:br>
              <a:rPr lang="en-US" altLang="ko-KR" sz="2333" dirty="0"/>
            </a:br>
            <a:r>
              <a:rPr lang="en-US" altLang="ko-KR" sz="2333" dirty="0"/>
              <a:t>even if </a:t>
            </a:r>
            <a:r>
              <a:rPr lang="en-US" altLang="ko-KR" sz="2333" dirty="0" err="1"/>
              <a:t>Cov</a:t>
            </a:r>
            <a:r>
              <a:rPr lang="en-US" altLang="ko-KR" sz="2333" dirty="0"/>
              <a:t> is not 0.</a:t>
            </a:r>
          </a:p>
        </p:txBody>
      </p:sp>
      <p:sp>
        <p:nvSpPr>
          <p:cNvPr id="21513" name="Rectangle 13"/>
          <p:cNvSpPr>
            <a:spLocks noChangeArrowheads="1"/>
          </p:cNvSpPr>
          <p:nvPr/>
        </p:nvSpPr>
        <p:spPr bwMode="auto">
          <a:xfrm>
            <a:off x="762000" y="-16158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sz="1500"/>
          </a:p>
        </p:txBody>
      </p:sp>
      <p:sp>
        <p:nvSpPr>
          <p:cNvPr id="21515" name="Rectangle 15"/>
          <p:cNvSpPr>
            <a:spLocks noChangeArrowheads="1"/>
          </p:cNvSpPr>
          <p:nvPr/>
        </p:nvSpPr>
        <p:spPr bwMode="auto">
          <a:xfrm>
            <a:off x="762000" y="2644326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sz="1500"/>
          </a:p>
        </p:txBody>
      </p:sp>
      <p:graphicFrame>
        <p:nvGraphicFramePr>
          <p:cNvPr id="215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924730"/>
              </p:ext>
            </p:extLst>
          </p:nvPr>
        </p:nvGraphicFramePr>
        <p:xfrm>
          <a:off x="1201384" y="4293499"/>
          <a:ext cx="390261" cy="338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" name="Equation" r:id="rId7" imgW="139518" imgH="126835" progId="Equation.3">
                  <p:embed/>
                </p:oleObj>
              </mc:Choice>
              <mc:Fallback>
                <p:oleObj name="Equation" r:id="rId7" imgW="139518" imgH="126835" progId="Equation.3">
                  <p:embed/>
                  <p:pic>
                    <p:nvPicPr>
                      <p:cNvPr id="2151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384" y="4293499"/>
                        <a:ext cx="390261" cy="338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49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 = PRED or IPRE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7395" y="990865"/>
            <a:ext cx="7777955" cy="442780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ko-KR" sz="2333" dirty="0"/>
              <a:t>PRED: Typical prediction with eta=0</a:t>
            </a:r>
            <a:br>
              <a:rPr lang="en-US" altLang="ko-KR" sz="2333" dirty="0"/>
            </a:br>
            <a:r>
              <a:rPr lang="en-US" altLang="ko-KR" sz="2333" dirty="0"/>
              <a:t>		F0, F with eta=0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2333" dirty="0"/>
              <a:t>IPRE: Individual prediction with EBE</a:t>
            </a:r>
            <a:br>
              <a:rPr lang="en-US" altLang="ko-KR" sz="2333" dirty="0"/>
            </a:br>
            <a:r>
              <a:rPr lang="en-US" altLang="ko-KR" sz="2333" dirty="0"/>
              <a:t>		F1, F with eta=EBE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2333" dirty="0"/>
              <a:t>EBE: maximum a posteriori (MAP), post-hoc eta, realized eta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2333" dirty="0"/>
              <a:t>RES (R0) = Y – PRED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2333" dirty="0"/>
              <a:t>IRES (R1) = Y – IPRE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ko-KR" sz="2333" dirty="0"/>
              <a:t>where</a:t>
            </a:r>
          </a:p>
          <a:p>
            <a:pPr marL="342900" lvl="1" indent="0" eaLnBrk="1" hangingPunct="1">
              <a:lnSpc>
                <a:spcPct val="140000"/>
              </a:lnSpc>
              <a:buNone/>
            </a:pPr>
            <a:r>
              <a:rPr lang="en-US" altLang="ko-KR" sz="2000" dirty="0"/>
              <a:t>F1, F0, G1, G0, H1, H0, R1, R0</a:t>
            </a:r>
            <a:br>
              <a:rPr lang="en-US" altLang="ko-KR" sz="2000" dirty="0"/>
            </a:br>
            <a:r>
              <a:rPr lang="en-US" altLang="ko-KR" sz="2000" dirty="0"/>
              <a:t>1 means calculated with eta=EBE, </a:t>
            </a:r>
            <a:br>
              <a:rPr lang="en-US" altLang="ko-KR" sz="2000" dirty="0"/>
            </a:br>
            <a:r>
              <a:rPr lang="en-US" altLang="ko-KR" sz="2000" dirty="0"/>
              <a:t>0 means calculated with eta=0</a:t>
            </a:r>
          </a:p>
        </p:txBody>
      </p:sp>
    </p:spTree>
    <p:extLst>
      <p:ext uri="{BB962C8B-B14F-4D97-AF65-F5344CB8AC3E}">
        <p14:creationId xmlns:p14="http://schemas.microsoft.com/office/powerpoint/2010/main" val="313212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4243" y="238787"/>
            <a:ext cx="7793037" cy="760280"/>
          </a:xfrm>
        </p:spPr>
        <p:txBody>
          <a:bodyPr/>
          <a:lstStyle/>
          <a:p>
            <a:pPr eaLnBrk="1" hangingPunct="1"/>
            <a:r>
              <a:rPr lang="en-US" altLang="ko-KR"/>
              <a:t>POSTHOC option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1978" y="914964"/>
            <a:ext cx="6244167" cy="18597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ko-KR" sz="2333" dirty="0"/>
              <a:t>Empirical Bayes Estimate (EBE)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ko-KR" sz="2333" dirty="0"/>
              <a:t>= Maximum A Posteriori (MAP)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ko-KR" sz="2333" dirty="0"/>
              <a:t>= Realized Eta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ko-KR" sz="2333" dirty="0"/>
              <a:t>= Post-hoc Eta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762000" y="-16158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sz="1500"/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51976"/>
              </p:ext>
            </p:extLst>
          </p:nvPr>
        </p:nvGraphicFramePr>
        <p:xfrm>
          <a:off x="664791" y="2800149"/>
          <a:ext cx="4668043" cy="8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" name="Equation" r:id="rId3" imgW="2971800" imgH="508000" progId="Equation.3">
                  <p:embed/>
                </p:oleObj>
              </mc:Choice>
              <mc:Fallback>
                <p:oleObj name="Equation" r:id="rId3" imgW="2971800" imgH="508000" progId="Equation.3">
                  <p:embed/>
                  <p:pic>
                    <p:nvPicPr>
                      <p:cNvPr id="235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791" y="2800149"/>
                        <a:ext cx="4668043" cy="8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438206"/>
              </p:ext>
            </p:extLst>
          </p:nvPr>
        </p:nvGraphicFramePr>
        <p:xfrm>
          <a:off x="664791" y="3612131"/>
          <a:ext cx="2422259" cy="444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" name="Equation" r:id="rId5" imgW="1143000" imgH="215900" progId="Equation.3">
                  <p:embed/>
                </p:oleObj>
              </mc:Choice>
              <mc:Fallback>
                <p:oleObj name="Equation" r:id="rId5" imgW="1143000" imgH="215900" progId="Equation.3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791" y="3612131"/>
                        <a:ext cx="2422259" cy="444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673547" y="4462039"/>
            <a:ext cx="70262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+mn-lt"/>
                <a:ea typeface="+mn-ea"/>
              </a:rPr>
              <a:t>Ref. A Short Course by UCSF, 1993 </a:t>
            </a:r>
            <a:br>
              <a:rPr lang="en-US" altLang="ko-KR" sz="2000" dirty="0">
                <a:latin typeface="+mn-lt"/>
                <a:ea typeface="+mn-ea"/>
              </a:rPr>
            </a:br>
            <a:r>
              <a:rPr lang="en-US" altLang="ko-KR" sz="2000" dirty="0">
                <a:latin typeface="+mn-lt"/>
                <a:ea typeface="+mn-ea"/>
              </a:rPr>
              <a:t>OFV of FO cannot be calculated with ‘POSTHOC option </a:t>
            </a:r>
            <a:br>
              <a:rPr lang="en-US" altLang="ko-KR" sz="2000" dirty="0">
                <a:latin typeface="+mn-lt"/>
                <a:ea typeface="+mn-ea"/>
              </a:rPr>
            </a:br>
            <a:r>
              <a:rPr lang="en-US" altLang="ko-KR" sz="2000" dirty="0">
                <a:latin typeface="+mn-lt"/>
                <a:ea typeface="+mn-ea"/>
              </a:rPr>
              <a:t>and printed G values’, because printed G values are G1 not G0.</a:t>
            </a:r>
          </a:p>
        </p:txBody>
      </p:sp>
      <p:graphicFrame>
        <p:nvGraphicFramePr>
          <p:cNvPr id="23560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8060904"/>
              </p:ext>
            </p:extLst>
          </p:nvPr>
        </p:nvGraphicFramePr>
        <p:xfrm>
          <a:off x="4801736" y="830591"/>
          <a:ext cx="627151" cy="940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name="Equation" r:id="rId7" imgW="152334" imgH="228501" progId="Equation.3">
                  <p:embed/>
                </p:oleObj>
              </mc:Choice>
              <mc:Fallback>
                <p:oleObj name="Equation" r:id="rId7" imgW="152334" imgH="228501" progId="Equation.3">
                  <p:embed/>
                  <p:pic>
                    <p:nvPicPr>
                      <p:cNvPr id="2356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1736" y="830591"/>
                        <a:ext cx="627151" cy="940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311" y="3520951"/>
            <a:ext cx="38893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60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INTER option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400"/>
              <a:t>With INTER option</a:t>
            </a:r>
          </a:p>
          <a:p>
            <a:pPr eaLnBrk="1" hangingPunct="1"/>
            <a:endParaRPr lang="en-US" altLang="ko-KR" sz="2400"/>
          </a:p>
          <a:p>
            <a:pPr eaLnBrk="1" hangingPunct="1"/>
            <a:endParaRPr lang="en-US" altLang="ko-KR" sz="2400"/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Without INTER option (default)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762000" y="2568919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sz="1500"/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801093"/>
              </p:ext>
            </p:extLst>
          </p:nvPr>
        </p:nvGraphicFramePr>
        <p:xfrm>
          <a:off x="1556809" y="1547283"/>
          <a:ext cx="6299729" cy="78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Equation" r:id="rId3" imgW="2437342" imgH="317362" progId="Equation.3">
                  <p:embed/>
                </p:oleObj>
              </mc:Choice>
              <mc:Fallback>
                <p:oleObj name="Equation" r:id="rId3" imgW="2437342" imgH="317362" progId="Equation.3">
                  <p:embed/>
                  <p:pic>
                    <p:nvPicPr>
                      <p:cNvPr id="2458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809" y="1547283"/>
                        <a:ext cx="6299729" cy="787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762000" y="2568919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sz="1500"/>
          </a:p>
        </p:txBody>
      </p:sp>
      <p:graphicFrame>
        <p:nvGraphicFramePr>
          <p:cNvPr id="245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920376"/>
              </p:ext>
            </p:extLst>
          </p:nvPr>
        </p:nvGraphicFramePr>
        <p:xfrm>
          <a:off x="1556809" y="3334148"/>
          <a:ext cx="6301053" cy="813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Equation" r:id="rId5" imgW="2362200" imgH="317500" progId="Equation.3">
                  <p:embed/>
                </p:oleObj>
              </mc:Choice>
              <mc:Fallback>
                <p:oleObj name="Equation" r:id="rId5" imgW="2362200" imgH="317500" progId="Equation.3">
                  <p:embed/>
                  <p:pic>
                    <p:nvPicPr>
                      <p:cNvPr id="2458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809" y="3334148"/>
                        <a:ext cx="6301053" cy="813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03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NONMEM</a:t>
            </a:r>
            <a:r>
              <a:rPr lang="en-US" dirty="0"/>
              <a:t>®</a:t>
            </a:r>
            <a:r>
              <a:rPr lang="en-US" altLang="ko-KR" dirty="0"/>
              <a:t> </a:t>
            </a:r>
            <a:r>
              <a:rPr lang="en-US" altLang="ko-KR"/>
              <a:t>7.x </a:t>
            </a:r>
            <a:r>
              <a:rPr lang="en-US" altLang="ko-KR" dirty="0"/>
              <a:t>OUTPUT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2933"/>
            <a:ext cx="7886700" cy="455506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sz="2000" dirty="0"/>
              <a:t>*.</a:t>
            </a:r>
            <a:r>
              <a:rPr lang="en-US" altLang="ko-KR" sz="2000" dirty="0" err="1"/>
              <a:t>coi</a:t>
            </a:r>
            <a:r>
              <a:rPr lang="en-US" altLang="ko-KR" sz="2000" dirty="0"/>
              <a:t>: covariance inverse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2000" dirty="0"/>
              <a:t>*.</a:t>
            </a:r>
            <a:r>
              <a:rPr lang="en-US" altLang="ko-KR" sz="2000" dirty="0" err="1"/>
              <a:t>cor</a:t>
            </a:r>
            <a:r>
              <a:rPr lang="en-US" altLang="ko-KR" sz="2000" dirty="0"/>
              <a:t>: correlation matrix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2000" dirty="0"/>
              <a:t>*.</a:t>
            </a:r>
            <a:r>
              <a:rPr lang="en-US" altLang="ko-KR" sz="2000" dirty="0" err="1"/>
              <a:t>cov</a:t>
            </a:r>
            <a:r>
              <a:rPr lang="en-US" altLang="ko-KR" sz="2000" dirty="0"/>
              <a:t>: covariance matrix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2000" dirty="0"/>
              <a:t>*.</a:t>
            </a:r>
            <a:r>
              <a:rPr lang="en-US" altLang="ko-KR" sz="2000" dirty="0" err="1"/>
              <a:t>cpu</a:t>
            </a:r>
            <a:r>
              <a:rPr lang="en-US" altLang="ko-KR" sz="2000" dirty="0"/>
              <a:t>: CPU time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2000" dirty="0"/>
              <a:t>*.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: iteration, total OFV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2000" dirty="0"/>
              <a:t>*.</a:t>
            </a:r>
            <a:r>
              <a:rPr lang="en-US" altLang="ko-KR" sz="2000" dirty="0" err="1"/>
              <a:t>grd</a:t>
            </a:r>
            <a:r>
              <a:rPr lang="en-US" altLang="ko-KR" sz="2000" dirty="0"/>
              <a:t>: gradient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2000" dirty="0"/>
              <a:t>*.phi: EBE, </a:t>
            </a:r>
            <a:r>
              <a:rPr lang="en-US" altLang="ko-KR" sz="2000" dirty="0" err="1"/>
              <a:t>cov_EBE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FF0000"/>
                </a:solidFill>
              </a:rPr>
              <a:t>individual OFVs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2000" dirty="0"/>
              <a:t>*.</a:t>
            </a:r>
            <a:r>
              <a:rPr lang="en-US" altLang="ko-KR" sz="2000" dirty="0" err="1"/>
              <a:t>rmt</a:t>
            </a:r>
            <a:r>
              <a:rPr lang="en-US" altLang="ko-KR" sz="2000" dirty="0"/>
              <a:t>: R matrix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2000" dirty="0"/>
              <a:t>*.</a:t>
            </a:r>
            <a:r>
              <a:rPr lang="en-US" altLang="ko-KR" sz="2000" dirty="0" err="1"/>
              <a:t>shm</a:t>
            </a:r>
            <a:r>
              <a:rPr lang="en-US" altLang="ko-KR" sz="2000" dirty="0"/>
              <a:t>: shrinkage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2000" dirty="0"/>
              <a:t>*.</a:t>
            </a:r>
            <a:r>
              <a:rPr lang="en-US" altLang="ko-KR" sz="2000" dirty="0" err="1"/>
              <a:t>smt</a:t>
            </a:r>
            <a:r>
              <a:rPr lang="en-US" altLang="ko-KR" sz="2000" dirty="0"/>
              <a:t>: S matrix</a:t>
            </a:r>
          </a:p>
        </p:txBody>
      </p:sp>
    </p:spTree>
    <p:extLst>
      <p:ext uri="{BB962C8B-B14F-4D97-AF65-F5344CB8AC3E}">
        <p14:creationId xmlns:p14="http://schemas.microsoft.com/office/powerpoint/2010/main" val="261723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Demonstration using R Package </a:t>
            </a:r>
            <a:r>
              <a:rPr lang="en-US" altLang="ko-KR" dirty="0" err="1"/>
              <a:t>nmw</a:t>
            </a:r>
            <a:endParaRPr lang="en-US" altLang="ko-KR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ko-KR" dirty="0"/>
              <a:t>&gt;</a:t>
            </a:r>
            <a:r>
              <a:rPr lang="en-US" altLang="ko-KR" dirty="0" err="1"/>
              <a:t>install.packages</a:t>
            </a:r>
            <a:r>
              <a:rPr lang="en-US" altLang="ko-KR" dirty="0"/>
              <a:t>(“</a:t>
            </a:r>
            <a:r>
              <a:rPr lang="en-US" altLang="ko-KR" dirty="0" err="1"/>
              <a:t>nmw</a:t>
            </a:r>
            <a:r>
              <a:rPr lang="en-US" altLang="ko-KR" dirty="0"/>
              <a:t>”)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ko-KR" dirty="0"/>
              <a:t>&gt;library(</a:t>
            </a:r>
            <a:r>
              <a:rPr lang="en-US" altLang="ko-KR" dirty="0" err="1"/>
              <a:t>nmw</a:t>
            </a:r>
            <a:r>
              <a:rPr lang="en-US" altLang="ko-KR" dirty="0"/>
              <a:t>)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ko-KR" dirty="0"/>
              <a:t>&gt;# Run scripts of the package manual for </a:t>
            </a:r>
            <a:r>
              <a:rPr lang="en-US" altLang="ko-KR" dirty="0" err="1"/>
              <a:t>Theoph</a:t>
            </a:r>
            <a:r>
              <a:rPr lang="en-US" altLang="ko-KR" dirty="0"/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139158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NONMEM</a:t>
            </a:r>
            <a:r>
              <a:rPr lang="en-US" altLang="ko-KR" baseline="30000"/>
              <a:t>®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032933"/>
            <a:ext cx="7886700" cy="42640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err="1">
                <a:solidFill>
                  <a:schemeClr val="hlink"/>
                </a:solidFill>
              </a:rPr>
              <a:t>NON</a:t>
            </a:r>
            <a:r>
              <a:rPr lang="en-US" altLang="ko-KR" sz="2800" dirty="0" err="1"/>
              <a:t>linear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hlink"/>
                </a:solidFill>
              </a:rPr>
              <a:t>M</a:t>
            </a:r>
            <a:r>
              <a:rPr lang="en-US" altLang="ko-KR" sz="2800" dirty="0"/>
              <a:t>ixed </a:t>
            </a:r>
            <a:r>
              <a:rPr lang="en-US" altLang="ko-KR" sz="2800" dirty="0">
                <a:solidFill>
                  <a:schemeClr val="hlink"/>
                </a:solidFill>
              </a:rPr>
              <a:t>E</a:t>
            </a:r>
            <a:r>
              <a:rPr lang="en-US" altLang="ko-KR" sz="2800" dirty="0"/>
              <a:t>ffects </a:t>
            </a:r>
            <a:r>
              <a:rPr lang="en-US" altLang="ko-KR" sz="2800" dirty="0">
                <a:solidFill>
                  <a:schemeClr val="hlink"/>
                </a:solidFill>
              </a:rPr>
              <a:t>M</a:t>
            </a:r>
            <a:r>
              <a:rPr lang="en-US" altLang="ko-KR" sz="2800" dirty="0"/>
              <a:t>odeling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400" dirty="0"/>
              <a:t>F = function of (</a:t>
            </a:r>
            <a:r>
              <a:rPr lang="en-US" altLang="ko-KR" sz="2400" dirty="0">
                <a:latin typeface="Symbol" panose="05050102010706020507" pitchFamily="18" charset="2"/>
              </a:rPr>
              <a:t>q</a:t>
            </a:r>
            <a:r>
              <a:rPr lang="en-US" altLang="ko-KR" sz="2400" dirty="0"/>
              <a:t>, </a:t>
            </a:r>
            <a:r>
              <a:rPr lang="en-US" altLang="ko-KR" sz="2400" dirty="0">
                <a:latin typeface="Symbol" panose="05050102010706020507" pitchFamily="18" charset="2"/>
              </a:rPr>
              <a:t>h, </a:t>
            </a:r>
            <a:r>
              <a:rPr lang="en-US" altLang="ko-KR" sz="2400" dirty="0"/>
              <a:t>Covariates)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400" dirty="0"/>
              <a:t>Y = function of (F, </a:t>
            </a:r>
            <a:r>
              <a:rPr lang="en-US" altLang="ko-KR" sz="2400" dirty="0">
                <a:latin typeface="Symbol" panose="05050102010706020507" pitchFamily="18" charset="2"/>
              </a:rPr>
              <a:t>e</a:t>
            </a:r>
            <a:r>
              <a:rPr lang="en-US" altLang="ko-KR" sz="2400" dirty="0"/>
              <a:t>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400" dirty="0">
                <a:latin typeface="Symbol" panose="05050102010706020507" pitchFamily="18" charset="2"/>
              </a:rPr>
              <a:t>q</a:t>
            </a:r>
            <a:r>
              <a:rPr lang="en-US" altLang="ko-KR" sz="2400" dirty="0"/>
              <a:t>: constant, </a:t>
            </a:r>
            <a:r>
              <a:rPr lang="en-US" altLang="ko-KR" sz="2400" dirty="0" err="1">
                <a:latin typeface="Symbol" panose="05050102010706020507" pitchFamily="18" charset="2"/>
              </a:rPr>
              <a:t>h</a:t>
            </a:r>
            <a:r>
              <a:rPr lang="en-US" altLang="ko-KR" sz="2400" dirty="0" err="1"/>
              <a:t>~MVN</a:t>
            </a:r>
            <a:r>
              <a:rPr lang="en-US" altLang="ko-KR" sz="2400" dirty="0"/>
              <a:t>(0,</a:t>
            </a:r>
            <a:r>
              <a:rPr lang="en-US" altLang="ko-KR" sz="2400" dirty="0">
                <a:latin typeface="Symbol" panose="05050102010706020507" pitchFamily="18" charset="2"/>
              </a:rPr>
              <a:t>W</a:t>
            </a:r>
            <a:r>
              <a:rPr lang="en-US" altLang="ko-KR" sz="2400" dirty="0"/>
              <a:t>), </a:t>
            </a:r>
            <a:r>
              <a:rPr lang="en-US" altLang="ko-KR" sz="2400" dirty="0" err="1">
                <a:latin typeface="Symbol" panose="05050102010706020507" pitchFamily="18" charset="2"/>
              </a:rPr>
              <a:t>e</a:t>
            </a:r>
            <a:r>
              <a:rPr lang="en-US" altLang="ko-KR" sz="2400" dirty="0" err="1"/>
              <a:t>~MVN</a:t>
            </a:r>
            <a:r>
              <a:rPr lang="en-US" altLang="ko-KR" sz="2400" dirty="0"/>
              <a:t>(0,</a:t>
            </a:r>
            <a:r>
              <a:rPr lang="en-US" altLang="ko-KR" sz="2400" dirty="0">
                <a:latin typeface="Symbol" panose="05050102010706020507" pitchFamily="18" charset="2"/>
              </a:rPr>
              <a:t>S</a:t>
            </a:r>
            <a:r>
              <a:rPr lang="en-US" altLang="ko-KR" sz="24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2800" dirty="0">
                <a:solidFill>
                  <a:schemeClr val="folHlink"/>
                </a:solidFill>
              </a:rPr>
              <a:t>Covariates</a:t>
            </a:r>
            <a:r>
              <a:rPr lang="en-US" altLang="ko-KR" sz="2800" dirty="0"/>
              <a:t> are usually dose, time, demographics and other measurement (like laboratory) values.</a:t>
            </a:r>
          </a:p>
          <a:p>
            <a:pPr lvl="1">
              <a:lnSpc>
                <a:spcPct val="120000"/>
              </a:lnSpc>
            </a:pPr>
            <a:r>
              <a:rPr lang="en-US" altLang="ko-KR" sz="2800" dirty="0">
                <a:solidFill>
                  <a:schemeClr val="folHlink"/>
                </a:solidFill>
              </a:rPr>
              <a:t>Epsilon</a:t>
            </a:r>
            <a:r>
              <a:rPr lang="en-US" altLang="ko-KR" sz="2800" dirty="0"/>
              <a:t> can express homoscedastic, proportional, exponential or combined errors.</a:t>
            </a:r>
          </a:p>
        </p:txBody>
      </p:sp>
    </p:spTree>
    <p:extLst>
      <p:ext uri="{BB962C8B-B14F-4D97-AF65-F5344CB8AC3E}">
        <p14:creationId xmlns:p14="http://schemas.microsoft.com/office/powerpoint/2010/main" val="250685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 descr="User's Guide Fig4_2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90500"/>
            <a:ext cx="532077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AutoShape 3"/>
          <p:cNvSpPr>
            <a:spLocks noChangeArrowheads="1"/>
          </p:cNvSpPr>
          <p:nvPr/>
        </p:nvSpPr>
        <p:spPr bwMode="auto">
          <a:xfrm>
            <a:off x="6858000" y="3429000"/>
            <a:ext cx="1016000" cy="381000"/>
          </a:xfrm>
          <a:prstGeom prst="wedgeRoundRectCallout">
            <a:avLst>
              <a:gd name="adj1" fmla="val -140856"/>
              <a:gd name="adj2" fmla="val 11529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5pPr>
            <a:lvl6pPr marL="2514600" indent="-228600" algn="ctr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6pPr>
            <a:lvl7pPr marL="2971800" indent="-228600" algn="ctr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7pPr>
            <a:lvl8pPr marL="3429000" indent="-228600" algn="ctr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8pPr>
            <a:lvl9pPr marL="3886200" indent="-228600" algn="ctr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67" dirty="0">
                <a:solidFill>
                  <a:srgbClr val="0070C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F: PRED</a:t>
            </a:r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6858000" y="3985101"/>
            <a:ext cx="1016000" cy="381000"/>
          </a:xfrm>
          <a:prstGeom prst="wedgeRoundRectCallout">
            <a:avLst>
              <a:gd name="adj1" fmla="val -142190"/>
              <a:gd name="adj2" fmla="val 4173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5pPr>
            <a:lvl6pPr marL="2514600" indent="-228600" algn="ctr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6pPr>
            <a:lvl7pPr marL="2971800" indent="-228600" algn="ctr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7pPr>
            <a:lvl8pPr marL="3429000" indent="-228600" algn="ctr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8pPr>
            <a:lvl9pPr marL="3886200" indent="-228600" algn="ctr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67" dirty="0">
                <a:solidFill>
                  <a:srgbClr val="0070C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F: IPRE</a:t>
            </a:r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6857999" y="4532312"/>
            <a:ext cx="2182306" cy="381000"/>
          </a:xfrm>
          <a:prstGeom prst="wedgeRoundRectCallout">
            <a:avLst>
              <a:gd name="adj1" fmla="val -92963"/>
              <a:gd name="adj2" fmla="val -1070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5pPr>
            <a:lvl6pPr marL="2514600" indent="-228600" algn="ctr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6pPr>
            <a:lvl7pPr marL="2971800" indent="-228600" algn="ctr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7pPr>
            <a:lvl8pPr marL="3429000" indent="-228600" algn="ctr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8pPr>
            <a:lvl9pPr marL="3886200" indent="-228600" algn="ctr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67" dirty="0">
                <a:solidFill>
                  <a:srgbClr val="0070C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Y: DV (observation)</a:t>
            </a:r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889000" y="3238500"/>
            <a:ext cx="1968500" cy="825500"/>
          </a:xfrm>
          <a:prstGeom prst="wedgeRoundRectCallout">
            <a:avLst>
              <a:gd name="adj1" fmla="val 71773"/>
              <a:gd name="adj2" fmla="val 3285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5pPr>
            <a:lvl6pPr marL="2514600" indent="-228600" algn="ctr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6pPr>
            <a:lvl7pPr marL="2971800" indent="-228600" algn="ctr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7pPr>
            <a:lvl8pPr marL="3429000" indent="-228600" algn="ctr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8pPr>
            <a:lvl9pPr marL="3886200" indent="-228600" algn="ctr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HY울릉도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 dirty="0">
                <a:solidFill>
                  <a:srgbClr val="0070C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Typical value of CL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 dirty="0">
                <a:solidFill>
                  <a:srgbClr val="FF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( No interindividual random variability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3745" y="108049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NONMEM Users Guide V, p40</a:t>
            </a:r>
          </a:p>
        </p:txBody>
      </p:sp>
    </p:spTree>
    <p:extLst>
      <p:ext uri="{BB962C8B-B14F-4D97-AF65-F5344CB8AC3E}">
        <p14:creationId xmlns:p14="http://schemas.microsoft.com/office/powerpoint/2010/main" val="269558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42" y="190500"/>
            <a:ext cx="8031480" cy="635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600" dirty="0"/>
              <a:t>Population Concept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274320" y="825500"/>
            <a:ext cx="1493520" cy="802640"/>
          </a:xfrm>
          <a:prstGeom prst="wedgeRoundRectCallout">
            <a:avLst>
              <a:gd name="adj1" fmla="val 50302"/>
              <a:gd name="adj2" fmla="val 10364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0070C0"/>
                </a:solidFill>
                <a:latin typeface="Tahoma" panose="020B0604030504040204" pitchFamily="34" charset="0"/>
              </a:rPr>
              <a:t>Typical Value of Population</a:t>
            </a:r>
            <a:endParaRPr lang="en-US" altLang="ko-KR" sz="3200" dirty="0">
              <a:solidFill>
                <a:srgbClr val="0070C0"/>
              </a:solidFill>
              <a:latin typeface="굴림" panose="020B0600000101010101" pitchFamily="50" charset="-127"/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1813560" y="840740"/>
            <a:ext cx="2529746" cy="838200"/>
          </a:xfrm>
          <a:prstGeom prst="wedgeRoundRectCallout">
            <a:avLst>
              <a:gd name="adj1" fmla="val -9551"/>
              <a:gd name="adj2" fmla="val 8574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dirty="0">
                <a:solidFill>
                  <a:srgbClr val="0070C0"/>
                </a:solidFill>
                <a:latin typeface="Tahoma" panose="020B0604030504040204" pitchFamily="34" charset="0"/>
              </a:rPr>
              <a:t>Magnitude of Interindividual Random Variability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4533900" y="617220"/>
            <a:ext cx="4503420" cy="1054100"/>
          </a:xfrm>
          <a:prstGeom prst="roundRect">
            <a:avLst>
              <a:gd name="adj" fmla="val 111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dirty="0">
                <a:solidFill>
                  <a:srgbClr val="0070C0"/>
                </a:solidFill>
                <a:latin typeface="Tahoma" panose="020B0604030504040204" pitchFamily="34" charset="0"/>
              </a:rPr>
              <a:t>We would like to know also </a:t>
            </a:r>
            <a:r>
              <a:rPr lang="en-US" altLang="ko-KR" dirty="0">
                <a:solidFill>
                  <a:srgbClr val="FF0000"/>
                </a:solidFill>
                <a:latin typeface="Tahoma" panose="020B0604030504040204" pitchFamily="34" charset="0"/>
              </a:rPr>
              <a:t>SE</a:t>
            </a:r>
            <a:r>
              <a:rPr lang="en-US" altLang="ko-KR" dirty="0">
                <a:solidFill>
                  <a:srgbClr val="0070C0"/>
                </a:solidFill>
                <a:latin typeface="Tahoma" panose="020B0604030504040204" pitchFamily="34" charset="0"/>
              </a:rPr>
              <a:t>s</a:t>
            </a:r>
            <a:r>
              <a:rPr lang="en-US" altLang="ko-KR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Tahoma" panose="020B0604030504040204" pitchFamily="34" charset="0"/>
              </a:rPr>
              <a:t>of estimates of </a:t>
            </a:r>
          </a:p>
          <a:p>
            <a:pPr algn="ctr" eaLnBrk="1" hangingPunct="1"/>
            <a:r>
              <a:rPr lang="en-US" altLang="ko-KR" dirty="0">
                <a:solidFill>
                  <a:srgbClr val="0070C0"/>
                </a:solidFill>
                <a:latin typeface="Tahoma" panose="020B0604030504040204" pitchFamily="34" charset="0"/>
              </a:rPr>
              <a:t>these parameters </a:t>
            </a:r>
            <a:r>
              <a:rPr lang="en-US" altLang="ko-KR" dirty="0">
                <a:solidFill>
                  <a:schemeClr val="folHlink"/>
                </a:solidFill>
                <a:latin typeface="Tahoma" panose="020B0604030504040204" pitchFamily="34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ko-KR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1 </a:t>
            </a:r>
            <a:r>
              <a:rPr lang="en-US" altLang="ko-KR" dirty="0">
                <a:solidFill>
                  <a:srgbClr val="FF0000"/>
                </a:solidFill>
                <a:latin typeface="Garamond" panose="02020404030301010803" pitchFamily="18" charset="0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ko-KR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2  </a:t>
            </a:r>
            <a:r>
              <a:rPr lang="en-US" altLang="ko-KR" dirty="0">
                <a:solidFill>
                  <a:srgbClr val="FF0000"/>
                </a:solidFill>
                <a:latin typeface="Garamond" panose="02020404030301010803" pitchFamily="18" charset="0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ko-KR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3  </a:t>
            </a:r>
            <a:r>
              <a:rPr lang="en-US" altLang="ko-KR" dirty="0">
                <a:solidFill>
                  <a:srgbClr val="FF0000"/>
                </a:solidFill>
                <a:latin typeface="Garamond" panose="02020404030301010803" pitchFamily="18" charset="0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r>
              <a:rPr lang="en-US" altLang="ko-KR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1</a:t>
            </a:r>
            <a:r>
              <a:rPr lang="en-US" altLang="ko-KR" dirty="0">
                <a:solidFill>
                  <a:srgbClr val="FF0000"/>
                </a:solidFill>
                <a:latin typeface="Garamond" panose="02020404030301010803" pitchFamily="18" charset="0"/>
              </a:rPr>
              <a:t> , </a:t>
            </a:r>
            <a:r>
              <a:rPr lang="en-US" altLang="ko-KR" dirty="0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r>
              <a:rPr lang="en-US" altLang="ko-KR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2</a:t>
            </a:r>
            <a:r>
              <a:rPr lang="en-US" altLang="ko-KR" dirty="0">
                <a:solidFill>
                  <a:srgbClr val="FF0000"/>
                </a:solidFill>
                <a:latin typeface="Garamond" panose="02020404030301010803" pitchFamily="18" charset="0"/>
              </a:rPr>
              <a:t> , </a:t>
            </a:r>
            <a:r>
              <a:rPr lang="en-US" altLang="ko-KR" dirty="0">
                <a:solidFill>
                  <a:srgbClr val="FF0000"/>
                </a:solidFill>
                <a:latin typeface="Symbol" panose="05050102010706020507" pitchFamily="18" charset="2"/>
              </a:rPr>
              <a:t>s</a:t>
            </a:r>
            <a:r>
              <a:rPr lang="en-US" altLang="ko-KR" dirty="0">
                <a:solidFill>
                  <a:schemeClr val="accent2"/>
                </a:solidFill>
                <a:latin typeface="Garamond" panose="02020404030301010803" pitchFamily="18" charset="0"/>
              </a:rPr>
              <a:t> </a:t>
            </a:r>
            <a:r>
              <a:rPr lang="en-US" altLang="ko-KR" dirty="0">
                <a:solidFill>
                  <a:schemeClr val="folHlink"/>
                </a:solidFill>
                <a:latin typeface="Garamond" panose="02020404030301010803" pitchFamily="18" charset="0"/>
              </a:rPr>
              <a:t>).</a:t>
            </a:r>
          </a:p>
          <a:p>
            <a:pPr algn="ctr" eaLnBrk="1" hangingPunct="1"/>
            <a:r>
              <a:rPr lang="en-US" altLang="ko-KR" dirty="0" err="1">
                <a:solidFill>
                  <a:srgbClr val="0070C0"/>
                </a:solidFill>
                <a:latin typeface="Garamond" panose="02020404030301010803" pitchFamily="18" charset="0"/>
              </a:rPr>
              <a:t>Cf</a:t>
            </a: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) </a:t>
            </a:r>
            <a:r>
              <a:rPr lang="en-US" altLang="ko-KR" dirty="0">
                <a:solidFill>
                  <a:srgbClr val="FF0000"/>
                </a:solidFill>
                <a:latin typeface="Symbol" panose="05050102010706020507" pitchFamily="18" charset="2"/>
              </a:rPr>
              <a:t>h</a:t>
            </a:r>
            <a:r>
              <a:rPr lang="en-US" altLang="ko-KR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1</a:t>
            </a:r>
            <a:r>
              <a:rPr lang="en-US" altLang="ko-KR" dirty="0">
                <a:solidFill>
                  <a:srgbClr val="FF0000"/>
                </a:solidFill>
                <a:latin typeface="Garamond" panose="02020404030301010803" pitchFamily="18" charset="0"/>
              </a:rPr>
              <a:t> ,</a:t>
            </a:r>
            <a:r>
              <a:rPr lang="en-US" altLang="ko-KR" dirty="0">
                <a:solidFill>
                  <a:srgbClr val="FF0000"/>
                </a:solidFill>
                <a:latin typeface="Symbol" panose="05050102010706020507" pitchFamily="18" charset="2"/>
              </a:rPr>
              <a:t>h</a:t>
            </a:r>
            <a:r>
              <a:rPr lang="en-US" altLang="ko-KR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2</a:t>
            </a:r>
            <a:r>
              <a:rPr lang="en-US" altLang="ko-KR" dirty="0">
                <a:solidFill>
                  <a:srgbClr val="FF0000"/>
                </a:solidFill>
                <a:latin typeface="Garamond" panose="02020404030301010803" pitchFamily="18" charset="0"/>
              </a:rPr>
              <a:t> ,</a:t>
            </a:r>
            <a:r>
              <a:rPr lang="en-US" altLang="ko-KR" dirty="0">
                <a:solidFill>
                  <a:srgbClr val="FF0000"/>
                </a:solidFill>
                <a:latin typeface="Symbol" panose="05050102010706020507" pitchFamily="18" charset="2"/>
              </a:rPr>
              <a:t>e</a:t>
            </a:r>
            <a:r>
              <a:rPr lang="en-US" altLang="ko-KR" dirty="0">
                <a:solidFill>
                  <a:schemeClr val="accent2"/>
                </a:solidFill>
                <a:latin typeface="Garamond" panose="02020404030301010803" pitchFamily="18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are not parameters, but random variables.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50520" y="1714500"/>
            <a:ext cx="8503920" cy="2628900"/>
            <a:chOff x="384" y="1296"/>
            <a:chExt cx="5184" cy="3810"/>
          </a:xfrm>
        </p:grpSpPr>
        <p:sp>
          <p:nvSpPr>
            <p:cNvPr id="37896" name="Text Box 7"/>
            <p:cNvSpPr txBox="1">
              <a:spLocks noChangeArrowheads="1"/>
            </p:cNvSpPr>
            <p:nvPr/>
          </p:nvSpPr>
          <p:spPr bwMode="auto">
            <a:xfrm>
              <a:off x="384" y="1296"/>
              <a:ext cx="5184" cy="3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70000"/>
                </a:lnSpc>
              </a:pPr>
              <a:r>
                <a:rPr lang="en-US" altLang="ko-KR" sz="2400" dirty="0">
                  <a:latin typeface="Garamond" panose="02020404030301010803" pitchFamily="18" charset="0"/>
                </a:rPr>
                <a:t>CL ~ N(</a:t>
              </a:r>
              <a:r>
                <a:rPr lang="en-US" altLang="ko-KR" sz="2400" dirty="0">
                  <a:latin typeface="Symbol" panose="05050102010706020507" pitchFamily="18" charset="2"/>
                </a:rPr>
                <a:t>q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1</a:t>
              </a:r>
              <a:r>
                <a:rPr lang="en-US" altLang="ko-KR" sz="2400" dirty="0">
                  <a:latin typeface="Garamond" panose="02020404030301010803" pitchFamily="18" charset="0"/>
                </a:rPr>
                <a:t>+RF</a:t>
              </a:r>
              <a:r>
                <a:rPr lang="en-US" altLang="ko-KR" sz="2400" dirty="0">
                  <a:latin typeface="Symbol" panose="05050102010706020507" pitchFamily="18" charset="2"/>
                </a:rPr>
                <a:t>q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2 </a:t>
              </a:r>
              <a:r>
                <a:rPr lang="en-US" altLang="ko-KR" sz="2400" dirty="0">
                  <a:latin typeface="Garamond" panose="02020404030301010803" pitchFamily="18" charset="0"/>
                </a:rPr>
                <a:t>, </a:t>
              </a:r>
              <a:r>
                <a:rPr lang="en-US" altLang="ko-KR" sz="2400" dirty="0">
                  <a:latin typeface="Garamond" panose="02020404030301010803" pitchFamily="18" charset="0"/>
                  <a:sym typeface="Symbol" panose="05050102010706020507" pitchFamily="18" charset="2"/>
                </a:rPr>
                <a:t>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1</a:t>
              </a:r>
              <a:r>
                <a:rPr lang="en-US" altLang="ko-KR" sz="2400" baseline="30000" dirty="0">
                  <a:latin typeface="Garamond" panose="02020404030301010803" pitchFamily="18" charset="0"/>
                </a:rPr>
                <a:t>2</a:t>
              </a:r>
              <a:r>
                <a:rPr lang="en-US" altLang="ko-KR" sz="2400" dirty="0">
                  <a:latin typeface="Garamond" panose="02020404030301010803" pitchFamily="18" charset="0"/>
                </a:rPr>
                <a:t>)    CL = </a:t>
              </a:r>
              <a:r>
                <a:rPr lang="en-US" altLang="ko-KR" sz="2400" dirty="0">
                  <a:latin typeface="Symbol" panose="05050102010706020507" pitchFamily="18" charset="2"/>
                </a:rPr>
                <a:t>q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1 </a:t>
              </a:r>
              <a:r>
                <a:rPr lang="en-US" altLang="ko-KR" sz="2400" dirty="0">
                  <a:latin typeface="Garamond" panose="02020404030301010803" pitchFamily="18" charset="0"/>
                </a:rPr>
                <a:t>+RF</a:t>
              </a:r>
              <a:r>
                <a:rPr lang="en-US" altLang="ko-KR" sz="2400" dirty="0">
                  <a:latin typeface="Symbol" panose="05050102010706020507" pitchFamily="18" charset="2"/>
                </a:rPr>
                <a:t>q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2 </a:t>
              </a:r>
              <a:r>
                <a:rPr lang="en-US" altLang="ko-KR" sz="2400" dirty="0">
                  <a:latin typeface="Garamond" panose="02020404030301010803" pitchFamily="18" charset="0"/>
                </a:rPr>
                <a:t>+ </a:t>
              </a:r>
              <a:r>
                <a:rPr lang="en-US" altLang="ko-KR" sz="2400" dirty="0">
                  <a:latin typeface="Symbol" panose="05050102010706020507" pitchFamily="18" charset="2"/>
                </a:rPr>
                <a:t>h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1 </a:t>
              </a:r>
              <a:r>
                <a:rPr lang="en-US" altLang="ko-KR" sz="2400" dirty="0">
                  <a:latin typeface="Garamond" panose="02020404030301010803" pitchFamily="18" charset="0"/>
                </a:rPr>
                <a:t>,    </a:t>
              </a:r>
              <a:r>
                <a:rPr lang="en-US" altLang="ko-KR" sz="2400" dirty="0">
                  <a:latin typeface="Symbol" panose="05050102010706020507" pitchFamily="18" charset="2"/>
                </a:rPr>
                <a:t>h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1</a:t>
              </a:r>
              <a:r>
                <a:rPr lang="en-US" altLang="ko-KR" sz="2400" dirty="0">
                  <a:latin typeface="Garamond" panose="02020404030301010803" pitchFamily="18" charset="0"/>
                </a:rPr>
                <a:t> ~ N(0, </a:t>
              </a:r>
              <a:r>
                <a:rPr lang="en-US" altLang="ko-KR" sz="2400" dirty="0">
                  <a:latin typeface="Garamond" panose="02020404030301010803" pitchFamily="18" charset="0"/>
                  <a:sym typeface="Symbol" panose="05050102010706020507" pitchFamily="18" charset="2"/>
                </a:rPr>
                <a:t>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1</a:t>
              </a:r>
              <a:r>
                <a:rPr lang="en-US" altLang="ko-KR" sz="2400" baseline="30000" dirty="0">
                  <a:latin typeface="Garamond" panose="02020404030301010803" pitchFamily="18" charset="0"/>
                </a:rPr>
                <a:t>2</a:t>
              </a:r>
              <a:r>
                <a:rPr lang="en-US" altLang="ko-KR" sz="2400" dirty="0">
                  <a:latin typeface="Garamond" panose="02020404030301010803" pitchFamily="18" charset="0"/>
                </a:rPr>
                <a:t>)</a:t>
              </a:r>
            </a:p>
            <a:p>
              <a:pPr eaLnBrk="1" hangingPunct="1">
                <a:lnSpc>
                  <a:spcPct val="170000"/>
                </a:lnSpc>
              </a:pPr>
              <a:r>
                <a:rPr lang="en-US" altLang="ko-KR" sz="2400" dirty="0" err="1">
                  <a:latin typeface="Garamond" panose="02020404030301010803" pitchFamily="18" charset="0"/>
                </a:rPr>
                <a:t>Vd</a:t>
              </a:r>
              <a:r>
                <a:rPr lang="en-US" altLang="ko-KR" sz="2400" dirty="0">
                  <a:latin typeface="Garamond" panose="02020404030301010803" pitchFamily="18" charset="0"/>
                </a:rPr>
                <a:t> ~ N(</a:t>
              </a:r>
              <a:r>
                <a:rPr lang="en-US" altLang="ko-KR" sz="2400" dirty="0">
                  <a:latin typeface="Symbol" panose="05050102010706020507" pitchFamily="18" charset="2"/>
                </a:rPr>
                <a:t>q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3 </a:t>
              </a:r>
              <a:r>
                <a:rPr lang="en-US" altLang="ko-KR" sz="2400" dirty="0">
                  <a:latin typeface="Garamond" panose="02020404030301010803" pitchFamily="18" charset="0"/>
                </a:rPr>
                <a:t>, </a:t>
              </a:r>
              <a:r>
                <a:rPr lang="en-US" altLang="ko-KR" sz="2400" dirty="0">
                  <a:latin typeface="Garamond" panose="02020404030301010803" pitchFamily="18" charset="0"/>
                  <a:sym typeface="Symbol" panose="05050102010706020507" pitchFamily="18" charset="2"/>
                </a:rPr>
                <a:t>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2</a:t>
              </a:r>
              <a:r>
                <a:rPr lang="en-US" altLang="ko-KR" sz="2400" baseline="30000" dirty="0">
                  <a:latin typeface="Garamond" panose="02020404030301010803" pitchFamily="18" charset="0"/>
                </a:rPr>
                <a:t>2</a:t>
              </a:r>
              <a:r>
                <a:rPr lang="en-US" altLang="ko-KR" sz="2400" dirty="0">
                  <a:latin typeface="Garamond" panose="02020404030301010803" pitchFamily="18" charset="0"/>
                </a:rPr>
                <a:t>)               </a:t>
              </a:r>
              <a:r>
                <a:rPr lang="en-US" altLang="ko-KR" sz="2400" dirty="0" err="1">
                  <a:latin typeface="Garamond" panose="02020404030301010803" pitchFamily="18" charset="0"/>
                </a:rPr>
                <a:t>Vd</a:t>
              </a:r>
              <a:r>
                <a:rPr lang="en-US" altLang="ko-KR" sz="2400" dirty="0">
                  <a:latin typeface="Garamond" panose="02020404030301010803" pitchFamily="18" charset="0"/>
                </a:rPr>
                <a:t> = </a:t>
              </a:r>
              <a:r>
                <a:rPr lang="en-US" altLang="ko-KR" sz="2400" dirty="0">
                  <a:latin typeface="Symbol" panose="05050102010706020507" pitchFamily="18" charset="2"/>
                </a:rPr>
                <a:t>q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3 </a:t>
              </a:r>
              <a:r>
                <a:rPr lang="en-US" altLang="ko-KR" sz="2400" dirty="0">
                  <a:latin typeface="Garamond" panose="02020404030301010803" pitchFamily="18" charset="0"/>
                </a:rPr>
                <a:t>+ </a:t>
              </a:r>
              <a:r>
                <a:rPr lang="en-US" altLang="ko-KR" sz="2400" dirty="0">
                  <a:latin typeface="Symbol" panose="05050102010706020507" pitchFamily="18" charset="2"/>
                </a:rPr>
                <a:t>h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2 </a:t>
              </a:r>
              <a:r>
                <a:rPr lang="en-US" altLang="ko-KR" sz="2400" dirty="0">
                  <a:latin typeface="Garamond" panose="02020404030301010803" pitchFamily="18" charset="0"/>
                </a:rPr>
                <a:t>,                </a:t>
              </a:r>
              <a:r>
                <a:rPr lang="en-US" altLang="ko-KR" sz="2400" dirty="0">
                  <a:latin typeface="Symbol" panose="05050102010706020507" pitchFamily="18" charset="2"/>
                </a:rPr>
                <a:t>h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2</a:t>
              </a:r>
              <a:r>
                <a:rPr lang="en-US" altLang="ko-KR" sz="2400" dirty="0">
                  <a:latin typeface="Garamond" panose="02020404030301010803" pitchFamily="18" charset="0"/>
                </a:rPr>
                <a:t> ~ N(0, </a:t>
              </a:r>
              <a:r>
                <a:rPr lang="en-US" altLang="ko-KR" sz="2400" dirty="0">
                  <a:latin typeface="Garamond" panose="02020404030301010803" pitchFamily="18" charset="0"/>
                  <a:sym typeface="Symbol" panose="05050102010706020507" pitchFamily="18" charset="2"/>
                </a:rPr>
                <a:t>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2</a:t>
              </a:r>
              <a:r>
                <a:rPr lang="en-US" altLang="ko-KR" sz="2400" baseline="30000" dirty="0">
                  <a:latin typeface="Garamond" panose="02020404030301010803" pitchFamily="18" charset="0"/>
                </a:rPr>
                <a:t>2</a:t>
              </a:r>
              <a:r>
                <a:rPr lang="en-US" altLang="ko-KR" sz="2400" dirty="0">
                  <a:latin typeface="Garamond" panose="02020404030301010803" pitchFamily="18" charset="0"/>
                </a:rPr>
                <a:t>)</a:t>
              </a:r>
            </a:p>
            <a:p>
              <a:pPr eaLnBrk="1" hangingPunct="1">
                <a:lnSpc>
                  <a:spcPct val="170000"/>
                </a:lnSpc>
              </a:pPr>
              <a:r>
                <a:rPr lang="en-US" altLang="ko-KR" sz="2400" dirty="0">
                  <a:latin typeface="Garamond" panose="02020404030301010803" pitchFamily="18" charset="0"/>
                </a:rPr>
                <a:t>COV(CL, </a:t>
              </a:r>
              <a:r>
                <a:rPr lang="en-US" altLang="ko-KR" sz="2400" dirty="0" err="1">
                  <a:latin typeface="Garamond" panose="02020404030301010803" pitchFamily="18" charset="0"/>
                </a:rPr>
                <a:t>Vd</a:t>
              </a:r>
              <a:r>
                <a:rPr lang="en-US" altLang="ko-KR" sz="2400" dirty="0">
                  <a:latin typeface="Garamond" panose="02020404030301010803" pitchFamily="18" charset="0"/>
                </a:rPr>
                <a:t>) = COV(</a:t>
              </a:r>
              <a:r>
                <a:rPr lang="en-US" altLang="ko-KR" sz="2400" dirty="0">
                  <a:latin typeface="Symbol" panose="05050102010706020507" pitchFamily="18" charset="2"/>
                </a:rPr>
                <a:t>h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1 </a:t>
              </a:r>
              <a:r>
                <a:rPr lang="en-US" altLang="ko-KR" sz="2400" dirty="0">
                  <a:latin typeface="Garamond" panose="02020404030301010803" pitchFamily="18" charset="0"/>
                </a:rPr>
                <a:t>, </a:t>
              </a:r>
              <a:r>
                <a:rPr lang="en-US" altLang="ko-KR" sz="2400" dirty="0">
                  <a:latin typeface="Symbol" panose="05050102010706020507" pitchFamily="18" charset="2"/>
                </a:rPr>
                <a:t>h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2</a:t>
              </a:r>
              <a:r>
                <a:rPr lang="en-US" altLang="ko-KR" sz="2400" dirty="0">
                  <a:latin typeface="Garamond" panose="02020404030301010803" pitchFamily="18" charset="0"/>
                </a:rPr>
                <a:t>) = </a:t>
              </a:r>
              <a:r>
                <a:rPr lang="en-US" altLang="ko-KR" sz="2400" dirty="0">
                  <a:latin typeface="Garamond" panose="02020404030301010803" pitchFamily="18" charset="0"/>
                  <a:sym typeface="Symbol" panose="05050102010706020507" pitchFamily="18" charset="2"/>
                </a:rPr>
                <a:t></a:t>
              </a:r>
              <a:r>
                <a:rPr lang="en-US" altLang="ko-KR" sz="2400" baseline="-25000" dirty="0">
                  <a:latin typeface="Garamond" panose="02020404030301010803" pitchFamily="18" charset="0"/>
                </a:rPr>
                <a:t>12 </a:t>
              </a:r>
              <a:r>
                <a:rPr lang="en-US" altLang="ko-KR" sz="2400" dirty="0">
                  <a:latin typeface="Garamond" panose="02020404030301010803" pitchFamily="18" charset="0"/>
                </a:rPr>
                <a:t>,                     </a:t>
              </a:r>
              <a:r>
                <a:rPr lang="en-US" altLang="ko-KR" sz="2400" dirty="0">
                  <a:latin typeface="Symbol" panose="05050102010706020507" pitchFamily="18" charset="2"/>
                </a:rPr>
                <a:t>h</a:t>
              </a:r>
              <a:r>
                <a:rPr lang="en-US" altLang="ko-KR" sz="2400" dirty="0">
                  <a:latin typeface="Garamond" panose="02020404030301010803" pitchFamily="18" charset="0"/>
                </a:rPr>
                <a:t> ~ N (0, </a:t>
              </a:r>
              <a:r>
                <a:rPr lang="en-US" altLang="ko-KR" sz="2400" dirty="0">
                  <a:latin typeface="Symbol" panose="05050102010706020507" pitchFamily="18" charset="2"/>
                </a:rPr>
                <a:t>W</a:t>
              </a:r>
              <a:r>
                <a:rPr lang="en-US" altLang="ko-KR" sz="2400" dirty="0">
                  <a:latin typeface="Garamond" panose="02020404030301010803" pitchFamily="18" charset="0"/>
                </a:rPr>
                <a:t>)</a:t>
              </a:r>
            </a:p>
            <a:p>
              <a:pPr eaLnBrk="1" hangingPunct="1">
                <a:lnSpc>
                  <a:spcPct val="170000"/>
                </a:lnSpc>
              </a:pPr>
              <a:r>
                <a:rPr lang="en-US" altLang="ko-KR" sz="2400" dirty="0">
                  <a:latin typeface="Garamond" panose="02020404030301010803" pitchFamily="18" charset="0"/>
                </a:rPr>
                <a:t>Y = F(CL, </a:t>
              </a:r>
              <a:r>
                <a:rPr lang="en-US" altLang="ko-KR" sz="2400" dirty="0" err="1">
                  <a:latin typeface="Garamond" panose="02020404030301010803" pitchFamily="18" charset="0"/>
                </a:rPr>
                <a:t>Vd</a:t>
              </a:r>
              <a:r>
                <a:rPr lang="en-US" altLang="ko-KR" sz="2400" dirty="0">
                  <a:latin typeface="Garamond" panose="02020404030301010803" pitchFamily="18" charset="0"/>
                </a:rPr>
                <a:t>, Dose, Time) + </a:t>
              </a:r>
              <a:r>
                <a:rPr lang="en-US" altLang="ko-KR" sz="2400" dirty="0">
                  <a:latin typeface="Symbol" panose="05050102010706020507" pitchFamily="18" charset="2"/>
                </a:rPr>
                <a:t>e</a:t>
              </a:r>
              <a:r>
                <a:rPr lang="en-US" altLang="ko-KR" sz="2400" dirty="0">
                  <a:latin typeface="Garamond" panose="02020404030301010803" pitchFamily="18" charset="0"/>
                </a:rPr>
                <a:t>,                             </a:t>
              </a:r>
              <a:r>
                <a:rPr lang="en-US" altLang="ko-KR" sz="2400" dirty="0">
                  <a:latin typeface="Symbol" panose="05050102010706020507" pitchFamily="18" charset="2"/>
                </a:rPr>
                <a:t>e</a:t>
              </a:r>
              <a:r>
                <a:rPr lang="en-US" altLang="ko-KR" sz="2400" dirty="0">
                  <a:latin typeface="Garamond" panose="02020404030301010803" pitchFamily="18" charset="0"/>
                </a:rPr>
                <a:t> ~ N(0, </a:t>
              </a:r>
              <a:r>
                <a:rPr lang="en-US" altLang="ko-KR" sz="2400" dirty="0">
                  <a:latin typeface="Symbol" panose="05050102010706020507" pitchFamily="18" charset="2"/>
                </a:rPr>
                <a:t>s</a:t>
              </a:r>
              <a:r>
                <a:rPr lang="en-US" altLang="ko-KR" sz="2400" baseline="30000" dirty="0">
                  <a:latin typeface="Garamond" panose="02020404030301010803" pitchFamily="18" charset="0"/>
                </a:rPr>
                <a:t>2</a:t>
              </a:r>
              <a:r>
                <a:rPr lang="en-US" altLang="ko-KR" sz="2400" dirty="0">
                  <a:latin typeface="Garamond" panose="02020404030301010803" pitchFamily="18" charset="0"/>
                </a:rPr>
                <a:t>)</a:t>
              </a:r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>
              <a:off x="4088" y="351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37895" name="AutoShape 9"/>
          <p:cNvSpPr>
            <a:spLocks noChangeArrowheads="1"/>
          </p:cNvSpPr>
          <p:nvPr/>
        </p:nvSpPr>
        <p:spPr bwMode="auto">
          <a:xfrm>
            <a:off x="1310326" y="4429760"/>
            <a:ext cx="7251921" cy="9525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rgbClr val="0070C0"/>
                </a:solidFill>
                <a:latin typeface="Tahoma" panose="020B0604030504040204" pitchFamily="34" charset="0"/>
              </a:rPr>
              <a:t>F is 1) </a:t>
            </a:r>
            <a:r>
              <a:rPr lang="en-US" altLang="ko-KR" sz="1800" dirty="0">
                <a:solidFill>
                  <a:srgbClr val="FF0000"/>
                </a:solidFill>
                <a:latin typeface="Tahoma" panose="020B0604030504040204" pitchFamily="34" charset="0"/>
              </a:rPr>
              <a:t>predicted value</a:t>
            </a:r>
            <a:r>
              <a:rPr lang="en-US" altLang="ko-KR" sz="18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Tahoma" panose="020B0604030504040204" pitchFamily="34" charset="0"/>
              </a:rPr>
              <a:t>by typical values of PK parameter(</a:t>
            </a:r>
            <a:r>
              <a:rPr lang="en-US" altLang="ko-KR" sz="18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altLang="ko-KR" sz="1800" dirty="0">
                <a:solidFill>
                  <a:srgbClr val="0070C0"/>
                </a:solidFill>
                <a:latin typeface="Tahoma" panose="020B0604030504040204" pitchFamily="34" charset="0"/>
              </a:rPr>
              <a:t>)s (</a:t>
            </a:r>
            <a:r>
              <a:rPr lang="en-US" altLang="ko-KR" sz="1800" dirty="0">
                <a:solidFill>
                  <a:srgbClr val="FF0000"/>
                </a:solidFill>
                <a:latin typeface="Tahoma" panose="020B0604030504040204" pitchFamily="34" charset="0"/>
              </a:rPr>
              <a:t>PRED</a:t>
            </a:r>
            <a:r>
              <a:rPr lang="en-US" altLang="ko-KR" sz="1800" dirty="0">
                <a:solidFill>
                  <a:srgbClr val="0070C0"/>
                </a:solidFill>
                <a:latin typeface="Tahoma" panose="020B0604030504040204" pitchFamily="34" charset="0"/>
              </a:rPr>
              <a:t>)</a:t>
            </a:r>
          </a:p>
          <a:p>
            <a:pPr eaLnBrk="1" hangingPunct="1"/>
            <a:r>
              <a:rPr lang="en-US" altLang="ko-KR" sz="1800" dirty="0">
                <a:solidFill>
                  <a:schemeClr val="folHlink"/>
                </a:solidFill>
                <a:latin typeface="Tahoma" panose="020B0604030504040204" pitchFamily="34" charset="0"/>
              </a:rPr>
              <a:t>  </a:t>
            </a:r>
            <a:r>
              <a:rPr lang="en-US" altLang="ko-KR" sz="1800" dirty="0">
                <a:solidFill>
                  <a:srgbClr val="0070C0"/>
                </a:solidFill>
                <a:latin typeface="Tahoma" panose="020B0604030504040204" pitchFamily="34" charset="0"/>
              </a:rPr>
              <a:t>or 2) </a:t>
            </a:r>
            <a:r>
              <a:rPr lang="en-US" altLang="ko-KR" sz="1800" dirty="0">
                <a:solidFill>
                  <a:srgbClr val="FF0000"/>
                </a:solidFill>
                <a:latin typeface="Tahoma" panose="020B0604030504040204" pitchFamily="34" charset="0"/>
              </a:rPr>
              <a:t>random variable/value</a:t>
            </a:r>
            <a:r>
              <a:rPr lang="en-US" altLang="ko-KR" sz="18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Tahoma" panose="020B0604030504040204" pitchFamily="34" charset="0"/>
              </a:rPr>
              <a:t>determined by PK parameter(</a:t>
            </a:r>
            <a:r>
              <a:rPr lang="en-US" altLang="ko-KR" sz="18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altLang="ko-KR" sz="1800" dirty="0">
                <a:solidFill>
                  <a:srgbClr val="0070C0"/>
                </a:solidFill>
                <a:latin typeface="Tahoma" panose="020B0604030504040204" pitchFamily="34" charset="0"/>
              </a:rPr>
              <a:t>)s </a:t>
            </a:r>
          </a:p>
          <a:p>
            <a:pPr eaLnBrk="1" hangingPunct="1"/>
            <a:r>
              <a:rPr lang="en-US" altLang="ko-KR" sz="1800" dirty="0">
                <a:solidFill>
                  <a:srgbClr val="0070C0"/>
                </a:solidFill>
                <a:latin typeface="Tahoma" panose="020B0604030504040204" pitchFamily="34" charset="0"/>
              </a:rPr>
              <a:t>         and interindividual random variability(</a:t>
            </a:r>
            <a:r>
              <a:rPr lang="en-US" altLang="ko-KR" sz="1800" dirty="0">
                <a:solidFill>
                  <a:srgbClr val="0070C0"/>
                </a:solidFill>
                <a:latin typeface="Symbol" panose="05050102010706020507" pitchFamily="18" charset="2"/>
              </a:rPr>
              <a:t>h</a:t>
            </a:r>
            <a:r>
              <a:rPr lang="en-US" altLang="ko-KR" sz="1800" dirty="0">
                <a:solidFill>
                  <a:srgbClr val="0070C0"/>
                </a:solidFill>
                <a:latin typeface="Tahoma" panose="020B0604030504040204" pitchFamily="34" charset="0"/>
              </a:rPr>
              <a:t>) (</a:t>
            </a:r>
            <a:r>
              <a:rPr lang="en-US" altLang="ko-KR" sz="1800" dirty="0">
                <a:solidFill>
                  <a:srgbClr val="FF0000"/>
                </a:solidFill>
                <a:latin typeface="Tahoma" panose="020B0604030504040204" pitchFamily="34" charset="0"/>
              </a:rPr>
              <a:t>IPRE</a:t>
            </a:r>
            <a:r>
              <a:rPr lang="en-US" altLang="ko-KR" sz="1800" dirty="0">
                <a:solidFill>
                  <a:srgbClr val="0070C0"/>
                </a:solidFill>
                <a:latin typeface="Tahoma" panose="020B0604030504040204" pitchFamily="34" charset="0"/>
              </a:rPr>
              <a:t>)</a:t>
            </a:r>
            <a:r>
              <a:rPr lang="en-US" altLang="ko-KR" sz="1800" dirty="0">
                <a:solidFill>
                  <a:schemeClr val="accent2"/>
                </a:solidFill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3421930" y="1784153"/>
            <a:ext cx="4939645" cy="132917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350520" y="1765300"/>
            <a:ext cx="2998704" cy="132917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NONMEM® objective function 1, 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042590"/>
            <a:ext cx="7886700" cy="4114536"/>
          </a:xfrm>
        </p:spPr>
        <p:txBody>
          <a:bodyPr/>
          <a:lstStyle/>
          <a:p>
            <a:r>
              <a:rPr lang="en-US" dirty="0"/>
              <a:t>NONMEM Users Guide I, p34-41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775764"/>
              </p:ext>
            </p:extLst>
          </p:nvPr>
        </p:nvGraphicFramePr>
        <p:xfrm>
          <a:off x="704850" y="1442508"/>
          <a:ext cx="1727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" name="Equation" r:id="rId3" imgW="634725" imgH="253890" progId="Equation.3">
                  <p:embed/>
                </p:oleObj>
              </mc:Choice>
              <mc:Fallback>
                <p:oleObj name="Equation" r:id="rId3" imgW="634725" imgH="253890" progId="Equation.3">
                  <p:embed/>
                  <p:pic>
                    <p:nvPicPr>
                      <p:cNvPr id="143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442508"/>
                        <a:ext cx="17272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342303"/>
              </p:ext>
            </p:extLst>
          </p:nvPr>
        </p:nvGraphicFramePr>
        <p:xfrm>
          <a:off x="704850" y="2379133"/>
          <a:ext cx="31686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" name="Equation" r:id="rId5" imgW="1193800" imgH="266700" progId="Equation.3">
                  <p:embed/>
                </p:oleObj>
              </mc:Choice>
              <mc:Fallback>
                <p:oleObj name="Equation" r:id="rId5" imgW="1193800" imgH="266700" progId="Equation.3">
                  <p:embed/>
                  <p:pic>
                    <p:nvPicPr>
                      <p:cNvPr id="143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379133"/>
                        <a:ext cx="31686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111338"/>
              </p:ext>
            </p:extLst>
          </p:nvPr>
        </p:nvGraphicFramePr>
        <p:xfrm>
          <a:off x="704850" y="3458633"/>
          <a:ext cx="41052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" name="Equation" r:id="rId7" imgW="1841500" imgH="254000" progId="Equation.3">
                  <p:embed/>
                </p:oleObj>
              </mc:Choice>
              <mc:Fallback>
                <p:oleObj name="Equation" r:id="rId7" imgW="1841500" imgH="254000" progId="Equation.3">
                  <p:embed/>
                  <p:pic>
                    <p:nvPicPr>
                      <p:cNvPr id="1434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3458633"/>
                        <a:ext cx="41052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93860"/>
              </p:ext>
            </p:extLst>
          </p:nvPr>
        </p:nvGraphicFramePr>
        <p:xfrm>
          <a:off x="704850" y="4466696"/>
          <a:ext cx="28813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" name="Equation" r:id="rId9" imgW="1193800" imgH="254000" progId="Equation.3">
                  <p:embed/>
                </p:oleObj>
              </mc:Choice>
              <mc:Fallback>
                <p:oleObj name="Equation" r:id="rId9" imgW="1193800" imgH="254000" progId="Equation.3">
                  <p:embed/>
                  <p:pic>
                    <p:nvPicPr>
                      <p:cNvPr id="143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466696"/>
                        <a:ext cx="288131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518616"/>
              </p:ext>
            </p:extLst>
          </p:nvPr>
        </p:nvGraphicFramePr>
        <p:xfrm>
          <a:off x="5557043" y="4512733"/>
          <a:ext cx="11525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" name="Equation" r:id="rId11" imgW="558800" imgH="419100" progId="Equation.3">
                  <p:embed/>
                </p:oleObj>
              </mc:Choice>
              <mc:Fallback>
                <p:oleObj name="Equation" r:id="rId11" imgW="558800" imgH="419100" progId="Equation.3">
                  <p:embed/>
                  <p:pic>
                    <p:nvPicPr>
                      <p:cNvPr id="143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043" y="4512733"/>
                        <a:ext cx="115252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075377"/>
              </p:ext>
            </p:extLst>
          </p:nvPr>
        </p:nvGraphicFramePr>
        <p:xfrm>
          <a:off x="7067021" y="4512733"/>
          <a:ext cx="124301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" name="Equation" r:id="rId13" imgW="571252" imgH="393529" progId="Equation.3">
                  <p:embed/>
                </p:oleObj>
              </mc:Choice>
              <mc:Fallback>
                <p:oleObj name="Equation" r:id="rId13" imgW="571252" imgH="393529" progId="Equation.3">
                  <p:embed/>
                  <p:pic>
                    <p:nvPicPr>
                      <p:cNvPr id="1434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021" y="4512733"/>
                        <a:ext cx="1243012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688960"/>
              </p:ext>
            </p:extLst>
          </p:nvPr>
        </p:nvGraphicFramePr>
        <p:xfrm>
          <a:off x="5557043" y="2972627"/>
          <a:ext cx="23923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" name="수식" r:id="rId15" imgW="952200" imgH="253800" progId="Equation.3">
                  <p:embed/>
                </p:oleObj>
              </mc:Choice>
              <mc:Fallback>
                <p:oleObj name="수식" r:id="rId15" imgW="952200" imgH="253800" progId="Equation.3">
                  <p:embed/>
                  <p:pic>
                    <p:nvPicPr>
                      <p:cNvPr id="1434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043" y="2972627"/>
                        <a:ext cx="23923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162971"/>
              </p:ext>
            </p:extLst>
          </p:nvPr>
        </p:nvGraphicFramePr>
        <p:xfrm>
          <a:off x="5584031" y="3733038"/>
          <a:ext cx="23653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" name="수식" r:id="rId17" imgW="952200" imgH="253800" progId="Equation.3">
                  <p:embed/>
                </p:oleObj>
              </mc:Choice>
              <mc:Fallback>
                <p:oleObj name="수식" r:id="rId17" imgW="952200" imgH="253800" progId="Equation.3">
                  <p:embed/>
                  <p:pic>
                    <p:nvPicPr>
                      <p:cNvPr id="143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031" y="3733038"/>
                        <a:ext cx="236537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066"/>
              </p:ext>
            </p:extLst>
          </p:nvPr>
        </p:nvGraphicFramePr>
        <p:xfrm>
          <a:off x="5011738" y="1442508"/>
          <a:ext cx="2502163" cy="59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" name="수식" r:id="rId19" imgW="1028520" imgH="241200" progId="Equation.3">
                  <p:embed/>
                </p:oleObj>
              </mc:Choice>
              <mc:Fallback>
                <p:oleObj name="수식" r:id="rId19" imgW="1028520" imgH="241200" progId="Equation.3">
                  <p:embed/>
                  <p:pic>
                    <p:nvPicPr>
                      <p:cNvPr id="1434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1442508"/>
                        <a:ext cx="2502163" cy="597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704850" y="5042958"/>
            <a:ext cx="3284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800">
                <a:solidFill>
                  <a:schemeClr val="folHlink"/>
                </a:solidFill>
              </a:rPr>
              <a:t>Weighted Residual (WRES)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04850" y="4034896"/>
            <a:ext cx="3338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800">
                <a:solidFill>
                  <a:schemeClr val="folHlink"/>
                </a:solidFill>
              </a:rPr>
              <a:t>Variance-Covariance Matrix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704850" y="3026833"/>
            <a:ext cx="3538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800">
                <a:solidFill>
                  <a:schemeClr val="folHlink"/>
                </a:solidFill>
              </a:rPr>
              <a:t>Individual Objective Function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704850" y="2018771"/>
            <a:ext cx="297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800">
                <a:solidFill>
                  <a:schemeClr val="folHlink"/>
                </a:solidFill>
              </a:rPr>
              <a:t>Total Objective Function</a:t>
            </a:r>
          </a:p>
        </p:txBody>
      </p:sp>
      <p:graphicFrame>
        <p:nvGraphicFramePr>
          <p:cNvPr id="1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687402"/>
              </p:ext>
            </p:extLst>
          </p:nvPr>
        </p:nvGraphicFramePr>
        <p:xfrm>
          <a:off x="5011738" y="2219325"/>
          <a:ext cx="4064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" name="수식" r:id="rId21" imgW="1765080" imgH="241200" progId="Equation.3">
                  <p:embed/>
                </p:oleObj>
              </mc:Choice>
              <mc:Fallback>
                <p:oleObj name="수식" r:id="rId21" imgW="1765080" imgH="241200" progId="Equation.3">
                  <p:embed/>
                  <p:pic>
                    <p:nvPicPr>
                      <p:cNvPr id="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2219325"/>
                        <a:ext cx="40640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310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NONMEM Objective Function, ELS = MLE</a:t>
            </a:r>
          </a:p>
        </p:txBody>
      </p:sp>
      <p:graphicFrame>
        <p:nvGraphicFramePr>
          <p:cNvPr id="4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59200"/>
              </p:ext>
            </p:extLst>
          </p:nvPr>
        </p:nvGraphicFramePr>
        <p:xfrm>
          <a:off x="628650" y="1202268"/>
          <a:ext cx="7736417" cy="328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3" imgW="3949700" imgH="1676400" progId="Equation.3">
                  <p:embed/>
                </p:oleObj>
              </mc:Choice>
              <mc:Fallback>
                <p:oleObj name="Equation" r:id="rId3" imgW="3949700" imgH="1676400" progId="Equation.3">
                  <p:embed/>
                  <p:pic>
                    <p:nvPicPr>
                      <p:cNvPr id="163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202268"/>
                        <a:ext cx="7736417" cy="3283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6635" y="4773760"/>
            <a:ext cx="863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</a:t>
            </a:r>
            <a:r>
              <a:rPr lang="en-US" dirty="0">
                <a:solidFill>
                  <a:srgbClr val="FF0000"/>
                </a:solidFill>
              </a:rPr>
              <a:t>ELS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MLE</a:t>
            </a:r>
            <a:r>
              <a:rPr lang="en-US" dirty="0"/>
              <a:t>: Whether to keep the assumption -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3382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 matrix in NONMEM®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25394"/>
              </p:ext>
            </p:extLst>
          </p:nvPr>
        </p:nvGraphicFramePr>
        <p:xfrm>
          <a:off x="899473" y="914400"/>
          <a:ext cx="6635859" cy="3734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3" imgW="2527300" imgH="1422400" progId="Equation.3">
                  <p:embed/>
                </p:oleObj>
              </mc:Choice>
              <mc:Fallback>
                <p:oleObj name="Equation" r:id="rId3" imgW="2527300" imgH="142240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473" y="914400"/>
                        <a:ext cx="6635859" cy="3734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7948" y="4983481"/>
            <a:ext cx="747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Cf</a:t>
            </a:r>
            <a:r>
              <a:rPr lang="en-US" dirty="0"/>
              <a:t>) $ABBREVIATED DERIV2=NO</a:t>
            </a:r>
          </a:p>
        </p:txBody>
      </p:sp>
    </p:spTree>
    <p:extLst>
      <p:ext uri="{BB962C8B-B14F-4D97-AF65-F5344CB8AC3E}">
        <p14:creationId xmlns:p14="http://schemas.microsoft.com/office/powerpoint/2010/main" val="99238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</a:t>
            </a:r>
            <a:r>
              <a:rPr lang="en-US" altLang="ko-KR" baseline="30000" dirty="0"/>
              <a:t>-1/2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904999"/>
            <a:ext cx="7886700" cy="335253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Either inverse then square rooting(½) or square rooting(½) then inverse</a:t>
            </a:r>
          </a:p>
          <a:p>
            <a:pPr marL="0" indent="0" latinLnBrk="1">
              <a:buNone/>
            </a:pPr>
            <a:r>
              <a:rPr lang="pt-BR" dirty="0"/>
              <a:t>Mx = function(M, x) # This is only valid for positive semidefinite matrix (PSD)</a:t>
            </a:r>
            <a:endParaRPr lang="en-US" dirty="0"/>
          </a:p>
          <a:p>
            <a:pPr marL="0" indent="0" latinLnBrk="1">
              <a:buNone/>
            </a:pPr>
            <a:r>
              <a:rPr lang="pt-BR" dirty="0"/>
              <a:t>{</a:t>
            </a:r>
            <a:endParaRPr lang="en-US" dirty="0"/>
          </a:p>
          <a:p>
            <a:pPr marL="0" indent="0" latinLnBrk="1">
              <a:buNone/>
            </a:pPr>
            <a:r>
              <a:rPr lang="pt-BR" dirty="0"/>
              <a:t>  e = eigen(as.matrix(M))</a:t>
            </a:r>
            <a:endParaRPr lang="en-US" dirty="0"/>
          </a:p>
          <a:p>
            <a:pPr marL="0" indent="0" latinLnBrk="1">
              <a:buNone/>
            </a:pPr>
            <a:r>
              <a:rPr lang="pt-BR" dirty="0"/>
              <a:t>  return(e$vectors %*% diag(abs(e$values)^x) %*% t(e$vectors))</a:t>
            </a:r>
            <a:endParaRPr lang="en-US" dirty="0"/>
          </a:p>
          <a:p>
            <a:pPr marL="0" indent="0" latinLnBrk="1">
              <a:buNone/>
            </a:pPr>
            <a:r>
              <a:rPr lang="pt-BR" dirty="0"/>
              <a:t>}</a:t>
            </a:r>
            <a:endParaRPr lang="en-US" dirty="0"/>
          </a:p>
          <a:p>
            <a:r>
              <a:rPr lang="en-US" dirty="0"/>
              <a:t>OR</a:t>
            </a:r>
          </a:p>
          <a:p>
            <a:pPr marL="0" indent="0" latinLnBrk="1">
              <a:buNone/>
            </a:pPr>
            <a:r>
              <a:rPr lang="en-US" dirty="0"/>
              <a:t>"%^%" = function(M, x) with(eigen(M), vectors %*% (abs(values)^x * t(vectors))) </a:t>
            </a:r>
          </a:p>
          <a:p>
            <a:pPr latinLnBrk="1"/>
            <a:r>
              <a:rPr lang="pt-BR" dirty="0"/>
              <a:t> Example</a:t>
            </a:r>
            <a:endParaRPr lang="en-US" dirty="0"/>
          </a:p>
          <a:p>
            <a:pPr marL="0" indent="0" latinLnBrk="1">
              <a:buNone/>
            </a:pPr>
            <a:r>
              <a:rPr lang="pt-BR" dirty="0"/>
              <a:t>M = matrix(c(2,1,1,2), nrow=2)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M%^%(-0.5)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035208"/>
              </p:ext>
            </p:extLst>
          </p:nvPr>
        </p:nvGraphicFramePr>
        <p:xfrm>
          <a:off x="3357563" y="146049"/>
          <a:ext cx="1283944" cy="882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Equation" r:id="rId3" imgW="609600" imgH="419100" progId="Equation.3">
                  <p:embed/>
                </p:oleObj>
              </mc:Choice>
              <mc:Fallback>
                <p:oleObj name="Equation" r:id="rId3" imgW="609600" imgH="419100" progId="Equation.3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146049"/>
                        <a:ext cx="1283944" cy="882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946616"/>
              </p:ext>
            </p:extLst>
          </p:nvPr>
        </p:nvGraphicFramePr>
        <p:xfrm>
          <a:off x="1069446" y="1111249"/>
          <a:ext cx="1936221" cy="468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Equation" r:id="rId5" imgW="901309" imgH="215806" progId="Equation.3">
                  <p:embed/>
                </p:oleObj>
              </mc:Choice>
              <mc:Fallback>
                <p:oleObj name="Equation" r:id="rId5" imgW="901309" imgH="215806" progId="Equation.3">
                  <p:embed/>
                  <p:pic>
                    <p:nvPicPr>
                      <p:cNvPr id="1843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446" y="1111249"/>
                        <a:ext cx="1936221" cy="468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594300" y="1182687"/>
            <a:ext cx="603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ko-KR" sz="2000" dirty="0"/>
              <a:t>not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724131"/>
              </p:ext>
            </p:extLst>
          </p:nvPr>
        </p:nvGraphicFramePr>
        <p:xfrm>
          <a:off x="4845251" y="1092692"/>
          <a:ext cx="1420084" cy="465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Equation" r:id="rId7" imgW="583947" imgH="190417" progId="Equation.3">
                  <p:embed/>
                </p:oleObj>
              </mc:Choice>
              <mc:Fallback>
                <p:oleObj name="Equation" r:id="rId7" imgW="583947" imgH="190417" progId="Equation.3">
                  <p:embed/>
                  <p:pic>
                    <p:nvPicPr>
                      <p:cNvPr id="1844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251" y="1092692"/>
                        <a:ext cx="1420084" cy="465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93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 vs WRES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032933"/>
            <a:ext cx="7886700" cy="4470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ko-KR" sz="3200" dirty="0"/>
              <a:t>Residual</a:t>
            </a:r>
            <a:br>
              <a:rPr lang="en-US" altLang="ko-KR" sz="3200" dirty="0"/>
            </a:br>
            <a:r>
              <a:rPr lang="en-US" altLang="ko-KR" sz="3200" dirty="0"/>
              <a:t>	RES = Y – PRED</a:t>
            </a:r>
            <a:br>
              <a:rPr lang="en-US" altLang="ko-KR" sz="3200" dirty="0"/>
            </a:br>
            <a:r>
              <a:rPr lang="en-US" altLang="ko-KR" sz="3200" dirty="0"/>
              <a:t>	RES = Y – F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3200" dirty="0"/>
              <a:t>WRES = C</a:t>
            </a:r>
            <a:r>
              <a:rPr lang="en-US" altLang="ko-KR" sz="3200" baseline="30000" dirty="0"/>
              <a:t>-1/2</a:t>
            </a:r>
            <a:r>
              <a:rPr lang="en-US" altLang="ko-KR" sz="3200" dirty="0"/>
              <a:t> %*% RES</a:t>
            </a:r>
          </a:p>
          <a:p>
            <a:pPr eaLnBrk="1" hangingPunct="1">
              <a:lnSpc>
                <a:spcPct val="120000"/>
              </a:lnSpc>
            </a:pPr>
            <a:endParaRPr lang="en-US" altLang="ko-KR" sz="3200" dirty="0"/>
          </a:p>
          <a:p>
            <a:pPr>
              <a:lnSpc>
                <a:spcPct val="120000"/>
              </a:lnSpc>
            </a:pPr>
            <a:r>
              <a:rPr lang="en-US" altLang="ko-KR" sz="3200" dirty="0"/>
              <a:t>Sign of WRES could be different from RES due to the matrix multiplication.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950604"/>
              </p:ext>
            </p:extLst>
          </p:nvPr>
        </p:nvGraphicFramePr>
        <p:xfrm>
          <a:off x="1361548" y="3311525"/>
          <a:ext cx="5242452" cy="786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3" imgW="1688367" imgH="253890" progId="Equation.3">
                  <p:embed/>
                </p:oleObj>
              </mc:Choice>
              <mc:Fallback>
                <p:oleObj name="Equation" r:id="rId3" imgW="1688367" imgH="25389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548" y="3311525"/>
                        <a:ext cx="5242452" cy="786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86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674</Words>
  <Application>Microsoft Office PowerPoint</Application>
  <PresentationFormat>화면 슬라이드 쇼(16:10)</PresentationFormat>
  <Paragraphs>100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HY울릉도M</vt:lpstr>
      <vt:lpstr>굴림</vt:lpstr>
      <vt:lpstr>맑은 고딕</vt:lpstr>
      <vt:lpstr>Arial</vt:lpstr>
      <vt:lpstr>Calibri</vt:lpstr>
      <vt:lpstr>Calibri Light</vt:lpstr>
      <vt:lpstr>Garamond</vt:lpstr>
      <vt:lpstr>Symbol</vt:lpstr>
      <vt:lpstr>Tahoma</vt:lpstr>
      <vt:lpstr>Verdana</vt:lpstr>
      <vt:lpstr>Wingdings</vt:lpstr>
      <vt:lpstr>Office Theme</vt:lpstr>
      <vt:lpstr>Equation</vt:lpstr>
      <vt:lpstr>수식</vt:lpstr>
      <vt:lpstr>Objective Functions of NONMEM®: FO method</vt:lpstr>
      <vt:lpstr>NONMEM®</vt:lpstr>
      <vt:lpstr>PowerPoint 프레젠테이션</vt:lpstr>
      <vt:lpstr>Population Concept</vt:lpstr>
      <vt:lpstr>NONMEM® objective function 1, FO</vt:lpstr>
      <vt:lpstr>NONMEM Objective Function, ELS = MLE</vt:lpstr>
      <vt:lpstr>G matrix in NONMEM®</vt:lpstr>
      <vt:lpstr>Matrix-1/2</vt:lpstr>
      <vt:lpstr>RES vs WRES</vt:lpstr>
      <vt:lpstr>Taylor Series Expansion of Prediction Function</vt:lpstr>
      <vt:lpstr>FO method</vt:lpstr>
      <vt:lpstr>F = PRED or IPRE</vt:lpstr>
      <vt:lpstr>POSTHOC option</vt:lpstr>
      <vt:lpstr>INTER option</vt:lpstr>
      <vt:lpstr>NONMEM® 7.x OUTPUT files</vt:lpstr>
      <vt:lpstr>Demonstration using R Package nmw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Kyun-Seop Bae</dc:creator>
  <cp:lastModifiedBy>Kyun-Seop Bae</cp:lastModifiedBy>
  <cp:revision>72</cp:revision>
  <dcterms:created xsi:type="dcterms:W3CDTF">2017-03-19T16:08:27Z</dcterms:created>
  <dcterms:modified xsi:type="dcterms:W3CDTF">2017-10-19T05:36:44Z</dcterms:modified>
</cp:coreProperties>
</file>