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p:cViewPr varScale="1">
        <p:scale>
          <a:sx n="246" d="100"/>
          <a:sy n="246" d="100"/>
        </p:scale>
        <p:origin x="192" y="330"/>
      </p:cViewPr>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67D35-D51D-4310-A025-215A29E8B6C5}" type="datetimeFigureOut">
              <a:rPr lang="en-US" smtClean="0"/>
              <a:t>2017-03-20</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75EC3-BD87-4664-9C31-72C4D344D331}" type="slidenum">
              <a:rPr lang="en-US" smtClean="0"/>
              <a:t>‹#›</a:t>
            </a:fld>
            <a:endParaRPr lang="en-US"/>
          </a:p>
        </p:txBody>
      </p:sp>
    </p:spTree>
    <p:extLst>
      <p:ext uri="{BB962C8B-B14F-4D97-AF65-F5344CB8AC3E}">
        <p14:creationId xmlns:p14="http://schemas.microsoft.com/office/powerpoint/2010/main" val="2163055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CE3C64-960B-4F32-A3A6-0347DAA22D82}" type="datetimeFigureOut">
              <a:rPr lang="en-US" smtClean="0"/>
              <a:t>2017-03-20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DB39D-7916-4CF6-985F-D120654E474D}" type="slidenum">
              <a:rPr lang="en-US" smtClean="0"/>
              <a:t>‹#›</a:t>
            </a:fld>
            <a:endParaRPr lang="en-US"/>
          </a:p>
        </p:txBody>
      </p:sp>
    </p:spTree>
    <p:extLst>
      <p:ext uri="{BB962C8B-B14F-4D97-AF65-F5344CB8AC3E}">
        <p14:creationId xmlns:p14="http://schemas.microsoft.com/office/powerpoint/2010/main" val="3811096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CE3C64-960B-4F32-A3A6-0347DAA22D82}" type="datetimeFigureOut">
              <a:rPr lang="en-US" smtClean="0"/>
              <a:t>2017-03-20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DB39D-7916-4CF6-985F-D120654E474D}" type="slidenum">
              <a:rPr lang="en-US" smtClean="0"/>
              <a:t>‹#›</a:t>
            </a:fld>
            <a:endParaRPr lang="en-US"/>
          </a:p>
        </p:txBody>
      </p:sp>
    </p:spTree>
    <p:extLst>
      <p:ext uri="{BB962C8B-B14F-4D97-AF65-F5344CB8AC3E}">
        <p14:creationId xmlns:p14="http://schemas.microsoft.com/office/powerpoint/2010/main" val="3942789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CE3C64-960B-4F32-A3A6-0347DAA22D82}" type="datetimeFigureOut">
              <a:rPr lang="en-US" smtClean="0"/>
              <a:t>2017-03-20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DB39D-7916-4CF6-985F-D120654E474D}" type="slidenum">
              <a:rPr lang="en-US" smtClean="0"/>
              <a:t>‹#›</a:t>
            </a:fld>
            <a:endParaRPr lang="en-US"/>
          </a:p>
        </p:txBody>
      </p:sp>
    </p:spTree>
    <p:extLst>
      <p:ext uri="{BB962C8B-B14F-4D97-AF65-F5344CB8AC3E}">
        <p14:creationId xmlns:p14="http://schemas.microsoft.com/office/powerpoint/2010/main" val="814952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04271"/>
            <a:ext cx="7886700" cy="610129"/>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032934"/>
            <a:ext cx="7886700" cy="41145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CE3C64-960B-4F32-A3A6-0347DAA22D82}" type="datetimeFigureOut">
              <a:rPr lang="en-US" smtClean="0"/>
              <a:t>2017-03-20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DB39D-7916-4CF6-985F-D120654E474D}" type="slidenum">
              <a:rPr lang="en-US" smtClean="0"/>
              <a:t>‹#›</a:t>
            </a:fld>
            <a:endParaRPr lang="en-US"/>
          </a:p>
        </p:txBody>
      </p:sp>
    </p:spTree>
    <p:extLst>
      <p:ext uri="{BB962C8B-B14F-4D97-AF65-F5344CB8AC3E}">
        <p14:creationId xmlns:p14="http://schemas.microsoft.com/office/powerpoint/2010/main" val="3571011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CE3C64-960B-4F32-A3A6-0347DAA22D82}" type="datetimeFigureOut">
              <a:rPr lang="en-US" smtClean="0"/>
              <a:t>2017-03-20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DB39D-7916-4CF6-985F-D120654E474D}" type="slidenum">
              <a:rPr lang="en-US" smtClean="0"/>
              <a:t>‹#›</a:t>
            </a:fld>
            <a:endParaRPr lang="en-US"/>
          </a:p>
        </p:txBody>
      </p:sp>
    </p:spTree>
    <p:extLst>
      <p:ext uri="{BB962C8B-B14F-4D97-AF65-F5344CB8AC3E}">
        <p14:creationId xmlns:p14="http://schemas.microsoft.com/office/powerpoint/2010/main" val="3730585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CE3C64-960B-4F32-A3A6-0347DAA22D82}" type="datetimeFigureOut">
              <a:rPr lang="en-US" smtClean="0"/>
              <a:t>2017-03-20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DB39D-7916-4CF6-985F-D120654E474D}" type="slidenum">
              <a:rPr lang="en-US" smtClean="0"/>
              <a:t>‹#›</a:t>
            </a:fld>
            <a:endParaRPr lang="en-US"/>
          </a:p>
        </p:txBody>
      </p:sp>
    </p:spTree>
    <p:extLst>
      <p:ext uri="{BB962C8B-B14F-4D97-AF65-F5344CB8AC3E}">
        <p14:creationId xmlns:p14="http://schemas.microsoft.com/office/powerpoint/2010/main" val="4216132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CE3C64-960B-4F32-A3A6-0347DAA22D82}" type="datetimeFigureOut">
              <a:rPr lang="en-US" smtClean="0"/>
              <a:t>2017-03-20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ADB39D-7916-4CF6-985F-D120654E474D}" type="slidenum">
              <a:rPr lang="en-US" smtClean="0"/>
              <a:t>‹#›</a:t>
            </a:fld>
            <a:endParaRPr lang="en-US"/>
          </a:p>
        </p:txBody>
      </p:sp>
    </p:spTree>
    <p:extLst>
      <p:ext uri="{BB962C8B-B14F-4D97-AF65-F5344CB8AC3E}">
        <p14:creationId xmlns:p14="http://schemas.microsoft.com/office/powerpoint/2010/main" val="2725846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CE3C64-960B-4F32-A3A6-0347DAA22D82}" type="datetimeFigureOut">
              <a:rPr lang="en-US" smtClean="0"/>
              <a:t>2017-03-20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ADB39D-7916-4CF6-985F-D120654E474D}" type="slidenum">
              <a:rPr lang="en-US" smtClean="0"/>
              <a:t>‹#›</a:t>
            </a:fld>
            <a:endParaRPr lang="en-US"/>
          </a:p>
        </p:txBody>
      </p:sp>
    </p:spTree>
    <p:extLst>
      <p:ext uri="{BB962C8B-B14F-4D97-AF65-F5344CB8AC3E}">
        <p14:creationId xmlns:p14="http://schemas.microsoft.com/office/powerpoint/2010/main" val="3529679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CE3C64-960B-4F32-A3A6-0347DAA22D82}" type="datetimeFigureOut">
              <a:rPr lang="en-US" smtClean="0"/>
              <a:t>2017-03-20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ADB39D-7916-4CF6-985F-D120654E474D}" type="slidenum">
              <a:rPr lang="en-US" smtClean="0"/>
              <a:t>‹#›</a:t>
            </a:fld>
            <a:endParaRPr lang="en-US"/>
          </a:p>
        </p:txBody>
      </p:sp>
    </p:spTree>
    <p:extLst>
      <p:ext uri="{BB962C8B-B14F-4D97-AF65-F5344CB8AC3E}">
        <p14:creationId xmlns:p14="http://schemas.microsoft.com/office/powerpoint/2010/main" val="420815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2ECE3C64-960B-4F32-A3A6-0347DAA22D82}" type="datetimeFigureOut">
              <a:rPr lang="en-US" smtClean="0"/>
              <a:t>2017-03-20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DB39D-7916-4CF6-985F-D120654E474D}" type="slidenum">
              <a:rPr lang="en-US" smtClean="0"/>
              <a:t>‹#›</a:t>
            </a:fld>
            <a:endParaRPr lang="en-US"/>
          </a:p>
        </p:txBody>
      </p:sp>
    </p:spTree>
    <p:extLst>
      <p:ext uri="{BB962C8B-B14F-4D97-AF65-F5344CB8AC3E}">
        <p14:creationId xmlns:p14="http://schemas.microsoft.com/office/powerpoint/2010/main" val="2157528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2ECE3C64-960B-4F32-A3A6-0347DAA22D82}" type="datetimeFigureOut">
              <a:rPr lang="en-US" smtClean="0"/>
              <a:t>2017-03-20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DB39D-7916-4CF6-985F-D120654E474D}" type="slidenum">
              <a:rPr lang="en-US" smtClean="0"/>
              <a:t>‹#›</a:t>
            </a:fld>
            <a:endParaRPr lang="en-US"/>
          </a:p>
        </p:txBody>
      </p:sp>
    </p:spTree>
    <p:extLst>
      <p:ext uri="{BB962C8B-B14F-4D97-AF65-F5344CB8AC3E}">
        <p14:creationId xmlns:p14="http://schemas.microsoft.com/office/powerpoint/2010/main" val="3106694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ECE3C64-960B-4F32-A3A6-0347DAA22D82}" type="datetimeFigureOut">
              <a:rPr lang="en-US" smtClean="0"/>
              <a:t>2017-03-20</a:t>
            </a:fld>
            <a:endParaRPr 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19ADB39D-7916-4CF6-985F-D120654E474D}" type="slidenum">
              <a:rPr lang="en-US" smtClean="0"/>
              <a:t>‹#›</a:t>
            </a:fld>
            <a:endParaRPr lang="en-US"/>
          </a:p>
        </p:txBody>
      </p:sp>
    </p:spTree>
    <p:extLst>
      <p:ext uri="{BB962C8B-B14F-4D97-AF65-F5344CB8AC3E}">
        <p14:creationId xmlns:p14="http://schemas.microsoft.com/office/powerpoint/2010/main" val="10409938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3"/>
            <a:ext cx="6858000" cy="1401498"/>
          </a:xfrm>
        </p:spPr>
        <p:txBody>
          <a:bodyPr/>
          <a:lstStyle/>
          <a:p>
            <a:r>
              <a:rPr lang="en-US" dirty="0"/>
              <a:t>Optimization Process and</a:t>
            </a:r>
            <a:br>
              <a:rPr lang="en-US" dirty="0"/>
            </a:br>
            <a:r>
              <a:rPr lang="en-US" dirty="0"/>
              <a:t>Standard Error</a:t>
            </a:r>
          </a:p>
        </p:txBody>
      </p:sp>
      <p:sp>
        <p:nvSpPr>
          <p:cNvPr id="3" name="Subtitle 2"/>
          <p:cNvSpPr>
            <a:spLocks noGrp="1"/>
          </p:cNvSpPr>
          <p:nvPr>
            <p:ph type="subTitle" idx="1"/>
          </p:nvPr>
        </p:nvSpPr>
        <p:spPr/>
        <p:txBody>
          <a:bodyPr/>
          <a:lstStyle/>
          <a:p>
            <a:r>
              <a:rPr lang="en-US" dirty="0"/>
              <a:t>Kyun-Seop Bae MD PhD</a:t>
            </a:r>
          </a:p>
          <a:p>
            <a:r>
              <a:rPr lang="en-US" dirty="0"/>
              <a:t>Department of Clinical Pharmacology</a:t>
            </a:r>
            <a:br>
              <a:rPr lang="en-US" dirty="0"/>
            </a:br>
            <a:r>
              <a:rPr lang="en-US" dirty="0"/>
              <a:t>and Therapeutics</a:t>
            </a:r>
          </a:p>
          <a:p>
            <a:r>
              <a:rPr lang="en-US" dirty="0"/>
              <a:t>University of Ulsan</a:t>
            </a:r>
          </a:p>
          <a:p>
            <a:endParaRPr lang="en-US" dirty="0"/>
          </a:p>
        </p:txBody>
      </p:sp>
    </p:spTree>
    <p:extLst>
      <p:ext uri="{BB962C8B-B14F-4D97-AF65-F5344CB8AC3E}">
        <p14:creationId xmlns:p14="http://schemas.microsoft.com/office/powerpoint/2010/main" val="3895490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UCP for Omega and Sigma</a:t>
            </a:r>
          </a:p>
        </p:txBody>
      </p:sp>
      <p:sp>
        <p:nvSpPr>
          <p:cNvPr id="3" name="Content Placeholder 2"/>
          <p:cNvSpPr>
            <a:spLocks noGrp="1"/>
          </p:cNvSpPr>
          <p:nvPr>
            <p:ph idx="1"/>
          </p:nvPr>
        </p:nvSpPr>
        <p:spPr>
          <a:xfrm>
            <a:off x="628650" y="1032934"/>
            <a:ext cx="7886700" cy="1989235"/>
          </a:xfrm>
        </p:spPr>
        <p:txBody>
          <a:bodyPr>
            <a:noAutofit/>
          </a:bodyPr>
          <a:lstStyle/>
          <a:p>
            <a:pPr marL="0" indent="0">
              <a:lnSpc>
                <a:spcPct val="200000"/>
              </a:lnSpc>
              <a:buNone/>
            </a:pPr>
            <a:r>
              <a:rPr lang="nl-NL" sz="1800" dirty="0">
                <a:latin typeface="Courier New" panose="02070309020205020404" pitchFamily="49" charset="0"/>
                <a:cs typeface="Courier New" panose="02070309020205020404" pitchFamily="49" charset="0"/>
              </a:rPr>
              <a:t>ScaleFactor = f(chol(Matrix.original))</a:t>
            </a:r>
          </a:p>
          <a:p>
            <a:pPr marL="0" indent="0">
              <a:lnSpc>
                <a:spcPct val="200000"/>
              </a:lnSpc>
              <a:buNone/>
            </a:pPr>
            <a:r>
              <a:rPr lang="en-US" sz="1800" dirty="0" err="1">
                <a:latin typeface="Courier New" panose="02070309020205020404" pitchFamily="49" charset="0"/>
                <a:cs typeface="Courier New" panose="02070309020205020404" pitchFamily="49" charset="0"/>
              </a:rPr>
              <a:t>Matrix.UCP</a:t>
            </a:r>
            <a:r>
              <a:rPr lang="en-US" sz="1800" dirty="0">
                <a:latin typeface="Courier New" panose="02070309020205020404" pitchFamily="49" charset="0"/>
                <a:cs typeface="Courier New" panose="02070309020205020404" pitchFamily="49" charset="0"/>
              </a:rPr>
              <a:t> = f(</a:t>
            </a:r>
            <a:r>
              <a:rPr lang="en-US" sz="1800" dirty="0" err="1">
                <a:latin typeface="Courier New" panose="02070309020205020404" pitchFamily="49" charset="0"/>
                <a:cs typeface="Courier New" panose="02070309020205020404" pitchFamily="49" charset="0"/>
              </a:rPr>
              <a:t>Matrix.original</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ScaleFactor</a:t>
            </a: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84349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 matrix and S matrix</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032934"/>
                <a:ext cx="7886700" cy="4377266"/>
              </a:xfrm>
            </p:spPr>
            <p:txBody>
              <a:bodyPr>
                <a:normAutofit lnSpcReduction="10000"/>
              </a:bodyPr>
              <a:lstStyle/>
              <a:p>
                <a:pPr>
                  <a:lnSpc>
                    <a:spcPct val="150000"/>
                  </a:lnSpc>
                </a:pPr>
                <a:r>
                  <a:rPr lang="en-US" dirty="0"/>
                  <a:t>Square root of diagonal elements of </a:t>
                </a:r>
                <a:r>
                  <a:rPr lang="en-US" dirty="0" err="1"/>
                  <a:t>var-covar</a:t>
                </a:r>
                <a:r>
                  <a:rPr lang="en-US" dirty="0"/>
                  <a:t> matrix of estimates</a:t>
                </a:r>
              </a:p>
              <a:p>
                <a:pPr>
                  <a:lnSpc>
                    <a:spcPct val="150000"/>
                  </a:lnSpc>
                </a:pPr>
                <a:r>
                  <a:rPr lang="en-US" dirty="0"/>
                  <a:t>For MLE, R matrix is usually used.</a:t>
                </a:r>
              </a:p>
              <a:p>
                <a:pPr>
                  <a:lnSpc>
                    <a:spcPct val="150000"/>
                  </a:lnSpc>
                </a:pPr>
                <a:r>
                  <a:rPr lang="en-US" dirty="0"/>
                  <a:t>R matrix is second derivative of </a:t>
                </a:r>
                <a:r>
                  <a:rPr lang="en-US" dirty="0">
                    <a:solidFill>
                      <a:srgbClr val="0070C0"/>
                    </a:solidFill>
                  </a:rPr>
                  <a:t>log likelihood </a:t>
                </a:r>
                <a:r>
                  <a:rPr lang="en-US" dirty="0"/>
                  <a:t>(not -2LL) w.r.t. parameters. </a:t>
                </a:r>
                <a14:m>
                  <m:oMath xmlns:m="http://schemas.openxmlformats.org/officeDocument/2006/math">
                    <m:r>
                      <a:rPr lang="en-US" i="1">
                        <a:latin typeface="Cambria Math" panose="02040503050406030204" pitchFamily="18" charset="0"/>
                      </a:rPr>
                      <m:t>𝑅</m:t>
                    </m:r>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𝑙𝑙</m:t>
                        </m:r>
                      </m:num>
                      <m:den>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e>
                          <m:sup>
                            <m:r>
                              <a:rPr lang="en-US" i="1">
                                <a:latin typeface="Cambria Math" panose="02040503050406030204" pitchFamily="18" charset="0"/>
                              </a:rPr>
                              <m:t>2</m:t>
                            </m:r>
                          </m:sup>
                        </m:sSup>
                      </m:den>
                    </m:f>
                  </m:oMath>
                </a14:m>
                <a:r>
                  <a:rPr lang="en-US" dirty="0"/>
                  <a:t> (where </a:t>
                </a:r>
                <a:r>
                  <a:rPr lang="en-US" dirty="0">
                    <a:latin typeface="Symbol" panose="05050102010706020507" pitchFamily="18" charset="2"/>
                  </a:rPr>
                  <a:t>q</a:t>
                </a:r>
                <a:r>
                  <a:rPr lang="en-US" dirty="0"/>
                  <a:t> denotes </a:t>
                </a:r>
                <a:r>
                  <a:rPr lang="en-US" dirty="0">
                    <a:latin typeface="Symbol" panose="05050102010706020507" pitchFamily="18" charset="2"/>
                  </a:rPr>
                  <a:t>q, W, S</a:t>
                </a:r>
                <a:r>
                  <a:rPr lang="en-US" dirty="0"/>
                  <a:t> all)</a:t>
                </a:r>
              </a:p>
              <a:p>
                <a:pPr>
                  <a:lnSpc>
                    <a:spcPct val="150000"/>
                  </a:lnSpc>
                </a:pPr>
                <a:r>
                  <a:rPr lang="en-US" dirty="0"/>
                  <a:t>Another name of R is </a:t>
                </a:r>
                <a:r>
                  <a:rPr lang="en-US" dirty="0">
                    <a:solidFill>
                      <a:srgbClr val="0070C0"/>
                    </a:solidFill>
                  </a:rPr>
                  <a:t>Fisher’s Information Matrix </a:t>
                </a:r>
                <a:r>
                  <a:rPr lang="en-US" dirty="0"/>
                  <a:t>(FIM)</a:t>
                </a:r>
              </a:p>
              <a:p>
                <a:pPr>
                  <a:lnSpc>
                    <a:spcPct val="150000"/>
                  </a:lnSpc>
                </a:pPr>
                <a:r>
                  <a:rPr lang="en-US" dirty="0"/>
                  <a:t>S matrix is sum of each subject’s cross product of gradient of likelihood differentiated w.r.t. parameters. </a:t>
                </a:r>
                <a14:m>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𝑙𝑙</m:t>
                            </m:r>
                          </m:num>
                          <m:den>
                            <m:r>
                              <a:rPr lang="en-US" i="1">
                                <a:latin typeface="Cambria Math" panose="02040503050406030204" pitchFamily="18" charset="0"/>
                                <a:ea typeface="Cambria Math" panose="02040503050406030204" pitchFamily="18" charset="0"/>
                              </a:rPr>
                              <m:t>𝜕𝜃</m:t>
                            </m:r>
                          </m:den>
                        </m:f>
                        <m:sSup>
                          <m:sSupPr>
                            <m:ctrlPr>
                              <a:rPr lang="en-US" i="1">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𝑙𝑙</m:t>
                                    </m:r>
                                  </m:num>
                                  <m:den>
                                    <m:r>
                                      <a:rPr lang="en-US" i="1">
                                        <a:latin typeface="Cambria Math" panose="02040503050406030204" pitchFamily="18" charset="0"/>
                                        <a:ea typeface="Cambria Math" panose="02040503050406030204" pitchFamily="18" charset="0"/>
                                      </a:rPr>
                                      <m:t>𝜕𝜃</m:t>
                                    </m:r>
                                  </m:den>
                                </m:f>
                              </m:e>
                            </m:d>
                          </m:e>
                          <m:sup>
                            <m:r>
                              <a:rPr lang="en-US" i="1">
                                <a:latin typeface="Cambria Math" panose="02040503050406030204" pitchFamily="18" charset="0"/>
                                <a:ea typeface="Cambria Math" panose="02040503050406030204" pitchFamily="18" charset="0"/>
                              </a:rPr>
                              <m:t>𝑇</m:t>
                            </m:r>
                          </m:sup>
                        </m:sSup>
                      </m:e>
                    </m:nary>
                  </m:oMath>
                </a14:m>
                <a:endParaRPr lang="en-US" dirty="0"/>
              </a:p>
              <a:p>
                <a:pPr marL="0" indent="0">
                  <a:lnSpc>
                    <a:spcPct val="150000"/>
                  </a:lnSpc>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032934"/>
                <a:ext cx="7886700" cy="4377266"/>
              </a:xfrm>
              <a:blipFill>
                <a:blip r:embed="rId2"/>
                <a:stretch>
                  <a:fillRect l="-773"/>
                </a:stretch>
              </a:blipFill>
            </p:spPr>
            <p:txBody>
              <a:bodyPr/>
              <a:lstStyle/>
              <a:p>
                <a:r>
                  <a:rPr lang="en-US">
                    <a:noFill/>
                  </a:rPr>
                  <a:t> </a:t>
                </a:r>
              </a:p>
            </p:txBody>
          </p:sp>
        </mc:Fallback>
      </mc:AlternateContent>
    </p:spTree>
    <p:extLst>
      <p:ext uri="{BB962C8B-B14F-4D97-AF65-F5344CB8AC3E}">
        <p14:creationId xmlns:p14="http://schemas.microsoft.com/office/powerpoint/2010/main" val="2699178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Standard Errors of Estimates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nSpc>
                    <a:spcPct val="150000"/>
                  </a:lnSpc>
                </a:pPr>
                <a:r>
                  <a:rPr lang="en-US" dirty="0"/>
                  <a:t>Ideally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r>
                          <a:rPr lang="en-US" i="1">
                            <a:latin typeface="Cambria Math" panose="02040503050406030204" pitchFamily="18" charset="0"/>
                          </a:rPr>
                          <m:t>𝑅</m:t>
                        </m:r>
                      </m:e>
                    </m:d>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oMath>
                </a14:m>
                <a:r>
                  <a:rPr lang="en-US" dirty="0"/>
                  <a:t> with the condition of normal distribution</a:t>
                </a:r>
              </a:p>
              <a:p>
                <a:pPr>
                  <a:lnSpc>
                    <a:spcPct val="150000"/>
                  </a:lnSpc>
                </a:pPr>
                <a:r>
                  <a:rPr lang="en-US" dirty="0"/>
                  <a:t>NONMEM® uses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−1</m:t>
                        </m:r>
                      </m:sup>
                    </m:sSup>
                    <m:r>
                      <a:rPr lang="en-US" i="1">
                        <a:latin typeface="Cambria Math" panose="02040503050406030204" pitchFamily="18" charset="0"/>
                      </a:rPr>
                      <m:t>𝑆</m:t>
                    </m:r>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−1</m:t>
                        </m:r>
                      </m:sup>
                    </m:sSup>
                  </m:oMath>
                </a14:m>
                <a:r>
                  <a:rPr lang="en-US" dirty="0"/>
                  <a:t> as </a:t>
                </a:r>
                <a:r>
                  <a:rPr lang="en-US" dirty="0" err="1"/>
                  <a:t>var-covar</a:t>
                </a:r>
                <a:r>
                  <a:rPr lang="en-US" dirty="0"/>
                  <a:t> matrix of estimates</a:t>
                </a:r>
              </a:p>
              <a:p>
                <a:pPr lvl="1">
                  <a:lnSpc>
                    <a:spcPct val="150000"/>
                  </a:lnSpc>
                </a:pPr>
                <a:r>
                  <a:rPr lang="en-US" dirty="0"/>
                  <a:t>Ideally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−1</m:t>
                        </m:r>
                      </m:sup>
                    </m:sSup>
                    <m:r>
                      <a:rPr lang="en-US" i="1">
                        <a:latin typeface="Cambria Math" panose="02040503050406030204" pitchFamily="18" charset="0"/>
                      </a:rPr>
                      <m:t>𝑆</m:t>
                    </m:r>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−1</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−1</m:t>
                        </m:r>
                      </m:sup>
                    </m:sSup>
                    <m:r>
                      <a:rPr lang="en-US" b="0" i="1" smtClean="0">
                        <a:latin typeface="Cambria Math" panose="02040503050406030204" pitchFamily="18" charset="0"/>
                      </a:rPr>
                      <m:t>𝐼</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−1</m:t>
                        </m:r>
                      </m:sup>
                    </m:sSup>
                  </m:oMath>
                </a14:m>
                <a:endParaRPr lang="en-US" dirty="0"/>
              </a:p>
              <a:p>
                <a:pPr lvl="1">
                  <a:lnSpc>
                    <a:spcPct val="150000"/>
                  </a:lnSpc>
                </a:pPr>
                <a:r>
                  <a:rPr lang="en-US" dirty="0"/>
                  <a:t>NONMEM® is more conservative (wider confidence interval) than MLE.</a:t>
                </a:r>
              </a:p>
              <a:p>
                <a:pPr>
                  <a:lnSpc>
                    <a:spcPct val="150000"/>
                  </a:lnSpc>
                </a:pPr>
                <a:r>
                  <a:rPr lang="en-US" dirty="0"/>
                  <a:t>To calculate from objective function of NONMEM®, we need to multiply hessian and gradient by 2 (for R and S, 2 and 4 respectively).</a:t>
                </a:r>
              </a:p>
              <a:p>
                <a:pPr>
                  <a:lnSpc>
                    <a:spcPct val="150000"/>
                  </a:lnSpc>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73"/>
                </a:stretch>
              </a:blipFill>
            </p:spPr>
            <p:txBody>
              <a:bodyPr/>
              <a:lstStyle/>
              <a:p>
                <a:r>
                  <a:rPr lang="en-US">
                    <a:noFill/>
                  </a:rPr>
                  <a:t> </a:t>
                </a:r>
              </a:p>
            </p:txBody>
          </p:sp>
        </mc:Fallback>
      </mc:AlternateContent>
    </p:spTree>
    <p:extLst>
      <p:ext uri="{BB962C8B-B14F-4D97-AF65-F5344CB8AC3E}">
        <p14:creationId xmlns:p14="http://schemas.microsoft.com/office/powerpoint/2010/main" val="203860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Optimization</a:t>
            </a:r>
          </a:p>
        </p:txBody>
      </p:sp>
      <p:sp>
        <p:nvSpPr>
          <p:cNvPr id="3" name="Content Placeholder 2"/>
          <p:cNvSpPr>
            <a:spLocks noGrp="1"/>
          </p:cNvSpPr>
          <p:nvPr>
            <p:ph idx="1"/>
          </p:nvPr>
        </p:nvSpPr>
        <p:spPr>
          <a:xfrm>
            <a:off x="628650" y="1032933"/>
            <a:ext cx="7886700" cy="4436534"/>
          </a:xfrm>
        </p:spPr>
        <p:txBody>
          <a:bodyPr>
            <a:normAutofit/>
          </a:bodyPr>
          <a:lstStyle/>
          <a:p>
            <a:r>
              <a:rPr lang="en-US" dirty="0"/>
              <a:t>Objective Function: Function to be optimized</a:t>
            </a:r>
          </a:p>
          <a:p>
            <a:r>
              <a:rPr lang="en-US" dirty="0"/>
              <a:t>Optimization: Maximization or Minimization</a:t>
            </a:r>
          </a:p>
          <a:p>
            <a:r>
              <a:rPr lang="en-US" dirty="0"/>
              <a:t>Has many subfields: see Wikipedia</a:t>
            </a:r>
          </a:p>
          <a:p>
            <a:r>
              <a:rPr lang="en-US" dirty="0"/>
              <a:t>Complex, evolving, applicable to many fields</a:t>
            </a:r>
          </a:p>
          <a:p>
            <a:r>
              <a:rPr lang="en-US" dirty="0"/>
              <a:t>Some famous ones</a:t>
            </a:r>
          </a:p>
          <a:p>
            <a:pPr lvl="1"/>
            <a:r>
              <a:rPr lang="en-US" dirty="0" err="1"/>
              <a:t>Nelder</a:t>
            </a:r>
            <a:r>
              <a:rPr lang="en-US" dirty="0"/>
              <a:t>-Mead Simplex method</a:t>
            </a:r>
          </a:p>
          <a:p>
            <a:pPr lvl="1"/>
            <a:r>
              <a:rPr lang="en-US" dirty="0"/>
              <a:t>Newton type gradient based methods: DFP, BFGS, CG, L-BFGS-B</a:t>
            </a:r>
          </a:p>
          <a:p>
            <a:pPr lvl="1"/>
            <a:r>
              <a:rPr lang="en-US" dirty="0"/>
              <a:t>SANN: simulated-annealing method</a:t>
            </a:r>
          </a:p>
          <a:p>
            <a:pPr lvl="1"/>
            <a:r>
              <a:rPr lang="en-US" dirty="0"/>
              <a:t>Genetic algorithm</a:t>
            </a:r>
          </a:p>
          <a:p>
            <a:r>
              <a:rPr lang="en-US" dirty="0"/>
              <a:t>R base package has </a:t>
            </a:r>
            <a:r>
              <a:rPr lang="en-US" dirty="0" err="1"/>
              <a:t>optim</a:t>
            </a:r>
            <a:r>
              <a:rPr lang="en-US" dirty="0"/>
              <a:t>(), optimize(), </a:t>
            </a:r>
            <a:r>
              <a:rPr lang="en-US" dirty="0" err="1"/>
              <a:t>nlm</a:t>
            </a:r>
            <a:r>
              <a:rPr lang="en-US" dirty="0"/>
              <a:t>(), </a:t>
            </a:r>
            <a:r>
              <a:rPr lang="en-US" dirty="0" err="1"/>
              <a:t>nlminb</a:t>
            </a:r>
            <a:r>
              <a:rPr lang="en-US" dirty="0"/>
              <a:t>().</a:t>
            </a:r>
          </a:p>
          <a:p>
            <a:r>
              <a:rPr lang="en-US" dirty="0"/>
              <a:t>Many issues like saddle point, local minima, …</a:t>
            </a:r>
          </a:p>
        </p:txBody>
      </p:sp>
    </p:spTree>
    <p:extLst>
      <p:ext uri="{BB962C8B-B14F-4D97-AF65-F5344CB8AC3E}">
        <p14:creationId xmlns:p14="http://schemas.microsoft.com/office/powerpoint/2010/main" val="4158777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in NONMEM</a:t>
            </a:r>
          </a:p>
        </p:txBody>
      </p:sp>
      <p:sp>
        <p:nvSpPr>
          <p:cNvPr id="3" name="Content Placeholder 2"/>
          <p:cNvSpPr>
            <a:spLocks noGrp="1"/>
          </p:cNvSpPr>
          <p:nvPr>
            <p:ph idx="1"/>
          </p:nvPr>
        </p:nvSpPr>
        <p:spPr>
          <a:xfrm>
            <a:off x="628650" y="1032933"/>
            <a:ext cx="7886700" cy="4512733"/>
          </a:xfrm>
        </p:spPr>
        <p:txBody>
          <a:bodyPr>
            <a:normAutofit/>
          </a:bodyPr>
          <a:lstStyle/>
          <a:p>
            <a:r>
              <a:rPr lang="en-US" dirty="0"/>
              <a:t>NONMEM Users Guide I, p3</a:t>
            </a:r>
          </a:p>
          <a:p>
            <a:pPr marL="342900" lvl="1" indent="0">
              <a:buNone/>
            </a:pPr>
            <a:r>
              <a:rPr lang="en-US" sz="2000" dirty="0"/>
              <a:t>“The numerical search is implemented according to an algorithm by R.A. Fletcher, 1972, modified by IMSL (whose code forms the basis for the NONMEM code), and further modified by the NONMEM Project. This algorithm is a </a:t>
            </a:r>
            <a:r>
              <a:rPr lang="en-US" sz="2000" dirty="0">
                <a:solidFill>
                  <a:srgbClr val="FF0000"/>
                </a:solidFill>
              </a:rPr>
              <a:t>derivative-free quasi-Newton type </a:t>
            </a:r>
            <a:r>
              <a:rPr lang="en-US" sz="2000" dirty="0"/>
              <a:t>minimization algorithm for an arbitrary objective function. It is presumed that the user has some familiarity with the types of numerical problems that can be encountered with minimization algorithms.”</a:t>
            </a:r>
          </a:p>
          <a:p>
            <a:r>
              <a:rPr lang="en-US" dirty="0"/>
              <a:t>Newton type: using gradient and hessian</a:t>
            </a:r>
          </a:p>
          <a:p>
            <a:r>
              <a:rPr lang="en-US" dirty="0"/>
              <a:t>Quasi-Newton: approximate hessian is used and updated</a:t>
            </a:r>
          </a:p>
          <a:p>
            <a:r>
              <a:rPr lang="en-US" dirty="0"/>
              <a:t>Derivative free: user does not need to provide gradient function</a:t>
            </a:r>
          </a:p>
          <a:p>
            <a:r>
              <a:rPr lang="en-US" dirty="0"/>
              <a:t>Most Popular ones: DFP and BFGS (a kind of variable metric method)</a:t>
            </a:r>
          </a:p>
        </p:txBody>
      </p:sp>
    </p:spTree>
    <p:extLst>
      <p:ext uri="{BB962C8B-B14F-4D97-AF65-F5344CB8AC3E}">
        <p14:creationId xmlns:p14="http://schemas.microsoft.com/office/powerpoint/2010/main" val="1805781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Newton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032933"/>
                <a:ext cx="7886700" cy="4343399"/>
              </a:xfrm>
            </p:spPr>
            <p:txBody>
              <a:bodyPr/>
              <a:lstStyle/>
              <a:p>
                <a:pPr latinLnBrk="1"/>
                <a:r>
                  <a:rPr lang="en-US" dirty="0"/>
                  <a:t>Equation</a:t>
                </a:r>
              </a:p>
              <a:p>
                <a:pPr marL="0" indent="0" latinLnBrk="1">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𝐻𝑒𝑠𝑠𝑖𝑎𝑛</m:t>
                          </m:r>
                        </m:e>
                        <m:sup>
                          <m:r>
                            <a:rPr lang="en-US" b="0" i="1" smtClean="0">
                              <a:latin typeface="Cambria Math" panose="02040503050406030204" pitchFamily="18" charset="0"/>
                            </a:rPr>
                            <m:t>−1</m:t>
                          </m:r>
                        </m:sup>
                      </m:sSup>
                      <m:r>
                        <a:rPr lang="en-US" b="0" i="1" smtClean="0">
                          <a:latin typeface="Cambria Math" panose="02040503050406030204" pitchFamily="18" charset="0"/>
                        </a:rPr>
                        <m:t>𝑔𝑟𝑎𝑑𝑖𝑒𝑛𝑡</m:t>
                      </m:r>
                    </m:oMath>
                  </m:oMathPara>
                </a14:m>
                <a:endParaRPr lang="en-US" dirty="0"/>
              </a:p>
              <a:p>
                <a:pPr latinLnBrk="1"/>
                <a:r>
                  <a:rPr lang="en-US" dirty="0"/>
                  <a:t>Core</a:t>
                </a:r>
              </a:p>
              <a:p>
                <a:pPr marL="0" indent="0" latinLnBrk="1">
                  <a:buNone/>
                </a:pPr>
                <a:r>
                  <a:rPr lang="en-US" sz="1800" dirty="0">
                    <a:cs typeface="Courier New" panose="02070309020205020404" pitchFamily="49" charset="0"/>
                  </a:rPr>
                  <a:t>for (</a:t>
                </a:r>
                <a:r>
                  <a:rPr lang="en-US" sz="1800" dirty="0" err="1">
                    <a:cs typeface="Courier New" panose="02070309020205020404" pitchFamily="49" charset="0"/>
                  </a:rPr>
                  <a:t>i</a:t>
                </a:r>
                <a:r>
                  <a:rPr lang="en-US" sz="1800" dirty="0">
                    <a:cs typeface="Courier New" panose="02070309020205020404" pitchFamily="49" charset="0"/>
                  </a:rPr>
                  <a:t> in 1:MaxIter) {</a:t>
                </a:r>
              </a:p>
              <a:p>
                <a:pPr marL="0" indent="0" latinLnBrk="1">
                  <a:buNone/>
                </a:pPr>
                <a:r>
                  <a:rPr lang="en-US" sz="1800" dirty="0">
                    <a:cs typeface="Courier New" panose="02070309020205020404" pitchFamily="49" charset="0"/>
                  </a:rPr>
                  <a:t>  x[i+1,] = x[</a:t>
                </a:r>
                <a:r>
                  <a:rPr lang="en-US" sz="1800" dirty="0" err="1">
                    <a:cs typeface="Courier New" panose="02070309020205020404" pitchFamily="49" charset="0"/>
                  </a:rPr>
                  <a:t>i</a:t>
                </a:r>
                <a:r>
                  <a:rPr lang="en-US" sz="1800" dirty="0">
                    <a:cs typeface="Courier New" panose="02070309020205020404" pitchFamily="49" charset="0"/>
                  </a:rPr>
                  <a:t>,] - solve(hessian(</a:t>
                </a:r>
                <a:r>
                  <a:rPr lang="en-US" sz="1800" dirty="0" err="1">
                    <a:cs typeface="Courier New" panose="02070309020205020404" pitchFamily="49" charset="0"/>
                  </a:rPr>
                  <a:t>fx</a:t>
                </a:r>
                <a:r>
                  <a:rPr lang="en-US" sz="1800" dirty="0">
                    <a:cs typeface="Courier New" panose="02070309020205020404" pitchFamily="49" charset="0"/>
                  </a:rPr>
                  <a:t>, x[</a:t>
                </a:r>
                <a:r>
                  <a:rPr lang="en-US" sz="1800" dirty="0" err="1">
                    <a:cs typeface="Courier New" panose="02070309020205020404" pitchFamily="49" charset="0"/>
                  </a:rPr>
                  <a:t>i</a:t>
                </a:r>
                <a:r>
                  <a:rPr lang="en-US" sz="1800" dirty="0">
                    <a:cs typeface="Courier New" panose="02070309020205020404" pitchFamily="49" charset="0"/>
                  </a:rPr>
                  <a:t>,]), grad(</a:t>
                </a:r>
                <a:r>
                  <a:rPr lang="en-US" sz="1800" dirty="0" err="1">
                    <a:cs typeface="Courier New" panose="02070309020205020404" pitchFamily="49" charset="0"/>
                  </a:rPr>
                  <a:t>fx</a:t>
                </a:r>
                <a:r>
                  <a:rPr lang="en-US" sz="1800" dirty="0">
                    <a:cs typeface="Courier New" panose="02070309020205020404" pitchFamily="49" charset="0"/>
                  </a:rPr>
                  <a:t>, x[</a:t>
                </a:r>
                <a:r>
                  <a:rPr lang="en-US" sz="1800" dirty="0" err="1">
                    <a:cs typeface="Courier New" panose="02070309020205020404" pitchFamily="49" charset="0"/>
                  </a:rPr>
                  <a:t>i</a:t>
                </a:r>
                <a:r>
                  <a:rPr lang="en-US" sz="1800" dirty="0">
                    <a:cs typeface="Courier New" panose="02070309020205020404" pitchFamily="49" charset="0"/>
                  </a:rPr>
                  <a:t>,]))</a:t>
                </a:r>
              </a:p>
              <a:p>
                <a:pPr marL="0" indent="0" latinLnBrk="1">
                  <a:buNone/>
                </a:pPr>
                <a:r>
                  <a:rPr lang="en-US" sz="1800" dirty="0">
                    <a:cs typeface="Courier New" panose="02070309020205020404" pitchFamily="49" charset="0"/>
                  </a:rPr>
                  <a:t>}</a:t>
                </a:r>
              </a:p>
              <a:p>
                <a:r>
                  <a:rPr lang="en-US" dirty="0"/>
                  <a:t>Gradient and hessian could be calculated by numerical methods. </a:t>
                </a:r>
                <a:br>
                  <a:rPr lang="en-US" dirty="0"/>
                </a:br>
                <a:r>
                  <a:rPr lang="en-US" dirty="0"/>
                  <a:t>When analytical gradient &amp;/r hessian functions are given, it becomes much faster.</a:t>
                </a:r>
              </a:p>
              <a:p>
                <a:r>
                  <a:rPr lang="en-US" dirty="0"/>
                  <a:t>R {</a:t>
                </a:r>
                <a:r>
                  <a:rPr lang="en-US" dirty="0" err="1"/>
                  <a:t>numDeriv</a:t>
                </a:r>
                <a:r>
                  <a:rPr lang="en-US" dirty="0"/>
                  <a:t>} package has hessian(), grad()</a:t>
                </a:r>
              </a:p>
              <a:p>
                <a14:m>
                  <m:oMath xmlns:m="http://schemas.openxmlformats.org/officeDocument/2006/math">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𝐻𝑒𝑠𝑠𝑖𝑎𝑛</m:t>
                        </m:r>
                      </m:e>
                      <m:sup>
                        <m:r>
                          <a:rPr lang="en-US" i="1">
                            <a:latin typeface="Cambria Math" panose="02040503050406030204" pitchFamily="18" charset="0"/>
                          </a:rPr>
                          <m:t>−1</m:t>
                        </m:r>
                      </m:sup>
                    </m:sSup>
                    <m:r>
                      <a:rPr lang="en-US" i="1">
                        <a:latin typeface="Cambria Math" panose="02040503050406030204" pitchFamily="18" charset="0"/>
                      </a:rPr>
                      <m:t>𝑔𝑟𝑎𝑑𝑖𝑒𝑛𝑡</m:t>
                    </m:r>
                  </m:oMath>
                </a14:m>
                <a:r>
                  <a:rPr lang="en-US" dirty="0"/>
                  <a:t> could be called ‘direction vector (p)’</a:t>
                </a:r>
              </a:p>
              <a:p>
                <a:pPr lvl="1"/>
                <a:r>
                  <a:rPr lang="en-US" dirty="0"/>
                  <a:t>But, how long should be this vector? Length need to be adjusted.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032933"/>
                <a:ext cx="7886700" cy="4343399"/>
              </a:xfrm>
              <a:blipFill>
                <a:blip r:embed="rId2"/>
                <a:stretch>
                  <a:fillRect l="-773" t="-1543" r="-541"/>
                </a:stretch>
              </a:blipFill>
            </p:spPr>
            <p:txBody>
              <a:bodyPr/>
              <a:lstStyle/>
              <a:p>
                <a:r>
                  <a:rPr lang="en-US">
                    <a:noFill/>
                  </a:rPr>
                  <a:t> </a:t>
                </a:r>
              </a:p>
            </p:txBody>
          </p:sp>
        </mc:Fallback>
      </mc:AlternateContent>
    </p:spTree>
    <p:extLst>
      <p:ext uri="{BB962C8B-B14F-4D97-AF65-F5344CB8AC3E}">
        <p14:creationId xmlns:p14="http://schemas.microsoft.com/office/powerpoint/2010/main" val="1424808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Terms</a:t>
            </a:r>
          </a:p>
        </p:txBody>
      </p:sp>
      <p:sp>
        <p:nvSpPr>
          <p:cNvPr id="3" name="Content Placeholder 2"/>
          <p:cNvSpPr>
            <a:spLocks noGrp="1"/>
          </p:cNvSpPr>
          <p:nvPr>
            <p:ph idx="1"/>
          </p:nvPr>
        </p:nvSpPr>
        <p:spPr>
          <a:xfrm>
            <a:off x="628650" y="1032934"/>
            <a:ext cx="7886700" cy="4155124"/>
          </a:xfrm>
        </p:spPr>
        <p:txBody>
          <a:bodyPr>
            <a:normAutofit/>
          </a:bodyPr>
          <a:lstStyle/>
          <a:p>
            <a:pPr>
              <a:lnSpc>
                <a:spcPct val="150000"/>
              </a:lnSpc>
            </a:pPr>
            <a:r>
              <a:rPr lang="en-US" dirty="0"/>
              <a:t>Differentiation of scalar valued function w.r.t vector </a:t>
            </a:r>
            <a:br>
              <a:rPr lang="en-US" dirty="0"/>
            </a:br>
            <a:r>
              <a:rPr lang="en-US" dirty="0"/>
              <a:t>	→ gradient (vector)</a:t>
            </a:r>
          </a:p>
          <a:p>
            <a:pPr>
              <a:lnSpc>
                <a:spcPct val="150000"/>
              </a:lnSpc>
            </a:pPr>
            <a:r>
              <a:rPr lang="en-US" dirty="0"/>
              <a:t>Further differentiation of gradient w.r.t vector </a:t>
            </a:r>
            <a:br>
              <a:rPr lang="en-US" dirty="0"/>
            </a:br>
            <a:r>
              <a:rPr lang="en-US" dirty="0"/>
              <a:t>	→ Hessian (matrix)</a:t>
            </a:r>
          </a:p>
          <a:p>
            <a:pPr>
              <a:lnSpc>
                <a:spcPct val="150000"/>
              </a:lnSpc>
            </a:pPr>
            <a:r>
              <a:rPr lang="en-US" dirty="0"/>
              <a:t>Differentiation of vector valued function w.r.t vector </a:t>
            </a:r>
            <a:br>
              <a:rPr lang="en-US" dirty="0"/>
            </a:br>
            <a:r>
              <a:rPr lang="en-US" dirty="0"/>
              <a:t>	→ Jacobian (matrix)</a:t>
            </a:r>
          </a:p>
        </p:txBody>
      </p:sp>
    </p:spTree>
    <p:extLst>
      <p:ext uri="{BB962C8B-B14F-4D97-AF65-F5344CB8AC3E}">
        <p14:creationId xmlns:p14="http://schemas.microsoft.com/office/powerpoint/2010/main" val="346745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Termination Criteria</a:t>
            </a:r>
          </a:p>
        </p:txBody>
      </p:sp>
      <p:sp>
        <p:nvSpPr>
          <p:cNvPr id="3" name="Content Placeholder 2"/>
          <p:cNvSpPr>
            <a:spLocks noGrp="1"/>
          </p:cNvSpPr>
          <p:nvPr>
            <p:ph idx="1"/>
          </p:nvPr>
        </p:nvSpPr>
        <p:spPr/>
        <p:txBody>
          <a:bodyPr>
            <a:normAutofit fontScale="92500" lnSpcReduction="10000"/>
          </a:bodyPr>
          <a:lstStyle/>
          <a:p>
            <a:pPr marL="457200" indent="-457200">
              <a:lnSpc>
                <a:spcPct val="150000"/>
              </a:lnSpc>
              <a:buFont typeface="+mj-lt"/>
              <a:buAutoNum type="arabicPeriod"/>
            </a:pPr>
            <a:r>
              <a:rPr lang="en-US" dirty="0"/>
              <a:t>There is no more change in the objective function value (OFV, y)</a:t>
            </a:r>
          </a:p>
          <a:p>
            <a:pPr marL="457200" indent="-457200">
              <a:lnSpc>
                <a:spcPct val="150000"/>
              </a:lnSpc>
              <a:buFont typeface="+mj-lt"/>
              <a:buAutoNum type="arabicPeriod"/>
            </a:pPr>
            <a:r>
              <a:rPr lang="en-US" dirty="0"/>
              <a:t>There is no more difference in x values</a:t>
            </a:r>
          </a:p>
          <a:p>
            <a:pPr marL="457200" indent="-457200">
              <a:lnSpc>
                <a:spcPct val="150000"/>
              </a:lnSpc>
              <a:buFont typeface="+mj-lt"/>
              <a:buAutoNum type="arabicPeriod"/>
            </a:pPr>
            <a:r>
              <a:rPr lang="en-US" dirty="0"/>
              <a:t>The gradients are almost zeros.</a:t>
            </a:r>
          </a:p>
          <a:p>
            <a:pPr marL="0" indent="0">
              <a:lnSpc>
                <a:spcPct val="150000"/>
              </a:lnSpc>
              <a:buNone/>
            </a:pPr>
            <a:endParaRPr lang="en-US" dirty="0"/>
          </a:p>
          <a:p>
            <a:pPr>
              <a:lnSpc>
                <a:spcPct val="150000"/>
              </a:lnSpc>
            </a:pPr>
            <a:r>
              <a:rPr lang="en-US" dirty="0"/>
              <a:t>Most software use only the first one as the criterion of success.</a:t>
            </a:r>
          </a:p>
          <a:p>
            <a:pPr>
              <a:lnSpc>
                <a:spcPct val="150000"/>
              </a:lnSpc>
            </a:pPr>
            <a:r>
              <a:rPr lang="en-US" dirty="0"/>
              <a:t>NONMEM® uses another criterion: SIGDIG</a:t>
            </a:r>
          </a:p>
          <a:p>
            <a:pPr lvl="1">
              <a:lnSpc>
                <a:spcPct val="150000"/>
              </a:lnSpc>
            </a:pPr>
            <a:r>
              <a:rPr lang="en-US" dirty="0"/>
              <a:t>Rounding error: no better x could be found</a:t>
            </a:r>
          </a:p>
          <a:p>
            <a:pPr>
              <a:lnSpc>
                <a:spcPct val="150000"/>
              </a:lnSpc>
            </a:pPr>
            <a:r>
              <a:rPr lang="en-US" dirty="0"/>
              <a:t>Minimization failure is frequent phenomenon.</a:t>
            </a:r>
          </a:p>
        </p:txBody>
      </p:sp>
    </p:spTree>
    <p:extLst>
      <p:ext uri="{BB962C8B-B14F-4D97-AF65-F5344CB8AC3E}">
        <p14:creationId xmlns:p14="http://schemas.microsoft.com/office/powerpoint/2010/main" val="230551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SIGDIG in NONMEM® (in UCP/STP scale)</a:t>
            </a:r>
          </a:p>
        </p:txBody>
      </p:sp>
      <p:sp>
        <p:nvSpPr>
          <p:cNvPr id="3" name="Content Placeholder 2"/>
          <p:cNvSpPr>
            <a:spLocks noGrp="1"/>
          </p:cNvSpPr>
          <p:nvPr>
            <p:ph idx="1"/>
          </p:nvPr>
        </p:nvSpPr>
        <p:spPr>
          <a:xfrm>
            <a:off x="628649" y="1032934"/>
            <a:ext cx="7886701" cy="4114536"/>
          </a:xfrm>
        </p:spPr>
        <p:txBody>
          <a:bodyPr>
            <a:normAutofit/>
          </a:bodyPr>
          <a:lstStyle/>
          <a:p>
            <a:pPr marL="0" indent="0">
              <a:lnSpc>
                <a:spcPct val="150000"/>
              </a:lnSpc>
              <a:buNone/>
            </a:pPr>
            <a:r>
              <a:rPr lang="en-US" sz="1600" b="1" dirty="0">
                <a:latin typeface="Courier New" panose="02070309020205020404" pitchFamily="49" charset="0"/>
                <a:cs typeface="Courier New" panose="02070309020205020404" pitchFamily="49" charset="0"/>
              </a:rPr>
              <a:t> 0.0000E+00  </a:t>
            </a:r>
            <a:r>
              <a:rPr lang="en-US" sz="1600" b="1" dirty="0" err="1">
                <a:latin typeface="Courier New" panose="02070309020205020404" pitchFamily="49" charset="0"/>
                <a:cs typeface="Courier New" panose="02070309020205020404" pitchFamily="49" charset="0"/>
              </a:rPr>
              <a:t>0.0000E+00</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0.0000E+00</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0.0000E+00</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0.0000E+00</a:t>
            </a:r>
            <a:endParaRPr lang="en-US" sz="1600" b="1" dirty="0">
              <a:latin typeface="Courier New" panose="02070309020205020404" pitchFamily="49" charset="0"/>
              <a:cs typeface="Courier New" panose="02070309020205020404" pitchFamily="49" charset="0"/>
            </a:endParaRPr>
          </a:p>
          <a:p>
            <a:pPr marL="0" indent="0">
              <a:lnSpc>
                <a:spcPct val="150000"/>
              </a:lnSpc>
              <a:buNone/>
            </a:pPr>
            <a:r>
              <a:rPr lang="en-US" sz="1600" b="1" dirty="0">
                <a:latin typeface="Courier New" panose="02070309020205020404" pitchFamily="49" charset="0"/>
                <a:cs typeface="Courier New" panose="02070309020205020404" pitchFamily="49" charset="0"/>
              </a:rPr>
              <a:t>-0.2268E+01 -0.2513E+01 -0.2309E+01 -0.1933E+01 -0.1469E+01</a:t>
            </a:r>
          </a:p>
          <a:p>
            <a:pPr marL="0" indent="0">
              <a:lnSpc>
                <a:spcPct val="150000"/>
              </a:lnSpc>
              <a:buNone/>
            </a:pPr>
            <a:r>
              <a:rPr lang="en-US" sz="1600" b="1" dirty="0">
                <a:latin typeface="Courier New" panose="02070309020205020404" pitchFamily="49" charset="0"/>
                <a:cs typeface="Courier New" panose="02070309020205020404" pitchFamily="49" charset="0"/>
              </a:rPr>
              <a:t>-0.2215E+01 -0.1712E+01 -0.1724E+01 -0.1921E+01 -0.2502E+01</a:t>
            </a:r>
          </a:p>
          <a:p>
            <a:pPr marL="0" indent="0">
              <a:lnSpc>
                <a:spcPct val="150000"/>
              </a:lnSpc>
              <a:buNone/>
            </a:pPr>
            <a:r>
              <a:rPr lang="en-US" sz="1600" b="1" dirty="0">
                <a:latin typeface="Courier New" panose="02070309020205020404" pitchFamily="49" charset="0"/>
                <a:cs typeface="Courier New" panose="02070309020205020404" pitchFamily="49" charset="0"/>
              </a:rPr>
              <a:t>-0.1513E+01 -0.6113E+00 -0.1353E+01 -0.6891E+00 -0.4158E+00</a:t>
            </a:r>
          </a:p>
          <a:p>
            <a:pPr marL="0" indent="0">
              <a:lnSpc>
                <a:spcPct val="150000"/>
              </a:lnSpc>
              <a:buNone/>
            </a:pPr>
            <a:r>
              <a:rPr lang="en-US" sz="1600" b="1" dirty="0">
                <a:latin typeface="Courier New" panose="02070309020205020404" pitchFamily="49" charset="0"/>
                <a:cs typeface="Courier New" panose="02070309020205020404" pitchFamily="49" charset="0"/>
              </a:rPr>
              <a:t>-0.4721E+00 -0.4085E+00 -0.5837E+00  0.1889E+00  0.1265E+00</a:t>
            </a:r>
          </a:p>
          <a:p>
            <a:pPr marL="0" indent="0">
              <a:lnSpc>
                <a:spcPct val="150000"/>
              </a:lnSpc>
              <a:buNone/>
            </a:pPr>
            <a:r>
              <a:rPr lang="en-US" sz="1600" b="1" dirty="0">
                <a:latin typeface="Courier New" panose="02070309020205020404" pitchFamily="49" charset="0"/>
                <a:cs typeface="Courier New" panose="02070309020205020404" pitchFamily="49" charset="0"/>
              </a:rPr>
              <a:t>-0.2128E+00  0.1030E+01  0.3951E+00  0.4544E+00  0.5877E+00</a:t>
            </a:r>
          </a:p>
          <a:p>
            <a:pPr marL="0" indent="0">
              <a:lnSpc>
                <a:spcPct val="150000"/>
              </a:lnSpc>
              <a:buNone/>
            </a:pPr>
            <a:r>
              <a:rPr lang="en-US" sz="1600" b="1" dirty="0">
                <a:latin typeface="Courier New" panose="02070309020205020404" pitchFamily="49" charset="0"/>
                <a:cs typeface="Courier New" panose="02070309020205020404" pitchFamily="49" charset="0"/>
              </a:rPr>
              <a:t> 0.1470E+01  0.2285E+01  0.2069E+01  0.2908E+01  0.2657E+01</a:t>
            </a:r>
          </a:p>
          <a:p>
            <a:pPr marL="0" indent="0">
              <a:lnSpc>
                <a:spcPct val="150000"/>
              </a:lnSpc>
              <a:buNone/>
            </a:pPr>
            <a:r>
              <a:rPr lang="en-US" sz="1600" b="1" dirty="0">
                <a:latin typeface="Courier New" panose="02070309020205020404" pitchFamily="49" charset="0"/>
                <a:cs typeface="Courier New" panose="02070309020205020404" pitchFamily="49" charset="0"/>
              </a:rPr>
              <a:t> 0.2642E+01  0.2174E+01  0.3156E+01  0.1737E+01  0.2576E+01</a:t>
            </a:r>
          </a:p>
        </p:txBody>
      </p:sp>
    </p:spTree>
    <p:extLst>
      <p:ext uri="{BB962C8B-B14F-4D97-AF65-F5344CB8AC3E}">
        <p14:creationId xmlns:p14="http://schemas.microsoft.com/office/powerpoint/2010/main" val="2927654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Redefined SIGDIG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777211"/>
                <a:ext cx="7886700" cy="4292599"/>
              </a:xfrm>
            </p:spPr>
            <p:txBody>
              <a:bodyPr>
                <a:normAutofit fontScale="85000" lnSpcReduction="10000"/>
              </a:bodyPr>
              <a:lstStyle/>
              <a:p>
                <a:pPr marL="0" indent="0">
                  <a:lnSpc>
                    <a:spcPct val="200000"/>
                  </a:lnSpc>
                  <a:buNone/>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SIGDIG</m:t>
                      </m:r>
                      <m:r>
                        <a:rPr lang="en-US" smtClean="0">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a:rPr lang="en-US" i="1">
                                  <a:latin typeface="Cambria Math" panose="02040503050406030204" pitchFamily="18" charset="0"/>
                                </a:rPr>
                                <m:t>−</m:t>
                              </m:r>
                              <m:r>
                                <m:rPr>
                                  <m:sty m:val="p"/>
                                </m:rPr>
                                <a:rPr lang="en-US">
                                  <a:latin typeface="Cambria Math" panose="02040503050406030204" pitchFamily="18" charset="0"/>
                                </a:rPr>
                                <m:t>log</m:t>
                              </m:r>
                            </m:e>
                            <m:sub>
                              <m:r>
                                <a:rPr lang="en-US" i="1">
                                  <a:latin typeface="Cambria Math" panose="02040503050406030204" pitchFamily="18" charset="0"/>
                                </a:rPr>
                                <m:t>10</m:t>
                              </m:r>
                            </m:sub>
                          </m:sSub>
                        </m:fName>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𝜃</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𝑡𝑟𝑢𝑒</m:t>
                                      </m:r>
                                    </m:sub>
                                  </m:sSub>
                                </m:num>
                                <m:den>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𝑡𝑟𝑢𝑒</m:t>
                                      </m:r>
                                    </m:sub>
                                  </m:sSub>
                                </m:den>
                              </m:f>
                            </m:e>
                          </m:d>
                        </m:e>
                      </m:func>
                    </m:oMath>
                  </m:oMathPara>
                </a14:m>
                <a:endParaRPr lang="en-US" dirty="0"/>
              </a:p>
              <a:p>
                <a:pPr marL="0" indent="0">
                  <a:lnSpc>
                    <a:spcPct val="200000"/>
                  </a:lnSpc>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a:rPr lang="en-US" i="1">
                                  <a:latin typeface="Cambria Math" panose="02040503050406030204" pitchFamily="18" charset="0"/>
                                </a:rPr>
                                <m:t>−</m:t>
                              </m:r>
                              <m:r>
                                <m:rPr>
                                  <m:sty m:val="p"/>
                                </m:rPr>
                                <a:rPr lang="en-US">
                                  <a:latin typeface="Cambria Math" panose="02040503050406030204" pitchFamily="18" charset="0"/>
                                </a:rPr>
                                <m:t>log</m:t>
                              </m:r>
                            </m:e>
                            <m:sub>
                              <m:r>
                                <a:rPr lang="en-US" i="1">
                                  <a:latin typeface="Cambria Math" panose="02040503050406030204" pitchFamily="18" charset="0"/>
                                </a:rPr>
                                <m:t>10</m:t>
                              </m:r>
                            </m:sub>
                          </m:sSub>
                        </m:fName>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10.001−10.000</m:t>
                                  </m:r>
                                </m:num>
                                <m:den>
                                  <m:r>
                                    <a:rPr lang="en-US" i="1">
                                      <a:latin typeface="Cambria Math" panose="02040503050406030204" pitchFamily="18" charset="0"/>
                                    </a:rPr>
                                    <m:t>10.000</m:t>
                                  </m:r>
                                </m:den>
                              </m:f>
                            </m:e>
                          </m:d>
                        </m:e>
                      </m:func>
                      <m:r>
                        <a:rPr lang="en-US" i="1">
                          <a:latin typeface="Cambria Math" panose="02040503050406030204" pitchFamily="18" charset="0"/>
                        </a:rPr>
                        <m:t>=4</m:t>
                      </m:r>
                    </m:oMath>
                  </m:oMathPara>
                </a14:m>
                <a:endParaRPr lang="en-US" dirty="0"/>
              </a:p>
              <a:p>
                <a:pPr>
                  <a:lnSpc>
                    <a:spcPct val="200000"/>
                  </a:lnSpc>
                </a:pPr>
                <a:r>
                  <a:rPr lang="en-US" dirty="0"/>
                  <a:t>Not exactly the above in NONMEM® (much more complex, but basically same)</a:t>
                </a:r>
              </a:p>
              <a:p>
                <a:pPr>
                  <a:lnSpc>
                    <a:spcPct val="200000"/>
                  </a:lnSpc>
                </a:pPr>
                <a:r>
                  <a:rPr lang="en-US" dirty="0"/>
                  <a:t>NONMEM calculates this in the UCP (unconstrained parameter), or previously known as STP (scaled and transformed parameter) scale.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777211"/>
                <a:ext cx="7886700" cy="4292599"/>
              </a:xfrm>
              <a:blipFill>
                <a:blip r:embed="rId2"/>
                <a:stretch>
                  <a:fillRect l="-464"/>
                </a:stretch>
              </a:blipFill>
            </p:spPr>
            <p:txBody>
              <a:bodyPr/>
              <a:lstStyle/>
              <a:p>
                <a:r>
                  <a:rPr lang="en-US">
                    <a:noFill/>
                  </a:rPr>
                  <a:t> </a:t>
                </a:r>
              </a:p>
            </p:txBody>
          </p:sp>
        </mc:Fallback>
      </mc:AlternateContent>
    </p:spTree>
    <p:extLst>
      <p:ext uri="{BB962C8B-B14F-4D97-AF65-F5344CB8AC3E}">
        <p14:creationId xmlns:p14="http://schemas.microsoft.com/office/powerpoint/2010/main" val="4205271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UCP (STP) for Theta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8650" y="1032934"/>
                <a:ext cx="7886700" cy="3535191"/>
              </a:xfrm>
            </p:spPr>
            <p:txBody>
              <a:bodyPr>
                <a:noAutofit/>
              </a:bodyPr>
              <a:lstStyle/>
              <a:p>
                <a:pPr marL="0" indent="0">
                  <a:lnSpc>
                    <a:spcPct val="200000"/>
                  </a:lnSpc>
                  <a:buNone/>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𝑈𝐶𝑃</m:t>
                          </m:r>
                        </m:sub>
                      </m:sSub>
                      <m:r>
                        <a:rPr lang="en-US" sz="2400" i="1">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rPr>
                            <m:t>𝑂𝑟𝑖𝑔𝑖𝑛𝑎𝑙</m:t>
                          </m:r>
                        </m:sub>
                      </m:sSub>
                      <m:r>
                        <a:rPr lang="en-US" sz="2400" b="0" i="1" smtClean="0">
                          <a:latin typeface="Cambria Math" panose="02040503050406030204" pitchFamily="18" charset="0"/>
                        </a:rPr>
                        <m:t>,</m:t>
                      </m:r>
                      <m:r>
                        <a:rPr lang="en-US" sz="2400" b="0" i="1" smtClean="0">
                          <a:latin typeface="Cambria Math" panose="02040503050406030204" pitchFamily="18" charset="0"/>
                        </a:rPr>
                        <m:t>𝐼𝐸</m:t>
                      </m:r>
                      <m:r>
                        <a:rPr lang="en-US" sz="2400" b="0" i="1" smtClean="0">
                          <a:latin typeface="Cambria Math" panose="02040503050406030204" pitchFamily="18" charset="0"/>
                        </a:rPr>
                        <m:t>, </m:t>
                      </m:r>
                      <m:r>
                        <a:rPr lang="en-US" sz="2400" b="0" i="1" smtClean="0">
                          <a:latin typeface="Cambria Math" panose="02040503050406030204" pitchFamily="18" charset="0"/>
                        </a:rPr>
                        <m:t>𝑈𝐵</m:t>
                      </m:r>
                      <m:r>
                        <a:rPr lang="en-US" sz="2400" b="0" i="1" smtClean="0">
                          <a:latin typeface="Cambria Math" panose="02040503050406030204" pitchFamily="18" charset="0"/>
                        </a:rPr>
                        <m:t>,</m:t>
                      </m:r>
                      <m:r>
                        <a:rPr lang="en-US" sz="2400" b="0" i="1" smtClean="0">
                          <a:latin typeface="Cambria Math" panose="02040503050406030204" pitchFamily="18" charset="0"/>
                        </a:rPr>
                        <m:t>𝐿𝐵</m:t>
                      </m:r>
                      <m:r>
                        <a:rPr lang="en-US" sz="2400" b="0" i="1" smtClean="0">
                          <a:latin typeface="Cambria Math" panose="02040503050406030204" pitchFamily="18" charset="0"/>
                        </a:rPr>
                        <m:t>)</m:t>
                      </m:r>
                    </m:oMath>
                  </m:oMathPara>
                </a14:m>
                <a:endParaRPr lang="en-US" sz="2400" dirty="0"/>
              </a:p>
              <a:p>
                <a:pPr marL="0" indent="0">
                  <a:lnSpc>
                    <a:spcPct val="200000"/>
                  </a:lnSpc>
                  <a:buNone/>
                </a:pPr>
                <a:r>
                  <a:rPr lang="en-US" sz="2400" dirty="0"/>
                  <a:t>IE = Initial Estimate (Initial Value)</a:t>
                </a:r>
              </a:p>
              <a:p>
                <a:pPr marL="0" indent="0">
                  <a:lnSpc>
                    <a:spcPct val="200000"/>
                  </a:lnSpc>
                  <a:buNone/>
                </a:pPr>
                <a:r>
                  <a:rPr lang="en-US" sz="2400" dirty="0"/>
                  <a:t>LB = Lower Bound (minimum is -1 x 10</a:t>
                </a:r>
                <a:r>
                  <a:rPr lang="en-US" sz="2400" baseline="30000" dirty="0"/>
                  <a:t>6</a:t>
                </a:r>
                <a:r>
                  <a:rPr lang="en-US" sz="2400" dirty="0"/>
                  <a:t>)</a:t>
                </a:r>
              </a:p>
              <a:p>
                <a:pPr marL="0" indent="0">
                  <a:lnSpc>
                    <a:spcPct val="200000"/>
                  </a:lnSpc>
                  <a:buNone/>
                </a:pPr>
                <a:r>
                  <a:rPr lang="en-US" sz="2400" dirty="0"/>
                  <a:t>UB = Upper Bound (maximum is 1 x 10</a:t>
                </a:r>
                <a:r>
                  <a:rPr lang="en-US" sz="2400" baseline="30000" dirty="0"/>
                  <a:t>6</a:t>
                </a:r>
                <a:r>
                  <a:rPr lang="en-US" sz="2400"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032934"/>
                <a:ext cx="7886700" cy="3535191"/>
              </a:xfrm>
              <a:blipFill>
                <a:blip r:embed="rId2"/>
                <a:stretch>
                  <a:fillRect l="-1159"/>
                </a:stretch>
              </a:blipFill>
            </p:spPr>
            <p:txBody>
              <a:bodyPr/>
              <a:lstStyle/>
              <a:p>
                <a:r>
                  <a:rPr lang="en-US">
                    <a:noFill/>
                  </a:rPr>
                  <a:t> </a:t>
                </a:r>
              </a:p>
            </p:txBody>
          </p:sp>
        </mc:Fallback>
      </mc:AlternateContent>
    </p:spTree>
    <p:extLst>
      <p:ext uri="{BB962C8B-B14F-4D97-AF65-F5344CB8AC3E}">
        <p14:creationId xmlns:p14="http://schemas.microsoft.com/office/powerpoint/2010/main" val="22376336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519</TotalTime>
  <Words>807</Words>
  <Application>Microsoft Office PowerPoint</Application>
  <PresentationFormat>On-screen Show (16:10)</PresentationFormat>
  <Paragraphs>81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Cambria Math</vt:lpstr>
      <vt:lpstr>Courier New</vt:lpstr>
      <vt:lpstr>Symbol</vt:lpstr>
      <vt:lpstr>Office Theme</vt:lpstr>
      <vt:lpstr>Optimization Process and Standard Error</vt:lpstr>
      <vt:lpstr>(Mathematical) Optimization</vt:lpstr>
      <vt:lpstr>Optimization in NONMEM</vt:lpstr>
      <vt:lpstr>Newton method</vt:lpstr>
      <vt:lpstr>Basic Terms</vt:lpstr>
      <vt:lpstr>Termination Criteria</vt:lpstr>
      <vt:lpstr>SIGDIG in NONMEM® (in UCP/STP scale)</vt:lpstr>
      <vt:lpstr>Redefined SIGDIG</vt:lpstr>
      <vt:lpstr>UCP (STP) for Theta</vt:lpstr>
      <vt:lpstr>UCP for Omega and Sigma</vt:lpstr>
      <vt:lpstr>R matrix and S matrix</vt:lpstr>
      <vt:lpstr>Standard Errors of Estimates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Kyun-Seop Bae</dc:creator>
  <cp:lastModifiedBy>Kyun-Seop Bae</cp:lastModifiedBy>
  <cp:revision>100</cp:revision>
  <dcterms:created xsi:type="dcterms:W3CDTF">2017-03-19T16:08:27Z</dcterms:created>
  <dcterms:modified xsi:type="dcterms:W3CDTF">2017-03-20T05:27:15Z</dcterms:modified>
</cp:coreProperties>
</file>