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2404050" cy="43205400"/>
  <p:notesSz cx="6858000" cy="9144000"/>
  <p:defaultTextStyle>
    <a:defPPr>
      <a:defRPr lang="ko-KR"/>
    </a:defPPr>
    <a:lvl1pPr marL="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894" y="-270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304" y="13421686"/>
            <a:ext cx="27543443" cy="92611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B2A7-CF65-4B89-9E16-5243C588465A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0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B2A7-CF65-4B89-9E16-5243C588465A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7619700" y="2310293"/>
            <a:ext cx="5468186" cy="491461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5154" y="2310293"/>
            <a:ext cx="15864485" cy="4914614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B2A7-CF65-4B89-9E16-5243C588465A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B2A7-CF65-4B89-9E16-5243C588465A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5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698" y="27763471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698" y="18312297"/>
            <a:ext cx="27543443" cy="9451177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B2A7-CF65-4B89-9E16-5243C588465A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0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5154" y="13441682"/>
            <a:ext cx="10666333" cy="38014756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421555" y="13441682"/>
            <a:ext cx="10666333" cy="38014756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B2A7-CF65-4B89-9E16-5243C588465A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5" y="9671210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205" y="13701711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0811" y="9671210"/>
            <a:ext cx="14323039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0811" y="13701711"/>
            <a:ext cx="14323039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B2A7-CF65-4B89-9E16-5243C588465A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3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B2A7-CF65-4B89-9E16-5243C588465A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3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B2A7-CF65-4B89-9E16-5243C588465A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5" y="1720217"/>
            <a:ext cx="10660710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9084" y="1720219"/>
            <a:ext cx="18114766" cy="36874613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205" y="9041134"/>
            <a:ext cx="10660710" cy="29553698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B2A7-CF65-4B89-9E16-5243C588465A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78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1421" y="30243782"/>
            <a:ext cx="19442430" cy="3570451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421" y="3860481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1421" y="33814233"/>
            <a:ext cx="19442430" cy="5070629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B2A7-CF65-4B89-9E16-5243C588465A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0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10081267"/>
            <a:ext cx="29163645" cy="28513565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203" y="40045010"/>
            <a:ext cx="7560945" cy="2300286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B2A7-CF65-4B89-9E16-5243C588465A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1384" y="40045010"/>
            <a:ext cx="10261283" cy="2300286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2903" y="40045010"/>
            <a:ext cx="7560945" cy="2300286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8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1" hangingPunct="1">
        <a:spcBef>
          <a:spcPct val="20000"/>
        </a:spcBef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1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1" hangingPunct="1">
        <a:spcBef>
          <a:spcPct val="20000"/>
        </a:spcBef>
        <a:buFont typeface="Arial" panose="020B0604020202020204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48297" y="4176764"/>
            <a:ext cx="31182095" cy="3852063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134553" y="29193852"/>
            <a:ext cx="10080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1242585" y="23834948"/>
            <a:ext cx="10080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1242585" y="30007148"/>
            <a:ext cx="10080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242585" y="33486948"/>
            <a:ext cx="10080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52353" y="12853828"/>
            <a:ext cx="10080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80345" y="4536804"/>
            <a:ext cx="10080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https://yt3.ggpht.com/-Ghj0aF7iDoY/AAAAAAAAAAI/AAAAAAAAAAA/sJvlaDyPtL0/s900-c-k-no-mo-rj-c0xffffff/phot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3" t="12536" r="13464" b="12256"/>
          <a:stretch/>
        </p:blipFill>
        <p:spPr bwMode="auto">
          <a:xfrm>
            <a:off x="29169757" y="1257979"/>
            <a:ext cx="1941265" cy="198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130445" y="936404"/>
            <a:ext cx="29980577" cy="311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ts val="1800"/>
              </a:spcBef>
            </a:pPr>
            <a:r>
              <a:rPr lang="en-US" altLang="ko-KR" sz="6000" b="1" dirty="0" err="1" smtClean="0">
                <a:cs typeface="Segoe UI" panose="020B0502040204020203" pitchFamily="34" charset="0"/>
              </a:rPr>
              <a:t>nmw</a:t>
            </a:r>
            <a:r>
              <a:rPr lang="en-US" altLang="ko-KR" sz="6000" b="1" dirty="0" smtClean="0">
                <a:cs typeface="Segoe UI" panose="020B0502040204020203" pitchFamily="34" charset="0"/>
              </a:rPr>
              <a:t>: R</a:t>
            </a:r>
            <a:r>
              <a:rPr lang="ko-KR" altLang="en-US" sz="6000" b="1" dirty="0" smtClean="0">
                <a:cs typeface="Segoe UI" panose="020B0502040204020203" pitchFamily="34" charset="0"/>
              </a:rPr>
              <a:t>패키지와 </a:t>
            </a:r>
            <a:r>
              <a:rPr lang="en-US" altLang="ko-KR" sz="6000" b="1" dirty="0" smtClean="0">
                <a:cs typeface="Segoe UI" panose="020B0502040204020203" pitchFamily="34" charset="0"/>
              </a:rPr>
              <a:t>Edison</a:t>
            </a:r>
            <a:r>
              <a:rPr lang="ko-KR" altLang="en-US" sz="6000" b="1" dirty="0" err="1" smtClean="0">
                <a:cs typeface="Segoe UI" panose="020B0502040204020203" pitchFamily="34" charset="0"/>
              </a:rPr>
              <a:t>사이언스</a:t>
            </a:r>
            <a:r>
              <a:rPr lang="ko-KR" altLang="en-US" sz="6000" b="1" dirty="0" smtClean="0">
                <a:cs typeface="Segoe UI" panose="020B0502040204020203" pitchFamily="34" charset="0"/>
              </a:rPr>
              <a:t> </a:t>
            </a:r>
            <a:r>
              <a:rPr lang="ko-KR" altLang="en-US" sz="6000" b="1" dirty="0" err="1" smtClean="0">
                <a:cs typeface="Segoe UI" panose="020B0502040204020203" pitchFamily="34" charset="0"/>
              </a:rPr>
              <a:t>앱을</a:t>
            </a:r>
            <a:r>
              <a:rPr lang="ko-KR" altLang="en-US" sz="6000" b="1" dirty="0" smtClean="0">
                <a:cs typeface="Segoe UI" panose="020B0502040204020203" pitchFamily="34" charset="0"/>
              </a:rPr>
              <a:t> 이용한 비선형 </a:t>
            </a:r>
            <a:r>
              <a:rPr lang="ko-KR" altLang="en-US" sz="6000" b="1" dirty="0" err="1" smtClean="0">
                <a:cs typeface="Segoe UI" panose="020B0502040204020203" pitchFamily="34" charset="0"/>
              </a:rPr>
              <a:t>혼합효과</a:t>
            </a:r>
            <a:r>
              <a:rPr lang="ko-KR" altLang="en-US" sz="6000" b="1" dirty="0" smtClean="0">
                <a:cs typeface="Segoe UI" panose="020B0502040204020203" pitchFamily="34" charset="0"/>
              </a:rPr>
              <a:t> 모델링과 시뮬레이션</a:t>
            </a:r>
            <a:endParaRPr lang="en-US" sz="6000" b="1" dirty="0" smtClean="0">
              <a:cs typeface="Segoe UI" panose="020B0502040204020203" pitchFamily="34" charset="0"/>
            </a:endParaRPr>
          </a:p>
          <a:p>
            <a:pPr lvl="0" defTabSz="20196651">
              <a:spcBef>
                <a:spcPts val="1800"/>
              </a:spcBef>
            </a:pPr>
            <a:r>
              <a:rPr lang="ko-KR" altLang="en-US" sz="4000" b="1" dirty="0" err="1" smtClean="0">
                <a:cs typeface="Segoe UI" panose="020B0502040204020203" pitchFamily="34" charset="0"/>
              </a:rPr>
              <a:t>한성필</a:t>
            </a:r>
            <a:r>
              <a:rPr lang="en-US" altLang="ko-KR" sz="4000" b="1" baseline="30000" dirty="0" smtClean="0">
                <a:cs typeface="Segoe UI" panose="020B0502040204020203" pitchFamily="34" charset="0"/>
              </a:rPr>
              <a:t>1</a:t>
            </a:r>
            <a:r>
              <a:rPr lang="en-US" altLang="ko-KR" sz="4000" b="1" dirty="0" smtClean="0">
                <a:cs typeface="Segoe UI" panose="020B0502040204020203" pitchFamily="34" charset="0"/>
              </a:rPr>
              <a:t>, </a:t>
            </a:r>
            <a:r>
              <a:rPr lang="ko-KR" altLang="en-US" sz="4000" b="1" dirty="0" err="1" smtClean="0">
                <a:cs typeface="Segoe UI" panose="020B0502040204020203" pitchFamily="34" charset="0"/>
              </a:rPr>
              <a:t>조용순</a:t>
            </a:r>
            <a:r>
              <a:rPr lang="en-US" altLang="ko-KR" sz="4000" b="1" baseline="30000" dirty="0" smtClean="0">
                <a:cs typeface="Segoe UI" panose="020B0502040204020203" pitchFamily="34" charset="0"/>
              </a:rPr>
              <a:t>1</a:t>
            </a:r>
            <a:r>
              <a:rPr lang="en-US" altLang="ko-KR" sz="4000" b="1" dirty="0" smtClean="0">
                <a:cs typeface="Segoe UI" panose="020B0502040204020203" pitchFamily="34" charset="0"/>
              </a:rPr>
              <a:t>, </a:t>
            </a:r>
            <a:r>
              <a:rPr lang="ko-KR" altLang="en-US" sz="4000" b="1" dirty="0" err="1" smtClean="0">
                <a:cs typeface="Segoe UI" panose="020B0502040204020203" pitchFamily="34" charset="0"/>
              </a:rPr>
              <a:t>윤석규</a:t>
            </a:r>
            <a:r>
              <a:rPr lang="en-US" altLang="ko-KR" sz="4000" b="1" baseline="30000" dirty="0" smtClean="0">
                <a:cs typeface="Segoe UI" panose="020B0502040204020203" pitchFamily="34" charset="0"/>
              </a:rPr>
              <a:t>1</a:t>
            </a:r>
            <a:r>
              <a:rPr lang="en-US" altLang="ko-KR" sz="4000" b="1" dirty="0" smtClean="0">
                <a:cs typeface="Segoe UI" panose="020B0502040204020203" pitchFamily="34" charset="0"/>
              </a:rPr>
              <a:t>, </a:t>
            </a:r>
            <a:r>
              <a:rPr lang="ko-KR" altLang="en-US" sz="4000" b="1" dirty="0" err="1" smtClean="0">
                <a:cs typeface="Segoe UI" panose="020B0502040204020203" pitchFamily="34" charset="0"/>
              </a:rPr>
              <a:t>김형섭</a:t>
            </a:r>
            <a:r>
              <a:rPr lang="en-US" altLang="ko-KR" sz="4000" b="1" baseline="30000" dirty="0" smtClean="0">
                <a:cs typeface="Segoe UI" panose="020B0502040204020203" pitchFamily="34" charset="0"/>
              </a:rPr>
              <a:t>1</a:t>
            </a:r>
            <a:r>
              <a:rPr lang="en-US" altLang="ko-KR" sz="4000" b="1" dirty="0" smtClean="0">
                <a:cs typeface="Segoe UI" panose="020B0502040204020203" pitchFamily="34" charset="0"/>
              </a:rPr>
              <a:t>, </a:t>
            </a:r>
            <a:r>
              <a:rPr lang="ko-KR" altLang="en-US" sz="4000" b="1" dirty="0" err="1" smtClean="0">
                <a:cs typeface="Segoe UI" panose="020B0502040204020203" pitchFamily="34" charset="0"/>
              </a:rPr>
              <a:t>배균섭</a:t>
            </a:r>
            <a:r>
              <a:rPr lang="en-US" altLang="ko-KR" sz="4000" b="1" baseline="30000" dirty="0" smtClean="0">
                <a:cs typeface="Segoe UI" panose="020B0502040204020203" pitchFamily="34" charset="0"/>
              </a:rPr>
              <a:t>1</a:t>
            </a:r>
          </a:p>
          <a:p>
            <a:pPr lvl="0" defTabSz="20196651">
              <a:spcBef>
                <a:spcPts val="1800"/>
              </a:spcBef>
            </a:pPr>
            <a:r>
              <a:rPr lang="en-US" altLang="ko-KR" sz="4000" baseline="30000" dirty="0" smtClean="0">
                <a:cs typeface="Segoe UI" panose="020B0502040204020203" pitchFamily="34" charset="0"/>
              </a:rPr>
              <a:t>1 </a:t>
            </a:r>
            <a:r>
              <a:rPr lang="ko-KR" altLang="en-US" sz="4000" baseline="30000" dirty="0" err="1" smtClean="0">
                <a:cs typeface="Segoe UI" panose="020B0502040204020203" pitchFamily="34" charset="0"/>
              </a:rPr>
              <a:t>서울아산병원</a:t>
            </a:r>
            <a:r>
              <a:rPr lang="ko-KR" altLang="en-US" sz="4000" baseline="30000" dirty="0" smtClean="0">
                <a:cs typeface="Segoe UI" panose="020B0502040204020203" pitchFamily="34" charset="0"/>
              </a:rPr>
              <a:t> </a:t>
            </a:r>
            <a:r>
              <a:rPr lang="ko-KR" altLang="en-US" sz="4000" baseline="30000" dirty="0" err="1" smtClean="0">
                <a:cs typeface="Segoe UI" panose="020B0502040204020203" pitchFamily="34" charset="0"/>
              </a:rPr>
              <a:t>임상약리학과</a:t>
            </a:r>
            <a:r>
              <a:rPr lang="en-US" altLang="ko-KR" sz="4000" baseline="30000" dirty="0" smtClean="0">
                <a:cs typeface="Segoe UI" panose="020B0502040204020203" pitchFamily="34" charset="0"/>
              </a:rPr>
              <a:t>, </a:t>
            </a:r>
            <a:r>
              <a:rPr lang="ko-KR" altLang="en-US" sz="4000" baseline="30000" dirty="0" err="1" smtClean="0">
                <a:cs typeface="Segoe UI" panose="020B0502040204020203" pitchFamily="34" charset="0"/>
              </a:rPr>
              <a:t>울산대학교</a:t>
            </a:r>
            <a:r>
              <a:rPr lang="en-US" altLang="ko-KR" sz="4000" baseline="30000" dirty="0" smtClean="0">
                <a:cs typeface="Segoe UI" panose="020B0502040204020203" pitchFamily="34" charset="0"/>
              </a:rPr>
              <a:t>, </a:t>
            </a:r>
            <a:r>
              <a:rPr lang="ko-KR" altLang="en-US" sz="4000" baseline="30000" dirty="0" err="1" smtClean="0">
                <a:cs typeface="Segoe UI" panose="020B0502040204020203" pitchFamily="34" charset="0"/>
              </a:rPr>
              <a:t>서울특별시</a:t>
            </a:r>
            <a:r>
              <a:rPr lang="ko-KR" altLang="en-US" sz="4000" baseline="30000" dirty="0" smtClean="0">
                <a:cs typeface="Segoe UI" panose="020B0502040204020203" pitchFamily="34" charset="0"/>
              </a:rPr>
              <a:t> 송파구 </a:t>
            </a:r>
            <a:r>
              <a:rPr lang="ko-KR" altLang="en-US" sz="4000" baseline="30000" dirty="0" err="1" smtClean="0">
                <a:cs typeface="Segoe UI" panose="020B0502040204020203" pitchFamily="34" charset="0"/>
              </a:rPr>
              <a:t>올림픽로</a:t>
            </a:r>
            <a:r>
              <a:rPr lang="en-US" altLang="ko-KR" sz="4000" baseline="30000" dirty="0" smtClean="0">
                <a:cs typeface="Segoe UI" panose="020B0502040204020203" pitchFamily="34" charset="0"/>
              </a:rPr>
              <a:t>43</a:t>
            </a:r>
            <a:r>
              <a:rPr lang="ko-KR" altLang="en-US" sz="4000" baseline="30000" dirty="0" smtClean="0">
                <a:cs typeface="Segoe UI" panose="020B0502040204020203" pitchFamily="34" charset="0"/>
              </a:rPr>
              <a:t>길 </a:t>
            </a:r>
            <a:r>
              <a:rPr lang="en-US" altLang="ko-KR" sz="4000" baseline="30000" dirty="0" smtClean="0">
                <a:cs typeface="Segoe UI" panose="020B0502040204020203" pitchFamily="34" charset="0"/>
              </a:rPr>
              <a:t>88</a:t>
            </a:r>
            <a:r>
              <a:rPr lang="en-US" altLang="ko-KR" sz="4000" dirty="0" smtClean="0">
                <a:cs typeface="Segoe UI" panose="020B0502040204020203" pitchFamily="34" charset="0"/>
              </a:rPr>
              <a:t> </a:t>
            </a:r>
            <a:br>
              <a:rPr lang="en-US" altLang="ko-KR" sz="4000" dirty="0" smtClean="0">
                <a:cs typeface="Segoe UI" panose="020B0502040204020203" pitchFamily="34" charset="0"/>
              </a:rPr>
            </a:br>
            <a:r>
              <a:rPr lang="en-US" altLang="ko-KR" sz="4000" baseline="30000" dirty="0" smtClean="0">
                <a:cs typeface="Segoe UI" panose="020B0502040204020203" pitchFamily="34" charset="0"/>
              </a:rPr>
              <a:t>E-mail: </a:t>
            </a:r>
            <a:r>
              <a:rPr lang="ko-KR" altLang="en-US" sz="4000" baseline="30000" dirty="0" err="1" smtClean="0">
                <a:cs typeface="Segoe UI" panose="020B0502040204020203" pitchFamily="34" charset="0"/>
              </a:rPr>
              <a:t>한성필</a:t>
            </a:r>
            <a:r>
              <a:rPr lang="ko-KR" altLang="en-US" sz="4000" baseline="30000" dirty="0" smtClean="0">
                <a:cs typeface="Segoe UI" panose="020B0502040204020203" pitchFamily="34" charset="0"/>
              </a:rPr>
              <a:t> </a:t>
            </a:r>
            <a:r>
              <a:rPr lang="en-US" altLang="ko-KR" sz="4000" baseline="30000" dirty="0" err="1" smtClean="0">
                <a:cs typeface="Segoe UI" panose="020B0502040204020203" pitchFamily="34" charset="0"/>
              </a:rPr>
              <a:t>shan@acp.kr</a:t>
            </a:r>
            <a:r>
              <a:rPr lang="en-US" altLang="ko-KR" sz="4000" baseline="30000" dirty="0" smtClean="0">
                <a:cs typeface="Segoe UI" panose="020B0502040204020203" pitchFamily="34" charset="0"/>
              </a:rPr>
              <a:t>, </a:t>
            </a:r>
            <a:r>
              <a:rPr lang="ko-KR" altLang="en-US" sz="4000" baseline="30000" dirty="0" err="1" smtClean="0">
                <a:cs typeface="Segoe UI" panose="020B0502040204020203" pitchFamily="34" charset="0"/>
              </a:rPr>
              <a:t>배균섭</a:t>
            </a:r>
            <a:r>
              <a:rPr lang="ko-KR" altLang="en-US" sz="4000" baseline="30000" dirty="0" smtClean="0">
                <a:cs typeface="Segoe UI" panose="020B0502040204020203" pitchFamily="34" charset="0"/>
              </a:rPr>
              <a:t> </a:t>
            </a:r>
            <a:r>
              <a:rPr lang="en-US" altLang="ko-KR" sz="4000" baseline="30000" dirty="0" err="1" smtClean="0">
                <a:cs typeface="Segoe UI" panose="020B0502040204020203" pitchFamily="34" charset="0"/>
              </a:rPr>
              <a:t>ksbae@acp.kr</a:t>
            </a:r>
            <a:endParaRPr lang="en-US" altLang="ko-KR" sz="4000" baseline="30000" dirty="0">
              <a:cs typeface="Segoe UI" panose="020B0502040204020203" pitchFamily="34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080345" y="4176764"/>
            <a:ext cx="30603400" cy="38236248"/>
            <a:chOff x="1080345" y="3672708"/>
            <a:chExt cx="30603400" cy="38236248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1080345" y="3672708"/>
              <a:ext cx="30311999" cy="38236248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360000" tIns="360000" rIns="360000" bIns="360000" numCol="3" spcCol="360000" anchor="t">
              <a:no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ko-KR" sz="3600" b="1" dirty="0" smtClean="0">
                  <a:cs typeface="Segoe UI" panose="020B0502040204020203" pitchFamily="34" charset="0"/>
                </a:rPr>
                <a:t>서론</a:t>
              </a:r>
              <a:endParaRPr lang="ko-KR" altLang="ko-KR" sz="3600" b="1" dirty="0">
                <a:cs typeface="Segoe UI" panose="020B0502040204020203" pitchFamily="34" charset="0"/>
              </a:endParaRPr>
            </a:p>
            <a:p>
              <a:pPr marL="457200" indent="-457200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ko-KR" sz="2400" dirty="0"/>
                <a:t>비선형 </a:t>
              </a:r>
              <a:r>
                <a:rPr lang="ko-KR" altLang="ko-KR" sz="2400" dirty="0" err="1"/>
                <a:t>혼합효과</a:t>
              </a:r>
              <a:r>
                <a:rPr lang="ko-KR" altLang="ko-KR" sz="2400" dirty="0"/>
                <a:t> 모델링</a:t>
              </a:r>
              <a:r>
                <a:rPr lang="en-US" altLang="ko-KR" sz="2400" dirty="0"/>
                <a:t>(Nonlinear mixed effect modeling)</a:t>
              </a:r>
              <a:r>
                <a:rPr lang="ko-KR" altLang="ko-KR" sz="2400" dirty="0"/>
                <a:t>을 위해 가장 흔히 쓰이는 도구는</a:t>
              </a:r>
              <a:r>
                <a:rPr lang="en-US" altLang="ko-KR" sz="2400" dirty="0"/>
                <a:t> NONMEM®</a:t>
              </a:r>
              <a:r>
                <a:rPr lang="ko-KR" altLang="ko-KR" sz="2400" dirty="0"/>
                <a:t>이라고 하는 소프트웨어이다</a:t>
              </a:r>
              <a:r>
                <a:rPr lang="en-US" altLang="ko-KR" sz="2400" dirty="0"/>
                <a:t>. </a:t>
              </a:r>
              <a:endParaRPr lang="en-US" altLang="ko-KR" sz="2400" dirty="0" smtClean="0"/>
            </a:p>
            <a:p>
              <a:pPr marL="457200" indent="-457200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ko-KR" sz="2400" dirty="0" smtClean="0"/>
                <a:t>현재 </a:t>
              </a:r>
              <a:r>
                <a:rPr lang="ko-KR" altLang="ko-KR" sz="2400" dirty="0" err="1"/>
                <a:t>모델기반</a:t>
              </a:r>
              <a:r>
                <a:rPr lang="ko-KR" altLang="ko-KR" sz="2400" dirty="0"/>
                <a:t> </a:t>
              </a:r>
              <a:r>
                <a:rPr lang="ko-KR" altLang="ko-KR" sz="2400" dirty="0" err="1"/>
                <a:t>약물개발</a:t>
              </a:r>
              <a:r>
                <a:rPr lang="en-US" altLang="ko-KR" sz="2400" dirty="0"/>
                <a:t> (Model-based drug development)</a:t>
              </a:r>
              <a:r>
                <a:rPr lang="ko-KR" altLang="ko-KR" sz="2400" dirty="0"/>
                <a:t>를 위한 </a:t>
              </a:r>
              <a:r>
                <a:rPr lang="ko-KR" altLang="ko-KR" sz="2400" dirty="0" err="1"/>
                <a:t>계량약리학</a:t>
              </a:r>
              <a:r>
                <a:rPr lang="ko-KR" altLang="ko-KR" sz="2400" dirty="0"/>
                <a:t> 분야에서 가장 표준적인 도구로 생각되고 있으나 그 동작하는 원리를 이해하기는 쉽지 않다</a:t>
              </a:r>
              <a:r>
                <a:rPr lang="en-US" altLang="ko-KR" sz="2400" dirty="0"/>
                <a:t>. </a:t>
              </a:r>
              <a:endParaRPr lang="en-US" altLang="ko-KR" sz="2400" dirty="0" smtClean="0"/>
            </a:p>
            <a:p>
              <a:pPr marL="457200" indent="-457200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ko-KR" sz="2400" dirty="0" err="1" smtClean="0"/>
                <a:t>공개소프트웨어인</a:t>
              </a:r>
              <a:r>
                <a:rPr lang="en-US" altLang="ko-KR" sz="2400" dirty="0" smtClean="0"/>
                <a:t> </a:t>
              </a:r>
              <a:r>
                <a:rPr lang="en-US" altLang="ko-KR" sz="2400" dirty="0"/>
                <a:t>R</a:t>
              </a:r>
              <a:r>
                <a:rPr lang="ko-KR" altLang="ko-KR" sz="2400" dirty="0"/>
                <a:t>을 통해서</a:t>
              </a:r>
              <a:r>
                <a:rPr lang="en-US" altLang="ko-KR" sz="2400" dirty="0"/>
                <a:t> NONMEM</a:t>
              </a:r>
              <a:r>
                <a:rPr lang="ko-KR" altLang="ko-KR" sz="2400" dirty="0"/>
                <a:t>의 계산과 </a:t>
              </a:r>
              <a:r>
                <a:rPr lang="ko-KR" altLang="ko-KR" sz="2400" dirty="0" err="1"/>
                <a:t>알고리듬을</a:t>
              </a:r>
              <a:r>
                <a:rPr lang="ko-KR" altLang="ko-KR" sz="2400" dirty="0"/>
                <a:t> 구현하는 시도가 있었고</a:t>
              </a:r>
              <a:r>
                <a:rPr lang="en-US" altLang="ko-KR" sz="2400" dirty="0"/>
                <a:t>, </a:t>
              </a:r>
              <a:r>
                <a:rPr lang="ko-KR" altLang="ko-KR" sz="2400" dirty="0"/>
                <a:t>성공적으로 결과값을 재현할 수 있음을 보였다</a:t>
              </a:r>
              <a:r>
                <a:rPr lang="en-US" altLang="ko-KR" sz="2400" dirty="0"/>
                <a:t>. [1, 2] </a:t>
              </a:r>
              <a:endParaRPr lang="en-US" altLang="ko-KR" sz="2400" dirty="0" smtClean="0"/>
            </a:p>
            <a:p>
              <a:pPr marL="457200" indent="-457200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ko-KR" sz="2400" dirty="0" smtClean="0"/>
                <a:t>이 </a:t>
              </a:r>
              <a:r>
                <a:rPr lang="ko-KR" altLang="ko-KR" sz="2400" dirty="0"/>
                <a:t>연구를 통해서</a:t>
              </a:r>
              <a:r>
                <a:rPr lang="en-US" altLang="ko-KR" sz="2400" dirty="0"/>
                <a:t> NONMEM</a:t>
              </a:r>
              <a:r>
                <a:rPr lang="ko-KR" altLang="ko-KR" sz="2400" dirty="0"/>
                <a:t>의 </a:t>
              </a:r>
              <a:r>
                <a:rPr lang="ko-KR" altLang="ko-KR" sz="2400" dirty="0" err="1"/>
                <a:t>동작원리를</a:t>
              </a:r>
              <a:r>
                <a:rPr lang="ko-KR" altLang="ko-KR" sz="2400" dirty="0"/>
                <a:t> 단계별로 실행하며 학습할 수 있게 되었으며</a:t>
              </a:r>
              <a:r>
                <a:rPr lang="en-US" altLang="ko-KR" sz="2400" dirty="0"/>
                <a:t>, </a:t>
              </a:r>
              <a:r>
                <a:rPr lang="ko-KR" altLang="ko-KR" sz="2400" dirty="0"/>
                <a:t>더 나아가 저자들은 공개 소프트웨어인</a:t>
              </a:r>
              <a:r>
                <a:rPr lang="en-US" altLang="ko-KR" sz="2400" dirty="0"/>
                <a:t> </a:t>
              </a:r>
              <a:r>
                <a:rPr lang="en-US" altLang="ko-KR" sz="2400" dirty="0" err="1"/>
                <a:t>nmw</a:t>
              </a:r>
              <a:r>
                <a:rPr lang="en-US" altLang="ko-KR" sz="2400" dirty="0"/>
                <a:t> R </a:t>
              </a:r>
              <a:r>
                <a:rPr lang="ko-KR" altLang="ko-KR" sz="2400" dirty="0"/>
                <a:t>패키지를 개발</a:t>
              </a:r>
              <a:r>
                <a:rPr lang="en-US" altLang="ko-KR" sz="2400" dirty="0"/>
                <a:t> [3], </a:t>
              </a:r>
              <a:r>
                <a:rPr lang="ko-KR" altLang="ko-KR" sz="2400" dirty="0"/>
                <a:t>배포하여 이러한 원리를 누구나 </a:t>
              </a:r>
              <a:r>
                <a:rPr lang="ko-KR" altLang="ko-KR" sz="2400" dirty="0" err="1"/>
                <a:t>비용없이</a:t>
              </a:r>
              <a:r>
                <a:rPr lang="ko-KR" altLang="ko-KR" sz="2400" dirty="0"/>
                <a:t> 접근할 수 있게 하였다</a:t>
              </a:r>
              <a:r>
                <a:rPr lang="en-US" altLang="ko-KR" sz="2400" dirty="0"/>
                <a:t>. </a:t>
              </a:r>
              <a:endParaRPr lang="en-US" altLang="ko-KR" sz="2400" dirty="0" smtClean="0"/>
            </a:p>
            <a:p>
              <a:pPr marL="457200" indent="-457200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ko-KR" altLang="ko-KR" sz="2400" dirty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ko-KR" sz="3600" b="1" dirty="0"/>
                <a:t>이론 및 </a:t>
              </a:r>
              <a:r>
                <a:rPr lang="ko-KR" altLang="ko-KR" sz="3600" b="1" dirty="0" err="1"/>
                <a:t>계산방법</a:t>
              </a:r>
              <a:endParaRPr lang="ko-KR" altLang="ko-KR" sz="3600" b="1" dirty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ko-KR" sz="2400" dirty="0"/>
                <a:t>먼저</a:t>
              </a:r>
              <a:r>
                <a:rPr lang="en-US" altLang="ko-KR" sz="2400" dirty="0"/>
                <a:t> R </a:t>
              </a:r>
              <a:r>
                <a:rPr lang="ko-KR" altLang="ko-KR" sz="2400" dirty="0"/>
                <a:t>패키지의 설치 및 로딩 과정은 다음의 명령어를</a:t>
              </a:r>
              <a:r>
                <a:rPr lang="en-US" altLang="ko-KR" sz="2400" dirty="0"/>
                <a:t> R </a:t>
              </a:r>
              <a:r>
                <a:rPr lang="ko-KR" altLang="ko-KR" sz="2400" dirty="0"/>
                <a:t>콘솔에 </a:t>
              </a:r>
              <a:r>
                <a:rPr lang="ko-KR" altLang="ko-KR" sz="2400" dirty="0" err="1" smtClean="0"/>
                <a:t>입력함으로서</a:t>
              </a:r>
              <a:r>
                <a:rPr lang="en-US" altLang="ko-KR" sz="2400" dirty="0" smtClean="0"/>
                <a:t> </a:t>
              </a:r>
              <a:r>
                <a:rPr lang="ko-KR" altLang="ko-KR" sz="2400" dirty="0" smtClean="0"/>
                <a:t>가능하다</a:t>
              </a:r>
              <a:r>
                <a:rPr lang="en-US" altLang="ko-KR" sz="2400" dirty="0"/>
                <a:t>.</a:t>
              </a:r>
              <a:endParaRPr lang="ko-KR" altLang="ko-KR" sz="2400" dirty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install.packages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(‘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nmw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’)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library(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nmw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)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>
                <a:latin typeface="+mj-lt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>
                <a:latin typeface="+mj-lt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>
                <a:latin typeface="+mj-lt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>
                <a:latin typeface="+mj-lt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>
                <a:latin typeface="+mj-lt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>
                <a:latin typeface="+mj-lt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>
                <a:latin typeface="+mj-lt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>
                <a:latin typeface="+mj-lt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>
                <a:latin typeface="+mj-lt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i="1" dirty="0" smtClean="0"/>
                <a:t>Figure </a:t>
              </a:r>
              <a:r>
                <a:rPr lang="en-US" altLang="ko-KR" sz="2400" i="1" dirty="0"/>
                <a:t>1. R</a:t>
              </a:r>
              <a:r>
                <a:rPr lang="ko-KR" altLang="ko-KR" sz="2400" i="1" dirty="0"/>
                <a:t>에 내장된</a:t>
              </a:r>
              <a:r>
                <a:rPr lang="en-US" altLang="ko-KR" sz="2400" i="1" dirty="0"/>
                <a:t> </a:t>
              </a:r>
              <a:r>
                <a:rPr lang="en-US" altLang="ko-KR" sz="2400" i="1" dirty="0" err="1"/>
                <a:t>Theoph</a:t>
              </a:r>
              <a:r>
                <a:rPr lang="en-US" altLang="ko-KR" sz="2400" i="1" dirty="0"/>
                <a:t> </a:t>
              </a:r>
              <a:r>
                <a:rPr lang="ko-KR" altLang="ko-KR" sz="2400" i="1" dirty="0"/>
                <a:t>자료</a:t>
              </a:r>
              <a:r>
                <a:rPr lang="en-US" altLang="ko-KR" sz="2400" i="1" dirty="0"/>
                <a:t>. </a:t>
              </a:r>
              <a:r>
                <a:rPr lang="ko-KR" altLang="ko-KR" sz="2400" i="1" dirty="0"/>
                <a:t>이 자료를 사용하여 분석을 시행하였다</a:t>
              </a:r>
              <a:r>
                <a:rPr lang="en-US" altLang="ko-KR" sz="2400" i="1" dirty="0"/>
                <a:t>.</a:t>
              </a:r>
              <a:endParaRPr lang="ko-KR" altLang="ko-KR" sz="2400" i="1" dirty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ko-KR" sz="2400" dirty="0"/>
                <a:t>이후</a:t>
              </a:r>
              <a:r>
                <a:rPr lang="en-US" altLang="ko-KR" sz="2400" dirty="0"/>
                <a:t> ?</a:t>
              </a:r>
              <a:r>
                <a:rPr lang="en-US" altLang="ko-KR" sz="2400" dirty="0" err="1"/>
                <a:t>nmw</a:t>
              </a:r>
              <a:r>
                <a:rPr lang="en-US" altLang="ko-KR" sz="2400" dirty="0"/>
                <a:t> </a:t>
              </a:r>
              <a:r>
                <a:rPr lang="ko-KR" altLang="ko-KR" sz="2400" dirty="0"/>
                <a:t>명령어를 통해 내장되어 있는 예제를 볼 수 있고 이를 실행해 볼 수 있다</a:t>
              </a:r>
              <a:r>
                <a:rPr lang="en-US" altLang="ko-KR" sz="2400" dirty="0"/>
                <a:t>. </a:t>
              </a:r>
              <a:r>
                <a:rPr lang="ko-KR" altLang="ko-KR" sz="2400" dirty="0"/>
                <a:t>사용되는 자료는</a:t>
              </a:r>
              <a:r>
                <a:rPr lang="en-US" altLang="ko-KR" sz="2400" dirty="0"/>
                <a:t> R</a:t>
              </a:r>
              <a:r>
                <a:rPr lang="ko-KR" altLang="ko-KR" sz="2400" dirty="0"/>
                <a:t>에 내장되어 있는</a:t>
              </a:r>
              <a:r>
                <a:rPr lang="en-US" altLang="ko-KR" sz="2400" dirty="0"/>
                <a:t> </a:t>
              </a:r>
              <a:r>
                <a:rPr lang="en-US" altLang="ko-KR" sz="2400" dirty="0" err="1"/>
                <a:t>Theoph</a:t>
              </a:r>
              <a:r>
                <a:rPr lang="ko-KR" altLang="ko-KR" sz="2400" dirty="0"/>
                <a:t>이며 이 자료는</a:t>
              </a:r>
              <a:r>
                <a:rPr lang="en-US" altLang="ko-KR" sz="2400" dirty="0"/>
                <a:t> 12</a:t>
              </a:r>
              <a:r>
                <a:rPr lang="ko-KR" altLang="ko-KR" sz="2400" dirty="0"/>
                <a:t>명의 환자에서 </a:t>
              </a:r>
              <a:r>
                <a:rPr lang="ko-KR" altLang="ko-KR" sz="2400" dirty="0" err="1"/>
                <a:t>테오필린</a:t>
              </a:r>
              <a:r>
                <a:rPr lang="en-US" altLang="ko-KR" sz="2400" dirty="0"/>
                <a:t> 320 mg</a:t>
              </a:r>
              <a:r>
                <a:rPr lang="ko-KR" altLang="ko-KR" sz="2400" dirty="0"/>
                <a:t>을 경구 투여한 후</a:t>
              </a:r>
              <a:r>
                <a:rPr lang="en-US" altLang="ko-KR" sz="2400" dirty="0"/>
                <a:t> 24</a:t>
              </a:r>
              <a:r>
                <a:rPr lang="ko-KR" altLang="ko-KR" sz="2400" dirty="0"/>
                <a:t>시간 동안 혈장에서 측정한 농도를 포함하고 있다</a:t>
              </a:r>
              <a:r>
                <a:rPr lang="en-US" altLang="ko-KR" sz="2400" dirty="0"/>
                <a:t>. (Figure 1</a:t>
              </a:r>
              <a:r>
                <a:rPr lang="en-US" altLang="ko-KR" sz="2400" dirty="0" smtClean="0"/>
                <a:t>)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i="1" dirty="0" smtClean="0"/>
                <a:t>Figure 2 </a:t>
              </a:r>
              <a:r>
                <a:rPr lang="en-US" altLang="ko-KR" sz="2400" i="1" dirty="0" err="1" smtClean="0"/>
                <a:t>nmwR</a:t>
              </a:r>
              <a:r>
                <a:rPr lang="en-US" altLang="ko-KR" sz="2400" i="1" dirty="0" smtClean="0"/>
                <a:t> </a:t>
              </a:r>
              <a:r>
                <a:rPr lang="ko-KR" altLang="en-US" sz="2400" i="1" dirty="0" smtClean="0"/>
                <a:t>패키지를 활용한 비선형 </a:t>
              </a:r>
              <a:r>
                <a:rPr lang="ko-KR" altLang="en-US" sz="2400" i="1" dirty="0" err="1" smtClean="0"/>
                <a:t>혼합효과</a:t>
              </a:r>
              <a:r>
                <a:rPr lang="ko-KR" altLang="en-US" sz="2400" i="1" dirty="0" smtClean="0"/>
                <a:t> 모델 사용 흐름도</a:t>
              </a:r>
              <a:endParaRPr lang="en-US" altLang="ko-KR" sz="2400" i="1" dirty="0" smtClean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 err="1" smtClean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nTheta</a:t>
              </a:r>
              <a:r>
                <a:rPr lang="en-US" altLang="ko-KR" sz="2400" dirty="0" smtClean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 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= 3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nEta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 = 3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nEps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 = 2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 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THETAinit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 = c(2, 50, 0.1) 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OMinit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 = matrix(c(0.2, 0.1, 0.1, 0.1, 0.2, 0.1, 0.1, 0.1, 0.2), 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nrow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=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nEta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, 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ncol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=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nEta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)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SGinit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 = 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diag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(c(0.1, 0.1))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 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LB = rep(0, 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nTheta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) # Lower bound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UB = rep(1000000, 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nTheta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) # Upper bound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ko-KR" sz="2400" dirty="0"/>
                <a:t>위 </a:t>
              </a:r>
              <a:r>
                <a:rPr lang="ko-KR" altLang="ko-KR" sz="2400" dirty="0" smtClean="0"/>
                <a:t>코드</a:t>
              </a:r>
              <a:r>
                <a:rPr lang="ko-KR" altLang="en-US" sz="2400" dirty="0" smtClean="0"/>
                <a:t>는</a:t>
              </a:r>
              <a:r>
                <a:rPr lang="ko-KR" altLang="ko-KR" sz="2400" dirty="0" smtClean="0"/>
                <a:t> </a:t>
              </a:r>
              <a:r>
                <a:rPr lang="ko-KR" altLang="ko-KR" sz="2400" dirty="0"/>
                <a:t>θ</a:t>
              </a:r>
              <a:r>
                <a:rPr lang="en-US" altLang="ko-KR" sz="2400" dirty="0"/>
                <a:t> (</a:t>
              </a:r>
              <a:r>
                <a:rPr lang="en-US" altLang="ko-KR" sz="2400" dirty="0" err="1"/>
                <a:t>nTheta</a:t>
              </a:r>
              <a:r>
                <a:rPr lang="en-US" altLang="ko-KR" sz="2400" dirty="0"/>
                <a:t>), η (</a:t>
              </a:r>
              <a:r>
                <a:rPr lang="en-US" altLang="ko-KR" sz="2400" dirty="0" err="1"/>
                <a:t>nEta</a:t>
              </a:r>
              <a:r>
                <a:rPr lang="en-US" altLang="ko-KR" sz="2400" dirty="0"/>
                <a:t>), ϵ (</a:t>
              </a:r>
              <a:r>
                <a:rPr lang="en-US" altLang="ko-KR" sz="2400" dirty="0" err="1"/>
                <a:t>nEps</a:t>
              </a:r>
              <a:r>
                <a:rPr lang="en-US" altLang="ko-KR" sz="2400" dirty="0" smtClean="0"/>
                <a:t>) </a:t>
              </a:r>
              <a:r>
                <a:rPr lang="ko-KR" altLang="ko-KR" sz="2400" dirty="0" smtClean="0"/>
                <a:t>개수를 </a:t>
              </a:r>
              <a:r>
                <a:rPr lang="ko-KR" altLang="ko-KR" sz="2400" dirty="0"/>
                <a:t>먼저 지정하고 초기값</a:t>
              </a:r>
              <a:r>
                <a:rPr lang="en-US" altLang="ko-KR" sz="2400" dirty="0"/>
                <a:t> (</a:t>
              </a:r>
              <a:r>
                <a:rPr lang="en-US" altLang="ko-KR" sz="2400" dirty="0" err="1"/>
                <a:t>THETAinit</a:t>
              </a:r>
              <a:r>
                <a:rPr lang="en-US" altLang="ko-KR" sz="2400" dirty="0"/>
                <a:t>, </a:t>
              </a:r>
              <a:r>
                <a:rPr lang="en-US" altLang="ko-KR" sz="2400" dirty="0" err="1"/>
                <a:t>OMinit</a:t>
              </a:r>
              <a:r>
                <a:rPr lang="en-US" altLang="ko-KR" sz="2400" dirty="0"/>
                <a:t>, </a:t>
              </a:r>
              <a:r>
                <a:rPr lang="en-US" altLang="ko-KR" sz="2400" dirty="0" err="1"/>
                <a:t>SGinit</a:t>
              </a:r>
              <a:r>
                <a:rPr lang="en-US" altLang="ko-KR" sz="2400" dirty="0"/>
                <a:t>)</a:t>
              </a:r>
              <a:r>
                <a:rPr lang="ko-KR" altLang="ko-KR" sz="2400" dirty="0"/>
                <a:t>을 설정하는 과정이며</a:t>
              </a:r>
              <a:r>
                <a:rPr lang="en-US" altLang="ko-KR" sz="2400" dirty="0"/>
                <a:t> LB, UB</a:t>
              </a:r>
              <a:r>
                <a:rPr lang="ko-KR" altLang="ko-KR" sz="2400" dirty="0"/>
                <a:t>는 θ값 추정의 </a:t>
              </a:r>
              <a:r>
                <a:rPr lang="ko-KR" altLang="ko-KR" sz="2400" dirty="0" err="1"/>
                <a:t>상한값과</a:t>
              </a:r>
              <a:r>
                <a:rPr lang="ko-KR" altLang="ko-KR" sz="2400" dirty="0"/>
                <a:t> </a:t>
              </a:r>
              <a:r>
                <a:rPr lang="ko-KR" altLang="ko-KR" sz="2400" dirty="0" err="1"/>
                <a:t>하한값을</a:t>
              </a:r>
              <a:r>
                <a:rPr lang="ko-KR" altLang="ko-KR" sz="2400" dirty="0"/>
                <a:t> </a:t>
              </a:r>
              <a:r>
                <a:rPr lang="ko-KR" altLang="ko-KR" sz="2400" dirty="0" err="1"/>
                <a:t>정해주는</a:t>
              </a:r>
              <a:r>
                <a:rPr lang="ko-KR" altLang="ko-KR" sz="2400" dirty="0"/>
                <a:t> 것으로 적합</a:t>
              </a:r>
              <a:r>
                <a:rPr lang="en-US" altLang="ko-KR" sz="2400" dirty="0"/>
                <a:t> (fit)</a:t>
              </a:r>
              <a:r>
                <a:rPr lang="ko-KR" altLang="ko-KR" sz="2400" dirty="0"/>
                <a:t>을 성공적으로 수행하기 </a:t>
              </a:r>
              <a:r>
                <a:rPr lang="ko-KR" altLang="ko-KR" sz="2400" dirty="0" smtClean="0"/>
                <a:t>위</a:t>
              </a:r>
              <a:endParaRPr lang="en-US" altLang="ko-KR" sz="2400" dirty="0" smtClean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ko-KR" sz="2400" dirty="0" smtClean="0"/>
                <a:t>해 </a:t>
              </a:r>
              <a:r>
                <a:rPr lang="ko-KR" altLang="ko-KR" sz="2400" dirty="0"/>
                <a:t>적절한 범위를 지정해야 한다</a:t>
              </a:r>
              <a:r>
                <a:rPr lang="en-US" altLang="ko-KR" sz="2400" dirty="0"/>
                <a:t>. </a:t>
              </a:r>
              <a:r>
                <a:rPr lang="ko-KR" altLang="ko-KR" sz="2400" dirty="0"/>
                <a:t>초기값</a:t>
              </a:r>
              <a:r>
                <a:rPr lang="en-US" altLang="ko-KR" sz="2400" dirty="0"/>
                <a:t>, </a:t>
              </a:r>
              <a:r>
                <a:rPr lang="ko-KR" altLang="ko-KR" sz="2400" dirty="0" err="1"/>
                <a:t>하한값</a:t>
              </a:r>
              <a:r>
                <a:rPr lang="en-US" altLang="ko-KR" sz="2400" dirty="0"/>
                <a:t>, </a:t>
              </a:r>
              <a:r>
                <a:rPr lang="ko-KR" altLang="ko-KR" sz="2400" dirty="0" err="1"/>
                <a:t>상한값은</a:t>
              </a:r>
              <a:r>
                <a:rPr lang="en-US" altLang="ko-KR" sz="2400" dirty="0"/>
                <a:t> </a:t>
              </a:r>
              <a:r>
                <a:rPr lang="en-US" altLang="ko-KR" sz="2400" dirty="0" err="1"/>
                <a:t>InitStep</a:t>
              </a:r>
              <a:r>
                <a:rPr lang="en-US" altLang="ko-KR" sz="2400" dirty="0"/>
                <a:t>() </a:t>
              </a:r>
              <a:r>
                <a:rPr lang="ko-KR" altLang="ko-KR" sz="2400" dirty="0"/>
                <a:t>함수의 인자로 입력되어</a:t>
              </a:r>
              <a:r>
                <a:rPr lang="en-US" altLang="ko-KR" sz="2400" dirty="0"/>
                <a:t> initialization step</a:t>
              </a:r>
              <a:r>
                <a:rPr lang="ko-KR" altLang="ko-KR" sz="2400" dirty="0"/>
                <a:t>에 사용된다</a:t>
              </a:r>
              <a:r>
                <a:rPr lang="en-US" altLang="ko-KR" sz="2400" dirty="0"/>
                <a:t>. (Figure 2) </a:t>
              </a:r>
              <a:r>
                <a:rPr lang="ko-KR" altLang="ko-KR" sz="2400" dirty="0"/>
                <a:t>이때</a:t>
              </a:r>
              <a:r>
                <a:rPr lang="en-US" altLang="ko-KR" sz="2400" dirty="0"/>
                <a:t> PRED </a:t>
              </a:r>
              <a:r>
                <a:rPr lang="ko-KR" altLang="ko-KR" sz="2400" dirty="0"/>
                <a:t>함수</a:t>
              </a:r>
              <a:r>
                <a:rPr lang="en-US" altLang="ko-KR" sz="2400" dirty="0"/>
                <a:t> (Figure 3)</a:t>
              </a:r>
              <a:r>
                <a:rPr lang="ko-KR" altLang="ko-KR" sz="2400" dirty="0"/>
                <a:t>도</a:t>
              </a:r>
              <a:r>
                <a:rPr lang="en-US" altLang="ko-KR" sz="2400" dirty="0"/>
                <a:t> </a:t>
              </a:r>
              <a:r>
                <a:rPr lang="en-US" altLang="ko-KR" sz="2400" dirty="0" err="1"/>
                <a:t>InitStep</a:t>
              </a:r>
              <a:r>
                <a:rPr lang="en-US" altLang="ko-KR" sz="2400" dirty="0"/>
                <a:t>()</a:t>
              </a:r>
              <a:r>
                <a:rPr lang="ko-KR" altLang="ko-KR" sz="2400" dirty="0"/>
                <a:t>의 입력 인자로 사용되는데</a:t>
              </a:r>
              <a:r>
                <a:rPr lang="en-US" altLang="ko-KR" sz="2400" dirty="0"/>
                <a:t>, </a:t>
              </a:r>
              <a:r>
                <a:rPr lang="ko-KR" altLang="ko-KR" sz="2400" dirty="0"/>
                <a:t>이는 </a:t>
              </a:r>
              <a:r>
                <a:rPr lang="ko-KR" altLang="ko-KR" sz="2400" dirty="0" err="1"/>
                <a:t>약동학</a:t>
              </a:r>
              <a:r>
                <a:rPr lang="ko-KR" altLang="ko-KR" sz="2400" dirty="0"/>
                <a:t> 모델을 </a:t>
              </a:r>
              <a:r>
                <a:rPr lang="ko-KR" altLang="ko-KR" sz="2400" dirty="0" err="1"/>
                <a:t>미분방정식</a:t>
              </a:r>
              <a:r>
                <a:rPr lang="ko-KR" altLang="ko-KR" sz="2400" dirty="0"/>
                <a:t> 형태로 구현한 함수이다</a:t>
              </a:r>
              <a:r>
                <a:rPr lang="en-US" altLang="ko-KR" sz="2400" dirty="0" smtClean="0"/>
                <a:t>.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i="1" dirty="0" smtClean="0"/>
                <a:t>Figure 3 PRED </a:t>
              </a:r>
              <a:r>
                <a:rPr lang="ko-KR" altLang="en-US" sz="2400" i="1" dirty="0" smtClean="0"/>
                <a:t>함수를 정의하여</a:t>
              </a:r>
              <a:r>
                <a:rPr lang="en-US" altLang="ko-KR" sz="2400" i="1" dirty="0" err="1" smtClean="0"/>
                <a:t>numDeriv</a:t>
              </a:r>
              <a:r>
                <a:rPr lang="en-US" altLang="ko-KR" sz="2400" i="1" dirty="0" smtClean="0"/>
                <a:t> </a:t>
              </a:r>
              <a:r>
                <a:rPr lang="ko-KR" altLang="en-US" sz="2400" i="1" dirty="0" smtClean="0"/>
                <a:t>패키지의 </a:t>
              </a:r>
              <a:r>
                <a:rPr lang="en-US" altLang="ko-KR" sz="2400" i="1" dirty="0" err="1" smtClean="0"/>
                <a:t>deriv</a:t>
              </a:r>
              <a:r>
                <a:rPr lang="en-US" altLang="ko-KR" sz="2400" i="1" dirty="0" smtClean="0"/>
                <a:t>() </a:t>
              </a:r>
              <a:r>
                <a:rPr lang="ko-KR" altLang="en-US" sz="2400" i="1" dirty="0" smtClean="0"/>
                <a:t>함수를 사용하여 정의하고 </a:t>
              </a:r>
              <a:r>
                <a:rPr lang="en-US" altLang="ko-KR" sz="2400" i="1" dirty="0" err="1" smtClean="0"/>
                <a:t>InitStep</a:t>
              </a:r>
              <a:r>
                <a:rPr lang="en-US" altLang="ko-KR" sz="2400" i="1" dirty="0" smtClean="0"/>
                <a:t>() </a:t>
              </a:r>
              <a:r>
                <a:rPr lang="ko-KR" altLang="en-US" sz="2400" i="1" dirty="0" smtClean="0"/>
                <a:t>함수의 인자로 입력되게 된다</a:t>
              </a:r>
              <a:r>
                <a:rPr lang="en-US" altLang="ko-KR" sz="2400" i="1" dirty="0" smtClean="0"/>
                <a:t>. 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 err="1" smtClean="0"/>
                <a:t>InitStep</a:t>
              </a:r>
              <a:r>
                <a:rPr lang="en-US" altLang="ko-KR" sz="2400" dirty="0"/>
                <a:t>()</a:t>
              </a:r>
              <a:r>
                <a:rPr lang="ko-KR" altLang="ko-KR" sz="2400" dirty="0"/>
                <a:t>의 </a:t>
              </a:r>
              <a:r>
                <a:rPr lang="ko-KR" altLang="ko-KR" sz="2400" dirty="0" err="1"/>
                <a:t>추정방식으로</a:t>
              </a:r>
              <a:r>
                <a:rPr lang="ko-KR" altLang="ko-KR" sz="2400" dirty="0"/>
                <a:t> </a:t>
              </a:r>
              <a:r>
                <a:rPr lang="ko-KR" altLang="ko-KR" sz="2400" dirty="0" err="1"/>
                <a:t>세가지가</a:t>
              </a:r>
              <a:r>
                <a:rPr lang="ko-KR" altLang="ko-KR" sz="2400" dirty="0"/>
                <a:t> 지원되며</a:t>
              </a:r>
              <a:r>
                <a:rPr lang="en-US" altLang="ko-KR" sz="2400" dirty="0"/>
                <a:t> ZERO (First Order Approximation Method), COND (First Order Conditional Estimation with Interaction Method), LAPL(Laplacian Approximation with </a:t>
              </a:r>
              <a:r>
                <a:rPr lang="en-US" altLang="ko-KR" sz="2400" dirty="0" err="1"/>
                <a:t>Interacton</a:t>
              </a:r>
              <a:r>
                <a:rPr lang="en-US" altLang="ko-KR" sz="2400" dirty="0"/>
                <a:t> Method) </a:t>
              </a:r>
              <a:r>
                <a:rPr lang="ko-KR" altLang="ko-KR" sz="2400" dirty="0"/>
                <a:t>에 따라</a:t>
              </a:r>
              <a:r>
                <a:rPr lang="en-US" altLang="ko-KR" sz="2400" dirty="0"/>
                <a:t> PRED </a:t>
              </a:r>
              <a:r>
                <a:rPr lang="ko-KR" altLang="ko-KR" sz="2400" dirty="0"/>
                <a:t>함수의 추정 방법이 달라지게 된다</a:t>
              </a:r>
              <a:r>
                <a:rPr lang="en-US" altLang="ko-KR" sz="2400" dirty="0"/>
                <a:t>. [1, 2] </a:t>
              </a:r>
              <a:r>
                <a:rPr lang="ko-KR" altLang="ko-KR" sz="2400" dirty="0"/>
                <a:t>이후</a:t>
              </a:r>
              <a:r>
                <a:rPr lang="en-US" altLang="ko-KR" sz="2400" dirty="0"/>
                <a:t> </a:t>
              </a:r>
              <a:r>
                <a:rPr lang="en-US" altLang="ko-KR" sz="2400" dirty="0" err="1"/>
                <a:t>EstStep</a:t>
              </a:r>
              <a:r>
                <a:rPr lang="en-US" altLang="ko-KR" sz="2400" dirty="0"/>
                <a:t>(), </a:t>
              </a:r>
              <a:r>
                <a:rPr lang="en-US" altLang="ko-KR" sz="2400" dirty="0" err="1"/>
                <a:t>CovStep</a:t>
              </a:r>
              <a:r>
                <a:rPr lang="en-US" altLang="ko-KR" sz="2400" dirty="0"/>
                <a:t>(), </a:t>
              </a:r>
              <a:r>
                <a:rPr lang="en-US" altLang="ko-KR" sz="2400" dirty="0" err="1"/>
                <a:t>PostHocEta</a:t>
              </a:r>
              <a:r>
                <a:rPr lang="en-US" altLang="ko-KR" sz="2400" dirty="0"/>
                <a:t>(), </a:t>
              </a:r>
              <a:r>
                <a:rPr lang="en-US" altLang="ko-KR" sz="2400" dirty="0" err="1"/>
                <a:t>TabStep</a:t>
              </a:r>
              <a:r>
                <a:rPr lang="en-US" altLang="ko-KR" sz="2400" dirty="0"/>
                <a:t>() </a:t>
              </a:r>
              <a:r>
                <a:rPr lang="ko-KR" altLang="ko-KR" sz="2400" dirty="0"/>
                <a:t>함수를 실행하며 계산을 수행해 나가고 각 함수에 대해</a:t>
              </a:r>
              <a:r>
                <a:rPr lang="en-US" altLang="ko-KR" sz="2400" dirty="0"/>
                <a:t> Table 1</a:t>
              </a:r>
              <a:r>
                <a:rPr lang="ko-KR" altLang="ko-KR" sz="2400" dirty="0"/>
                <a:t>에서 설명하였다</a:t>
              </a:r>
              <a:r>
                <a:rPr lang="en-US" altLang="ko-KR" sz="2400" dirty="0"/>
                <a:t>.</a:t>
              </a:r>
              <a:endParaRPr lang="ko-KR" altLang="ko-KR" sz="2400" dirty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######### First Order Approximation Method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InitStep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(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DataAll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, 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THETAinit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=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THETAinit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, 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OMinit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=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OMinit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, 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SGinit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=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SGinit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, LB=LB, </a:t>
              </a:r>
              <a:r>
                <a:rPr lang="en-US" altLang="ko-KR" sz="2400" dirty="0" smtClean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UB=UB, </a:t>
              </a:r>
              <a:r>
                <a:rPr lang="en-US" altLang="ko-KR" sz="2400" dirty="0" err="1" smtClean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Pred</a:t>
              </a:r>
              <a:r>
                <a:rPr lang="en-US" altLang="ko-KR" sz="2400" dirty="0" smtClean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=PRED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, METHOD="ZERO")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(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EstRes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 = 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EstStep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())           # 4 sec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(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CovRes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 = 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CovStep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())           # 2 sec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PostHocEta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() # Using 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e$FinalPara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 from 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EstStep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()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TabStep</a:t>
              </a:r>
              <a:r>
                <a:rPr lang="en-US" altLang="ko-KR" sz="2400" dirty="0" smtClean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i="1" dirty="0" smtClean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i="1" dirty="0" smtClean="0"/>
                <a:t>Table 1. </a:t>
              </a:r>
              <a:r>
                <a:rPr lang="en-US" altLang="ko-KR" sz="2400" i="1" dirty="0" err="1" smtClean="0"/>
                <a:t>nmw</a:t>
              </a:r>
              <a:r>
                <a:rPr lang="en-US" altLang="ko-KR" sz="2400" i="1" dirty="0" smtClean="0"/>
                <a:t> R </a:t>
              </a:r>
              <a:r>
                <a:rPr lang="ko-KR" altLang="en-US" sz="2400" i="1" dirty="0" smtClean="0"/>
                <a:t>패키지에서 정의된 함수 설명</a:t>
              </a:r>
              <a:r>
                <a:rPr lang="en-US" altLang="ko-KR" sz="2400" i="1" dirty="0" smtClean="0"/>
                <a:t>.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ko-KR" sz="3600" b="1" dirty="0" smtClean="0"/>
                <a:t>결과 </a:t>
              </a:r>
              <a:r>
                <a:rPr lang="ko-KR" altLang="ko-KR" sz="3600" b="1" dirty="0"/>
                <a:t>및 논의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 err="1"/>
                <a:t>InitStep</a:t>
              </a:r>
              <a:r>
                <a:rPr lang="en-US" altLang="ko-KR" sz="2400" dirty="0"/>
                <a:t>(), </a:t>
              </a:r>
              <a:r>
                <a:rPr lang="en-US" altLang="ko-KR" sz="2400" dirty="0" err="1"/>
                <a:t>EstStep</a:t>
              </a:r>
              <a:r>
                <a:rPr lang="en-US" altLang="ko-KR" sz="2400" dirty="0"/>
                <a:t>() </a:t>
              </a:r>
              <a:r>
                <a:rPr lang="ko-KR" altLang="ko-KR" sz="2400" dirty="0"/>
                <a:t>후 계산된 값은 다음과 같다</a:t>
              </a:r>
              <a:r>
                <a:rPr lang="en-US" altLang="ko-KR" sz="2400" dirty="0"/>
                <a:t>. OFV (Objective Function Value), </a:t>
              </a:r>
              <a:r>
                <a:rPr lang="ko-KR" altLang="ko-KR" sz="2400" dirty="0"/>
                <a:t>최종 </a:t>
              </a:r>
              <a:r>
                <a:rPr lang="ko-KR" altLang="ko-KR" sz="2400" dirty="0" err="1"/>
                <a:t>모수</a:t>
              </a:r>
              <a:r>
                <a:rPr lang="en-US" altLang="ko-KR" sz="2400" dirty="0"/>
                <a:t> (final parameter)</a:t>
              </a:r>
              <a:r>
                <a:rPr lang="ko-KR" altLang="ko-KR" sz="2400" dirty="0"/>
                <a:t>를 계산한 것이 출력된다</a:t>
              </a:r>
              <a:r>
                <a:rPr lang="en-US" altLang="ko-KR" sz="2400" dirty="0"/>
                <a:t>.</a:t>
              </a:r>
              <a:endParaRPr lang="ko-KR" altLang="ko-KR" sz="2400" dirty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/>
                <a:t> 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$`Initial OFV`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[1] </a:t>
              </a:r>
              <a:r>
                <a:rPr lang="en-US" altLang="ko-KR" sz="2400" dirty="0" smtClean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141.3076</a:t>
              </a:r>
              <a:endParaRPr lang="ko-KR" altLang="ko-KR" sz="2400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 smtClean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$</a:t>
              </a: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Time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Time difference of 3.356192 </a:t>
              </a:r>
              <a:r>
                <a:rPr lang="en-US" altLang="ko-KR" sz="2400" dirty="0" smtClean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secs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$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Optim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$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Optim$par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 [1]  0.560417594 -0.167835388  0.148962362  0.995143048  0.056166719  0.151227211 -1.032468525  0.005776729  0.110936464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[10] -0.956899772 -</a:t>
              </a:r>
              <a:r>
                <a:rPr lang="en-US" altLang="ko-KR" sz="2400" dirty="0" smtClean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0.205559310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$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Optim$value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[1] </a:t>
              </a:r>
              <a:r>
                <a:rPr lang="en-US" altLang="ko-KR" sz="2400" dirty="0" smtClean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57.32106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$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Optim$counts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function gradient 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      74       74 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$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Optim$convergence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[1] </a:t>
              </a:r>
              <a:r>
                <a:rPr lang="en-US" altLang="ko-KR" sz="2400" dirty="0" smtClean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0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$</a:t>
              </a:r>
              <a:r>
                <a:rPr lang="en-US" altLang="ko-KR" sz="2400" dirty="0" err="1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Optim$message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[1] "CONVERGENCE: REL_REDUCTION_OF_F &lt;= FACTR*EPSMCH</a:t>
              </a:r>
              <a:r>
                <a:rPr lang="en-US" altLang="ko-KR" sz="2400" dirty="0" smtClean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"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$`Final Estimates`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 [1]  3.16946754 38.25213460  0.10501808  1.19823325  0.13747849  0.03134899  0.37015671  0.04340042  0.25068582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>
                  <a:solidFill>
                    <a:srgbClr val="0070C0"/>
                  </a:solidFill>
                  <a:latin typeface="+mj-lt"/>
                  <a:cs typeface="Courier New" panose="02070309020205020404" pitchFamily="49" charset="0"/>
                </a:rPr>
                <a:t>[10]  0.01207782  0.05427434</a:t>
              </a:r>
              <a:endParaRPr lang="ko-KR" altLang="ko-KR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 err="1" smtClean="0"/>
                <a:t>EstStep</a:t>
              </a:r>
              <a:r>
                <a:rPr lang="en-US" altLang="ko-KR" sz="2400" dirty="0"/>
                <a:t>() </a:t>
              </a:r>
              <a:r>
                <a:rPr lang="ko-KR" altLang="ko-KR" sz="2400" dirty="0"/>
                <a:t>후</a:t>
              </a:r>
              <a:r>
                <a:rPr lang="en-US" altLang="ko-KR" sz="2400" dirty="0"/>
                <a:t> </a:t>
              </a:r>
              <a:r>
                <a:rPr lang="en-US" altLang="ko-KR" sz="2400" dirty="0" err="1"/>
                <a:t>CovStep</a:t>
              </a:r>
              <a:r>
                <a:rPr lang="en-US" altLang="ko-KR" sz="2400" dirty="0"/>
                <a:t>() </a:t>
              </a:r>
              <a:r>
                <a:rPr lang="ko-KR" altLang="ko-KR" sz="2400" dirty="0"/>
                <a:t>함수를 실행하면</a:t>
              </a:r>
              <a:r>
                <a:rPr lang="en-US" altLang="ko-KR" sz="2400" dirty="0"/>
                <a:t>, </a:t>
              </a:r>
              <a:r>
                <a:rPr lang="ko-KR" altLang="ko-KR" sz="2400" dirty="0"/>
                <a:t>표준 오차</a:t>
              </a:r>
              <a:r>
                <a:rPr lang="en-US" altLang="ko-KR" sz="2400" dirty="0"/>
                <a:t>, </a:t>
              </a:r>
              <a:r>
                <a:rPr lang="ko-KR" altLang="ko-KR" sz="2400" dirty="0"/>
                <a:t>분산 행렬</a:t>
              </a:r>
              <a:r>
                <a:rPr lang="en-US" altLang="ko-KR" sz="2400" dirty="0"/>
                <a:t>, correlation </a:t>
              </a:r>
              <a:r>
                <a:rPr lang="ko-KR" altLang="ko-KR" sz="2400" dirty="0"/>
                <a:t>행렬</a:t>
              </a:r>
              <a:r>
                <a:rPr lang="en-US" altLang="ko-KR" sz="2400" dirty="0"/>
                <a:t>, </a:t>
              </a:r>
              <a:r>
                <a:rPr lang="ko-KR" altLang="ko-KR" sz="2400" dirty="0" err="1"/>
                <a:t>역분산</a:t>
              </a:r>
              <a:r>
                <a:rPr lang="ko-KR" altLang="ko-KR" sz="2400" dirty="0"/>
                <a:t> 행렬</a:t>
              </a:r>
              <a:r>
                <a:rPr lang="en-US" altLang="ko-KR" sz="2400" dirty="0"/>
                <a:t>, </a:t>
              </a:r>
              <a:r>
                <a:rPr lang="ko-KR" altLang="ko-KR" sz="2400" dirty="0" err="1"/>
                <a:t>고유값</a:t>
              </a:r>
              <a:r>
                <a:rPr lang="en-US" altLang="ko-KR" sz="2400" dirty="0"/>
                <a:t>, R, S </a:t>
              </a:r>
              <a:r>
                <a:rPr lang="ko-KR" altLang="ko-KR" sz="2400" dirty="0"/>
                <a:t>행렬 등을 출력하게 된다</a:t>
              </a:r>
              <a:r>
                <a:rPr lang="en-US" altLang="ko-KR" sz="2400" dirty="0"/>
                <a:t>. </a:t>
              </a:r>
              <a:r>
                <a:rPr lang="en-US" altLang="ko-KR" sz="2400" dirty="0" err="1"/>
                <a:t>PostHocEta</a:t>
              </a:r>
              <a:r>
                <a:rPr lang="en-US" altLang="ko-KR" sz="2400" dirty="0"/>
                <a:t>()</a:t>
              </a:r>
              <a:r>
                <a:rPr lang="ko-KR" altLang="ko-KR" sz="2400" dirty="0" err="1"/>
                <a:t>는각</a:t>
              </a:r>
              <a:r>
                <a:rPr lang="ko-KR" altLang="ko-KR" sz="2400" dirty="0"/>
                <a:t> 대상자 별로</a:t>
              </a:r>
              <a:r>
                <a:rPr lang="en-US" altLang="ko-KR" sz="2400" dirty="0"/>
                <a:t> ETA</a:t>
              </a:r>
              <a:r>
                <a:rPr lang="ko-KR" altLang="ko-KR" sz="2400" dirty="0"/>
                <a:t>에 대한</a:t>
              </a:r>
              <a:r>
                <a:rPr lang="en-US" altLang="ko-KR" sz="2400" dirty="0"/>
                <a:t> EBE </a:t>
              </a:r>
              <a:r>
                <a:rPr lang="ko-KR" altLang="ko-KR" sz="2400" dirty="0"/>
                <a:t>값을 </a:t>
              </a:r>
              <a:r>
                <a:rPr lang="ko-KR" altLang="ko-KR" sz="2400" dirty="0" err="1"/>
                <a:t>보여주며</a:t>
              </a:r>
              <a:r>
                <a:rPr lang="en-US" altLang="ko-KR" sz="2400" dirty="0"/>
                <a:t>, </a:t>
              </a:r>
              <a:r>
                <a:rPr lang="en-US" altLang="ko-KR" sz="2400" dirty="0" err="1"/>
                <a:t>TabStep</a:t>
              </a:r>
              <a:r>
                <a:rPr lang="en-US" altLang="ko-KR" sz="2400" dirty="0"/>
                <a:t>()</a:t>
              </a:r>
              <a:r>
                <a:rPr lang="ko-KR" altLang="ko-KR" sz="2400" dirty="0"/>
                <a:t>은 각 농도 포인트 별로 </a:t>
              </a:r>
              <a:r>
                <a:rPr lang="ko-KR" altLang="ko-KR" sz="2400" dirty="0" err="1"/>
                <a:t>예측값과</a:t>
              </a:r>
              <a:r>
                <a:rPr lang="ko-KR" altLang="ko-KR" sz="2400" dirty="0"/>
                <a:t> </a:t>
              </a:r>
              <a:r>
                <a:rPr lang="ko-KR" altLang="ko-KR" sz="2400" dirty="0" err="1"/>
                <a:t>관측값</a:t>
              </a:r>
              <a:r>
                <a:rPr lang="ko-KR" altLang="ko-KR" sz="2400" dirty="0"/>
                <a:t> 및 </a:t>
              </a:r>
              <a:r>
                <a:rPr lang="ko-KR" altLang="ko-KR" sz="2400" dirty="0" err="1"/>
                <a:t>잔차</a:t>
              </a:r>
              <a:r>
                <a:rPr lang="ko-KR" altLang="ko-KR" sz="2400" dirty="0"/>
                <a:t> 등을 표 형식으로 보여 주게 된다</a:t>
              </a:r>
              <a:r>
                <a:rPr lang="en-US" altLang="ko-KR" sz="2400" dirty="0"/>
                <a:t>. </a:t>
              </a:r>
              <a:endParaRPr lang="en-US" altLang="ko-KR" sz="2400" dirty="0" smtClean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 err="1" smtClean="0"/>
                <a:t>Nmw</a:t>
              </a:r>
              <a:r>
                <a:rPr lang="en-US" altLang="ko-KR" sz="2400" dirty="0" smtClean="0"/>
                <a:t> </a:t>
              </a:r>
              <a:r>
                <a:rPr lang="ko-KR" altLang="en-US" sz="2400" dirty="0" smtClean="0"/>
                <a:t>패키지가 사용되어 개발된 에디슨 </a:t>
              </a:r>
              <a:r>
                <a:rPr lang="ko-KR" altLang="en-US" sz="2400" dirty="0" err="1" smtClean="0"/>
                <a:t>앱을</a:t>
              </a:r>
              <a:r>
                <a:rPr lang="ko-KR" altLang="en-US" sz="2400" dirty="0" smtClean="0"/>
                <a:t> 사용할 수 있으며 다양한 값과 초기값을 바꾸면서 모델링이 어떻게 변화하는지를 관찰할 수 있다</a:t>
              </a:r>
              <a:r>
                <a:rPr lang="en-US" altLang="ko-KR" sz="2400" dirty="0" smtClean="0"/>
                <a:t>. (Figure 4)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i="1" dirty="0" smtClean="0"/>
                <a:t>Figure 4 </a:t>
              </a:r>
              <a:r>
                <a:rPr lang="ko-KR" altLang="en-US" sz="2400" i="1" dirty="0" smtClean="0"/>
                <a:t>에디슨 </a:t>
              </a:r>
              <a:r>
                <a:rPr lang="ko-KR" altLang="en-US" sz="2400" i="1" dirty="0" err="1" smtClean="0"/>
                <a:t>앱의</a:t>
              </a:r>
              <a:r>
                <a:rPr lang="ko-KR" altLang="en-US" sz="2400" i="1" dirty="0" smtClean="0"/>
                <a:t> 입력화면</a:t>
              </a:r>
              <a:endParaRPr lang="en-US" altLang="ko-KR" sz="2400" i="1" dirty="0" smtClean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en-US" sz="3600" b="1" dirty="0" smtClean="0"/>
                <a:t>결론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en-US" sz="2400" dirty="0" smtClean="0"/>
                <a:t>본 연구의 목적은 비선형 </a:t>
              </a:r>
              <a:r>
                <a:rPr lang="ko-KR" altLang="en-US" sz="2400" dirty="0" err="1" smtClean="0"/>
                <a:t>혼합효과</a:t>
              </a:r>
              <a:r>
                <a:rPr lang="ko-KR" altLang="en-US" sz="2400" dirty="0" smtClean="0"/>
                <a:t> 모델링 과정을 이해하고자 개발된 </a:t>
              </a:r>
              <a:r>
                <a:rPr lang="en-US" altLang="ko-KR" sz="2400" dirty="0" smtClean="0"/>
                <a:t>R</a:t>
              </a:r>
              <a:r>
                <a:rPr lang="ko-KR" altLang="en-US" sz="2400" dirty="0" smtClean="0"/>
                <a:t>패키지의 사용법을 소개하고 이를 활용한 </a:t>
              </a:r>
              <a:r>
                <a:rPr lang="en-US" altLang="ko-KR" sz="2400" dirty="0" smtClean="0"/>
                <a:t>Edison </a:t>
              </a:r>
              <a:r>
                <a:rPr lang="ko-KR" altLang="en-US" sz="2400" dirty="0" err="1" smtClean="0"/>
                <a:t>사이언스앱의</a:t>
              </a:r>
              <a:r>
                <a:rPr lang="ko-KR" altLang="en-US" sz="2400" dirty="0" smtClean="0"/>
                <a:t> 활용법을 제시하는 것이다</a:t>
              </a:r>
              <a:r>
                <a:rPr lang="en-US" altLang="ko-KR" sz="2400" dirty="0" smtClean="0"/>
                <a:t>.  NONMEM</a:t>
              </a:r>
              <a:r>
                <a:rPr lang="ko-KR" altLang="en-US" sz="2400" dirty="0" smtClean="0"/>
                <a:t>의 </a:t>
              </a:r>
              <a:r>
                <a:rPr lang="ko-KR" altLang="en-US" sz="2400" dirty="0" err="1" smtClean="0"/>
                <a:t>동작원리를</a:t>
              </a:r>
              <a:r>
                <a:rPr lang="ko-KR" altLang="en-US" sz="2400" dirty="0" smtClean="0"/>
                <a:t> 단계별로 실행하는 </a:t>
              </a:r>
              <a:r>
                <a:rPr lang="en-US" altLang="ko-KR" sz="2400" dirty="0" err="1" smtClean="0"/>
                <a:t>nmw</a:t>
              </a:r>
              <a:r>
                <a:rPr lang="en-US" altLang="ko-KR" sz="2400" dirty="0" smtClean="0"/>
                <a:t> R </a:t>
              </a:r>
              <a:r>
                <a:rPr lang="ko-KR" altLang="en-US" sz="2400" dirty="0" smtClean="0"/>
                <a:t>패키지의 기본적인 원리와 함수 사용법이 소개되었다</a:t>
              </a:r>
              <a:r>
                <a:rPr lang="en-US" altLang="ko-KR" sz="2400" dirty="0" smtClean="0"/>
                <a:t>. </a:t>
              </a:r>
              <a:r>
                <a:rPr lang="ko-KR" altLang="en-US" sz="2400" dirty="0" smtClean="0"/>
                <a:t>또한 함께 개발된 에디슨 </a:t>
              </a:r>
              <a:r>
                <a:rPr lang="ko-KR" altLang="en-US" sz="2400" dirty="0" err="1" smtClean="0"/>
                <a:t>앱을</a:t>
              </a:r>
              <a:r>
                <a:rPr lang="ko-KR" altLang="en-US" sz="2400" dirty="0" smtClean="0"/>
                <a:t> 통하여 더 많은 학생들이 이러한 비선형 </a:t>
              </a:r>
              <a:r>
                <a:rPr lang="ko-KR" altLang="en-US" sz="2400" dirty="0" err="1" smtClean="0"/>
                <a:t>혼합효과</a:t>
              </a:r>
              <a:r>
                <a:rPr lang="ko-KR" altLang="en-US" sz="2400" dirty="0" smtClean="0"/>
                <a:t> 모델에 대해서 이해할 수 있을 것으로 기대된다</a:t>
              </a:r>
              <a:r>
                <a:rPr lang="en-US" altLang="ko-KR" sz="2400" dirty="0" smtClean="0"/>
                <a:t>. </a:t>
              </a:r>
              <a:r>
                <a:rPr lang="ko-KR" altLang="en-US" sz="2400" dirty="0" smtClean="0"/>
                <a:t>이를 바탕으로 구현된 모델링 원리는 약물의 용법</a:t>
              </a:r>
              <a:r>
                <a:rPr lang="en-US" altLang="ko-KR" sz="2400" dirty="0" smtClean="0"/>
                <a:t>/</a:t>
              </a:r>
              <a:r>
                <a:rPr lang="ko-KR" altLang="en-US" sz="2400" dirty="0" smtClean="0"/>
                <a:t>용량</a:t>
              </a:r>
              <a:r>
                <a:rPr lang="en-US" altLang="ko-KR" sz="2400" dirty="0" smtClean="0"/>
                <a:t>, </a:t>
              </a:r>
              <a:r>
                <a:rPr lang="ko-KR" altLang="en-US" sz="2400" dirty="0" smtClean="0"/>
                <a:t>모델 </a:t>
              </a:r>
              <a:r>
                <a:rPr lang="ko-KR" altLang="en-US" sz="2400" dirty="0" err="1" smtClean="0"/>
                <a:t>파라미터의</a:t>
              </a:r>
              <a:r>
                <a:rPr lang="ko-KR" altLang="en-US" sz="2400" dirty="0" smtClean="0"/>
                <a:t> 변화에 따른 </a:t>
              </a:r>
              <a:r>
                <a:rPr lang="ko-KR" altLang="en-US" sz="2400" dirty="0" err="1" smtClean="0"/>
                <a:t>혈중농도</a:t>
              </a:r>
              <a:r>
                <a:rPr lang="ko-KR" altLang="en-US" sz="2400" dirty="0" smtClean="0"/>
                <a:t> 등의 </a:t>
              </a:r>
              <a:r>
                <a:rPr lang="ko-KR" altLang="en-US" sz="2400" dirty="0" err="1" smtClean="0"/>
                <a:t>약동학</a:t>
              </a:r>
              <a:r>
                <a:rPr lang="ko-KR" altLang="en-US" sz="2400" dirty="0" smtClean="0"/>
                <a:t> 변화에 대한 다양한 시뮬레이션 등으로 응용될 수 있을 것이다</a:t>
              </a:r>
              <a:r>
                <a:rPr lang="en-US" altLang="ko-KR" sz="2400" dirty="0" smtClean="0"/>
                <a:t>. 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en-US" sz="3600" b="1" dirty="0"/>
                <a:t>감사의 글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en-US" sz="2400" dirty="0" smtClean="0"/>
                <a:t>본 논문은 </a:t>
              </a:r>
              <a:r>
                <a:rPr lang="en-US" altLang="ko-KR" sz="2400" dirty="0" smtClean="0"/>
                <a:t>2017</a:t>
              </a:r>
              <a:r>
                <a:rPr lang="ko-KR" altLang="en-US" sz="2400" dirty="0" smtClean="0"/>
                <a:t>년도 정부</a:t>
              </a:r>
              <a:r>
                <a:rPr lang="en-US" altLang="ko-KR" sz="2400" dirty="0" smtClean="0"/>
                <a:t>(</a:t>
              </a:r>
              <a:r>
                <a:rPr lang="ko-KR" altLang="en-US" sz="2400" dirty="0" err="1" smtClean="0"/>
                <a:t>미래창조과학부</a:t>
              </a:r>
              <a:r>
                <a:rPr lang="en-US" altLang="ko-KR" sz="2400" dirty="0" smtClean="0"/>
                <a:t>)</a:t>
              </a:r>
              <a:r>
                <a:rPr lang="ko-KR" altLang="en-US" sz="2400" dirty="0" smtClean="0"/>
                <a:t>의 재원으로 </a:t>
              </a:r>
              <a:r>
                <a:rPr lang="ko-KR" altLang="en-US" sz="2400" dirty="0" err="1" smtClean="0"/>
                <a:t>한국연구재단</a:t>
              </a:r>
              <a:r>
                <a:rPr lang="ko-KR" altLang="en-US" sz="2400" dirty="0" smtClean="0"/>
                <a:t> 첨단 </a:t>
              </a:r>
              <a:r>
                <a:rPr lang="ko-KR" altLang="en-US" sz="2400" dirty="0" err="1" smtClean="0"/>
                <a:t>사이언스</a:t>
              </a:r>
              <a:r>
                <a:rPr lang="en-US" altLang="ko-KR" sz="2400" dirty="0" smtClean="0"/>
                <a:t>·</a:t>
              </a:r>
              <a:r>
                <a:rPr lang="ko-KR" altLang="en-US" sz="2400" dirty="0" smtClean="0"/>
                <a:t>교육 허브 개발 사업의 지원을 받아 수행된 연구임</a:t>
              </a:r>
              <a:r>
                <a:rPr lang="en-US" altLang="ko-KR" sz="2400" dirty="0" smtClean="0"/>
                <a:t>(NRF-2011-0020576)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ko-KR" sz="2400" dirty="0" smtClean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en-US" sz="3600" b="1" dirty="0" err="1"/>
                <a:t>참고문헌</a:t>
              </a:r>
              <a:endParaRPr lang="ko-KR" altLang="en-US" sz="3600" b="1" dirty="0"/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 smtClean="0"/>
                <a:t>[1] Kim, Min-Gul, Dong-</a:t>
              </a:r>
              <a:r>
                <a:rPr lang="en-US" altLang="ko-KR" sz="2400" dirty="0" err="1" smtClean="0"/>
                <a:t>Seok</a:t>
              </a:r>
              <a:r>
                <a:rPr lang="en-US" altLang="ko-KR" sz="2400" dirty="0" smtClean="0"/>
                <a:t> </a:t>
              </a:r>
              <a:r>
                <a:rPr lang="en-US" altLang="ko-KR" sz="2400" dirty="0" err="1" smtClean="0"/>
                <a:t>Yim</a:t>
              </a:r>
              <a:r>
                <a:rPr lang="en-US" altLang="ko-KR" sz="2400" dirty="0" smtClean="0"/>
                <a:t>, and Kyun-Seop Bae. 2015. “R-Based Reproduction of the Estimation Process Hidden Behind NONMEM Part 1: First-Order Approximation Method.” Translational and Clinical Pharmacology 23 (1). Korean Society for Clinical Pharmacology; Therapeutics (KAMJE): 1. </a:t>
              </a:r>
              <a:r>
                <a:rPr lang="en-US" altLang="ko-KR" sz="2400" dirty="0" err="1" smtClean="0"/>
                <a:t>doi:10.12793</a:t>
              </a:r>
              <a:r>
                <a:rPr lang="en-US" altLang="ko-KR" sz="2400" dirty="0" smtClean="0"/>
                <a:t>/</a:t>
              </a:r>
              <a:r>
                <a:rPr lang="en-US" altLang="ko-KR" sz="2400" dirty="0" err="1" smtClean="0"/>
                <a:t>tcp.2015.23.1.1</a:t>
              </a:r>
              <a:r>
                <a:rPr lang="en-US" altLang="ko-KR" sz="2400" dirty="0" smtClean="0"/>
                <a:t>.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 smtClean="0"/>
                <a:t>[2] Bae, Kyun-Seop, and Dong-</a:t>
              </a:r>
              <a:r>
                <a:rPr lang="en-US" altLang="ko-KR" sz="2400" dirty="0" err="1" smtClean="0"/>
                <a:t>Seok</a:t>
              </a:r>
              <a:r>
                <a:rPr lang="en-US" altLang="ko-KR" sz="2400" dirty="0" smtClean="0"/>
                <a:t> </a:t>
              </a:r>
              <a:r>
                <a:rPr lang="en-US" altLang="ko-KR" sz="2400" dirty="0" err="1" smtClean="0"/>
                <a:t>Yim</a:t>
              </a:r>
              <a:r>
                <a:rPr lang="en-US" altLang="ko-KR" sz="2400" dirty="0" smtClean="0"/>
                <a:t>. 2016. “R-Based Reproduction of the Estimation Process Hidden Behind NONMEM Part 2: First-Order Conditional Estimation.” Translational and Clinical Pharmacology 24 (4). Korean Society for Clinical Pharmacology; Therapeutics (KAMJE): 161. </a:t>
              </a:r>
              <a:r>
                <a:rPr lang="en-US" altLang="ko-KR" sz="2400" dirty="0" err="1" smtClean="0"/>
                <a:t>doi:10.12793</a:t>
              </a:r>
              <a:r>
                <a:rPr lang="en-US" altLang="ko-KR" sz="2400" dirty="0" smtClean="0"/>
                <a:t>/</a:t>
              </a:r>
              <a:r>
                <a:rPr lang="en-US" altLang="ko-KR" sz="2400" dirty="0" err="1" smtClean="0"/>
                <a:t>tcp.2016.24.4.161</a:t>
              </a:r>
              <a:r>
                <a:rPr lang="en-US" altLang="ko-KR" sz="2400" dirty="0" smtClean="0"/>
                <a:t>.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2400" dirty="0" smtClean="0"/>
                <a:t>[3] Bae, Kyun-Seop. 2017. </a:t>
              </a:r>
              <a:r>
                <a:rPr lang="en-US" altLang="ko-KR" sz="2400" dirty="0" err="1" smtClean="0"/>
                <a:t>Nmw</a:t>
              </a:r>
              <a:r>
                <a:rPr lang="en-US" altLang="ko-KR" sz="2400" dirty="0" smtClean="0"/>
                <a:t>: Understanding Nonlinear Mixed Effects Modeling for Population Pharmacokinetics. https://</a:t>
              </a:r>
              <a:r>
                <a:rPr lang="en-US" altLang="ko-KR" sz="2400" dirty="0" err="1" smtClean="0"/>
                <a:t>cran.r-project.org</a:t>
              </a:r>
              <a:r>
                <a:rPr lang="en-US" altLang="ko-KR" sz="2400" dirty="0" smtClean="0"/>
                <a:t>/package=</a:t>
              </a:r>
              <a:r>
                <a:rPr lang="en-US" altLang="ko-KR" sz="2400" dirty="0" err="1" smtClean="0"/>
                <a:t>nmw</a:t>
              </a:r>
              <a:r>
                <a:rPr lang="en-US" altLang="ko-KR" sz="2400" dirty="0" smtClean="0"/>
                <a:t>.</a:t>
              </a:r>
              <a:endParaRPr lang="ko-KR" altLang="ko-KR" sz="2400" dirty="0"/>
            </a:p>
          </p:txBody>
        </p:sp>
        <p:pic>
          <p:nvPicPr>
            <p:cNvPr id="15" name="그림 1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353" y="15841922"/>
              <a:ext cx="9507091" cy="6336842"/>
            </a:xfrm>
            <a:prstGeom prst="rect">
              <a:avLst/>
            </a:prstGeom>
          </p:spPr>
        </p:pic>
        <p:pic>
          <p:nvPicPr>
            <p:cNvPr id="16" name="그림 15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385" y="25642859"/>
              <a:ext cx="8928992" cy="6545017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1465" y="25203100"/>
              <a:ext cx="10081227" cy="2808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그림 17"/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5481" y="8236191"/>
              <a:ext cx="9721080" cy="4869565"/>
            </a:xfrm>
            <a:prstGeom prst="rect">
              <a:avLst/>
            </a:prstGeom>
          </p:spPr>
        </p:pic>
        <p:pic>
          <p:nvPicPr>
            <p:cNvPr id="19" name="그림 18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14593" y="14591747"/>
              <a:ext cx="10369152" cy="7154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064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egoe Garamond">
      <a:majorFont>
        <a:latin typeface="Courier New"/>
        <a:ea typeface="나눔고딕"/>
        <a:cs typeface=""/>
      </a:majorFont>
      <a:minorFont>
        <a:latin typeface="Garamond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250</Words>
  <Application>Microsoft Office PowerPoint</Application>
  <PresentationFormat>사용자 지정</PresentationFormat>
  <Paragraphs>118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Sungpil Han MD/PhD</dc:creator>
  <cp:lastModifiedBy>Sungpil Han MD/PhD</cp:lastModifiedBy>
  <cp:revision>50</cp:revision>
  <dcterms:created xsi:type="dcterms:W3CDTF">2018-02-19T05:43:24Z</dcterms:created>
  <dcterms:modified xsi:type="dcterms:W3CDTF">2018-02-19T08:54:34Z</dcterms:modified>
</cp:coreProperties>
</file>