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78" r:id="rId6"/>
    <p:sldId id="260" r:id="rId7"/>
    <p:sldId id="261" r:id="rId8"/>
    <p:sldId id="262" r:id="rId9"/>
    <p:sldId id="263" r:id="rId10"/>
    <p:sldId id="264" r:id="rId11"/>
    <p:sldId id="277" r:id="rId12"/>
    <p:sldId id="276" r:id="rId13"/>
    <p:sldId id="265" r:id="rId14"/>
    <p:sldId id="266" r:id="rId15"/>
    <p:sldId id="267" r:id="rId16"/>
    <p:sldId id="268" r:id="rId17"/>
    <p:sldId id="279" r:id="rId18"/>
    <p:sldId id="269" r:id="rId19"/>
    <p:sldId id="270" r:id="rId20"/>
    <p:sldId id="271" r:id="rId21"/>
    <p:sldId id="280" r:id="rId22"/>
    <p:sldId id="272" r:id="rId23"/>
    <p:sldId id="273" r:id="rId24"/>
    <p:sldId id="274" r:id="rId25"/>
    <p:sldId id="275" r:id="rId2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43" autoAdjust="0"/>
    <p:restoredTop sz="94660"/>
  </p:normalViewPr>
  <p:slideViewPr>
    <p:cSldViewPr>
      <p:cViewPr varScale="1">
        <p:scale>
          <a:sx n="102" d="100"/>
          <a:sy n="102" d="100"/>
        </p:scale>
        <p:origin x="-27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913D8C-6DA5-40AB-8C2D-1FC3784AB407}" type="datetimeFigureOut">
              <a:rPr lang="ko-KR" altLang="en-US" smtClean="0"/>
              <a:t>2018-02-23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0EBF94-98F1-485D-9FDD-E290A5A9CA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69523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0EBF94-98F1-485D-9FDD-E290A5A9CA4A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51232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0EBF94-98F1-485D-9FDD-E290A5A9CA4A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69871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6675B-30A7-44FE-B4A2-D0F73ACC78B4}" type="datetimeFigureOut">
              <a:rPr lang="ko-KR" altLang="en-US" smtClean="0"/>
              <a:t>2018-02-23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64126-D735-4F9B-B696-96C8C3BA34D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6675B-30A7-44FE-B4A2-D0F73ACC78B4}" type="datetimeFigureOut">
              <a:rPr lang="ko-KR" altLang="en-US" smtClean="0"/>
              <a:t>2018-02-23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64126-D735-4F9B-B696-96C8C3BA34D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6675B-30A7-44FE-B4A2-D0F73ACC78B4}" type="datetimeFigureOut">
              <a:rPr lang="ko-KR" altLang="en-US" smtClean="0"/>
              <a:t>2018-02-23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64126-D735-4F9B-B696-96C8C3BA34D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6675B-30A7-44FE-B4A2-D0F73ACC78B4}" type="datetimeFigureOut">
              <a:rPr lang="ko-KR" altLang="en-US" smtClean="0"/>
              <a:t>2018-02-23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64126-D735-4F9B-B696-96C8C3BA34D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6675B-30A7-44FE-B4A2-D0F73ACC78B4}" type="datetimeFigureOut">
              <a:rPr lang="ko-KR" altLang="en-US" smtClean="0"/>
              <a:t>2018-02-23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64126-D735-4F9B-B696-96C8C3BA34D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6675B-30A7-44FE-B4A2-D0F73ACC78B4}" type="datetimeFigureOut">
              <a:rPr lang="ko-KR" altLang="en-US" smtClean="0"/>
              <a:t>2018-02-23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64126-D735-4F9B-B696-96C8C3BA34D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6675B-30A7-44FE-B4A2-D0F73ACC78B4}" type="datetimeFigureOut">
              <a:rPr lang="ko-KR" altLang="en-US" smtClean="0"/>
              <a:t>2018-02-23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64126-D735-4F9B-B696-96C8C3BA34D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6675B-30A7-44FE-B4A2-D0F73ACC78B4}" type="datetimeFigureOut">
              <a:rPr lang="ko-KR" altLang="en-US" smtClean="0"/>
              <a:t>2018-02-23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64126-D735-4F9B-B696-96C8C3BA34D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6675B-30A7-44FE-B4A2-D0F73ACC78B4}" type="datetimeFigureOut">
              <a:rPr lang="ko-KR" altLang="en-US" smtClean="0"/>
              <a:t>2018-02-23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64126-D735-4F9B-B696-96C8C3BA34D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6675B-30A7-44FE-B4A2-D0F73ACC78B4}" type="datetimeFigureOut">
              <a:rPr lang="ko-KR" altLang="en-US" smtClean="0"/>
              <a:t>2018-02-23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64126-D735-4F9B-B696-96C8C3BA34D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6675B-30A7-44FE-B4A2-D0F73ACC78B4}" type="datetimeFigureOut">
              <a:rPr lang="ko-KR" altLang="en-US" smtClean="0"/>
              <a:t>2018-02-23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64126-D735-4F9B-B696-96C8C3BA34D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06675B-30A7-44FE-B4A2-D0F73ACC78B4}" type="datetimeFigureOut">
              <a:rPr lang="ko-KR" altLang="en-US" smtClean="0"/>
              <a:t>2018-02-23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A64126-D735-4F9B-B696-96C8C3BA34D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3568" y="1268760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ko-KR" b="1" dirty="0"/>
              <a:t>Edison</a:t>
            </a:r>
            <a:r>
              <a:rPr lang="ko-KR" altLang="ko-KR" b="1" dirty="0"/>
              <a:t>을 통한 비선형 </a:t>
            </a:r>
            <a:r>
              <a:rPr lang="ko-KR" altLang="ko-KR" b="1" dirty="0" err="1"/>
              <a:t>약동학</a:t>
            </a:r>
            <a:r>
              <a:rPr lang="ko-KR" altLang="ko-KR" b="1" dirty="0"/>
              <a:t> 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ko-KR" altLang="ko-KR" b="1" dirty="0" smtClean="0"/>
              <a:t>회귀</a:t>
            </a:r>
            <a:r>
              <a:rPr lang="en-US" altLang="ko-KR" b="1" dirty="0" smtClean="0"/>
              <a:t> </a:t>
            </a:r>
            <a:r>
              <a:rPr lang="ko-KR" altLang="ko-KR" b="1" dirty="0" smtClean="0"/>
              <a:t>분석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627784" y="3140968"/>
            <a:ext cx="6400800" cy="1752600"/>
          </a:xfrm>
        </p:spPr>
        <p:txBody>
          <a:bodyPr/>
          <a:lstStyle/>
          <a:p>
            <a:pPr algn="r"/>
            <a:r>
              <a:rPr lang="ko-KR" altLang="en-US" dirty="0" smtClean="0"/>
              <a:t>아산병원 </a:t>
            </a:r>
            <a:endParaRPr lang="en-US" altLang="ko-KR" dirty="0" smtClean="0"/>
          </a:p>
          <a:p>
            <a:pPr algn="r"/>
            <a:r>
              <a:rPr lang="ko-KR" altLang="en-US" dirty="0" smtClean="0"/>
              <a:t>임상약리학과</a:t>
            </a:r>
            <a:endParaRPr lang="en-US" altLang="ko-KR" dirty="0" smtClean="0"/>
          </a:p>
          <a:p>
            <a:pPr algn="r"/>
            <a:r>
              <a:rPr lang="ko-KR" altLang="en-US" dirty="0" smtClean="0"/>
              <a:t>전공의 </a:t>
            </a:r>
            <a:r>
              <a:rPr lang="ko-KR" altLang="en-US" dirty="0" err="1" smtClean="0"/>
              <a:t>윤석규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93756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6120680"/>
          </a:xfrm>
        </p:spPr>
        <p:txBody>
          <a:bodyPr>
            <a:normAutofit/>
          </a:bodyPr>
          <a:lstStyle/>
          <a:p>
            <a:r>
              <a:rPr lang="ko-KR" altLang="en-US" sz="2200" b="1" dirty="0" smtClean="0"/>
              <a:t>도출 되는 값</a:t>
            </a:r>
            <a:endParaRPr lang="en-US" altLang="ko-KR" sz="2200" b="1" dirty="0" smtClean="0"/>
          </a:p>
          <a:p>
            <a:pPr lvl="1"/>
            <a:endParaRPr lang="en-US" altLang="ko-KR" sz="2200" dirty="0" smtClean="0"/>
          </a:p>
          <a:p>
            <a:pPr lvl="1"/>
            <a:r>
              <a:rPr lang="ko-KR" altLang="ko-KR" sz="2200" dirty="0" smtClean="0"/>
              <a:t>표준 </a:t>
            </a:r>
            <a:r>
              <a:rPr lang="ko-KR" altLang="ko-KR" sz="2200" dirty="0"/>
              <a:t>오차</a:t>
            </a:r>
            <a:r>
              <a:rPr lang="en-US" altLang="ko-KR" sz="2200" dirty="0"/>
              <a:t>(standard error of estimates</a:t>
            </a:r>
            <a:r>
              <a:rPr lang="en-US" altLang="ko-KR" sz="2200" dirty="0" smtClean="0"/>
              <a:t>)</a:t>
            </a:r>
          </a:p>
          <a:p>
            <a:pPr lvl="1"/>
            <a:endParaRPr lang="en-US" altLang="ko-KR" sz="2200" dirty="0" smtClean="0"/>
          </a:p>
          <a:p>
            <a:pPr lvl="1"/>
            <a:r>
              <a:rPr lang="ko-KR" altLang="ko-KR" sz="2200" dirty="0" err="1" smtClean="0"/>
              <a:t>공분산행렬</a:t>
            </a:r>
            <a:r>
              <a:rPr lang="en-US" altLang="ko-KR" sz="2200" dirty="0"/>
              <a:t>(covariance matrix of estimates</a:t>
            </a:r>
            <a:r>
              <a:rPr lang="en-US" altLang="ko-KR" sz="2200" dirty="0" smtClean="0"/>
              <a:t>)</a:t>
            </a:r>
          </a:p>
          <a:p>
            <a:pPr lvl="1"/>
            <a:endParaRPr lang="en-US" altLang="ko-KR" sz="2200" dirty="0" smtClean="0"/>
          </a:p>
          <a:p>
            <a:pPr lvl="1"/>
            <a:r>
              <a:rPr lang="en-US" altLang="ko-KR" sz="2200" dirty="0" smtClean="0"/>
              <a:t>run </a:t>
            </a:r>
            <a:r>
              <a:rPr lang="en-US" altLang="ko-KR" sz="2200" dirty="0"/>
              <a:t>test results on </a:t>
            </a:r>
            <a:r>
              <a:rPr lang="en-US" altLang="ko-KR" sz="2200" dirty="0" smtClean="0"/>
              <a:t>residuals</a:t>
            </a:r>
          </a:p>
          <a:p>
            <a:pPr lvl="1"/>
            <a:endParaRPr lang="en-US" altLang="ko-KR" sz="2200" dirty="0" smtClean="0"/>
          </a:p>
          <a:p>
            <a:pPr lvl="1"/>
            <a:r>
              <a:rPr lang="en-US" altLang="ko-KR" sz="2200" dirty="0" smtClean="0"/>
              <a:t>AIC(</a:t>
            </a:r>
            <a:r>
              <a:rPr lang="en-US" altLang="ko-KR" sz="2200" dirty="0" err="1" smtClean="0"/>
              <a:t>Akaike</a:t>
            </a:r>
            <a:r>
              <a:rPr lang="en-US" altLang="ko-KR" sz="2200" dirty="0" smtClean="0"/>
              <a:t> </a:t>
            </a:r>
            <a:r>
              <a:rPr lang="en-US" altLang="ko-KR" sz="2200" dirty="0"/>
              <a:t>information </a:t>
            </a:r>
            <a:r>
              <a:rPr lang="en-US" altLang="ko-KR" sz="2200" dirty="0" smtClean="0"/>
              <a:t>criterion)</a:t>
            </a:r>
          </a:p>
          <a:p>
            <a:pPr lvl="1"/>
            <a:endParaRPr lang="en-US" altLang="ko-KR" sz="2200" dirty="0" smtClean="0"/>
          </a:p>
          <a:p>
            <a:pPr lvl="1"/>
            <a:r>
              <a:rPr lang="en-US" altLang="ko-KR" sz="2200" dirty="0" err="1" smtClean="0"/>
              <a:t>AICc</a:t>
            </a:r>
            <a:r>
              <a:rPr lang="en-US" altLang="ko-KR" sz="2200" dirty="0" smtClean="0"/>
              <a:t>(</a:t>
            </a:r>
            <a:r>
              <a:rPr lang="en-US" altLang="ko-KR" sz="2200" dirty="0" err="1" smtClean="0"/>
              <a:t>Akaike</a:t>
            </a:r>
            <a:r>
              <a:rPr lang="en-US" altLang="ko-KR" sz="2200" dirty="0" smtClean="0"/>
              <a:t> </a:t>
            </a:r>
            <a:r>
              <a:rPr lang="en-US" altLang="ko-KR" sz="2200" dirty="0"/>
              <a:t>information criterion </a:t>
            </a:r>
            <a:r>
              <a:rPr lang="en-US" altLang="ko-KR" sz="2200" dirty="0" smtClean="0"/>
              <a:t>corrected)</a:t>
            </a:r>
          </a:p>
          <a:p>
            <a:pPr lvl="1"/>
            <a:endParaRPr lang="en-US" altLang="ko-KR" sz="2200" dirty="0" smtClean="0"/>
          </a:p>
          <a:p>
            <a:pPr lvl="1"/>
            <a:r>
              <a:rPr lang="en-US" altLang="ko-KR" sz="2200" dirty="0"/>
              <a:t>SBC(Schwarz Bayesian </a:t>
            </a:r>
            <a:r>
              <a:rPr lang="en-US" altLang="ko-KR" sz="2200" dirty="0" smtClean="0"/>
              <a:t>criterion)</a:t>
            </a:r>
            <a:endParaRPr lang="ko-KR" altLang="en-US" sz="2200" dirty="0"/>
          </a:p>
        </p:txBody>
      </p:sp>
    </p:spTree>
    <p:extLst>
      <p:ext uri="{BB962C8B-B14F-4D97-AF65-F5344CB8AC3E}">
        <p14:creationId xmlns:p14="http://schemas.microsoft.com/office/powerpoint/2010/main" val="2062346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25" y="764704"/>
            <a:ext cx="7829550" cy="503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15758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3500" b="1" dirty="0"/>
              <a:t>Example1.One compartment </a:t>
            </a:r>
            <a:br>
              <a:rPr lang="en-US" altLang="ko-KR" sz="3500" b="1" dirty="0"/>
            </a:br>
            <a:r>
              <a:rPr lang="en-US" altLang="ko-KR" sz="3500" b="1" dirty="0"/>
              <a:t>oral dosing</a:t>
            </a:r>
            <a:endParaRPr lang="ko-KR" altLang="en-US" sz="35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348880"/>
            <a:ext cx="3540713" cy="2088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107504" y="4725144"/>
            <a:ext cx="4104456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500" b="1" dirty="0" smtClean="0"/>
              <a:t>Fig1. </a:t>
            </a:r>
            <a:r>
              <a:rPr lang="en-US" altLang="ko-KR" sz="1500" b="1" dirty="0"/>
              <a:t>5th Edition of PK/PD Data </a:t>
            </a:r>
            <a:r>
              <a:rPr lang="en-US" altLang="ko-KR" sz="1500" b="1" dirty="0" smtClean="0"/>
              <a:t>Analysis</a:t>
            </a:r>
            <a:r>
              <a:rPr lang="ko-KR" altLang="en-US" sz="1500" b="1" dirty="0" smtClean="0"/>
              <a:t>에</a:t>
            </a:r>
            <a:r>
              <a:rPr lang="en-US" altLang="ko-KR" sz="1500" b="1" dirty="0" smtClean="0"/>
              <a:t> </a:t>
            </a:r>
            <a:r>
              <a:rPr lang="ko-KR" altLang="en-US" sz="1500" b="1" dirty="0" smtClean="0"/>
              <a:t>나와 있는 </a:t>
            </a:r>
            <a:r>
              <a:rPr lang="ko-KR" altLang="ko-KR" sz="1500" b="1" dirty="0" smtClean="0"/>
              <a:t>통한 </a:t>
            </a:r>
            <a:r>
              <a:rPr lang="en-US" altLang="ko-KR" sz="1500" b="1" dirty="0"/>
              <a:t>‘One-compartment oral dosing’ time-concentration profile. </a:t>
            </a:r>
            <a:endParaRPr lang="ko-KR" altLang="ko-KR" sz="15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063" y="1484784"/>
            <a:ext cx="3991443" cy="31547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4848556" y="4732107"/>
            <a:ext cx="4104456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500" b="1" dirty="0" smtClean="0"/>
              <a:t>Fig2. </a:t>
            </a:r>
            <a:r>
              <a:rPr lang="en-US" altLang="ko-KR" sz="1500" b="1" dirty="0" err="1"/>
              <a:t>Tozer</a:t>
            </a:r>
            <a:r>
              <a:rPr lang="en-US" altLang="ko-KR" sz="1500" b="1" dirty="0"/>
              <a:t> clinical pharmacokinetics and pharmacodynamics, </a:t>
            </a:r>
            <a:r>
              <a:rPr lang="en-US" altLang="ko-KR" sz="1500" b="1" dirty="0" err="1"/>
              <a:t>concenpts</a:t>
            </a:r>
            <a:r>
              <a:rPr lang="en-US" altLang="ko-KR" sz="1500" b="1" dirty="0"/>
              <a:t> and </a:t>
            </a:r>
            <a:r>
              <a:rPr lang="en-US" altLang="ko-KR" sz="1500" b="1" dirty="0" err="1"/>
              <a:t>appliacation</a:t>
            </a:r>
            <a:r>
              <a:rPr lang="en-US" altLang="ko-KR" sz="1500" b="1" dirty="0"/>
              <a:t> 4th edition</a:t>
            </a:r>
            <a:r>
              <a:rPr lang="ko-KR" altLang="en-US" sz="1500" b="1" dirty="0" smtClean="0"/>
              <a:t>에</a:t>
            </a:r>
            <a:r>
              <a:rPr lang="en-US" altLang="ko-KR" sz="1500" b="1" dirty="0" smtClean="0"/>
              <a:t> </a:t>
            </a:r>
            <a:r>
              <a:rPr lang="ko-KR" altLang="en-US" sz="1500" b="1" dirty="0" smtClean="0"/>
              <a:t>나와 있는 </a:t>
            </a:r>
            <a:r>
              <a:rPr lang="ko-KR" altLang="ko-KR" sz="1500" b="1" dirty="0" smtClean="0"/>
              <a:t>통한 </a:t>
            </a:r>
            <a:r>
              <a:rPr lang="en-US" altLang="ko-KR" sz="1500" b="1" dirty="0" smtClean="0"/>
              <a:t>‘One-compartment oral dosing’ time-concentration profile</a:t>
            </a:r>
            <a:r>
              <a:rPr lang="ko-KR" altLang="en-US" sz="1500" b="1" dirty="0" smtClean="0"/>
              <a:t>과 </a:t>
            </a:r>
            <a:r>
              <a:rPr lang="en-US" altLang="ko-KR" sz="1500" b="1" dirty="0" smtClean="0"/>
              <a:t>equation. </a:t>
            </a:r>
            <a:endParaRPr lang="ko-KR" altLang="ko-KR" sz="1500" dirty="0"/>
          </a:p>
        </p:txBody>
      </p:sp>
    </p:spTree>
    <p:extLst>
      <p:ext uri="{BB962C8B-B14F-4D97-AF65-F5344CB8AC3E}">
        <p14:creationId xmlns:p14="http://schemas.microsoft.com/office/powerpoint/2010/main" val="3201904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354" y="1700808"/>
            <a:ext cx="4248472" cy="273630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직사각형 4"/>
          <p:cNvSpPr/>
          <p:nvPr/>
        </p:nvSpPr>
        <p:spPr>
          <a:xfrm>
            <a:off x="191986" y="4762017"/>
            <a:ext cx="4572000" cy="61555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700" b="1" dirty="0" smtClean="0"/>
              <a:t>Fig3. </a:t>
            </a:r>
            <a:r>
              <a:rPr lang="en-US" altLang="ko-KR" sz="1700" b="1" dirty="0"/>
              <a:t>Edison</a:t>
            </a:r>
            <a:r>
              <a:rPr lang="ko-KR" altLang="ko-KR" sz="1700" b="1" dirty="0"/>
              <a:t>을 통한 </a:t>
            </a:r>
            <a:r>
              <a:rPr lang="en-US" altLang="ko-KR" sz="1700" b="1" dirty="0"/>
              <a:t>‘One-compartment oral dosing’ Simulation</a:t>
            </a:r>
            <a:r>
              <a:rPr lang="ko-KR" altLang="ko-KR" sz="1700" b="1" dirty="0"/>
              <a:t>생성</a:t>
            </a:r>
            <a:r>
              <a:rPr lang="en-US" altLang="ko-KR" sz="1700" b="1" dirty="0"/>
              <a:t>. </a:t>
            </a:r>
            <a:endParaRPr lang="ko-KR" altLang="ko-KR" sz="1700" dirty="0"/>
          </a:p>
        </p:txBody>
      </p:sp>
      <p:pic>
        <p:nvPicPr>
          <p:cNvPr id="6" name="그림 5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8835" y="1584987"/>
            <a:ext cx="3672408" cy="3062064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5234271" y="4762017"/>
            <a:ext cx="3636404" cy="877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700" b="1" dirty="0" smtClean="0"/>
              <a:t>Fig4. </a:t>
            </a:r>
            <a:r>
              <a:rPr lang="en-US" altLang="ko-KR" sz="1700" b="1" dirty="0"/>
              <a:t>‘One-compartment oral dosing analysis’</a:t>
            </a:r>
            <a:r>
              <a:rPr lang="ko-KR" altLang="ko-KR" sz="1700" b="1" dirty="0"/>
              <a:t>에 사용된 데이터의</a:t>
            </a:r>
            <a:r>
              <a:rPr lang="en-US" altLang="ko-KR" sz="1700" b="1" dirty="0"/>
              <a:t> </a:t>
            </a:r>
            <a:r>
              <a:rPr lang="en-US" altLang="ko-KR" sz="1700" b="1" dirty="0" smtClean="0"/>
              <a:t>time-concentration </a:t>
            </a:r>
            <a:r>
              <a:rPr lang="en-US" altLang="ko-KR" sz="1700" b="1" dirty="0"/>
              <a:t>profile.</a:t>
            </a:r>
            <a:endParaRPr lang="ko-KR" altLang="ko-KR" sz="1700" dirty="0"/>
          </a:p>
        </p:txBody>
      </p:sp>
    </p:spTree>
    <p:extLst>
      <p:ext uri="{BB962C8B-B14F-4D97-AF65-F5344CB8AC3E}">
        <p14:creationId xmlns:p14="http://schemas.microsoft.com/office/powerpoint/2010/main" val="2698132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268760"/>
            <a:ext cx="4088229" cy="3168352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251520" y="4653136"/>
            <a:ext cx="4248472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700" b="1" dirty="0" smtClean="0"/>
              <a:t>Fig5. </a:t>
            </a:r>
            <a:r>
              <a:rPr lang="en-US" altLang="ko-KR" sz="1700" b="1" dirty="0"/>
              <a:t>‘One-compartment oral dosing analysis’ </a:t>
            </a:r>
            <a:r>
              <a:rPr lang="ko-KR" altLang="ko-KR" sz="1700" b="1" dirty="0"/>
              <a:t>를 적용하기 위해 사용된 데이터</a:t>
            </a:r>
            <a:r>
              <a:rPr lang="en-US" altLang="ko-KR" sz="1700" b="1" dirty="0"/>
              <a:t>. </a:t>
            </a:r>
            <a:endParaRPr lang="ko-KR" altLang="ko-KR" sz="1700" dirty="0"/>
          </a:p>
        </p:txBody>
      </p:sp>
      <p:pic>
        <p:nvPicPr>
          <p:cNvPr id="8" name="그림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1438131"/>
            <a:ext cx="4192082" cy="2808312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직사각형 8"/>
          <p:cNvSpPr/>
          <p:nvPr/>
        </p:nvSpPr>
        <p:spPr>
          <a:xfrm>
            <a:off x="4572000" y="4522330"/>
            <a:ext cx="4572000" cy="8771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700" b="1" dirty="0" smtClean="0"/>
              <a:t>Fig6. </a:t>
            </a:r>
            <a:r>
              <a:rPr lang="en-US" altLang="ko-KR" sz="1700" b="1" dirty="0"/>
              <a:t>‘One-compartment oral dosing analysis’</a:t>
            </a:r>
            <a:r>
              <a:rPr lang="ko-KR" altLang="ko-KR" sz="1700" b="1" dirty="0"/>
              <a:t>를 계산하기 위한 스크립트</a:t>
            </a:r>
            <a:r>
              <a:rPr lang="en-US" altLang="ko-KR" sz="1700" b="1" dirty="0"/>
              <a:t>. (with lag time)</a:t>
            </a:r>
            <a:endParaRPr lang="ko-KR" altLang="ko-KR" sz="1700" dirty="0"/>
          </a:p>
        </p:txBody>
      </p:sp>
    </p:spTree>
    <p:extLst>
      <p:ext uri="{BB962C8B-B14F-4D97-AF65-F5344CB8AC3E}">
        <p14:creationId xmlns:p14="http://schemas.microsoft.com/office/powerpoint/2010/main" val="1418177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6791" y="266733"/>
            <a:ext cx="4392488" cy="4248472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그림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8271" y="4653136"/>
            <a:ext cx="4536505" cy="36004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직사각형 5"/>
          <p:cNvSpPr/>
          <p:nvPr/>
        </p:nvSpPr>
        <p:spPr>
          <a:xfrm>
            <a:off x="1619672" y="5293298"/>
            <a:ext cx="6840760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700" b="1" dirty="0" smtClean="0"/>
              <a:t>Fig7. </a:t>
            </a:r>
            <a:r>
              <a:rPr lang="en-US" altLang="ko-KR" sz="1700" b="1" dirty="0"/>
              <a:t>Lag </a:t>
            </a:r>
            <a:r>
              <a:rPr lang="en-US" altLang="ko-KR" sz="1700" b="1" dirty="0" smtClean="0"/>
              <a:t>time(</a:t>
            </a:r>
            <a:r>
              <a:rPr lang="ko-KR" altLang="en-US" sz="1700" b="1" dirty="0" smtClean="0"/>
              <a:t>약물 흡수 지연 시간</a:t>
            </a:r>
            <a:r>
              <a:rPr lang="en-US" altLang="ko-KR" sz="1700" b="1" dirty="0" smtClean="0"/>
              <a:t>)</a:t>
            </a:r>
            <a:r>
              <a:rPr lang="ko-KR" altLang="ko-KR" sz="1700" b="1" dirty="0" smtClean="0"/>
              <a:t>이 </a:t>
            </a:r>
            <a:r>
              <a:rPr lang="ko-KR" altLang="ko-KR" sz="1700" b="1" dirty="0"/>
              <a:t>있는 </a:t>
            </a:r>
            <a:r>
              <a:rPr lang="en-US" altLang="ko-KR" sz="1700" b="1" dirty="0"/>
              <a:t>‘One-compartment </a:t>
            </a:r>
            <a:r>
              <a:rPr lang="en-US" altLang="ko-KR" sz="1700" b="1" dirty="0" smtClean="0"/>
              <a:t>oral </a:t>
            </a:r>
            <a:r>
              <a:rPr lang="en-US" altLang="ko-KR" sz="1700" b="1" dirty="0"/>
              <a:t>dosing model’</a:t>
            </a:r>
            <a:r>
              <a:rPr lang="ko-KR" altLang="ko-KR" sz="1700" b="1" dirty="0"/>
              <a:t>을 </a:t>
            </a:r>
            <a:r>
              <a:rPr lang="en-US" altLang="ko-KR" sz="1700" b="1" dirty="0"/>
              <a:t>‘</a:t>
            </a:r>
            <a:r>
              <a:rPr lang="en-US" altLang="ko-KR" sz="1700" b="1" dirty="0" err="1"/>
              <a:t>nlr</a:t>
            </a:r>
            <a:r>
              <a:rPr lang="en-US" altLang="ko-KR" sz="1700" b="1" dirty="0"/>
              <a:t>’ function</a:t>
            </a:r>
            <a:r>
              <a:rPr lang="ko-KR" altLang="ko-KR" sz="1700" b="1" dirty="0"/>
              <a:t>을 통해 </a:t>
            </a:r>
            <a:r>
              <a:rPr lang="ko-KR" altLang="ko-KR" sz="1700" b="1" dirty="0" smtClean="0"/>
              <a:t>계산</a:t>
            </a:r>
            <a:r>
              <a:rPr lang="en-US" altLang="ko-KR" sz="1700" b="1" dirty="0" smtClean="0"/>
              <a:t> </a:t>
            </a:r>
            <a:r>
              <a:rPr lang="ko-KR" altLang="ko-KR" sz="1700" b="1" dirty="0" smtClean="0"/>
              <a:t>했을</a:t>
            </a:r>
            <a:r>
              <a:rPr lang="en-US" altLang="ko-KR" sz="1700" b="1" dirty="0" smtClean="0"/>
              <a:t> </a:t>
            </a:r>
            <a:r>
              <a:rPr lang="ko-KR" altLang="ko-KR" sz="1700" b="1" dirty="0" smtClean="0"/>
              <a:t>시의 </a:t>
            </a:r>
            <a:r>
              <a:rPr lang="ko-KR" altLang="ko-KR" sz="1700" b="1" dirty="0"/>
              <a:t>결과 값</a:t>
            </a:r>
            <a:endParaRPr lang="ko-KR" altLang="ko-KR" sz="1700" dirty="0"/>
          </a:p>
        </p:txBody>
      </p:sp>
    </p:spTree>
    <p:extLst>
      <p:ext uri="{BB962C8B-B14F-4D97-AF65-F5344CB8AC3E}">
        <p14:creationId xmlns:p14="http://schemas.microsoft.com/office/powerpoint/2010/main" val="2980489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476672"/>
            <a:ext cx="4176464" cy="432048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직사각형 4"/>
          <p:cNvSpPr/>
          <p:nvPr/>
        </p:nvSpPr>
        <p:spPr>
          <a:xfrm>
            <a:off x="1043608" y="5085184"/>
            <a:ext cx="74888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/>
              <a:t>Fig8. </a:t>
            </a:r>
            <a:r>
              <a:rPr lang="en-US" altLang="ko-KR" b="1" dirty="0"/>
              <a:t>Lag time</a:t>
            </a:r>
            <a:r>
              <a:rPr lang="ko-KR" altLang="ko-KR" b="1" dirty="0"/>
              <a:t>이 있는 </a:t>
            </a:r>
            <a:r>
              <a:rPr lang="en-US" altLang="ko-KR" b="1" dirty="0"/>
              <a:t>‘One-compartment </a:t>
            </a:r>
            <a:r>
              <a:rPr lang="en-US" altLang="ko-KR" b="1" dirty="0" smtClean="0"/>
              <a:t>oral </a:t>
            </a:r>
            <a:r>
              <a:rPr lang="en-US" altLang="ko-KR" b="1" dirty="0"/>
              <a:t>dosing model’</a:t>
            </a:r>
            <a:r>
              <a:rPr lang="ko-KR" altLang="ko-KR" b="1" dirty="0"/>
              <a:t>을 </a:t>
            </a:r>
            <a:r>
              <a:rPr lang="en-US" altLang="ko-KR" b="1" dirty="0"/>
              <a:t>‘</a:t>
            </a:r>
            <a:r>
              <a:rPr lang="en-US" altLang="ko-KR" b="1" dirty="0" err="1"/>
              <a:t>wnl</a:t>
            </a:r>
            <a:r>
              <a:rPr lang="en-US" altLang="ko-KR" b="1" dirty="0"/>
              <a:t>’ function</a:t>
            </a:r>
            <a:r>
              <a:rPr lang="ko-KR" altLang="ko-KR" b="1" dirty="0"/>
              <a:t>을 통해 </a:t>
            </a:r>
            <a:r>
              <a:rPr lang="ko-KR" altLang="ko-KR" b="1" dirty="0" smtClean="0"/>
              <a:t>계산했을</a:t>
            </a:r>
            <a:r>
              <a:rPr lang="en-US" altLang="ko-KR" b="1" dirty="0" smtClean="0"/>
              <a:t> </a:t>
            </a:r>
            <a:r>
              <a:rPr lang="ko-KR" altLang="ko-KR" b="1" dirty="0" smtClean="0"/>
              <a:t>시의 </a:t>
            </a:r>
            <a:r>
              <a:rPr lang="ko-KR" altLang="ko-KR" b="1" dirty="0"/>
              <a:t>결과 값</a:t>
            </a:r>
            <a:r>
              <a:rPr lang="en-US" altLang="ko-KR" b="1" dirty="0"/>
              <a:t>.</a:t>
            </a:r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1542548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3500" b="1" dirty="0" smtClean="0"/>
              <a:t>Example 2</a:t>
            </a:r>
            <a:r>
              <a:rPr lang="en-US" altLang="ko-KR" sz="3500" b="1" dirty="0"/>
              <a:t>. Two-compartment distribution models</a:t>
            </a:r>
            <a:endParaRPr lang="ko-KR" altLang="ko-KR" sz="3500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564904"/>
            <a:ext cx="3927601" cy="22263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1685591"/>
            <a:ext cx="3332174" cy="33217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2385637"/>
            <a:ext cx="1603623" cy="3585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362697" y="5007336"/>
            <a:ext cx="4104456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500" b="1" dirty="0" smtClean="0"/>
              <a:t>Fig9. </a:t>
            </a:r>
            <a:r>
              <a:rPr lang="en-US" altLang="ko-KR" sz="1500" b="1" dirty="0"/>
              <a:t>5th Edition of PK/PD Data </a:t>
            </a:r>
            <a:r>
              <a:rPr lang="en-US" altLang="ko-KR" sz="1500" b="1" dirty="0" smtClean="0"/>
              <a:t>Analysis</a:t>
            </a:r>
            <a:r>
              <a:rPr lang="ko-KR" altLang="en-US" sz="1500" b="1" dirty="0" smtClean="0"/>
              <a:t>에</a:t>
            </a:r>
            <a:r>
              <a:rPr lang="en-US" altLang="ko-KR" sz="1500" b="1" dirty="0" smtClean="0"/>
              <a:t> </a:t>
            </a:r>
            <a:r>
              <a:rPr lang="ko-KR" altLang="en-US" sz="1500" b="1" dirty="0" smtClean="0"/>
              <a:t>나와 있는 </a:t>
            </a:r>
            <a:r>
              <a:rPr lang="ko-KR" altLang="ko-KR" sz="1500" b="1" dirty="0" smtClean="0"/>
              <a:t>통한 </a:t>
            </a:r>
            <a:r>
              <a:rPr lang="en-US" altLang="ko-KR" sz="1500" b="1" dirty="0"/>
              <a:t>‘Two-compartment distribution models’</a:t>
            </a:r>
            <a:r>
              <a:rPr lang="en-US" altLang="ko-KR" sz="1500" b="1" dirty="0" smtClean="0"/>
              <a:t> </a:t>
            </a:r>
            <a:r>
              <a:rPr lang="en-US" altLang="ko-KR" sz="1500" b="1" dirty="0"/>
              <a:t>time-concentration </a:t>
            </a:r>
            <a:r>
              <a:rPr lang="en-US" altLang="ko-KR" sz="1500" b="1" dirty="0" smtClean="0"/>
              <a:t>profile</a:t>
            </a:r>
            <a:r>
              <a:rPr lang="ko-KR" altLang="en-US" sz="1500" b="1" dirty="0" smtClean="0"/>
              <a:t>과 도식도</a:t>
            </a:r>
            <a:r>
              <a:rPr lang="en-US" altLang="ko-KR" sz="1500" b="1" dirty="0" smtClean="0"/>
              <a:t>.</a:t>
            </a:r>
            <a:endParaRPr lang="ko-KR" altLang="ko-KR" sz="1500" dirty="0"/>
          </a:p>
        </p:txBody>
      </p:sp>
      <p:sp>
        <p:nvSpPr>
          <p:cNvPr id="10" name="직사각형 9"/>
          <p:cNvSpPr/>
          <p:nvPr/>
        </p:nvSpPr>
        <p:spPr>
          <a:xfrm>
            <a:off x="4860032" y="5007336"/>
            <a:ext cx="4104456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500" b="1" dirty="0" smtClean="0"/>
              <a:t>Fig10. </a:t>
            </a:r>
            <a:r>
              <a:rPr lang="en-US" altLang="ko-KR" sz="1500" b="1" dirty="0" err="1"/>
              <a:t>Tozer</a:t>
            </a:r>
            <a:r>
              <a:rPr lang="en-US" altLang="ko-KR" sz="1500" b="1" dirty="0"/>
              <a:t> clinical pharmacokinetics and pharmacodynamics, </a:t>
            </a:r>
            <a:r>
              <a:rPr lang="en-US" altLang="ko-KR" sz="1500" b="1" dirty="0" err="1"/>
              <a:t>concenpts</a:t>
            </a:r>
            <a:r>
              <a:rPr lang="en-US" altLang="ko-KR" sz="1500" b="1" dirty="0"/>
              <a:t> and </a:t>
            </a:r>
            <a:r>
              <a:rPr lang="en-US" altLang="ko-KR" sz="1500" b="1" dirty="0" err="1"/>
              <a:t>appliacation</a:t>
            </a:r>
            <a:r>
              <a:rPr lang="en-US" altLang="ko-KR" sz="1500" b="1" dirty="0"/>
              <a:t> 4th edition</a:t>
            </a:r>
            <a:r>
              <a:rPr lang="ko-KR" altLang="en-US" sz="1500" b="1" dirty="0" smtClean="0"/>
              <a:t>에</a:t>
            </a:r>
            <a:r>
              <a:rPr lang="en-US" altLang="ko-KR" sz="1500" b="1" dirty="0" smtClean="0"/>
              <a:t> </a:t>
            </a:r>
            <a:r>
              <a:rPr lang="ko-KR" altLang="en-US" sz="1500" b="1" dirty="0" smtClean="0"/>
              <a:t>나와 있는 </a:t>
            </a:r>
            <a:r>
              <a:rPr lang="ko-KR" altLang="ko-KR" sz="1500" b="1" dirty="0" smtClean="0"/>
              <a:t>통한 </a:t>
            </a:r>
            <a:r>
              <a:rPr lang="en-US" altLang="ko-KR" sz="1500" b="1" dirty="0"/>
              <a:t>‘Two-compartment distribution models’ </a:t>
            </a:r>
            <a:r>
              <a:rPr lang="en-US" altLang="ko-KR" sz="1500" b="1" dirty="0" smtClean="0"/>
              <a:t>time-concentration profile</a:t>
            </a:r>
            <a:r>
              <a:rPr lang="ko-KR" altLang="en-US" sz="1500" b="1" dirty="0" smtClean="0"/>
              <a:t>과 </a:t>
            </a:r>
            <a:r>
              <a:rPr lang="en-US" altLang="ko-KR" sz="1500" b="1" dirty="0" smtClean="0"/>
              <a:t>equation. </a:t>
            </a:r>
            <a:endParaRPr lang="ko-KR" altLang="ko-KR" sz="1500" dirty="0"/>
          </a:p>
        </p:txBody>
      </p:sp>
    </p:spTree>
    <p:extLst>
      <p:ext uri="{BB962C8B-B14F-4D97-AF65-F5344CB8AC3E}">
        <p14:creationId xmlns:p14="http://schemas.microsoft.com/office/powerpoint/2010/main" val="3268964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91986" y="4581128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b="1" dirty="0" smtClean="0"/>
              <a:t>Fig11. Edison</a:t>
            </a:r>
            <a:r>
              <a:rPr lang="ko-KR" altLang="ko-KR" b="1" dirty="0"/>
              <a:t>을 통한 </a:t>
            </a:r>
            <a:r>
              <a:rPr lang="en-US" altLang="ko-KR" b="1" dirty="0"/>
              <a:t>‘Two-compartment distribution models’ simulation</a:t>
            </a:r>
            <a:r>
              <a:rPr lang="ko-KR" altLang="ko-KR" b="1" dirty="0"/>
              <a:t>을 생성</a:t>
            </a:r>
            <a:r>
              <a:rPr lang="en-US" altLang="ko-KR" b="1" dirty="0"/>
              <a:t>. </a:t>
            </a:r>
            <a:endParaRPr lang="ko-KR" altLang="ko-KR" dirty="0"/>
          </a:p>
        </p:txBody>
      </p:sp>
      <p:sp>
        <p:nvSpPr>
          <p:cNvPr id="7" name="직사각형 6"/>
          <p:cNvSpPr/>
          <p:nvPr/>
        </p:nvSpPr>
        <p:spPr>
          <a:xfrm>
            <a:off x="5076056" y="4904293"/>
            <a:ext cx="404847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/>
              <a:t>Fig12. </a:t>
            </a:r>
            <a:r>
              <a:rPr lang="en-US" altLang="ko-KR" b="1" dirty="0"/>
              <a:t>‘Two-compartment distribution analysis’</a:t>
            </a:r>
            <a:r>
              <a:rPr lang="ko-KR" altLang="ko-KR" b="1" dirty="0"/>
              <a:t>에 사용된 데이터의</a:t>
            </a:r>
            <a:r>
              <a:rPr lang="en-US" altLang="ko-KR" b="1" dirty="0"/>
              <a:t> </a:t>
            </a:r>
            <a:r>
              <a:rPr lang="en-US" altLang="ko-KR" b="1" dirty="0" smtClean="0"/>
              <a:t>time-concentration </a:t>
            </a:r>
            <a:r>
              <a:rPr lang="en-US" altLang="ko-KR" b="1" dirty="0"/>
              <a:t>profile.</a:t>
            </a:r>
            <a:endParaRPr lang="ko-KR" altLang="ko-KR" dirty="0"/>
          </a:p>
        </p:txBody>
      </p:sp>
      <p:pic>
        <p:nvPicPr>
          <p:cNvPr id="8" name="그림 7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357" y="2204864"/>
            <a:ext cx="3957831" cy="1584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그림 8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1628800"/>
            <a:ext cx="4171022" cy="316005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49579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251520" y="4509120"/>
            <a:ext cx="424847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/>
              <a:t>Fig13. </a:t>
            </a:r>
            <a:r>
              <a:rPr lang="en-US" altLang="ko-KR" b="1" dirty="0"/>
              <a:t>‘Two-compartment distribution analysis’</a:t>
            </a:r>
            <a:r>
              <a:rPr lang="ko-KR" altLang="ko-KR" b="1" dirty="0"/>
              <a:t>를 적용하기 위해 사용된 데이터</a:t>
            </a:r>
            <a:r>
              <a:rPr lang="en-US" altLang="ko-KR" b="1" dirty="0"/>
              <a:t>.</a:t>
            </a:r>
            <a:endParaRPr lang="ko-KR" altLang="ko-KR" dirty="0"/>
          </a:p>
        </p:txBody>
      </p:sp>
      <p:sp>
        <p:nvSpPr>
          <p:cNvPr id="9" name="직사각형 8"/>
          <p:cNvSpPr/>
          <p:nvPr/>
        </p:nvSpPr>
        <p:spPr>
          <a:xfrm>
            <a:off x="4572000" y="4581128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b="1" dirty="0" smtClean="0"/>
              <a:t>Fig14. </a:t>
            </a:r>
            <a:r>
              <a:rPr lang="en-US" altLang="ko-KR" b="1" dirty="0"/>
              <a:t>‘Two-compartment distribution analysis’</a:t>
            </a:r>
            <a:r>
              <a:rPr lang="ko-KR" altLang="ko-KR" b="1" dirty="0"/>
              <a:t>를 계산하기 위한 스크립트</a:t>
            </a:r>
            <a:r>
              <a:rPr lang="en-US" altLang="ko-KR" b="1" dirty="0"/>
              <a:t>.</a:t>
            </a:r>
            <a:endParaRPr lang="ko-KR" altLang="ko-KR" dirty="0"/>
          </a:p>
        </p:txBody>
      </p:sp>
      <p:pic>
        <p:nvPicPr>
          <p:cNvPr id="10" name="그림 9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856" y="1458617"/>
            <a:ext cx="3669799" cy="2787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그림 10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4552" y="1688634"/>
            <a:ext cx="4104050" cy="232778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직사각형 1"/>
          <p:cNvSpPr/>
          <p:nvPr/>
        </p:nvSpPr>
        <p:spPr>
          <a:xfrm>
            <a:off x="4584552" y="3068960"/>
            <a:ext cx="2507728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5246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500" b="1" dirty="0" smtClean="0"/>
              <a:t>Introduction</a:t>
            </a:r>
            <a:endParaRPr lang="ko-KR" altLang="en-US" sz="35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200" dirty="0"/>
              <a:t>Nonlinear regression </a:t>
            </a:r>
            <a:r>
              <a:rPr lang="en-US" altLang="ko-KR" sz="2200" dirty="0" smtClean="0"/>
              <a:t>analysis</a:t>
            </a:r>
          </a:p>
          <a:p>
            <a:pPr lvl="1"/>
            <a:r>
              <a:rPr lang="en-US" altLang="ko-KR" sz="2200" dirty="0"/>
              <a:t>Phoenix </a:t>
            </a:r>
            <a:r>
              <a:rPr lang="en-US" altLang="ko-KR" sz="2200" dirty="0" err="1"/>
              <a:t>WNL</a:t>
            </a:r>
            <a:r>
              <a:rPr lang="en-US" altLang="ko-KR" sz="2200" baseline="30000" dirty="0" smtClean="0"/>
              <a:t>® </a:t>
            </a:r>
            <a:r>
              <a:rPr lang="en-US" altLang="ko-KR" sz="2200" dirty="0" smtClean="0"/>
              <a:t>software</a:t>
            </a:r>
            <a:endParaRPr lang="en-US" altLang="ko-KR" sz="2200" baseline="30000" dirty="0" smtClean="0"/>
          </a:p>
          <a:p>
            <a:pPr lvl="1"/>
            <a:r>
              <a:rPr lang="en-US" altLang="ko-KR" sz="2200" dirty="0" err="1"/>
              <a:t>NONMEM</a:t>
            </a:r>
            <a:r>
              <a:rPr lang="en-US" altLang="ko-KR" sz="2200" baseline="30000" dirty="0" smtClean="0"/>
              <a:t>® </a:t>
            </a:r>
            <a:r>
              <a:rPr lang="en-US" altLang="ko-KR" sz="2200" dirty="0" smtClean="0"/>
              <a:t>software</a:t>
            </a:r>
            <a:endParaRPr lang="en-US" altLang="ko-KR" sz="2200" baseline="30000" dirty="0" smtClean="0"/>
          </a:p>
          <a:p>
            <a:pPr lvl="1"/>
            <a:endParaRPr lang="en-US" altLang="ko-KR" sz="2200" baseline="30000" dirty="0"/>
          </a:p>
          <a:p>
            <a:endParaRPr lang="en-US" altLang="ko-KR" sz="2200" dirty="0" smtClean="0"/>
          </a:p>
          <a:p>
            <a:r>
              <a:rPr lang="en-US" altLang="ko-KR" sz="2200" dirty="0" err="1" smtClean="0"/>
              <a:t>NONMEM</a:t>
            </a:r>
            <a:r>
              <a:rPr lang="en-US" altLang="ko-KR" sz="2200" baseline="30000" dirty="0" smtClean="0"/>
              <a:t>®</a:t>
            </a:r>
            <a:r>
              <a:rPr lang="en-US" altLang="ko-KR" sz="2200" dirty="0" smtClean="0"/>
              <a:t> software</a:t>
            </a:r>
            <a:endParaRPr lang="ko-KR" altLang="en-US" sz="2200" dirty="0" smtClean="0"/>
          </a:p>
          <a:p>
            <a:pPr lvl="1"/>
            <a:r>
              <a:rPr lang="en-US" altLang="ko-KR" sz="2200" dirty="0" smtClean="0"/>
              <a:t>FORTRAN </a:t>
            </a:r>
            <a:r>
              <a:rPr lang="ko-KR" altLang="ko-KR" sz="2200" dirty="0" smtClean="0"/>
              <a:t>코드</a:t>
            </a:r>
            <a:endParaRPr lang="en-US" altLang="ko-KR" sz="2200" dirty="0" smtClean="0"/>
          </a:p>
          <a:p>
            <a:pPr lvl="1"/>
            <a:r>
              <a:rPr lang="ko-KR" altLang="en-US" sz="2200" dirty="0" smtClean="0"/>
              <a:t>현재 </a:t>
            </a:r>
            <a:r>
              <a:rPr lang="en-US" altLang="ko-KR" sz="2200" dirty="0" smtClean="0"/>
              <a:t>Version 7.4</a:t>
            </a:r>
            <a:r>
              <a:rPr lang="ko-KR" altLang="en-US" sz="2200" dirty="0" smtClean="0"/>
              <a:t>까지 출시</a:t>
            </a:r>
            <a:endParaRPr lang="en-US" altLang="ko-KR" sz="2200" dirty="0" smtClean="0"/>
          </a:p>
          <a:p>
            <a:pPr lvl="1"/>
            <a:r>
              <a:rPr lang="ko-KR" altLang="ko-KR" sz="2200" dirty="0" smtClean="0"/>
              <a:t>계량</a:t>
            </a:r>
            <a:r>
              <a:rPr lang="en-US" altLang="ko-KR" sz="2200" dirty="0" smtClean="0"/>
              <a:t> </a:t>
            </a:r>
            <a:r>
              <a:rPr lang="ko-KR" altLang="ko-KR" sz="2200" dirty="0" smtClean="0"/>
              <a:t>약리학 </a:t>
            </a:r>
            <a:r>
              <a:rPr lang="ko-KR" altLang="ko-KR" sz="2200" dirty="0"/>
              <a:t>분야에서 가장 표준적인 도구</a:t>
            </a:r>
            <a:endParaRPr lang="ko-KR" altLang="en-US" sz="22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620688"/>
            <a:ext cx="2395538" cy="2033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2996952"/>
            <a:ext cx="3766211" cy="13788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54526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547664" y="5293298"/>
            <a:ext cx="60486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/>
              <a:t>Fig15. </a:t>
            </a:r>
            <a:r>
              <a:rPr lang="en-US" altLang="ko-KR" b="1" dirty="0"/>
              <a:t>‘Two-compartment distribution model’</a:t>
            </a:r>
            <a:r>
              <a:rPr lang="ko-KR" altLang="ko-KR" b="1" dirty="0"/>
              <a:t>을</a:t>
            </a:r>
            <a:r>
              <a:rPr lang="en-US" altLang="ko-KR" b="1" dirty="0"/>
              <a:t> </a:t>
            </a:r>
            <a:r>
              <a:rPr lang="en-US" altLang="ko-KR" b="1" dirty="0" err="1"/>
              <a:t>nlr</a:t>
            </a:r>
            <a:r>
              <a:rPr lang="en-US" altLang="ko-KR" b="1" dirty="0"/>
              <a:t> function</a:t>
            </a:r>
            <a:r>
              <a:rPr lang="ko-KR" altLang="ko-KR" b="1" dirty="0"/>
              <a:t>을 통해 </a:t>
            </a:r>
            <a:r>
              <a:rPr lang="ko-KR" altLang="ko-KR" b="1" dirty="0" smtClean="0"/>
              <a:t>계산했을</a:t>
            </a:r>
            <a:r>
              <a:rPr lang="en-US" altLang="ko-KR" b="1" dirty="0" smtClean="0"/>
              <a:t> </a:t>
            </a:r>
            <a:r>
              <a:rPr lang="ko-KR" altLang="ko-KR" b="1" dirty="0" smtClean="0"/>
              <a:t>시의 </a:t>
            </a:r>
            <a:r>
              <a:rPr lang="ko-KR" altLang="ko-KR" b="1" dirty="0"/>
              <a:t>결과 값</a:t>
            </a:r>
            <a:r>
              <a:rPr lang="en-US" altLang="ko-KR" b="1" dirty="0"/>
              <a:t>.</a:t>
            </a:r>
            <a:endParaRPr lang="ko-KR" altLang="ko-KR" dirty="0"/>
          </a:p>
        </p:txBody>
      </p:sp>
      <p:pic>
        <p:nvPicPr>
          <p:cNvPr id="7" name="그림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8270" y="260648"/>
            <a:ext cx="5304050" cy="4104456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그림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6607" y="4365104"/>
            <a:ext cx="4870785" cy="65677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68623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1143000"/>
          </a:xfrm>
        </p:spPr>
        <p:txBody>
          <a:bodyPr>
            <a:noAutofit/>
          </a:bodyPr>
          <a:lstStyle/>
          <a:p>
            <a:r>
              <a:rPr lang="en-US" altLang="ko-KR" sz="3500" b="1" dirty="0" smtClean="0"/>
              <a:t>Example 3. </a:t>
            </a:r>
            <a:r>
              <a:rPr lang="en-US" altLang="ko-KR" sz="3500" b="1" dirty="0"/>
              <a:t>‘fraction absorbed and nonlinear bioavailability across the liver’ model</a:t>
            </a:r>
            <a:endParaRPr lang="ko-KR" altLang="ko-KR" sz="3500" b="1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973" y="2708920"/>
            <a:ext cx="3527270" cy="22121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1944820"/>
            <a:ext cx="3140036" cy="31554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515231" y="5022794"/>
            <a:ext cx="4104456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500" b="1" dirty="0" smtClean="0"/>
              <a:t>Fig16. </a:t>
            </a:r>
            <a:r>
              <a:rPr lang="en-US" altLang="ko-KR" sz="1500" b="1" dirty="0"/>
              <a:t>5th Edition of PK/PD Data </a:t>
            </a:r>
            <a:r>
              <a:rPr lang="en-US" altLang="ko-KR" sz="1500" b="1" dirty="0" smtClean="0"/>
              <a:t>Analysis</a:t>
            </a:r>
            <a:r>
              <a:rPr lang="ko-KR" altLang="en-US" sz="1500" b="1" dirty="0" smtClean="0"/>
              <a:t>에</a:t>
            </a:r>
            <a:r>
              <a:rPr lang="en-US" altLang="ko-KR" sz="1500" b="1" dirty="0" smtClean="0"/>
              <a:t> </a:t>
            </a:r>
            <a:r>
              <a:rPr lang="ko-KR" altLang="en-US" sz="1500" b="1" dirty="0" smtClean="0"/>
              <a:t>나와 있는 </a:t>
            </a:r>
            <a:r>
              <a:rPr lang="ko-KR" altLang="ko-KR" sz="1500" b="1" dirty="0" smtClean="0"/>
              <a:t>통한 </a:t>
            </a:r>
            <a:r>
              <a:rPr lang="en-US" altLang="ko-KR" sz="1500" b="1" dirty="0"/>
              <a:t>‘fraction absorbed and nonlinear bioavailability across the liver’ </a:t>
            </a:r>
            <a:r>
              <a:rPr lang="en-US" altLang="ko-KR" sz="1500" b="1" dirty="0" smtClean="0"/>
              <a:t>model time-concentration profile</a:t>
            </a:r>
            <a:r>
              <a:rPr lang="ko-KR" altLang="en-US" sz="1500" b="1" dirty="0" smtClean="0"/>
              <a:t>과 도식도</a:t>
            </a:r>
            <a:r>
              <a:rPr lang="en-US" altLang="ko-KR" sz="1500" b="1" dirty="0" smtClean="0"/>
              <a:t>.</a:t>
            </a:r>
            <a:endParaRPr lang="ko-KR" altLang="ko-KR" sz="1500" dirty="0"/>
          </a:p>
        </p:txBody>
      </p:sp>
      <p:sp>
        <p:nvSpPr>
          <p:cNvPr id="9" name="직사각형 8"/>
          <p:cNvSpPr/>
          <p:nvPr/>
        </p:nvSpPr>
        <p:spPr>
          <a:xfrm>
            <a:off x="5012566" y="5022794"/>
            <a:ext cx="410445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500" b="1" dirty="0" smtClean="0"/>
              <a:t>Fig17. </a:t>
            </a:r>
            <a:r>
              <a:rPr lang="en-US" altLang="ko-KR" sz="1500" b="1" dirty="0" err="1"/>
              <a:t>Tozer</a:t>
            </a:r>
            <a:r>
              <a:rPr lang="en-US" altLang="ko-KR" sz="1500" b="1" dirty="0"/>
              <a:t> clinical pharmacokinetics and pharmacodynamics, </a:t>
            </a:r>
            <a:r>
              <a:rPr lang="en-US" altLang="ko-KR" sz="1500" b="1" dirty="0" smtClean="0"/>
              <a:t>concepts </a:t>
            </a:r>
            <a:r>
              <a:rPr lang="en-US" altLang="ko-KR" sz="1500" b="1" dirty="0"/>
              <a:t>and </a:t>
            </a:r>
            <a:r>
              <a:rPr lang="en-US" altLang="ko-KR" sz="1500" b="1" dirty="0" smtClean="0"/>
              <a:t>application </a:t>
            </a:r>
            <a:r>
              <a:rPr lang="en-US" altLang="ko-KR" sz="1500" b="1" dirty="0"/>
              <a:t>4th edition</a:t>
            </a:r>
            <a:r>
              <a:rPr lang="ko-KR" altLang="en-US" sz="1500" b="1" dirty="0" smtClean="0"/>
              <a:t>에</a:t>
            </a:r>
            <a:r>
              <a:rPr lang="en-US" altLang="ko-KR" sz="1500" b="1" dirty="0" smtClean="0"/>
              <a:t> </a:t>
            </a:r>
            <a:r>
              <a:rPr lang="ko-KR" altLang="en-US" sz="1500" b="1" dirty="0" smtClean="0"/>
              <a:t>나와 있는 </a:t>
            </a:r>
            <a:r>
              <a:rPr lang="ko-KR" altLang="ko-KR" sz="1500" b="1" dirty="0" smtClean="0"/>
              <a:t>통한 </a:t>
            </a:r>
            <a:r>
              <a:rPr lang="en-US" altLang="ko-KR" sz="1500" b="1" dirty="0"/>
              <a:t>‘fraction absorbed and nonlinear bioavailability across the liver’ </a:t>
            </a:r>
            <a:r>
              <a:rPr lang="en-US" altLang="ko-KR" sz="1500" b="1" dirty="0" smtClean="0"/>
              <a:t>model time-concentration example profile.</a:t>
            </a:r>
            <a:endParaRPr lang="ko-KR" altLang="ko-KR" sz="1500" dirty="0"/>
          </a:p>
        </p:txBody>
      </p:sp>
    </p:spTree>
    <p:extLst>
      <p:ext uri="{BB962C8B-B14F-4D97-AF65-F5344CB8AC3E}">
        <p14:creationId xmlns:p14="http://schemas.microsoft.com/office/powerpoint/2010/main" val="2873132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4932040" y="4814057"/>
            <a:ext cx="4048472" cy="877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700" b="1" dirty="0" smtClean="0"/>
              <a:t>Fig 19. </a:t>
            </a:r>
            <a:r>
              <a:rPr lang="en-US" altLang="ko-KR" sz="1700" b="1" dirty="0"/>
              <a:t>‘Two-compartment distribution analysis’</a:t>
            </a:r>
            <a:r>
              <a:rPr lang="ko-KR" altLang="ko-KR" sz="1700" b="1" dirty="0"/>
              <a:t>에 사용된 데이터의</a:t>
            </a:r>
            <a:r>
              <a:rPr lang="en-US" altLang="ko-KR" sz="1700" b="1" dirty="0"/>
              <a:t> </a:t>
            </a:r>
            <a:r>
              <a:rPr lang="en-US" altLang="ko-KR" sz="1700" b="1" dirty="0" smtClean="0"/>
              <a:t>time-concentration </a:t>
            </a:r>
            <a:r>
              <a:rPr lang="en-US" altLang="ko-KR" sz="1700" b="1" dirty="0"/>
              <a:t>profile.</a:t>
            </a:r>
            <a:endParaRPr lang="ko-KR" altLang="ko-KR" sz="1700" dirty="0"/>
          </a:p>
        </p:txBody>
      </p:sp>
      <p:pic>
        <p:nvPicPr>
          <p:cNvPr id="11" name="그림 10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1484784"/>
            <a:ext cx="3816424" cy="3078066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그림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314" y="692696"/>
            <a:ext cx="3227489" cy="4121361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직사각형 8"/>
          <p:cNvSpPr/>
          <p:nvPr/>
        </p:nvSpPr>
        <p:spPr>
          <a:xfrm>
            <a:off x="590510" y="5044502"/>
            <a:ext cx="3793098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700" b="1" dirty="0" smtClean="0"/>
              <a:t>Fig 18. </a:t>
            </a:r>
            <a:r>
              <a:rPr lang="en-US" altLang="ko-KR" sz="1700" b="1" dirty="0"/>
              <a:t>‘fraction absorbed and nonlinear bioavailability across the liver analysis’</a:t>
            </a:r>
            <a:r>
              <a:rPr lang="ko-KR" altLang="ko-KR" sz="1700" b="1" dirty="0"/>
              <a:t>를 적용하기 위해 사용된 데이터</a:t>
            </a:r>
            <a:endParaRPr lang="ko-KR" altLang="ko-KR" sz="1700" dirty="0"/>
          </a:p>
        </p:txBody>
      </p:sp>
    </p:spTree>
    <p:extLst>
      <p:ext uri="{BB962C8B-B14F-4D97-AF65-F5344CB8AC3E}">
        <p14:creationId xmlns:p14="http://schemas.microsoft.com/office/powerpoint/2010/main" val="3126717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3954703" y="5777931"/>
            <a:ext cx="4572000" cy="8771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700" b="1" dirty="0" smtClean="0"/>
              <a:t>Fig 21. ‘fraction absorbed and nonlinear bioavailability across the liver analysis’</a:t>
            </a:r>
            <a:r>
              <a:rPr lang="ko-KR" altLang="ko-KR" sz="1700" b="1" dirty="0" smtClean="0"/>
              <a:t>를 </a:t>
            </a:r>
            <a:r>
              <a:rPr lang="ko-KR" altLang="ko-KR" sz="1700" b="1" dirty="0"/>
              <a:t>계산하기 위한 스크립트</a:t>
            </a:r>
            <a:r>
              <a:rPr lang="en-US" altLang="ko-KR" sz="1700" b="1" dirty="0"/>
              <a:t>.</a:t>
            </a:r>
            <a:endParaRPr lang="ko-KR" altLang="ko-KR" sz="1700" dirty="0"/>
          </a:p>
        </p:txBody>
      </p:sp>
      <p:pic>
        <p:nvPicPr>
          <p:cNvPr id="8" name="그림 7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235486"/>
            <a:ext cx="4345518" cy="33022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그림 11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3537763"/>
            <a:ext cx="4345518" cy="21572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3462" y="4708905"/>
            <a:ext cx="760963" cy="26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직사각형 9"/>
          <p:cNvSpPr/>
          <p:nvPr/>
        </p:nvSpPr>
        <p:spPr>
          <a:xfrm>
            <a:off x="4139952" y="2780928"/>
            <a:ext cx="3888432" cy="6480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4076464" y="1052736"/>
            <a:ext cx="4239952" cy="6480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952" y="1329628"/>
            <a:ext cx="3629968" cy="5584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952" y="2149486"/>
            <a:ext cx="1341198" cy="6141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952" y="3161140"/>
            <a:ext cx="1998414" cy="53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6" name="Picture 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952" y="4098909"/>
            <a:ext cx="3379887" cy="517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직사각형 14"/>
          <p:cNvSpPr/>
          <p:nvPr/>
        </p:nvSpPr>
        <p:spPr>
          <a:xfrm>
            <a:off x="182722" y="5181291"/>
            <a:ext cx="3458345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700" b="1" dirty="0" smtClean="0"/>
              <a:t>Fig 20. ‘fraction absorbed and nonlinear bioavailability across the liver analysis’</a:t>
            </a:r>
            <a:r>
              <a:rPr lang="ko-KR" altLang="ko-KR" sz="1700" b="1" dirty="0" smtClean="0"/>
              <a:t>를 </a:t>
            </a:r>
            <a:r>
              <a:rPr lang="ko-KR" altLang="ko-KR" sz="1700" b="1" dirty="0"/>
              <a:t>계산하기 </a:t>
            </a:r>
            <a:r>
              <a:rPr lang="ko-KR" altLang="en-US" sz="1700" b="1" dirty="0" smtClean="0"/>
              <a:t>위해 사용되는 </a:t>
            </a:r>
            <a:r>
              <a:rPr lang="en-US" altLang="ko-KR" sz="1700" b="1" dirty="0" smtClean="0"/>
              <a:t>equation.</a:t>
            </a:r>
            <a:endParaRPr lang="ko-KR" altLang="ko-KR" sz="1700" dirty="0"/>
          </a:p>
        </p:txBody>
      </p:sp>
    </p:spTree>
    <p:extLst>
      <p:ext uri="{BB962C8B-B14F-4D97-AF65-F5344CB8AC3E}">
        <p14:creationId xmlns:p14="http://schemas.microsoft.com/office/powerpoint/2010/main" val="1782999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971600" y="5157192"/>
            <a:ext cx="74168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/>
              <a:t>Fig22. </a:t>
            </a:r>
            <a:r>
              <a:rPr lang="en-US" altLang="ko-KR" b="1" dirty="0"/>
              <a:t>‘fraction absorbed and nonlinear bioavailability across the liver model’</a:t>
            </a:r>
            <a:r>
              <a:rPr lang="ko-KR" altLang="ko-KR" b="1" dirty="0"/>
              <a:t>을</a:t>
            </a:r>
            <a:r>
              <a:rPr lang="en-US" altLang="ko-KR" b="1" dirty="0"/>
              <a:t> </a:t>
            </a:r>
            <a:r>
              <a:rPr lang="en-US" altLang="ko-KR" b="1" dirty="0" err="1"/>
              <a:t>nlr</a:t>
            </a:r>
            <a:r>
              <a:rPr lang="en-US" altLang="ko-KR" b="1" dirty="0"/>
              <a:t> function</a:t>
            </a:r>
            <a:r>
              <a:rPr lang="ko-KR" altLang="ko-KR" b="1" dirty="0"/>
              <a:t>을 통해 </a:t>
            </a:r>
            <a:r>
              <a:rPr lang="ko-KR" altLang="ko-KR" b="1" dirty="0" smtClean="0"/>
              <a:t>계산했을</a:t>
            </a:r>
            <a:r>
              <a:rPr lang="en-US" altLang="ko-KR" b="1" dirty="0" smtClean="0"/>
              <a:t> </a:t>
            </a:r>
            <a:r>
              <a:rPr lang="ko-KR" altLang="ko-KR" b="1" dirty="0" smtClean="0"/>
              <a:t>시의 </a:t>
            </a:r>
            <a:r>
              <a:rPr lang="ko-KR" altLang="ko-KR" b="1" dirty="0"/>
              <a:t>결과 값</a:t>
            </a:r>
            <a:r>
              <a:rPr lang="en-US" altLang="ko-KR" b="1" dirty="0"/>
              <a:t>.</a:t>
            </a:r>
            <a:endParaRPr lang="ko-KR" altLang="ko-KR" dirty="0"/>
          </a:p>
        </p:txBody>
      </p:sp>
      <p:pic>
        <p:nvPicPr>
          <p:cNvPr id="5" name="그림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496096"/>
            <a:ext cx="5184576" cy="43204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0338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500" b="1" dirty="0" smtClean="0"/>
              <a:t>Conclusion</a:t>
            </a:r>
            <a:endParaRPr lang="ko-KR" altLang="en-US" sz="35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ko-KR" sz="2200" dirty="0"/>
              <a:t>비선형 </a:t>
            </a:r>
            <a:r>
              <a:rPr lang="ko-KR" altLang="ko-KR" sz="2200" dirty="0" err="1"/>
              <a:t>회귀분석</a:t>
            </a:r>
            <a:r>
              <a:rPr lang="en-US" altLang="ko-KR" sz="2200" dirty="0"/>
              <a:t>(Nonlinear regression analysis</a:t>
            </a:r>
            <a:r>
              <a:rPr lang="en-US" altLang="ko-KR" sz="2200" dirty="0" smtClean="0"/>
              <a:t>)</a:t>
            </a:r>
          </a:p>
          <a:p>
            <a:pPr lvl="1"/>
            <a:r>
              <a:rPr lang="en-US" altLang="ko-KR" sz="2200" dirty="0" err="1" smtClean="0"/>
              <a:t>NONMEM</a:t>
            </a:r>
            <a:r>
              <a:rPr lang="en-US" altLang="ko-KR" sz="2200" baseline="30000" dirty="0" smtClean="0"/>
              <a:t>®</a:t>
            </a:r>
            <a:r>
              <a:rPr lang="en-US" altLang="ko-KR" sz="2200" dirty="0" smtClean="0"/>
              <a:t> software</a:t>
            </a:r>
          </a:p>
          <a:p>
            <a:pPr lvl="1"/>
            <a:endParaRPr lang="en-US" altLang="ko-KR" sz="2200" dirty="0"/>
          </a:p>
          <a:p>
            <a:r>
              <a:rPr lang="en-US" altLang="ko-KR" sz="2200" dirty="0" err="1"/>
              <a:t>NONMEM</a:t>
            </a:r>
            <a:r>
              <a:rPr lang="en-US" altLang="ko-KR" sz="2200" baseline="30000" dirty="0"/>
              <a:t>®</a:t>
            </a:r>
            <a:r>
              <a:rPr lang="en-US" altLang="ko-KR" sz="2200" dirty="0"/>
              <a:t> software</a:t>
            </a:r>
            <a:r>
              <a:rPr lang="ko-KR" altLang="ko-KR" sz="2200" dirty="0"/>
              <a:t>의 기능을 </a:t>
            </a:r>
            <a:r>
              <a:rPr lang="en-US" altLang="ko-KR" sz="2200" dirty="0"/>
              <a:t>Edison</a:t>
            </a:r>
            <a:r>
              <a:rPr lang="ko-KR" altLang="ko-KR" sz="2200" dirty="0"/>
              <a:t>에 적용시킬 수 있다는 것을 </a:t>
            </a:r>
            <a:r>
              <a:rPr lang="ko-KR" altLang="ko-KR" sz="2200" dirty="0" smtClean="0"/>
              <a:t>확인</a:t>
            </a:r>
            <a:r>
              <a:rPr lang="en-US" altLang="ko-KR" sz="2200" dirty="0" smtClean="0"/>
              <a:t>.</a:t>
            </a:r>
          </a:p>
          <a:p>
            <a:endParaRPr lang="en-US" altLang="ko-KR" sz="2200" dirty="0"/>
          </a:p>
          <a:p>
            <a:r>
              <a:rPr lang="ko-KR" altLang="en-US" sz="2200" dirty="0" smtClean="0"/>
              <a:t>좀 더 </a:t>
            </a:r>
            <a:r>
              <a:rPr lang="ko-KR" altLang="ko-KR" sz="2200" dirty="0" smtClean="0"/>
              <a:t>다양한 </a:t>
            </a:r>
            <a:r>
              <a:rPr lang="ko-KR" altLang="ko-KR" sz="2200" dirty="0" err="1" smtClean="0"/>
              <a:t>약동</a:t>
            </a:r>
            <a:r>
              <a:rPr lang="ko-KR" altLang="en-US" sz="2200" dirty="0" err="1" smtClean="0"/>
              <a:t>학</a:t>
            </a:r>
            <a:r>
              <a:rPr lang="en-US" altLang="ko-KR" sz="2200" dirty="0" smtClean="0"/>
              <a:t>/</a:t>
            </a:r>
            <a:r>
              <a:rPr lang="ko-KR" altLang="ko-KR" sz="2200" dirty="0" err="1"/>
              <a:t>약력학</a:t>
            </a:r>
            <a:r>
              <a:rPr lang="ko-KR" altLang="ko-KR" sz="2200" dirty="0"/>
              <a:t> </a:t>
            </a:r>
            <a:r>
              <a:rPr lang="ko-KR" altLang="ko-KR" sz="2200" dirty="0" smtClean="0"/>
              <a:t>모델</a:t>
            </a:r>
            <a:r>
              <a:rPr lang="ko-KR" altLang="en-US" sz="2200" dirty="0" smtClean="0"/>
              <a:t>에 대해 </a:t>
            </a:r>
            <a:r>
              <a:rPr lang="en-US" altLang="ko-KR" sz="2200" dirty="0" smtClean="0"/>
              <a:t>update.</a:t>
            </a:r>
          </a:p>
          <a:p>
            <a:endParaRPr lang="en-US" altLang="ko-KR" sz="2200" dirty="0"/>
          </a:p>
          <a:p>
            <a:r>
              <a:rPr lang="ko-KR" altLang="ko-KR" sz="2200" dirty="0"/>
              <a:t>더 많은 사람들이 이러한 비선형 </a:t>
            </a:r>
            <a:r>
              <a:rPr lang="ko-KR" altLang="ko-KR" sz="2200" dirty="0" smtClean="0"/>
              <a:t>회귀</a:t>
            </a:r>
            <a:r>
              <a:rPr lang="en-US" altLang="ko-KR" sz="2200" dirty="0" smtClean="0"/>
              <a:t> </a:t>
            </a:r>
            <a:r>
              <a:rPr lang="ko-KR" altLang="ko-KR" sz="2200" dirty="0" smtClean="0"/>
              <a:t>분석</a:t>
            </a:r>
            <a:r>
              <a:rPr lang="en-US" altLang="ko-KR" sz="2200" dirty="0"/>
              <a:t>(Nonlinear regression analysis)</a:t>
            </a:r>
            <a:r>
              <a:rPr lang="ko-KR" altLang="ko-KR" sz="2200" dirty="0"/>
              <a:t>에 대해서 이해할 수 있을 것이라 기대</a:t>
            </a:r>
            <a:endParaRPr lang="ko-KR" altLang="en-US" sz="2200" dirty="0"/>
          </a:p>
        </p:txBody>
      </p:sp>
    </p:spTree>
    <p:extLst>
      <p:ext uri="{BB962C8B-B14F-4D97-AF65-F5344CB8AC3E}">
        <p14:creationId xmlns:p14="http://schemas.microsoft.com/office/powerpoint/2010/main" val="1190293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6192688"/>
          </a:xfrm>
        </p:spPr>
        <p:txBody>
          <a:bodyPr>
            <a:normAutofit/>
          </a:bodyPr>
          <a:lstStyle/>
          <a:p>
            <a:endParaRPr lang="en-US" altLang="ko-KR" sz="2200" dirty="0" smtClean="0"/>
          </a:p>
          <a:p>
            <a:r>
              <a:rPr lang="en-US" altLang="ko-KR" sz="2200" dirty="0" err="1" smtClean="0"/>
              <a:t>NONMEM</a:t>
            </a:r>
            <a:r>
              <a:rPr lang="en-US" altLang="ko-KR" sz="2200" baseline="30000" dirty="0"/>
              <a:t>®</a:t>
            </a:r>
            <a:r>
              <a:rPr lang="en-US" altLang="ko-KR" sz="2200" dirty="0"/>
              <a:t> </a:t>
            </a:r>
            <a:r>
              <a:rPr lang="en-US" altLang="ko-KR" sz="2200" dirty="0" smtClean="0"/>
              <a:t>software</a:t>
            </a:r>
          </a:p>
          <a:p>
            <a:pPr lvl="1"/>
            <a:r>
              <a:rPr lang="ko-KR" altLang="ko-KR" sz="2200" dirty="0"/>
              <a:t>정기적으로 사용하기 위해 </a:t>
            </a:r>
            <a:r>
              <a:rPr lang="ko-KR" altLang="ko-KR" sz="2200" dirty="0" smtClean="0"/>
              <a:t>상당</a:t>
            </a:r>
            <a:r>
              <a:rPr lang="ko-KR" altLang="en-US" sz="2200" dirty="0" smtClean="0"/>
              <a:t>한 </a:t>
            </a:r>
            <a:r>
              <a:rPr lang="ko-KR" altLang="ko-KR" sz="2200" dirty="0" smtClean="0"/>
              <a:t>비용</a:t>
            </a:r>
            <a:r>
              <a:rPr lang="ko-KR" altLang="en-US" sz="2200" dirty="0" smtClean="0"/>
              <a:t>이 필요</a:t>
            </a:r>
            <a:endParaRPr lang="en-US" altLang="ko-KR" sz="2200" dirty="0" smtClean="0"/>
          </a:p>
          <a:p>
            <a:pPr lvl="1"/>
            <a:r>
              <a:rPr lang="ko-KR" altLang="en-US" sz="2200" dirty="0" smtClean="0"/>
              <a:t>낮은 </a:t>
            </a:r>
            <a:r>
              <a:rPr lang="ko-KR" altLang="en-US" sz="2200" dirty="0" err="1" smtClean="0"/>
              <a:t>접근성</a:t>
            </a:r>
            <a:endParaRPr lang="en-US" altLang="ko-KR" sz="2200" dirty="0" smtClean="0"/>
          </a:p>
          <a:p>
            <a:pPr lvl="1"/>
            <a:endParaRPr lang="en-US" altLang="ko-KR" sz="2200" dirty="0" smtClean="0"/>
          </a:p>
          <a:p>
            <a:pPr lvl="1"/>
            <a:endParaRPr lang="en-US" altLang="ko-KR" sz="2200" dirty="0"/>
          </a:p>
          <a:p>
            <a:r>
              <a:rPr lang="en-US" altLang="ko-KR" sz="2200" dirty="0"/>
              <a:t>R</a:t>
            </a:r>
            <a:r>
              <a:rPr lang="en-US" altLang="ko-KR" sz="2200" baseline="30000" dirty="0" smtClean="0"/>
              <a:t>®</a:t>
            </a:r>
          </a:p>
          <a:p>
            <a:pPr lvl="1"/>
            <a:r>
              <a:rPr lang="ko-KR" altLang="en-US" sz="2200" dirty="0" smtClean="0"/>
              <a:t>현재 </a:t>
            </a:r>
            <a:r>
              <a:rPr lang="en-US" altLang="ko-KR" sz="2200" dirty="0" smtClean="0"/>
              <a:t>version 3.4.3</a:t>
            </a:r>
            <a:r>
              <a:rPr lang="ko-KR" altLang="en-US" sz="2200" dirty="0" smtClean="0"/>
              <a:t>까지 출시</a:t>
            </a:r>
            <a:endParaRPr lang="en-US" altLang="ko-KR" sz="2200" dirty="0" smtClean="0"/>
          </a:p>
          <a:p>
            <a:pPr lvl="1"/>
            <a:r>
              <a:rPr lang="ko-KR" altLang="ko-KR" sz="2200" dirty="0" smtClean="0"/>
              <a:t>수학적 계산</a:t>
            </a:r>
            <a:r>
              <a:rPr lang="en-US" altLang="ko-KR" sz="2200" dirty="0" smtClean="0"/>
              <a:t>, </a:t>
            </a:r>
            <a:r>
              <a:rPr lang="ko-KR" altLang="en-US" sz="2200" dirty="0" smtClean="0"/>
              <a:t>통계 활용</a:t>
            </a:r>
            <a:r>
              <a:rPr lang="ko-KR" altLang="ko-KR" sz="2200" dirty="0" smtClean="0"/>
              <a:t>에 </a:t>
            </a:r>
            <a:r>
              <a:rPr lang="ko-KR" altLang="ko-KR" sz="2200" dirty="0"/>
              <a:t>적합한 </a:t>
            </a:r>
            <a:r>
              <a:rPr lang="ko-KR" altLang="ko-KR" sz="2200" dirty="0" smtClean="0"/>
              <a:t>소프트웨어</a:t>
            </a:r>
            <a:endParaRPr lang="en-US" altLang="ko-KR" sz="2200" dirty="0" smtClean="0"/>
          </a:p>
          <a:p>
            <a:pPr lvl="1"/>
            <a:r>
              <a:rPr lang="ko-KR" altLang="ko-KR" sz="2200" dirty="0"/>
              <a:t>간단하지만 견고한 </a:t>
            </a:r>
            <a:r>
              <a:rPr lang="ko-KR" altLang="ko-KR" sz="2200" dirty="0" smtClean="0"/>
              <a:t>시스템</a:t>
            </a:r>
            <a:endParaRPr lang="en-US" altLang="ko-KR" sz="2200" dirty="0" smtClean="0"/>
          </a:p>
          <a:p>
            <a:pPr lvl="1"/>
            <a:r>
              <a:rPr lang="ko-KR" altLang="en-US" sz="2200" dirty="0" smtClean="0"/>
              <a:t>다양한 패키지를 통해 적합한 계산 수행 가능</a:t>
            </a:r>
            <a:endParaRPr lang="en-US" altLang="ko-KR" sz="2200" dirty="0" smtClean="0"/>
          </a:p>
          <a:p>
            <a:pPr lvl="1"/>
            <a:r>
              <a:rPr lang="ko-KR" altLang="en-US" sz="2200" dirty="0" smtClean="0"/>
              <a:t>모두 </a:t>
            </a:r>
            <a:r>
              <a:rPr lang="en-US" altLang="ko-KR" sz="2200" dirty="0"/>
              <a:t>R</a:t>
            </a:r>
            <a:r>
              <a:rPr lang="en-US" altLang="ko-KR" sz="2200" baseline="30000" dirty="0"/>
              <a:t>®</a:t>
            </a:r>
            <a:r>
              <a:rPr lang="en-US" altLang="ko-KR" sz="2200" dirty="0"/>
              <a:t> </a:t>
            </a:r>
            <a:r>
              <a:rPr lang="ko-KR" altLang="ko-KR" sz="2200" dirty="0"/>
              <a:t>언어로 </a:t>
            </a:r>
            <a:r>
              <a:rPr lang="ko-KR" altLang="ko-KR" sz="2200" dirty="0" smtClean="0"/>
              <a:t>코딩</a:t>
            </a:r>
            <a:r>
              <a:rPr lang="en-US" altLang="ko-KR" sz="2200" dirty="0" smtClean="0"/>
              <a:t> </a:t>
            </a:r>
            <a:r>
              <a:rPr lang="ko-KR" altLang="ko-KR" sz="2200" dirty="0" smtClean="0"/>
              <a:t>되어 </a:t>
            </a:r>
            <a:r>
              <a:rPr lang="ko-KR" altLang="ko-KR" sz="2200" dirty="0"/>
              <a:t>있기 때문에</a:t>
            </a:r>
            <a:r>
              <a:rPr lang="en-US" altLang="ko-KR" sz="2200" dirty="0"/>
              <a:t>, </a:t>
            </a:r>
            <a:r>
              <a:rPr lang="ko-KR" altLang="ko-KR" sz="2200" dirty="0"/>
              <a:t>그들의 알고리즘의 흐름을 쉽게 따라갈 </a:t>
            </a:r>
            <a:r>
              <a:rPr lang="ko-KR" altLang="ko-KR" sz="2200" dirty="0" smtClean="0"/>
              <a:t>수</a:t>
            </a:r>
            <a:r>
              <a:rPr lang="en-US" altLang="ko-KR" sz="2200" dirty="0" smtClean="0"/>
              <a:t> </a:t>
            </a:r>
            <a:r>
              <a:rPr lang="ko-KR" altLang="en-US" sz="2200" dirty="0" smtClean="0"/>
              <a:t>있음</a:t>
            </a:r>
            <a:r>
              <a:rPr lang="en-US" altLang="ko-KR" sz="2200" dirty="0" smtClean="0"/>
              <a:t>.</a:t>
            </a:r>
            <a:endParaRPr lang="ko-KR" altLang="en-US" sz="2200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8569" y="1874641"/>
            <a:ext cx="2069564" cy="14954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64660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6336704"/>
          </a:xfrm>
        </p:spPr>
        <p:txBody>
          <a:bodyPr>
            <a:normAutofit/>
          </a:bodyPr>
          <a:lstStyle/>
          <a:p>
            <a:endParaRPr lang="en-US" altLang="ko-KR" sz="2200" dirty="0" smtClean="0"/>
          </a:p>
          <a:p>
            <a:r>
              <a:rPr lang="ko-KR" altLang="en-US" sz="2200" dirty="0" smtClean="0"/>
              <a:t>비선형 회귀 분석 방법</a:t>
            </a:r>
            <a:r>
              <a:rPr lang="en-US" altLang="ko-KR" sz="2200" dirty="0" smtClean="0"/>
              <a:t>.</a:t>
            </a:r>
          </a:p>
          <a:p>
            <a:pPr lvl="1"/>
            <a:r>
              <a:rPr lang="ko-KR" altLang="en-US" sz="2200" dirty="0" smtClean="0"/>
              <a:t>특정 종속변수와 독립 변수 간의 비선형적 관계 모형을 탐색하는 방법</a:t>
            </a:r>
            <a:endParaRPr lang="en-US" altLang="ko-KR" sz="2200" dirty="0" smtClean="0"/>
          </a:p>
          <a:p>
            <a:pPr marL="457200" lvl="1" indent="0">
              <a:buNone/>
            </a:pPr>
            <a:endParaRPr lang="en-US" altLang="ko-KR" sz="2200" dirty="0" smtClean="0"/>
          </a:p>
          <a:p>
            <a:endParaRPr lang="en-US" altLang="ko-KR" sz="2200" dirty="0" smtClean="0"/>
          </a:p>
          <a:p>
            <a:r>
              <a:rPr lang="ko-KR" altLang="en-US" sz="2200" dirty="0" smtClean="0"/>
              <a:t>예시</a:t>
            </a:r>
            <a:r>
              <a:rPr lang="en-US" altLang="ko-KR" sz="2200" dirty="0" smtClean="0"/>
              <a:t>.</a:t>
            </a:r>
          </a:p>
          <a:p>
            <a:pPr lvl="1"/>
            <a:r>
              <a:rPr lang="ko-KR" altLang="en-US" sz="2200" dirty="0" smtClean="0"/>
              <a:t>시간을 기준으로 인구를 추정</a:t>
            </a:r>
            <a:r>
              <a:rPr lang="en-US" altLang="ko-KR" sz="2200" dirty="0" smtClean="0"/>
              <a:t>(</a:t>
            </a:r>
            <a:r>
              <a:rPr lang="ko-KR" altLang="en-US" sz="2400" dirty="0" err="1"/>
              <a:t>로지스틱</a:t>
            </a:r>
            <a:r>
              <a:rPr lang="ko-KR" altLang="en-US" sz="2400" dirty="0"/>
              <a:t> 인구 증가 </a:t>
            </a:r>
            <a:r>
              <a:rPr lang="ko-KR" altLang="en-US" sz="2400" dirty="0" smtClean="0"/>
              <a:t>모형</a:t>
            </a:r>
            <a:r>
              <a:rPr lang="en-US" altLang="ko-KR" sz="2400" dirty="0" smtClean="0"/>
              <a:t>)</a:t>
            </a:r>
            <a:endParaRPr lang="en-US" altLang="ko-KR" sz="2200" dirty="0" smtClean="0"/>
          </a:p>
          <a:p>
            <a:pPr lvl="1"/>
            <a:r>
              <a:rPr lang="ko-KR" altLang="en-US" sz="2200" dirty="0" smtClean="0"/>
              <a:t>금속의 열 팽창 계수와 </a:t>
            </a:r>
            <a:r>
              <a:rPr lang="en-US" altLang="ko-KR" sz="2200" dirty="0" smtClean="0"/>
              <a:t>Kelvin </a:t>
            </a:r>
            <a:r>
              <a:rPr lang="ko-KR" altLang="en-US" sz="2200" dirty="0" smtClean="0"/>
              <a:t>온도 사이의 관계</a:t>
            </a:r>
            <a:endParaRPr lang="en-US" altLang="ko-KR" sz="2200" dirty="0" smtClean="0"/>
          </a:p>
          <a:p>
            <a:pPr marL="457200" lvl="1" indent="0">
              <a:buNone/>
            </a:pPr>
            <a:endParaRPr lang="en-US" altLang="ko-KR" sz="2200" dirty="0"/>
          </a:p>
          <a:p>
            <a:endParaRPr lang="en-US" altLang="ko-KR" sz="2200" dirty="0" smtClean="0"/>
          </a:p>
          <a:p>
            <a:r>
              <a:rPr lang="ko-KR" altLang="ko-KR" sz="2200" dirty="0" smtClean="0"/>
              <a:t>비선형 </a:t>
            </a:r>
            <a:r>
              <a:rPr lang="ko-KR" altLang="ko-KR" sz="2200" dirty="0"/>
              <a:t>회귀 분석 방법</a:t>
            </a:r>
            <a:r>
              <a:rPr lang="en-US" altLang="ko-KR" sz="2200" dirty="0"/>
              <a:t>(Nonlinear regression)</a:t>
            </a:r>
            <a:r>
              <a:rPr lang="ko-KR" altLang="ko-KR" sz="2200" dirty="0"/>
              <a:t>을 사용하여 다양한 </a:t>
            </a:r>
            <a:r>
              <a:rPr lang="ko-KR" altLang="ko-KR" sz="2200" dirty="0" err="1" smtClean="0"/>
              <a:t>약동</a:t>
            </a:r>
            <a:r>
              <a:rPr lang="ko-KR" altLang="en-US" sz="2200" dirty="0" err="1" smtClean="0"/>
              <a:t>학</a:t>
            </a:r>
            <a:r>
              <a:rPr lang="ko-KR" altLang="en-US" sz="2200" dirty="0" smtClean="0"/>
              <a:t> </a:t>
            </a:r>
            <a:r>
              <a:rPr lang="ko-KR" altLang="ko-KR" sz="2200" dirty="0" smtClean="0"/>
              <a:t>분석을 진행</a:t>
            </a:r>
            <a:endParaRPr lang="en-US" altLang="ko-KR" sz="2200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2378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b="1" dirty="0"/>
              <a:t>NONMEM</a:t>
            </a:r>
            <a:r>
              <a:rPr lang="en-US" altLang="ko-KR" b="1" baseline="30000" dirty="0"/>
              <a:t>®</a:t>
            </a:r>
            <a:r>
              <a:rPr lang="en-US" altLang="ko-KR" b="1" dirty="0"/>
              <a:t> software</a:t>
            </a:r>
            <a:r>
              <a:rPr lang="ko-KR" altLang="ko-KR" b="1" dirty="0"/>
              <a:t>의 </a:t>
            </a:r>
            <a:r>
              <a:rPr lang="en-US" altLang="ko-KR" b="1" dirty="0"/>
              <a:t/>
            </a:r>
            <a:br>
              <a:rPr lang="en-US" altLang="ko-KR" b="1" dirty="0"/>
            </a:br>
            <a:r>
              <a:rPr lang="ko-KR" altLang="ko-KR" b="1" dirty="0"/>
              <a:t>비선형 회귀 분석</a:t>
            </a:r>
            <a:endParaRPr lang="ko-KR" altLang="en-US" dirty="0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896544"/>
          </a:xfrm>
        </p:spPr>
        <p:txBody>
          <a:bodyPr>
            <a:normAutofit/>
          </a:bodyPr>
          <a:lstStyle/>
          <a:p>
            <a:r>
              <a:rPr lang="ko-KR" altLang="ko-KR" sz="2400" b="1" dirty="0" smtClean="0"/>
              <a:t>최대 </a:t>
            </a:r>
            <a:r>
              <a:rPr lang="ko-KR" altLang="ko-KR" sz="2400" b="1" dirty="0"/>
              <a:t>우도 </a:t>
            </a:r>
            <a:r>
              <a:rPr lang="ko-KR" altLang="ko-KR" sz="2400" b="1" dirty="0" err="1"/>
              <a:t>추정법</a:t>
            </a:r>
            <a:r>
              <a:rPr lang="en-US" altLang="ko-KR" sz="2400" b="1" dirty="0"/>
              <a:t>(Maximum likelihood estimation</a:t>
            </a:r>
            <a:r>
              <a:rPr lang="en-US" altLang="ko-KR" sz="2400" b="1" dirty="0" smtClean="0"/>
              <a:t>)</a:t>
            </a:r>
          </a:p>
          <a:p>
            <a:pPr lvl="1"/>
            <a:endParaRPr lang="en-US" altLang="ko-KR" sz="2000" dirty="0" smtClean="0"/>
          </a:p>
          <a:p>
            <a:pPr lvl="1"/>
            <a:r>
              <a:rPr lang="ko-KR" altLang="en-US" sz="2000" dirty="0" smtClean="0"/>
              <a:t>어떤 </a:t>
            </a:r>
            <a:r>
              <a:rPr lang="ko-KR" altLang="en-US" sz="2000" dirty="0"/>
              <a:t>확률변수에서 </a:t>
            </a:r>
            <a:r>
              <a:rPr lang="ko-KR" altLang="en-US" sz="2000" dirty="0" err="1"/>
              <a:t>표집한</a:t>
            </a:r>
            <a:r>
              <a:rPr lang="ko-KR" altLang="en-US" sz="2000" dirty="0"/>
              <a:t> 값들을 토대로 그 확률변수의 </a:t>
            </a:r>
            <a:r>
              <a:rPr lang="ko-KR" altLang="en-US" sz="2000" dirty="0" err="1"/>
              <a:t>모수를</a:t>
            </a:r>
            <a:r>
              <a:rPr lang="ko-KR" altLang="en-US" sz="2000" dirty="0"/>
              <a:t> 구하는 </a:t>
            </a:r>
            <a:r>
              <a:rPr lang="ko-KR" altLang="en-US" sz="2000" dirty="0" smtClean="0"/>
              <a:t>방법</a:t>
            </a:r>
            <a:r>
              <a:rPr lang="en-US" altLang="ko-KR" sz="2000" dirty="0" smtClean="0"/>
              <a:t>.</a:t>
            </a:r>
          </a:p>
          <a:p>
            <a:pPr lvl="1"/>
            <a:r>
              <a:rPr lang="ko-KR" altLang="en-US" sz="2000" dirty="0" smtClean="0"/>
              <a:t>어떤 </a:t>
            </a:r>
            <a:r>
              <a:rPr lang="ko-KR" altLang="en-US" sz="2000" dirty="0" err="1"/>
              <a:t>모수가</a:t>
            </a:r>
            <a:r>
              <a:rPr lang="ko-KR" altLang="en-US" sz="2000" dirty="0"/>
              <a:t> 주어졌을 때</a:t>
            </a:r>
            <a:r>
              <a:rPr lang="en-US" altLang="ko-KR" sz="2000" dirty="0"/>
              <a:t>, </a:t>
            </a:r>
            <a:r>
              <a:rPr lang="ko-KR" altLang="en-US" sz="2000" dirty="0"/>
              <a:t>원하는 값들이 나올 </a:t>
            </a:r>
            <a:r>
              <a:rPr lang="ko-KR" altLang="en-US" sz="2000" dirty="0" err="1"/>
              <a:t>가능도를</a:t>
            </a:r>
            <a:r>
              <a:rPr lang="ko-KR" altLang="en-US" sz="2000" dirty="0"/>
              <a:t> 최대로 만드는 </a:t>
            </a:r>
            <a:r>
              <a:rPr lang="ko-KR" altLang="en-US" sz="2000" dirty="0" err="1"/>
              <a:t>모수를</a:t>
            </a:r>
            <a:r>
              <a:rPr lang="ko-KR" altLang="en-US" sz="2000" dirty="0"/>
              <a:t> 선택하는 </a:t>
            </a:r>
            <a:r>
              <a:rPr lang="ko-KR" altLang="en-US" sz="2000" dirty="0" smtClean="0"/>
              <a:t>방법</a:t>
            </a:r>
            <a:r>
              <a:rPr lang="en-US" altLang="ko-KR" sz="2000" dirty="0" smtClean="0"/>
              <a:t>.</a:t>
            </a:r>
          </a:p>
          <a:p>
            <a:endParaRPr lang="en-US" altLang="ko-KR" sz="2400" dirty="0"/>
          </a:p>
          <a:p>
            <a:r>
              <a:rPr lang="ko-KR" altLang="en-US" sz="2200" dirty="0"/>
              <a:t>어떤 </a:t>
            </a:r>
            <a:r>
              <a:rPr lang="ko-KR" altLang="en-US" sz="2200" dirty="0" err="1"/>
              <a:t>모수</a:t>
            </a:r>
            <a:r>
              <a:rPr lang="ko-KR" altLang="en-US" sz="2200" dirty="0"/>
              <a:t> </a:t>
            </a:r>
            <a:r>
              <a:rPr lang="el-GR" altLang="ko-KR" sz="2200" dirty="0" smtClean="0"/>
              <a:t>θ</a:t>
            </a:r>
            <a:r>
              <a:rPr lang="ko-KR" altLang="en-US" sz="2200" dirty="0" err="1" smtClean="0"/>
              <a:t>로</a:t>
            </a:r>
            <a:r>
              <a:rPr lang="ko-KR" altLang="en-US" sz="2200" dirty="0" smtClean="0"/>
              <a:t> </a:t>
            </a:r>
            <a:r>
              <a:rPr lang="ko-KR" altLang="en-US" sz="2200" dirty="0"/>
              <a:t>결정되는 확률변수들의 모임 </a:t>
            </a:r>
            <a:r>
              <a:rPr lang="en-US" altLang="ko-KR" sz="2200" dirty="0" smtClean="0"/>
              <a:t>D = (X</a:t>
            </a:r>
            <a:r>
              <a:rPr lang="en-US" altLang="ko-KR" sz="2200" baseline="-25000" dirty="0" smtClean="0"/>
              <a:t>1</a:t>
            </a:r>
            <a:r>
              <a:rPr lang="en-US" altLang="ko-KR" sz="2200" dirty="0" smtClean="0"/>
              <a:t>,X</a:t>
            </a:r>
            <a:r>
              <a:rPr lang="en-US" altLang="ko-KR" sz="2200" baseline="-25000" dirty="0" smtClean="0"/>
              <a:t>2</a:t>
            </a:r>
            <a:r>
              <a:rPr lang="en-US" altLang="ko-KR" sz="2200" dirty="0" smtClean="0"/>
              <a:t>,…</a:t>
            </a:r>
            <a:r>
              <a:rPr lang="en-US" altLang="ko-KR" sz="2200" dirty="0" err="1" smtClean="0"/>
              <a:t>X</a:t>
            </a:r>
            <a:r>
              <a:rPr lang="en-US" altLang="ko-KR" sz="2200" baseline="-25000" dirty="0" err="1" smtClean="0"/>
              <a:t>n</a:t>
            </a:r>
            <a:r>
              <a:rPr lang="en-US" altLang="ko-KR" sz="2200" dirty="0" smtClean="0"/>
              <a:t>)</a:t>
            </a:r>
            <a:r>
              <a:rPr lang="ko-KR" altLang="en-US" sz="2200" dirty="0" smtClean="0"/>
              <a:t>이 </a:t>
            </a:r>
            <a:r>
              <a:rPr lang="ko-KR" altLang="en-US" sz="2200" dirty="0"/>
              <a:t>있고</a:t>
            </a:r>
            <a:r>
              <a:rPr lang="en-US" altLang="ko-KR" sz="2200" dirty="0"/>
              <a:t>, </a:t>
            </a:r>
            <a:r>
              <a:rPr lang="en-US" altLang="ko-KR" sz="2200" dirty="0" smtClean="0"/>
              <a:t>D</a:t>
            </a:r>
            <a:r>
              <a:rPr lang="el-GR" altLang="ko-KR" sz="2200" baseline="-25000" dirty="0" smtClean="0"/>
              <a:t>θ</a:t>
            </a:r>
            <a:r>
              <a:rPr lang="el-GR" altLang="ko-KR" sz="2200" dirty="0" smtClean="0"/>
              <a:t> </a:t>
            </a:r>
            <a:r>
              <a:rPr lang="ko-KR" altLang="en-US" sz="2200" dirty="0" smtClean="0"/>
              <a:t>의 </a:t>
            </a:r>
            <a:r>
              <a:rPr lang="ko-KR" altLang="en-US" sz="2200" dirty="0"/>
              <a:t>확률 밀도 함수나 확률 질량 함수가 </a:t>
            </a:r>
            <a:r>
              <a:rPr lang="en-US" altLang="ko-KR" sz="2200" dirty="0" smtClean="0"/>
              <a:t>f</a:t>
            </a:r>
            <a:r>
              <a:rPr lang="ko-KR" altLang="en-US" sz="2200" dirty="0"/>
              <a:t>이고</a:t>
            </a:r>
            <a:r>
              <a:rPr lang="en-US" altLang="ko-KR" sz="2200" dirty="0"/>
              <a:t>, </a:t>
            </a:r>
            <a:r>
              <a:rPr lang="ko-KR" altLang="en-US" sz="2200" dirty="0"/>
              <a:t>그 확률변수들에서 각각 값 </a:t>
            </a:r>
            <a:r>
              <a:rPr lang="en-US" altLang="ko-KR" sz="2200" dirty="0"/>
              <a:t>X</a:t>
            </a:r>
            <a:r>
              <a:rPr lang="en-US" altLang="ko-KR" sz="2200" baseline="-25000" dirty="0"/>
              <a:t>1</a:t>
            </a:r>
            <a:r>
              <a:rPr lang="en-US" altLang="ko-KR" sz="2200" dirty="0"/>
              <a:t>,X</a:t>
            </a:r>
            <a:r>
              <a:rPr lang="en-US" altLang="ko-KR" sz="2200" baseline="-25000" dirty="0"/>
              <a:t>2</a:t>
            </a:r>
            <a:r>
              <a:rPr lang="en-US" altLang="ko-KR" sz="2200" dirty="0"/>
              <a:t>,…</a:t>
            </a:r>
            <a:r>
              <a:rPr lang="en-US" altLang="ko-KR" sz="2200" dirty="0" err="1"/>
              <a:t>X</a:t>
            </a:r>
            <a:r>
              <a:rPr lang="en-US" altLang="ko-KR" sz="2200" baseline="-25000" dirty="0" err="1"/>
              <a:t>n</a:t>
            </a:r>
            <a:r>
              <a:rPr lang="en-US" altLang="ko-KR" sz="2200" dirty="0" smtClean="0"/>
              <a:t> </a:t>
            </a:r>
            <a:r>
              <a:rPr lang="ko-KR" altLang="en-US" sz="2200" dirty="0" smtClean="0"/>
              <a:t>을 </a:t>
            </a:r>
            <a:r>
              <a:rPr lang="ko-KR" altLang="en-US" sz="2200" dirty="0"/>
              <a:t>얻었을 </a:t>
            </a:r>
            <a:r>
              <a:rPr lang="ko-KR" altLang="en-US" sz="2200" dirty="0" smtClean="0"/>
              <a:t>경우</a:t>
            </a:r>
            <a:r>
              <a:rPr lang="ko-KR" altLang="en-US" sz="2200" dirty="0"/>
              <a:t>의</a:t>
            </a:r>
            <a:r>
              <a:rPr lang="en-US" altLang="ko-KR" sz="2200" dirty="0" smtClean="0"/>
              <a:t> </a:t>
            </a:r>
            <a:r>
              <a:rPr lang="ko-KR" altLang="en-US" sz="2200" dirty="0" err="1" smtClean="0"/>
              <a:t>우</a:t>
            </a:r>
            <a:r>
              <a:rPr lang="ko-KR" altLang="en-US" sz="2200" dirty="0" err="1"/>
              <a:t>도</a:t>
            </a:r>
            <a:r>
              <a:rPr lang="ko-KR" altLang="en-US" sz="2200" dirty="0" err="1" smtClean="0"/>
              <a:t>도</a:t>
            </a:r>
            <a:r>
              <a:rPr lang="ko-KR" altLang="en-US" sz="2200" dirty="0" smtClean="0"/>
              <a:t> </a:t>
            </a:r>
            <a:r>
              <a:rPr lang="ko-KR" altLang="en-US" sz="2200" dirty="0" smtClean="0"/>
              <a:t>와 그것을 최대로 만드는 </a:t>
            </a:r>
            <a:r>
              <a:rPr lang="el-GR" altLang="ko-KR" sz="2200" dirty="0" smtClean="0"/>
              <a:t>θ</a:t>
            </a:r>
            <a:r>
              <a:rPr lang="en-US" altLang="ko-KR" sz="2200" dirty="0"/>
              <a:t>.</a:t>
            </a:r>
            <a:endParaRPr lang="ko-KR" altLang="en-US" sz="22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7056" y="5733256"/>
            <a:ext cx="2661973" cy="43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0762" y="5733256"/>
            <a:ext cx="2044807" cy="5970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05413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6048672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sz="2400" dirty="0"/>
              <a:t>이때 </a:t>
            </a:r>
            <a:r>
              <a:rPr lang="en-US" altLang="ko-KR" sz="2400" dirty="0"/>
              <a:t> X</a:t>
            </a:r>
            <a:r>
              <a:rPr lang="en-US" altLang="ko-KR" sz="2400" baseline="-25000" dirty="0"/>
              <a:t>1</a:t>
            </a:r>
            <a:r>
              <a:rPr lang="en-US" altLang="ko-KR" sz="2400" dirty="0"/>
              <a:t>,X</a:t>
            </a:r>
            <a:r>
              <a:rPr lang="en-US" altLang="ko-KR" sz="2400" baseline="-25000" dirty="0"/>
              <a:t>2</a:t>
            </a:r>
            <a:r>
              <a:rPr lang="en-US" altLang="ko-KR" sz="2400" dirty="0"/>
              <a:t>,…</a:t>
            </a:r>
            <a:r>
              <a:rPr lang="en-US" altLang="ko-KR" sz="2400" dirty="0" err="1"/>
              <a:t>X</a:t>
            </a:r>
            <a:r>
              <a:rPr lang="en-US" altLang="ko-KR" sz="2400" baseline="-25000" dirty="0" err="1"/>
              <a:t>n</a:t>
            </a:r>
            <a:r>
              <a:rPr lang="en-US" altLang="ko-KR" sz="2400" dirty="0"/>
              <a:t> </a:t>
            </a:r>
            <a:r>
              <a:rPr lang="ko-KR" altLang="en-US" sz="2400" dirty="0"/>
              <a:t>이 모두 독립적이고 같은 확률분포를 가지고 있다면</a:t>
            </a:r>
            <a:r>
              <a:rPr lang="en-US" altLang="ko-KR" sz="2400" dirty="0"/>
              <a:t>, </a:t>
            </a:r>
            <a:r>
              <a:rPr lang="ko-KR" altLang="en-US" sz="2400" dirty="0" err="1" smtClean="0"/>
              <a:t>우</a:t>
            </a:r>
            <a:r>
              <a:rPr lang="ko-KR" altLang="en-US" sz="2400" dirty="0" err="1"/>
              <a:t>도</a:t>
            </a:r>
            <a:r>
              <a:rPr lang="ko-KR" altLang="en-US" sz="2400" dirty="0" err="1" smtClean="0"/>
              <a:t>는</a:t>
            </a:r>
            <a:r>
              <a:rPr lang="ko-KR" altLang="en-US" sz="2400" dirty="0" smtClean="0"/>
              <a:t> </a:t>
            </a:r>
            <a:r>
              <a:rPr lang="ko-KR" altLang="en-US" sz="2400" dirty="0"/>
              <a:t>다음과 같이 표현이 가능</a:t>
            </a:r>
            <a:r>
              <a:rPr lang="en-US" altLang="ko-KR" sz="2400" dirty="0"/>
              <a:t>.</a:t>
            </a:r>
          </a:p>
          <a:p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r>
              <a:rPr lang="ko-KR" altLang="en-US" sz="2400" dirty="0" smtClean="0"/>
              <a:t>평균과 </a:t>
            </a:r>
            <a:r>
              <a:rPr lang="ko-KR" altLang="en-US" sz="2400" dirty="0"/>
              <a:t>분산의 값을 모르는 정규분포에서 값을 </a:t>
            </a:r>
            <a:r>
              <a:rPr lang="ko-KR" altLang="en-US" sz="2400" dirty="0" err="1"/>
              <a:t>표집하였을</a:t>
            </a:r>
            <a:r>
              <a:rPr lang="ko-KR" altLang="en-US" sz="2400" dirty="0"/>
              <a:t> 때</a:t>
            </a:r>
            <a:r>
              <a:rPr lang="en-US" altLang="ko-KR" sz="2400" dirty="0"/>
              <a:t>, </a:t>
            </a:r>
            <a:r>
              <a:rPr lang="ko-KR" altLang="en-US" sz="2400" dirty="0"/>
              <a:t>이 값들을 이용하여 원래 분포의 평균과 분산을 </a:t>
            </a:r>
            <a:r>
              <a:rPr lang="ko-KR" altLang="en-US" sz="2400" dirty="0" smtClean="0"/>
              <a:t>추측</a:t>
            </a:r>
            <a:r>
              <a:rPr lang="en-US" altLang="ko-KR" sz="2400" dirty="0" smtClean="0"/>
              <a:t> </a:t>
            </a:r>
          </a:p>
          <a:p>
            <a:endParaRPr lang="en-US" altLang="ko-KR" sz="2400" dirty="0"/>
          </a:p>
          <a:p>
            <a:r>
              <a:rPr lang="ko-KR" altLang="en-US" sz="2400" dirty="0" smtClean="0"/>
              <a:t>정규분포의 </a:t>
            </a:r>
            <a:r>
              <a:rPr lang="ko-KR" altLang="en-US" sz="2400" dirty="0"/>
              <a:t>확률 밀도 </a:t>
            </a:r>
            <a:r>
              <a:rPr lang="ko-KR" altLang="en-US" sz="2400" dirty="0" smtClean="0"/>
              <a:t>함수 </a:t>
            </a:r>
            <a:endParaRPr lang="en-US" altLang="ko-KR" sz="2400" dirty="0" smtClean="0"/>
          </a:p>
          <a:p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r>
              <a:rPr lang="ko-KR" altLang="ko-KR" sz="2400" dirty="0" smtClean="0"/>
              <a:t>이 </a:t>
            </a:r>
            <a:r>
              <a:rPr lang="ko-KR" altLang="ko-KR" sz="2400" dirty="0"/>
              <a:t>일련의 관찰 값에 대한 </a:t>
            </a:r>
            <a:r>
              <a:rPr lang="ko-KR" altLang="ko-KR" sz="2400" dirty="0" err="1"/>
              <a:t>우도는</a:t>
            </a:r>
            <a:r>
              <a:rPr lang="ko-KR" altLang="ko-KR" sz="2400" dirty="0"/>
              <a:t> 개개인 </a:t>
            </a:r>
            <a:r>
              <a:rPr lang="ko-KR" altLang="ko-KR" sz="2400" dirty="0" err="1"/>
              <a:t>관찰값의</a:t>
            </a:r>
            <a:r>
              <a:rPr lang="ko-KR" altLang="ko-KR" sz="2400" dirty="0"/>
              <a:t> 확률을 통해 </a:t>
            </a:r>
            <a:r>
              <a:rPr lang="ko-KR" altLang="en-US" sz="2400" dirty="0" smtClean="0"/>
              <a:t>도출</a:t>
            </a:r>
            <a:r>
              <a:rPr lang="en-US" altLang="ko-KR" sz="2400" dirty="0" smtClean="0"/>
              <a:t>.</a:t>
            </a:r>
          </a:p>
          <a:p>
            <a:endParaRPr lang="en-US" altLang="ko-KR" sz="2400" dirty="0"/>
          </a:p>
          <a:p>
            <a:r>
              <a:rPr lang="en-US" altLang="ko-KR" sz="2400" dirty="0" smtClean="0"/>
              <a:t> </a:t>
            </a:r>
            <a:r>
              <a:rPr lang="ko-KR" altLang="ko-KR" sz="2400" dirty="0"/>
              <a:t>종합된 </a:t>
            </a:r>
            <a:r>
              <a:rPr lang="ko-KR" altLang="ko-KR" sz="2400" dirty="0" err="1"/>
              <a:t>우도는</a:t>
            </a:r>
            <a:r>
              <a:rPr lang="en-US" altLang="ko-KR" sz="2400" dirty="0"/>
              <a:t> n</a:t>
            </a:r>
            <a:r>
              <a:rPr lang="ko-KR" altLang="ko-KR" sz="2400" dirty="0"/>
              <a:t>개의 </a:t>
            </a:r>
            <a:r>
              <a:rPr lang="ko-KR" altLang="ko-KR" sz="2400" dirty="0" err="1"/>
              <a:t>개개인별</a:t>
            </a:r>
            <a:r>
              <a:rPr lang="ko-KR" altLang="ko-KR" sz="2400" dirty="0"/>
              <a:t> 확률이 되고</a:t>
            </a:r>
            <a:r>
              <a:rPr lang="en-US" altLang="ko-KR" sz="2400" dirty="0"/>
              <a:t> subject</a:t>
            </a:r>
            <a:r>
              <a:rPr lang="ko-KR" altLang="ko-KR" sz="2400" dirty="0"/>
              <a:t>에 대한 </a:t>
            </a:r>
            <a:r>
              <a:rPr lang="ko-KR" altLang="ko-KR" sz="2400" dirty="0" err="1"/>
              <a:t>우도는</a:t>
            </a:r>
            <a:r>
              <a:rPr lang="ko-KR" altLang="ko-KR" sz="2400" dirty="0"/>
              <a:t> 다음과 같이 계산</a:t>
            </a:r>
            <a:endParaRPr lang="en-US" altLang="ko-KR" sz="2400" dirty="0" smtClean="0"/>
          </a:p>
          <a:p>
            <a:pPr lvl="1"/>
            <a:endParaRPr lang="ko-KR" altLang="en-US" dirty="0"/>
          </a:p>
        </p:txBody>
      </p:sp>
      <p:pic>
        <p:nvPicPr>
          <p:cNvPr id="4" name="그림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3151110"/>
            <a:ext cx="2448272" cy="86409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그림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5949279"/>
            <a:ext cx="2520280" cy="741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1524032"/>
            <a:ext cx="2009052" cy="5718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01033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5865515"/>
          </a:xfrm>
        </p:spPr>
        <p:txBody>
          <a:bodyPr>
            <a:normAutofit/>
          </a:bodyPr>
          <a:lstStyle/>
          <a:p>
            <a:r>
              <a:rPr lang="en-US" altLang="ko-KR" sz="2200" dirty="0"/>
              <a:t>-2 </a:t>
            </a:r>
            <a:r>
              <a:rPr lang="ko-KR" altLang="ko-KR" sz="2200" dirty="0"/>
              <a:t>로그 </a:t>
            </a:r>
            <a:r>
              <a:rPr lang="ko-KR" altLang="ko-KR" sz="2200" dirty="0" err="1"/>
              <a:t>우도로</a:t>
            </a:r>
            <a:r>
              <a:rPr lang="en-US" altLang="ko-KR" sz="2200" dirty="0"/>
              <a:t>(-2 log likelihood) </a:t>
            </a:r>
            <a:r>
              <a:rPr lang="ko-KR" altLang="ko-KR" sz="2200" dirty="0"/>
              <a:t>전환 </a:t>
            </a:r>
            <a:r>
              <a:rPr lang="ko-KR" altLang="en-US" sz="2200" dirty="0" smtClean="0"/>
              <a:t>할</a:t>
            </a:r>
            <a:r>
              <a:rPr lang="ko-KR" altLang="ko-KR" sz="2200" dirty="0" smtClean="0"/>
              <a:t> </a:t>
            </a:r>
            <a:r>
              <a:rPr lang="ko-KR" altLang="en-US" sz="2200" dirty="0" smtClean="0"/>
              <a:t>시</a:t>
            </a:r>
            <a:r>
              <a:rPr lang="en-US" altLang="ko-KR" sz="2200" dirty="0"/>
              <a:t> </a:t>
            </a:r>
            <a:r>
              <a:rPr lang="ko-KR" altLang="ko-KR" sz="2200" dirty="0" smtClean="0"/>
              <a:t>다음과 </a:t>
            </a:r>
            <a:r>
              <a:rPr lang="ko-KR" altLang="ko-KR" sz="2200" dirty="0"/>
              <a:t>같이 </a:t>
            </a:r>
            <a:r>
              <a:rPr lang="ko-KR" altLang="ko-KR" sz="2200" dirty="0" smtClean="0"/>
              <a:t>표현</a:t>
            </a:r>
            <a:endParaRPr lang="en-US" altLang="ko-KR" sz="2200" dirty="0" smtClean="0"/>
          </a:p>
          <a:p>
            <a:endParaRPr lang="en-US" altLang="ko-KR" sz="2200" dirty="0"/>
          </a:p>
          <a:p>
            <a:endParaRPr lang="en-US" altLang="ko-KR" sz="2200" dirty="0" smtClean="0"/>
          </a:p>
          <a:p>
            <a:endParaRPr lang="en-US" altLang="ko-KR" sz="2200" dirty="0" smtClean="0"/>
          </a:p>
          <a:p>
            <a:r>
              <a:rPr lang="ko-KR" altLang="ko-KR" sz="2200" dirty="0" smtClean="0"/>
              <a:t>이</a:t>
            </a:r>
            <a:r>
              <a:rPr lang="en-US" altLang="ko-KR" sz="2200" dirty="0" smtClean="0"/>
              <a:t> </a:t>
            </a:r>
            <a:r>
              <a:rPr lang="en-US" altLang="ko-KR" sz="2200" dirty="0"/>
              <a:t>-2 </a:t>
            </a:r>
            <a:r>
              <a:rPr lang="ko-KR" altLang="ko-KR" sz="2200" dirty="0"/>
              <a:t>로그 </a:t>
            </a:r>
            <a:r>
              <a:rPr lang="ko-KR" altLang="ko-KR" sz="2200" dirty="0" err="1"/>
              <a:t>우도의</a:t>
            </a:r>
            <a:r>
              <a:rPr lang="ko-KR" altLang="ko-KR" sz="2200" dirty="0"/>
              <a:t> 값을 최소화 하는 </a:t>
            </a:r>
            <a:r>
              <a:rPr lang="ko-KR" altLang="ko-KR" sz="2200" dirty="0" smtClean="0"/>
              <a:t>방식으로</a:t>
            </a:r>
            <a:r>
              <a:rPr lang="en-US" altLang="ko-KR" sz="2200" dirty="0" smtClean="0"/>
              <a:t> </a:t>
            </a:r>
            <a:r>
              <a:rPr lang="ko-KR" altLang="en-US" sz="2200" dirty="0" smtClean="0"/>
              <a:t>계산</a:t>
            </a:r>
            <a:r>
              <a:rPr lang="en-US" altLang="ko-KR" sz="2200" dirty="0" smtClean="0"/>
              <a:t>.</a:t>
            </a:r>
          </a:p>
          <a:p>
            <a:pPr marL="0" indent="0">
              <a:buNone/>
            </a:pPr>
            <a:endParaRPr lang="en-US" altLang="ko-KR" sz="2200" dirty="0" smtClean="0"/>
          </a:p>
          <a:p>
            <a:r>
              <a:rPr lang="en-US" altLang="ko-KR" sz="2200" dirty="0" smtClean="0"/>
              <a:t>I</a:t>
            </a:r>
            <a:r>
              <a:rPr lang="ko-KR" altLang="ko-KR" sz="2200" dirty="0"/>
              <a:t>번째 대상에서의</a:t>
            </a:r>
            <a:r>
              <a:rPr lang="en-US" altLang="ko-KR" sz="2200" dirty="0"/>
              <a:t> objection function</a:t>
            </a:r>
            <a:r>
              <a:rPr lang="ko-KR" altLang="ko-KR" sz="2200" dirty="0"/>
              <a:t>은 </a:t>
            </a:r>
            <a:r>
              <a:rPr lang="ko-KR" altLang="ko-KR" sz="2200" dirty="0" smtClean="0"/>
              <a:t>다음과 같이</a:t>
            </a:r>
            <a:r>
              <a:rPr lang="en-US" altLang="ko-KR" sz="2200" dirty="0" smtClean="0"/>
              <a:t> </a:t>
            </a:r>
            <a:r>
              <a:rPr lang="ko-KR" altLang="en-US" sz="2200" dirty="0" smtClean="0"/>
              <a:t>표현</a:t>
            </a:r>
            <a:endParaRPr lang="en-US" altLang="ko-KR" sz="2200" dirty="0" smtClean="0"/>
          </a:p>
          <a:p>
            <a:endParaRPr lang="en-US" altLang="ko-KR" sz="2200" dirty="0"/>
          </a:p>
          <a:p>
            <a:endParaRPr lang="en-US" altLang="ko-KR" sz="2200" dirty="0" smtClean="0"/>
          </a:p>
          <a:p>
            <a:endParaRPr lang="en-US" altLang="ko-KR" sz="2200" dirty="0"/>
          </a:p>
          <a:p>
            <a:endParaRPr lang="en-US" altLang="ko-KR" sz="2200" dirty="0" smtClean="0"/>
          </a:p>
          <a:p>
            <a:r>
              <a:rPr lang="ko-KR" altLang="en-US" sz="2200" dirty="0" smtClean="0"/>
              <a:t>이러한 </a:t>
            </a:r>
            <a:r>
              <a:rPr lang="ko-KR" altLang="ko-KR" sz="2200" dirty="0" smtClean="0"/>
              <a:t>최대 </a:t>
            </a:r>
            <a:r>
              <a:rPr lang="ko-KR" altLang="ko-KR" sz="2200" dirty="0"/>
              <a:t>우도 측정법</a:t>
            </a:r>
            <a:r>
              <a:rPr lang="en-US" altLang="ko-KR" sz="2200" dirty="0"/>
              <a:t> (maximum likelihood estimation method</a:t>
            </a:r>
            <a:r>
              <a:rPr lang="en-US" altLang="ko-KR" sz="2200" dirty="0" smtClean="0"/>
              <a:t>)</a:t>
            </a:r>
            <a:r>
              <a:rPr lang="ko-KR" altLang="en-US" sz="2200" dirty="0" smtClean="0"/>
              <a:t>에서 </a:t>
            </a:r>
            <a:r>
              <a:rPr lang="ko-KR" altLang="ko-KR" sz="2200" dirty="0" smtClean="0"/>
              <a:t>정규 </a:t>
            </a:r>
            <a:r>
              <a:rPr lang="ko-KR" altLang="ko-KR" sz="2200" dirty="0"/>
              <a:t>분포라는 </a:t>
            </a:r>
            <a:r>
              <a:rPr lang="ko-KR" altLang="en-US" sz="2200" dirty="0" smtClean="0"/>
              <a:t>기본 가정을 제외한 후</a:t>
            </a:r>
            <a:r>
              <a:rPr lang="en-US" altLang="ko-KR" sz="2200" dirty="0"/>
              <a:t>(extended least </a:t>
            </a:r>
            <a:r>
              <a:rPr lang="en-US" altLang="ko-KR" sz="2200" dirty="0" smtClean="0"/>
              <a:t>squares method)</a:t>
            </a:r>
            <a:r>
              <a:rPr lang="ko-KR" altLang="en-US" sz="2200" dirty="0" smtClean="0"/>
              <a:t> </a:t>
            </a:r>
            <a:r>
              <a:rPr lang="en-US" altLang="ko-KR" sz="2200" dirty="0" err="1" smtClean="0"/>
              <a:t>NONMEM</a:t>
            </a:r>
            <a:r>
              <a:rPr lang="en-US" altLang="ko-KR" sz="2200" baseline="30000" dirty="0" smtClean="0"/>
              <a:t>®</a:t>
            </a:r>
            <a:r>
              <a:rPr lang="en-US" altLang="ko-KR" sz="2200" dirty="0" smtClean="0"/>
              <a:t> software</a:t>
            </a:r>
            <a:r>
              <a:rPr lang="ko-KR" altLang="en-US" sz="2200" dirty="0" smtClean="0"/>
              <a:t>에서 </a:t>
            </a:r>
            <a:r>
              <a:rPr lang="ko-KR" altLang="ko-KR" sz="2200" dirty="0" smtClean="0"/>
              <a:t>적</a:t>
            </a:r>
            <a:r>
              <a:rPr lang="ko-KR" altLang="en-US" sz="2200" dirty="0" smtClean="0"/>
              <a:t>용</a:t>
            </a:r>
            <a:r>
              <a:rPr lang="en-US" altLang="ko-KR" sz="2200" dirty="0" smtClean="0"/>
              <a:t>.</a:t>
            </a:r>
            <a:endParaRPr lang="ko-KR" altLang="en-US" sz="2200" dirty="0"/>
          </a:p>
        </p:txBody>
      </p:sp>
      <p:pic>
        <p:nvPicPr>
          <p:cNvPr id="5" name="그림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3645024"/>
            <a:ext cx="2772308" cy="1052534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그림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967340"/>
            <a:ext cx="3312368" cy="100811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40429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ko-KR" sz="3500" b="1" dirty="0" smtClean="0"/>
              <a:t>Method</a:t>
            </a:r>
            <a:endParaRPr lang="ko-KR" altLang="en-US" sz="35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052736"/>
            <a:ext cx="8229600" cy="4525963"/>
          </a:xfrm>
        </p:spPr>
        <p:txBody>
          <a:bodyPr/>
          <a:lstStyle/>
          <a:p>
            <a:r>
              <a:rPr lang="en-US" altLang="ko-KR" sz="2200" b="1" dirty="0" smtClean="0"/>
              <a:t>‘</a:t>
            </a:r>
            <a:r>
              <a:rPr lang="en-US" altLang="ko-KR" sz="2200" b="1" dirty="0" err="1" smtClean="0"/>
              <a:t>deSolve</a:t>
            </a:r>
            <a:r>
              <a:rPr lang="en-US" altLang="ko-KR" sz="2200" b="1" dirty="0" smtClean="0"/>
              <a:t>’</a:t>
            </a:r>
          </a:p>
          <a:p>
            <a:pPr lvl="1"/>
            <a:r>
              <a:rPr lang="en-US" altLang="ko-KR" sz="2200" dirty="0" err="1"/>
              <a:t>Karline</a:t>
            </a:r>
            <a:r>
              <a:rPr lang="en-US" altLang="ko-KR" sz="2200" dirty="0"/>
              <a:t> </a:t>
            </a:r>
            <a:r>
              <a:rPr lang="en-US" altLang="ko-KR" sz="2200" dirty="0" err="1"/>
              <a:t>Soetaert</a:t>
            </a:r>
            <a:r>
              <a:rPr lang="en-US" altLang="ko-KR" sz="2200" dirty="0"/>
              <a:t>, Thomas </a:t>
            </a:r>
            <a:r>
              <a:rPr lang="en-US" altLang="ko-KR" sz="2200" dirty="0" err="1"/>
              <a:t>Petzoldt</a:t>
            </a:r>
            <a:r>
              <a:rPr lang="en-US" altLang="ko-KR" sz="2200" dirty="0"/>
              <a:t>, R. Woodrow </a:t>
            </a:r>
            <a:r>
              <a:rPr lang="en-US" altLang="ko-KR" sz="2200" dirty="0" err="1"/>
              <a:t>Setzer</a:t>
            </a:r>
            <a:r>
              <a:rPr lang="ko-KR" altLang="ko-KR" sz="2200" dirty="0"/>
              <a:t>가 만든 여러 종류의 </a:t>
            </a:r>
            <a:r>
              <a:rPr lang="ko-KR" altLang="ko-KR" sz="2200" dirty="0" err="1" smtClean="0"/>
              <a:t>미분방적식을</a:t>
            </a:r>
            <a:r>
              <a:rPr lang="ko-KR" altLang="ko-KR" sz="2200" dirty="0" smtClean="0"/>
              <a:t> </a:t>
            </a:r>
            <a:r>
              <a:rPr lang="ko-KR" altLang="ko-KR" sz="2200" dirty="0"/>
              <a:t>구하기 위한</a:t>
            </a:r>
            <a:r>
              <a:rPr lang="en-US" altLang="ko-KR" sz="2200" dirty="0"/>
              <a:t> </a:t>
            </a:r>
            <a:r>
              <a:rPr lang="en-US" altLang="ko-KR" sz="2200" dirty="0" smtClean="0"/>
              <a:t>package</a:t>
            </a:r>
          </a:p>
          <a:p>
            <a:pPr lvl="1"/>
            <a:endParaRPr lang="en-US" altLang="ko-KR" sz="2200" dirty="0" smtClean="0"/>
          </a:p>
          <a:p>
            <a:pPr lvl="1"/>
            <a:r>
              <a:rPr lang="en-US" altLang="ko-KR" sz="2200" b="1" dirty="0" err="1" smtClean="0"/>
              <a:t>lsoda</a:t>
            </a:r>
            <a:r>
              <a:rPr lang="ko-KR" altLang="ko-KR" sz="2200" dirty="0"/>
              <a:t>라는</a:t>
            </a:r>
            <a:r>
              <a:rPr lang="en-US" altLang="ko-KR" sz="2200" dirty="0"/>
              <a:t> </a:t>
            </a:r>
            <a:r>
              <a:rPr lang="en-US" altLang="ko-KR" sz="2200" dirty="0" smtClean="0"/>
              <a:t>function</a:t>
            </a:r>
            <a:r>
              <a:rPr lang="ko-KR" altLang="en-US" sz="2200" dirty="0" smtClean="0"/>
              <a:t>을</a:t>
            </a:r>
            <a:r>
              <a:rPr lang="en-US" altLang="ko-KR" sz="2200" dirty="0" smtClean="0"/>
              <a:t> </a:t>
            </a:r>
            <a:r>
              <a:rPr lang="ko-KR" altLang="en-US" sz="2200" dirty="0" smtClean="0"/>
              <a:t>이용</a:t>
            </a:r>
            <a:r>
              <a:rPr lang="en-US" altLang="ko-KR" sz="2200" dirty="0" smtClean="0"/>
              <a:t>(</a:t>
            </a:r>
            <a:r>
              <a:rPr lang="en-US" altLang="ko-KR" sz="2200" dirty="0"/>
              <a:t>ordinary differential equation</a:t>
            </a:r>
            <a:r>
              <a:rPr lang="ko-KR" altLang="ko-KR" sz="2200" dirty="0"/>
              <a:t>을 사용할 수 있도록 </a:t>
            </a:r>
            <a:r>
              <a:rPr lang="ko-KR" altLang="ko-KR" sz="2200" dirty="0" smtClean="0"/>
              <a:t>도와</a:t>
            </a:r>
            <a:r>
              <a:rPr lang="en-US" altLang="ko-KR" sz="2200" dirty="0" smtClean="0"/>
              <a:t> </a:t>
            </a:r>
            <a:r>
              <a:rPr lang="ko-KR" altLang="ko-KR" sz="2200" dirty="0" smtClean="0"/>
              <a:t>주는 기능</a:t>
            </a:r>
            <a:r>
              <a:rPr lang="en-US" altLang="ko-KR" sz="2200" dirty="0" smtClean="0"/>
              <a:t>)</a:t>
            </a:r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3429000"/>
            <a:ext cx="1695563" cy="2890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4077072"/>
            <a:ext cx="5462978" cy="1872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2703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6192688"/>
          </a:xfrm>
        </p:spPr>
        <p:txBody>
          <a:bodyPr>
            <a:normAutofit lnSpcReduction="10000"/>
          </a:bodyPr>
          <a:lstStyle/>
          <a:p>
            <a:r>
              <a:rPr lang="en-US" altLang="ko-KR" sz="2200" b="1" dirty="0" smtClean="0"/>
              <a:t>‘</a:t>
            </a:r>
            <a:r>
              <a:rPr lang="en-US" altLang="ko-KR" sz="2200" b="1" dirty="0" err="1" smtClean="0"/>
              <a:t>wnl</a:t>
            </a:r>
            <a:r>
              <a:rPr lang="en-US" altLang="ko-KR" sz="2200" b="1" dirty="0" smtClean="0"/>
              <a:t>‘</a:t>
            </a:r>
          </a:p>
          <a:p>
            <a:pPr lvl="1"/>
            <a:r>
              <a:rPr lang="en-US" altLang="ko-KR" sz="2200" dirty="0" smtClean="0"/>
              <a:t>Objective function </a:t>
            </a:r>
            <a:r>
              <a:rPr lang="en-US" altLang="ko-KR" sz="2200" dirty="0"/>
              <a:t>v</a:t>
            </a:r>
            <a:r>
              <a:rPr lang="en-US" altLang="ko-KR" sz="2200" dirty="0" smtClean="0"/>
              <a:t>alue minimization </a:t>
            </a:r>
            <a:r>
              <a:rPr lang="ko-KR" altLang="en-US" sz="2200" dirty="0" smtClean="0"/>
              <a:t>하기 위하여 사용되는 </a:t>
            </a:r>
            <a:r>
              <a:rPr lang="en-US" altLang="ko-KR" sz="2200" dirty="0" smtClean="0"/>
              <a:t>package</a:t>
            </a:r>
          </a:p>
          <a:p>
            <a:pPr lvl="1"/>
            <a:r>
              <a:rPr lang="ko-KR" altLang="en-US" sz="2200" dirty="0" smtClean="0"/>
              <a:t>아산 병원 </a:t>
            </a:r>
            <a:r>
              <a:rPr lang="ko-KR" altLang="en-US" sz="2200" dirty="0" err="1" smtClean="0"/>
              <a:t>임상약리학과에서</a:t>
            </a:r>
            <a:r>
              <a:rPr lang="ko-KR" altLang="en-US" sz="2200" dirty="0" smtClean="0"/>
              <a:t> </a:t>
            </a:r>
            <a:r>
              <a:rPr lang="en-US" altLang="ko-KR" sz="2200" dirty="0" smtClean="0"/>
              <a:t>package</a:t>
            </a:r>
            <a:r>
              <a:rPr lang="ko-KR" altLang="en-US" sz="2200" dirty="0" smtClean="0"/>
              <a:t> 개발</a:t>
            </a:r>
            <a:r>
              <a:rPr lang="en-US" altLang="ko-KR" sz="2200" dirty="0" smtClean="0"/>
              <a:t>(</a:t>
            </a:r>
            <a:r>
              <a:rPr lang="ko-KR" altLang="en-US" sz="2200" dirty="0" err="1" smtClean="0"/>
              <a:t>배균섭</a:t>
            </a:r>
            <a:r>
              <a:rPr lang="ko-KR" altLang="en-US" sz="2200" dirty="0" smtClean="0"/>
              <a:t> 교수님</a:t>
            </a:r>
            <a:r>
              <a:rPr lang="en-US" altLang="ko-KR" sz="2200" dirty="0" smtClean="0"/>
              <a:t>)</a:t>
            </a:r>
          </a:p>
          <a:p>
            <a:endParaRPr lang="en-US" altLang="ko-KR" sz="2200" dirty="0" smtClean="0"/>
          </a:p>
          <a:p>
            <a:r>
              <a:rPr lang="ko-KR" altLang="ko-KR" sz="2200" dirty="0" smtClean="0"/>
              <a:t>원하는 </a:t>
            </a:r>
            <a:r>
              <a:rPr lang="ko-KR" altLang="ko-KR" sz="2200" dirty="0"/>
              <a:t>모델에 사용하기 위해</a:t>
            </a:r>
            <a:r>
              <a:rPr lang="en-US" altLang="ko-KR" sz="2200" dirty="0"/>
              <a:t> script</a:t>
            </a:r>
            <a:r>
              <a:rPr lang="ko-KR" altLang="ko-KR" sz="2200" dirty="0"/>
              <a:t>를 </a:t>
            </a:r>
            <a:r>
              <a:rPr lang="ko-KR" altLang="ko-KR" sz="2200" dirty="0" smtClean="0"/>
              <a:t>입력</a:t>
            </a:r>
            <a:r>
              <a:rPr lang="en-US" altLang="ko-KR" sz="2200" dirty="0" smtClean="0"/>
              <a:t> Edison</a:t>
            </a:r>
            <a:r>
              <a:rPr lang="ko-KR" altLang="en-US" sz="2200" dirty="0" smtClean="0"/>
              <a:t>에 삽입</a:t>
            </a:r>
            <a:r>
              <a:rPr lang="en-US" altLang="ko-KR" sz="2200" dirty="0" smtClean="0"/>
              <a:t>.</a:t>
            </a:r>
          </a:p>
          <a:p>
            <a:endParaRPr lang="en-US" altLang="ko-KR" sz="2200" dirty="0" smtClean="0"/>
          </a:p>
          <a:p>
            <a:endParaRPr lang="en-US" altLang="ko-KR" sz="2200" dirty="0" smtClean="0"/>
          </a:p>
          <a:p>
            <a:endParaRPr lang="en-US" altLang="ko-KR" sz="2200" dirty="0"/>
          </a:p>
          <a:p>
            <a:endParaRPr lang="en-US" altLang="ko-KR" sz="2200" dirty="0" smtClean="0"/>
          </a:p>
          <a:p>
            <a:endParaRPr lang="en-US" altLang="ko-KR" sz="2200" dirty="0"/>
          </a:p>
          <a:p>
            <a:endParaRPr lang="en-US" altLang="ko-KR" sz="2200" dirty="0" smtClean="0"/>
          </a:p>
          <a:p>
            <a:endParaRPr lang="en-US" altLang="ko-KR" sz="2200" dirty="0" smtClean="0"/>
          </a:p>
          <a:p>
            <a:endParaRPr lang="en-US" altLang="ko-KR" sz="2200" dirty="0" smtClean="0"/>
          </a:p>
          <a:p>
            <a:endParaRPr lang="en-US" altLang="ko-KR" sz="2200" dirty="0" smtClean="0"/>
          </a:p>
          <a:p>
            <a:r>
              <a:rPr lang="ko-KR" altLang="en-US" sz="2200" dirty="0" smtClean="0"/>
              <a:t>기본적으로 내장되어 있거나</a:t>
            </a:r>
            <a:r>
              <a:rPr lang="en-US" altLang="ko-KR" sz="2200" dirty="0" smtClean="0"/>
              <a:t>, </a:t>
            </a:r>
            <a:r>
              <a:rPr lang="ko-KR" altLang="en-US" sz="2200" dirty="0" smtClean="0"/>
              <a:t>입력된 </a:t>
            </a:r>
            <a:r>
              <a:rPr lang="en-US" altLang="ko-KR" sz="2200" dirty="0" smtClean="0"/>
              <a:t>equation</a:t>
            </a:r>
            <a:r>
              <a:rPr lang="ko-KR" altLang="en-US" sz="2200" dirty="0" smtClean="0"/>
              <a:t>을 이용하여</a:t>
            </a:r>
            <a:r>
              <a:rPr lang="en-US" altLang="ko-KR" sz="2200" dirty="0" smtClean="0"/>
              <a:t>, </a:t>
            </a:r>
            <a:r>
              <a:rPr lang="ko-KR" altLang="en-US" sz="2200" dirty="0" smtClean="0"/>
              <a:t>각각의 </a:t>
            </a:r>
            <a:r>
              <a:rPr lang="en-US" altLang="ko-KR" sz="2200" dirty="0" smtClean="0"/>
              <a:t>prediction</a:t>
            </a:r>
            <a:r>
              <a:rPr lang="ko-KR" altLang="en-US" sz="2200" dirty="0" smtClean="0"/>
              <a:t>이 진행</a:t>
            </a:r>
            <a:endParaRPr lang="ko-KR" altLang="en-US" sz="2200" dirty="0"/>
          </a:p>
        </p:txBody>
      </p:sp>
      <p:pic>
        <p:nvPicPr>
          <p:cNvPr id="4" name="그림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2708920"/>
            <a:ext cx="3888432" cy="266429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83048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sancipptdown_11718_3876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asancipptdown_11718_3876</Template>
  <TotalTime>475</TotalTime>
  <Words>915</Words>
  <Application>Microsoft Office PowerPoint</Application>
  <PresentationFormat>화면 슬라이드 쇼(4:3)</PresentationFormat>
  <Paragraphs>137</Paragraphs>
  <Slides>25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26" baseType="lpstr">
      <vt:lpstr>asancipptdown_11718_3876</vt:lpstr>
      <vt:lpstr>Edison을 통한 비선형 약동학  회귀 분석</vt:lpstr>
      <vt:lpstr>Introduction</vt:lpstr>
      <vt:lpstr>PowerPoint 프레젠테이션</vt:lpstr>
      <vt:lpstr>PowerPoint 프레젠테이션</vt:lpstr>
      <vt:lpstr>NONMEM® software의  비선형 회귀 분석</vt:lpstr>
      <vt:lpstr>PowerPoint 프레젠테이션</vt:lpstr>
      <vt:lpstr>PowerPoint 프레젠테이션</vt:lpstr>
      <vt:lpstr>Method</vt:lpstr>
      <vt:lpstr>PowerPoint 프레젠테이션</vt:lpstr>
      <vt:lpstr>PowerPoint 프레젠테이션</vt:lpstr>
      <vt:lpstr>PowerPoint 프레젠테이션</vt:lpstr>
      <vt:lpstr>Example1.One compartment  oral dosing</vt:lpstr>
      <vt:lpstr>PowerPoint 프레젠테이션</vt:lpstr>
      <vt:lpstr>PowerPoint 프레젠테이션</vt:lpstr>
      <vt:lpstr>PowerPoint 프레젠테이션</vt:lpstr>
      <vt:lpstr>PowerPoint 프레젠테이션</vt:lpstr>
      <vt:lpstr>Example 2. Two-compartment distribution models</vt:lpstr>
      <vt:lpstr>PowerPoint 프레젠테이션</vt:lpstr>
      <vt:lpstr>PowerPoint 프레젠테이션</vt:lpstr>
      <vt:lpstr>PowerPoint 프레젠테이션</vt:lpstr>
      <vt:lpstr>Example 3. ‘fraction absorbed and nonlinear bioavailability across the liver’ model</vt:lpstr>
      <vt:lpstr>PowerPoint 프레젠테이션</vt:lpstr>
      <vt:lpstr>PowerPoint 프레젠테이션</vt:lpstr>
      <vt:lpstr>PowerPoint 프레젠테이션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Edison을 통한 비선형 약동학  회귀분석과 simulation.</dc:title>
  <dc:creator>AMC YOON</dc:creator>
  <cp:lastModifiedBy>CPT yoon</cp:lastModifiedBy>
  <cp:revision>34</cp:revision>
  <dcterms:created xsi:type="dcterms:W3CDTF">2018-02-19T08:07:31Z</dcterms:created>
  <dcterms:modified xsi:type="dcterms:W3CDTF">2018-02-23T04:17:14Z</dcterms:modified>
</cp:coreProperties>
</file>