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9" r:id="rId9"/>
    <p:sldId id="270" r:id="rId10"/>
    <p:sldId id="272" r:id="rId11"/>
    <p:sldId id="296" r:id="rId12"/>
    <p:sldId id="297" r:id="rId13"/>
    <p:sldId id="261" r:id="rId14"/>
    <p:sldId id="273" r:id="rId15"/>
    <p:sldId id="275" r:id="rId16"/>
    <p:sldId id="276" r:id="rId17"/>
    <p:sldId id="279" r:id="rId18"/>
    <p:sldId id="280" r:id="rId19"/>
    <p:sldId id="281" r:id="rId20"/>
    <p:sldId id="284" r:id="rId21"/>
    <p:sldId id="286" r:id="rId22"/>
    <p:sldId id="288" r:id="rId23"/>
    <p:sldId id="263" r:id="rId24"/>
    <p:sldId id="264" r:id="rId25"/>
    <p:sldId id="290" r:id="rId26"/>
    <p:sldId id="265" r:id="rId27"/>
    <p:sldId id="293" r:id="rId28"/>
    <p:sldId id="292" r:id="rId29"/>
    <p:sldId id="294" r:id="rId30"/>
    <p:sldId id="295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-84" y="-16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C52D-0D36-4ADC-AD19-017B863CF0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CE1F5-6D7E-4123-989E-8BB66546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2296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EGFR-Mediated Reactivation of MAPK Signaling Contributes to Insensitivity of </a:t>
            </a:r>
            <a:r>
              <a:rPr lang="en-US" sz="3600" b="1" i="1" dirty="0" smtClean="0"/>
              <a:t>BRAF</a:t>
            </a:r>
            <a:r>
              <a:rPr lang="en-US" sz="3600" b="1" dirty="0" smtClean="0"/>
              <a:t>-Mutant Colorectal Cancers to RAF Inhibition with </a:t>
            </a:r>
            <a:r>
              <a:rPr lang="en-US" sz="3600" b="1" dirty="0" err="1" smtClean="0"/>
              <a:t>Vemurafenib</a:t>
            </a:r>
            <a:r>
              <a:rPr lang="en-US" sz="3600" b="1" dirty="0" smtClean="0"/>
              <a:t> </a:t>
            </a:r>
          </a:p>
          <a:p>
            <a:pPr algn="ctr"/>
            <a:endParaRPr lang="en-US" sz="2000" b="1" dirty="0"/>
          </a:p>
          <a:p>
            <a:pPr algn="ctr"/>
            <a:r>
              <a:rPr lang="en-US" dirty="0" smtClean="0"/>
              <a:t>Ryan B. Corcoran, </a:t>
            </a:r>
            <a:r>
              <a:rPr lang="en-US" dirty="0" err="1" smtClean="0"/>
              <a:t>Hiromichi</a:t>
            </a:r>
            <a:r>
              <a:rPr lang="en-US" dirty="0" smtClean="0"/>
              <a:t> </a:t>
            </a:r>
            <a:r>
              <a:rPr lang="en-US" dirty="0" err="1" smtClean="0"/>
              <a:t>Ebi</a:t>
            </a:r>
            <a:r>
              <a:rPr lang="en-US" dirty="0" smtClean="0"/>
              <a:t>, Alexa B. </a:t>
            </a:r>
            <a:r>
              <a:rPr lang="en-US" dirty="0" err="1" smtClean="0"/>
              <a:t>Turke</a:t>
            </a:r>
            <a:r>
              <a:rPr lang="en-US" dirty="0" smtClean="0"/>
              <a:t>, Erin M. Coffee, </a:t>
            </a:r>
            <a:r>
              <a:rPr lang="en-US" dirty="0" err="1" smtClean="0"/>
              <a:t>Michiya</a:t>
            </a:r>
            <a:r>
              <a:rPr lang="en-US" dirty="0" smtClean="0"/>
              <a:t> Nishino, Alexandria P. Cogdill1, Ronald D. Brown, Patricia Della </a:t>
            </a:r>
            <a:r>
              <a:rPr lang="en-US" dirty="0" err="1" smtClean="0"/>
              <a:t>Pelle</a:t>
            </a:r>
            <a:r>
              <a:rPr lang="en-US" dirty="0" smtClean="0"/>
              <a:t>, Dora Dias-</a:t>
            </a:r>
            <a:r>
              <a:rPr lang="en-US" dirty="0" err="1" smtClean="0"/>
              <a:t>Santagata</a:t>
            </a:r>
            <a:r>
              <a:rPr lang="en-US" dirty="0" smtClean="0"/>
              <a:t>, Kenneth E. Hung, Keith T. Flaherty, Adriano </a:t>
            </a:r>
            <a:r>
              <a:rPr lang="en-US" dirty="0" err="1" smtClean="0"/>
              <a:t>Piris</a:t>
            </a:r>
            <a:r>
              <a:rPr lang="en-US" dirty="0" smtClean="0"/>
              <a:t>, Jennifer A. </a:t>
            </a:r>
            <a:r>
              <a:rPr lang="en-US" dirty="0" err="1" smtClean="0"/>
              <a:t>Wargo</a:t>
            </a:r>
            <a:r>
              <a:rPr lang="en-US" dirty="0" smtClean="0"/>
              <a:t>, Jeffrey </a:t>
            </a:r>
            <a:r>
              <a:rPr lang="en-US" dirty="0" err="1" smtClean="0"/>
              <a:t>Settleman</a:t>
            </a:r>
            <a:r>
              <a:rPr lang="en-US" dirty="0" smtClean="0"/>
              <a:t>, Mari Mino-</a:t>
            </a:r>
            <a:r>
              <a:rPr lang="en-US" dirty="0" err="1" smtClean="0"/>
              <a:t>Kenudson</a:t>
            </a:r>
            <a:r>
              <a:rPr lang="en-US" dirty="0" smtClean="0"/>
              <a:t> and Jeffrey A. </a:t>
            </a:r>
            <a:r>
              <a:rPr lang="en-US" dirty="0" err="1" smtClean="0"/>
              <a:t>Engelman</a:t>
            </a:r>
            <a:endParaRPr lang="en-US" dirty="0" smtClean="0"/>
          </a:p>
          <a:p>
            <a:pPr algn="ctr"/>
            <a:endParaRPr lang="en-US" sz="2000" b="1" dirty="0"/>
          </a:p>
          <a:p>
            <a:pPr algn="ctr"/>
            <a:r>
              <a:rPr lang="en-US" dirty="0" smtClean="0"/>
              <a:t>Massachusetts General Hospital</a:t>
            </a:r>
          </a:p>
          <a:p>
            <a:pPr algn="ctr"/>
            <a:r>
              <a:rPr lang="en-US" dirty="0" smtClean="0"/>
              <a:t>Harvard Medical School</a:t>
            </a:r>
          </a:p>
          <a:p>
            <a:pPr algn="ctr"/>
            <a:r>
              <a:rPr lang="en-US" dirty="0" smtClean="0"/>
              <a:t>Genentech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i="1" dirty="0" smtClean="0"/>
              <a:t>Cancer Discovery  </a:t>
            </a:r>
          </a:p>
          <a:p>
            <a:pPr algn="ctr"/>
            <a:r>
              <a:rPr lang="en-US" sz="2000" dirty="0" smtClean="0"/>
              <a:t>March 2012</a:t>
            </a:r>
            <a:endParaRPr lang="en-US" sz="2000" dirty="0"/>
          </a:p>
          <a:p>
            <a:pPr algn="ctr"/>
            <a:r>
              <a:rPr lang="en-US" sz="2000" dirty="0" smtClean="0"/>
              <a:t>2:227-235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653534"/>
            <a:ext cx="8382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vemurafenib</a:t>
            </a:r>
            <a:r>
              <a:rPr lang="en-US" dirty="0" smtClean="0"/>
              <a:t> shutting down the </a:t>
            </a:r>
            <a:r>
              <a:rPr lang="en-US" dirty="0" err="1" smtClean="0"/>
              <a:t>Raf</a:t>
            </a:r>
            <a:r>
              <a:rPr lang="en-US" dirty="0" smtClean="0"/>
              <a:t>/</a:t>
            </a:r>
            <a:r>
              <a:rPr lang="en-US" dirty="0" err="1" smtClean="0"/>
              <a:t>Mek</a:t>
            </a:r>
            <a:r>
              <a:rPr lang="en-US" dirty="0" smtClean="0"/>
              <a:t>/</a:t>
            </a:r>
            <a:r>
              <a:rPr lang="en-US" dirty="0" err="1" smtClean="0"/>
              <a:t>Erk</a:t>
            </a:r>
            <a:r>
              <a:rPr lang="en-US" dirty="0" smtClean="0"/>
              <a:t> pathway?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 smtClean="0"/>
              <a:t>Colorectal tumor cells may be less sensitive to </a:t>
            </a:r>
            <a:r>
              <a:rPr lang="en-US" dirty="0" err="1" smtClean="0"/>
              <a:t>vemurafenib</a:t>
            </a:r>
            <a:r>
              <a:rPr lang="en-US" dirty="0" smtClean="0"/>
              <a:t> due to the inability to sustain </a:t>
            </a:r>
            <a:r>
              <a:rPr lang="en-US" dirty="0" err="1" smtClean="0"/>
              <a:t>Raf</a:t>
            </a:r>
            <a:r>
              <a:rPr lang="en-US" dirty="0" smtClean="0"/>
              <a:t>/</a:t>
            </a:r>
            <a:r>
              <a:rPr lang="en-US" dirty="0" err="1" smtClean="0"/>
              <a:t>Mek</a:t>
            </a:r>
            <a:r>
              <a:rPr lang="en-US" dirty="0" smtClean="0"/>
              <a:t>/</a:t>
            </a:r>
            <a:r>
              <a:rPr lang="en-US" dirty="0" err="1" smtClean="0"/>
              <a:t>Erk</a:t>
            </a:r>
            <a:r>
              <a:rPr lang="en-US" dirty="0" smtClean="0"/>
              <a:t> pathway inhibition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6671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1B</a:t>
            </a:r>
            <a:endParaRPr lang="en-US" sz="1400" dirty="0"/>
          </a:p>
        </p:txBody>
      </p:sp>
      <p:pic>
        <p:nvPicPr>
          <p:cNvPr id="5122" name="Picture 2" descr="http://cancerdiscovery.aacrjournals.org/content/2/3/227/F1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41786" r="593" b="28975"/>
          <a:stretch/>
        </p:blipFill>
        <p:spPr bwMode="auto">
          <a:xfrm>
            <a:off x="2819400" y="1022866"/>
            <a:ext cx="5710325" cy="28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pic>
        <p:nvPicPr>
          <p:cNvPr id="37890" name="Picture 2" descr="http://img.medscape.com/article/752/985/752985-fig1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r="3433" b="4484"/>
          <a:stretch/>
        </p:blipFill>
        <p:spPr bwMode="auto">
          <a:xfrm>
            <a:off x="4894729" y="1600200"/>
            <a:ext cx="3961404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066800"/>
            <a:ext cx="312303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might blocking </a:t>
            </a:r>
            <a:r>
              <a:rPr lang="en-US" dirty="0" err="1" smtClean="0"/>
              <a:t>BRaf</a:t>
            </a:r>
            <a:r>
              <a:rPr lang="en-US" dirty="0" smtClean="0"/>
              <a:t> lead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higher activity of </a:t>
            </a:r>
            <a:r>
              <a:rPr lang="en-US" dirty="0" err="1" smtClean="0"/>
              <a:t>CRaf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Several known feedback loops,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including the </a:t>
            </a:r>
            <a:r>
              <a:rPr lang="en-US" dirty="0" err="1" smtClean="0"/>
              <a:t>Sprouty</a:t>
            </a:r>
            <a:r>
              <a:rPr lang="en-US" dirty="0" smtClean="0"/>
              <a:t> proteins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86400" y="5715000"/>
            <a:ext cx="533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96" y="2057400"/>
            <a:ext cx="576543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400800"/>
            <a:ext cx="6511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S9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750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of Sprouty-4 may explain the loss of feedback inhibition in colorectal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400800"/>
            <a:ext cx="6735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2A</a:t>
            </a:r>
            <a:endParaRPr lang="en-US" sz="1400" dirty="0"/>
          </a:p>
        </p:txBody>
      </p:sp>
      <p:pic>
        <p:nvPicPr>
          <p:cNvPr id="9218" name="Picture 2" descr="http://cancerdiscovery.aacrjournals.org/content/2/3/227/F2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77" b="70732"/>
          <a:stretch/>
        </p:blipFill>
        <p:spPr bwMode="auto">
          <a:xfrm>
            <a:off x="987852" y="2667000"/>
            <a:ext cx="7469204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28" y="858924"/>
            <a:ext cx="5268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</a:t>
            </a:r>
            <a:r>
              <a:rPr lang="en-US" dirty="0" err="1" smtClean="0"/>
              <a:t>Vemurafenib</a:t>
            </a:r>
            <a:r>
              <a:rPr lang="en-US" dirty="0" smtClean="0"/>
              <a:t> lead to more active </a:t>
            </a:r>
            <a:r>
              <a:rPr lang="en-US" dirty="0" err="1" smtClean="0"/>
              <a:t>Ras</a:t>
            </a:r>
            <a:r>
              <a:rPr lang="en-US" dirty="0" smtClean="0"/>
              <a:t>?  </a:t>
            </a:r>
          </a:p>
          <a:p>
            <a:endParaRPr lang="en-US" dirty="0"/>
          </a:p>
          <a:p>
            <a:r>
              <a:rPr lang="en-US" dirty="0" smtClean="0"/>
              <a:t>Measure </a:t>
            </a:r>
            <a:r>
              <a:rPr lang="en-US" dirty="0" err="1" smtClean="0"/>
              <a:t>Ras</a:t>
            </a:r>
            <a:r>
              <a:rPr lang="en-US" dirty="0" smtClean="0"/>
              <a:t>-GTP complex purified by binding to </a:t>
            </a:r>
            <a:r>
              <a:rPr lang="en-US" dirty="0" err="1" smtClean="0"/>
              <a:t>Raf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	(similar to Kapoor </a:t>
            </a:r>
            <a:r>
              <a:rPr lang="en-US" i="1" dirty="0" smtClean="0"/>
              <a:t>et al</a:t>
            </a:r>
            <a:r>
              <a:rPr lang="en-US" dirty="0" smtClean="0"/>
              <a:t>.) </a:t>
            </a:r>
            <a:endParaRPr lang="en-US" dirty="0"/>
          </a:p>
        </p:txBody>
      </p:sp>
      <p:pic>
        <p:nvPicPr>
          <p:cNvPr id="6" name="Picture 4" descr="http://www.piercenet.com/media/ELISAFormats575x2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3" b="14434"/>
          <a:stretch/>
        </p:blipFill>
        <p:spPr bwMode="auto">
          <a:xfrm>
            <a:off x="6393619" y="743129"/>
            <a:ext cx="169240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597338" y="2059253"/>
            <a:ext cx="866189" cy="31587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Raf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40672" y="2375123"/>
            <a:ext cx="17833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>
          <a:xfrm>
            <a:off x="7132337" y="1901318"/>
            <a:ext cx="433095" cy="157935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Ras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6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400800"/>
            <a:ext cx="6671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2B</a:t>
            </a:r>
            <a:endParaRPr lang="en-US" sz="1400" dirty="0"/>
          </a:p>
        </p:txBody>
      </p:sp>
      <p:pic>
        <p:nvPicPr>
          <p:cNvPr id="9218" name="Picture 2" descr="http://cancerdiscovery.aacrjournals.org/content/2/3/227/F2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7" r="138" b="81300"/>
          <a:stretch/>
        </p:blipFill>
        <p:spPr bwMode="auto">
          <a:xfrm>
            <a:off x="451577" y="3048000"/>
            <a:ext cx="815902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28" y="762000"/>
            <a:ext cx="7436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is </a:t>
            </a:r>
            <a:r>
              <a:rPr lang="en-US" dirty="0" err="1" smtClean="0"/>
              <a:t>Ras</a:t>
            </a:r>
            <a:r>
              <a:rPr lang="en-US" dirty="0" smtClean="0"/>
              <a:t> more activated?  Due to Receptor Tyrosine Kinase activation?</a:t>
            </a:r>
          </a:p>
          <a:p>
            <a:endParaRPr lang="en-US" dirty="0"/>
          </a:p>
          <a:p>
            <a:r>
              <a:rPr lang="en-US" dirty="0" err="1" smtClean="0"/>
              <a:t>Phospho</a:t>
            </a:r>
            <a:r>
              <a:rPr lang="en-US" dirty="0" smtClean="0"/>
              <a:t>-RTK array</a:t>
            </a:r>
          </a:p>
          <a:p>
            <a:r>
              <a:rPr lang="en-US" dirty="0"/>
              <a:t>	</a:t>
            </a:r>
            <a:r>
              <a:rPr lang="en-US" dirty="0" smtClean="0"/>
              <a:t>49 different anti-RTK antibodies spotted on membrane, in duplicate</a:t>
            </a:r>
          </a:p>
          <a:p>
            <a:r>
              <a:rPr lang="en-US" dirty="0"/>
              <a:t>	</a:t>
            </a:r>
            <a:r>
              <a:rPr lang="en-US" dirty="0" smtClean="0"/>
              <a:t>add cell lysate, incubate &amp; wash</a:t>
            </a:r>
          </a:p>
          <a:p>
            <a:r>
              <a:rPr lang="en-US" dirty="0"/>
              <a:t>	</a:t>
            </a:r>
            <a:r>
              <a:rPr lang="en-US" dirty="0" smtClean="0"/>
              <a:t>add anti-</a:t>
            </a:r>
            <a:r>
              <a:rPr lang="en-US" dirty="0" err="1" smtClean="0"/>
              <a:t>phospho</a:t>
            </a:r>
            <a:r>
              <a:rPr lang="en-US" dirty="0" smtClean="0"/>
              <a:t>-tyrosine antibody and detect like a western blot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5029200"/>
            <a:ext cx="70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5179" y="5029200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vemurafenib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46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400800"/>
            <a:ext cx="6671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2B</a:t>
            </a:r>
            <a:endParaRPr lang="en-US" sz="1400" dirty="0"/>
          </a:p>
        </p:txBody>
      </p:sp>
      <p:pic>
        <p:nvPicPr>
          <p:cNvPr id="9218" name="Picture 2" descr="http://cancerdiscovery.aacrjournals.org/content/2/3/227/F2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5" r="138" b="39178"/>
          <a:stretch/>
        </p:blipFill>
        <p:spPr bwMode="auto">
          <a:xfrm>
            <a:off x="1894572" y="1337733"/>
            <a:ext cx="7249427" cy="498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28" y="762000"/>
            <a:ext cx="697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is </a:t>
            </a:r>
            <a:r>
              <a:rPr lang="en-US" dirty="0" err="1" smtClean="0"/>
              <a:t>Ras</a:t>
            </a:r>
            <a:r>
              <a:rPr lang="en-US" dirty="0" smtClean="0"/>
              <a:t> more activated?  Due to Receptor Tyrosine Kinase activation?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752600"/>
            <a:ext cx="16914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phospho</a:t>
            </a:r>
            <a:r>
              <a:rPr lang="en-US" dirty="0" smtClean="0"/>
              <a:t>-RTK</a:t>
            </a:r>
          </a:p>
          <a:p>
            <a:r>
              <a:rPr lang="en-US" dirty="0" smtClean="0"/>
              <a:t>levels are lower</a:t>
            </a:r>
          </a:p>
          <a:p>
            <a:r>
              <a:rPr lang="en-US" dirty="0" smtClean="0"/>
              <a:t>in melanoma </a:t>
            </a:r>
          </a:p>
          <a:p>
            <a:r>
              <a:rPr lang="en-US" dirty="0" smtClean="0"/>
              <a:t>cells.</a:t>
            </a:r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dirty="0" err="1" smtClean="0"/>
              <a:t>Vemurafenib</a:t>
            </a:r>
            <a:endParaRPr lang="en-US" dirty="0" smtClean="0"/>
          </a:p>
          <a:p>
            <a:r>
              <a:rPr lang="en-US" dirty="0" smtClean="0"/>
              <a:t>does not induce</a:t>
            </a:r>
          </a:p>
          <a:p>
            <a:r>
              <a:rPr lang="en-US" dirty="0" err="1" smtClean="0"/>
              <a:t>phospho</a:t>
            </a:r>
            <a:r>
              <a:rPr lang="en-US" dirty="0" smtClean="0"/>
              <a:t>-RTK, </a:t>
            </a:r>
          </a:p>
          <a:p>
            <a:r>
              <a:rPr lang="en-US" dirty="0" smtClean="0"/>
              <a:t>except IGF1R.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400800"/>
            <a:ext cx="6655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2C</a:t>
            </a:r>
            <a:endParaRPr lang="en-US" sz="1400" dirty="0"/>
          </a:p>
        </p:txBody>
      </p:sp>
      <p:pic>
        <p:nvPicPr>
          <p:cNvPr id="9218" name="Picture 2" descr="http://cancerdiscovery.aacrjournals.org/content/2/3/227/F2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t="38881" r="64857" b="-776"/>
          <a:stretch/>
        </p:blipFill>
        <p:spPr bwMode="auto">
          <a:xfrm>
            <a:off x="3657600" y="761999"/>
            <a:ext cx="5204807" cy="59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29" y="1108034"/>
            <a:ext cx="285087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RTK and </a:t>
            </a:r>
            <a:r>
              <a:rPr lang="en-US" dirty="0" err="1" smtClean="0"/>
              <a:t>phospho</a:t>
            </a:r>
            <a:r>
              <a:rPr lang="en-US" dirty="0" smtClean="0"/>
              <a:t>-RTK levels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are higher in colorectal tumor cells compared to melanoma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862" y="914400"/>
            <a:ext cx="4400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RTK leads to increased </a:t>
            </a:r>
            <a:r>
              <a:rPr lang="en-US" dirty="0" err="1" smtClean="0"/>
              <a:t>Ras</a:t>
            </a:r>
            <a:r>
              <a:rPr lang="en-US" dirty="0" smtClean="0"/>
              <a:t> activation?</a:t>
            </a:r>
          </a:p>
          <a:p>
            <a:r>
              <a:rPr lang="en-US" dirty="0" smtClean="0"/>
              <a:t>Disable RTKs with various drugs.</a:t>
            </a:r>
          </a:p>
          <a:p>
            <a:endParaRPr lang="en-US" dirty="0"/>
          </a:p>
          <a:p>
            <a:r>
              <a:rPr lang="en-US" dirty="0" err="1" smtClean="0"/>
              <a:t>Lapatinib</a:t>
            </a:r>
            <a:r>
              <a:rPr lang="en-US" dirty="0" smtClean="0"/>
              <a:t> inhibits EGFR and HER2</a:t>
            </a:r>
          </a:p>
          <a:p>
            <a:r>
              <a:rPr lang="en-US" dirty="0" smtClean="0"/>
              <a:t>NVP-AEW541 inhibits IGF1R</a:t>
            </a:r>
          </a:p>
          <a:p>
            <a:r>
              <a:rPr lang="en-US" dirty="0" err="1" smtClean="0"/>
              <a:t>Crizotinib</a:t>
            </a:r>
            <a:r>
              <a:rPr lang="en-US" dirty="0" smtClean="0"/>
              <a:t> inhibits Met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9492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S2ABC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9012940" cy="234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 descr="Crizotinib2DAC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26" y="245533"/>
            <a:ext cx="1319224" cy="22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862" y="914400"/>
            <a:ext cx="5370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RTK leads to increased </a:t>
            </a:r>
            <a:r>
              <a:rPr lang="en-US" dirty="0" err="1" smtClean="0"/>
              <a:t>Ras</a:t>
            </a:r>
            <a:r>
              <a:rPr lang="en-US" dirty="0" smtClean="0"/>
              <a:t> activation?</a:t>
            </a:r>
          </a:p>
          <a:p>
            <a:r>
              <a:rPr lang="en-US" dirty="0" smtClean="0"/>
              <a:t>Disable RTKs with various drugs.</a:t>
            </a:r>
          </a:p>
          <a:p>
            <a:endParaRPr lang="en-US" dirty="0"/>
          </a:p>
          <a:p>
            <a:r>
              <a:rPr lang="en-US" dirty="0" err="1" smtClean="0"/>
              <a:t>Gefitinib</a:t>
            </a:r>
            <a:r>
              <a:rPr lang="en-US" dirty="0" smtClean="0"/>
              <a:t> and </a:t>
            </a:r>
            <a:r>
              <a:rPr lang="en-US" dirty="0" err="1" smtClean="0"/>
              <a:t>erlotinib</a:t>
            </a:r>
            <a:r>
              <a:rPr lang="en-US" dirty="0" smtClean="0"/>
              <a:t> inhibit EGFR only (and not HER2)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S2D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577183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Gefitinib structur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9113"/>
            <a:ext cx="20955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Erlotinib Structural Formula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752600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4901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RTK is important for pathway re-activation?</a:t>
            </a:r>
          </a:p>
          <a:p>
            <a:r>
              <a:rPr lang="en-US" dirty="0" smtClean="0"/>
              <a:t>Cell lines treated for 24 hours.</a:t>
            </a:r>
          </a:p>
          <a:p>
            <a:r>
              <a:rPr lang="en-US" dirty="0" smtClean="0"/>
              <a:t>Disable RTKs with drugs, one at a time.</a:t>
            </a:r>
            <a:endParaRPr lang="en-US" dirty="0"/>
          </a:p>
        </p:txBody>
      </p:sp>
      <p:pic>
        <p:nvPicPr>
          <p:cNvPr id="13314" name="Picture 2" descr="http://cancerdiscovery.aacrjournals.org/content/2/3/227/F3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22" r="27338" b="76654"/>
          <a:stretch/>
        </p:blipFill>
        <p:spPr bwMode="auto">
          <a:xfrm>
            <a:off x="228600" y="2286000"/>
            <a:ext cx="869795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400800"/>
            <a:ext cx="6735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3A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475887" y="4495800"/>
            <a:ext cx="3048000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/>
              <a:t>Lapatinib</a:t>
            </a:r>
            <a:r>
              <a:rPr lang="en-US" sz="1600" dirty="0" smtClean="0"/>
              <a:t> inhibits EGFR and HER2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NVP-AEW541 inhibits IGF1R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Crizotinib</a:t>
            </a:r>
            <a:r>
              <a:rPr lang="en-US" sz="1600" dirty="0" smtClean="0"/>
              <a:t> inhibits Met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Gefitinib</a:t>
            </a:r>
            <a:r>
              <a:rPr lang="en-US" sz="1600" dirty="0" smtClean="0"/>
              <a:t> inhibits EGFR only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75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828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71580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132,000 new cases of melanoma per year in US </a:t>
            </a:r>
          </a:p>
          <a:p>
            <a:r>
              <a:rPr lang="en-US" dirty="0"/>
              <a:t>	</a:t>
            </a:r>
            <a:r>
              <a:rPr lang="en-US" dirty="0" smtClean="0"/>
              <a:t>9,500 deaths</a:t>
            </a:r>
          </a:p>
          <a:p>
            <a:endParaRPr lang="en-US" dirty="0"/>
          </a:p>
          <a:p>
            <a:r>
              <a:rPr lang="en-US" dirty="0" smtClean="0"/>
              <a:t>Relapse rates are relatively high for late-stage disease</a:t>
            </a:r>
          </a:p>
          <a:p>
            <a:r>
              <a:rPr lang="en-US" dirty="0"/>
              <a:t>	</a:t>
            </a:r>
            <a:r>
              <a:rPr lang="en-US" dirty="0" smtClean="0"/>
              <a:t>89% for stage IIIC</a:t>
            </a:r>
          </a:p>
          <a:p>
            <a:r>
              <a:rPr lang="en-US" dirty="0"/>
              <a:t>	</a:t>
            </a:r>
            <a:r>
              <a:rPr lang="en-US" dirty="0" smtClean="0"/>
              <a:t>68% for stage IIIB</a:t>
            </a:r>
          </a:p>
          <a:p>
            <a:r>
              <a:rPr lang="en-US" dirty="0"/>
              <a:t>	</a:t>
            </a:r>
            <a:r>
              <a:rPr lang="en-US" dirty="0" smtClean="0"/>
              <a:t>37% for stage IIIA</a:t>
            </a:r>
          </a:p>
          <a:p>
            <a:r>
              <a:rPr lang="en-US" dirty="0" smtClean="0"/>
              <a:t>Stage IV has median survival of 9 months from diagnosis</a:t>
            </a:r>
          </a:p>
          <a:p>
            <a:endParaRPr lang="en-US" dirty="0"/>
          </a:p>
          <a:p>
            <a:r>
              <a:rPr lang="en-US" dirty="0" smtClean="0"/>
              <a:t>What causes metastatic melanoma?</a:t>
            </a:r>
          </a:p>
          <a:p>
            <a:r>
              <a:rPr lang="en-US" dirty="0"/>
              <a:t>	</a:t>
            </a:r>
            <a:r>
              <a:rPr lang="en-US" dirty="0" smtClean="0"/>
              <a:t>~50% of tumor have a mutation in </a:t>
            </a:r>
            <a:r>
              <a:rPr lang="en-US" i="1" dirty="0" smtClean="0"/>
              <a:t>BRAF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~80% of those mutations are V600E</a:t>
            </a:r>
          </a:p>
          <a:p>
            <a:r>
              <a:rPr lang="en-US" dirty="0"/>
              <a:t>	</a:t>
            </a:r>
            <a:r>
              <a:rPr lang="en-US" dirty="0" smtClean="0"/>
              <a:t>	16% are V600K and 3% are V600R</a:t>
            </a:r>
          </a:p>
          <a:p>
            <a:r>
              <a:rPr lang="en-US" dirty="0"/>
              <a:t>	</a:t>
            </a:r>
            <a:r>
              <a:rPr lang="en-US" dirty="0" smtClean="0"/>
              <a:t>these mutations seem to arise early – often found in benign nevi</a:t>
            </a:r>
          </a:p>
          <a:p>
            <a:r>
              <a:rPr lang="en-US" dirty="0" smtClean="0"/>
              <a:t>The same </a:t>
            </a:r>
            <a:r>
              <a:rPr lang="en-US" i="1" dirty="0" smtClean="0"/>
              <a:t>BRAF </a:t>
            </a:r>
            <a:r>
              <a:rPr lang="en-US" dirty="0" smtClean="0"/>
              <a:t>mutations are also found in other tumor types</a:t>
            </a:r>
            <a:endParaRPr lang="en-US" i="1" dirty="0" smtClean="0"/>
          </a:p>
        </p:txBody>
      </p:sp>
      <p:pic>
        <p:nvPicPr>
          <p:cNvPr id="1026" name="Picture 2" descr="http://img.medscape.com/pi/features/slideshow-slide/mole-melanoma/fig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44047" r="2457" b="21989"/>
          <a:stretch/>
        </p:blipFill>
        <p:spPr bwMode="auto">
          <a:xfrm>
            <a:off x="2556933" y="5181600"/>
            <a:ext cx="4445000" cy="10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6174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this observation also extend to the activation state of </a:t>
            </a:r>
            <a:r>
              <a:rPr lang="en-US" dirty="0" err="1" smtClean="0"/>
              <a:t>Ras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Gefitinib</a:t>
            </a:r>
            <a:r>
              <a:rPr lang="en-US" dirty="0" smtClean="0"/>
              <a:t> blocks the activation of </a:t>
            </a:r>
            <a:r>
              <a:rPr lang="en-US" dirty="0" err="1" smtClean="0"/>
              <a:t>Ras</a:t>
            </a:r>
            <a:endParaRPr lang="en-US" dirty="0" smtClean="0"/>
          </a:p>
          <a:p>
            <a:r>
              <a:rPr lang="en-US" dirty="0" smtClean="0"/>
              <a:t>that is caused by </a:t>
            </a:r>
            <a:r>
              <a:rPr lang="en-US" dirty="0" err="1" smtClean="0"/>
              <a:t>vemurafenib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9490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2A, 3B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pic>
        <p:nvPicPr>
          <p:cNvPr id="8" name="Picture 2" descr="http://cancerdiscovery.aacrjournals.org/content/2/3/227/F3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994" r="65271" b="53378"/>
          <a:stretch/>
        </p:blipFill>
        <p:spPr bwMode="auto">
          <a:xfrm>
            <a:off x="1295400" y="3962399"/>
            <a:ext cx="5867400" cy="24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ancerdiscovery.aacrjournals.org/content/2/3/227/F2.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0" b="70732"/>
          <a:stretch/>
        </p:blipFill>
        <p:spPr bwMode="auto">
          <a:xfrm>
            <a:off x="6129867" y="1371600"/>
            <a:ext cx="2709333" cy="214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65071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this observation also extend to the phosphorylation of </a:t>
            </a:r>
            <a:r>
              <a:rPr lang="en-US" dirty="0" err="1" smtClean="0"/>
              <a:t>CRaf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Gefitinib</a:t>
            </a:r>
            <a:r>
              <a:rPr lang="en-US" dirty="0" smtClean="0"/>
              <a:t> blocks the activation of </a:t>
            </a:r>
            <a:r>
              <a:rPr lang="en-US" dirty="0" err="1" smtClean="0"/>
              <a:t>Craf</a:t>
            </a:r>
            <a:r>
              <a:rPr lang="en-US" dirty="0" smtClean="0"/>
              <a:t> that is caused by </a:t>
            </a:r>
            <a:r>
              <a:rPr lang="en-US" dirty="0" err="1" smtClean="0"/>
              <a:t>vemurafenib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937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1B, 3C</a:t>
            </a:r>
            <a:endParaRPr lang="en-US" sz="1400" dirty="0"/>
          </a:p>
        </p:txBody>
      </p:sp>
      <p:pic>
        <p:nvPicPr>
          <p:cNvPr id="8" name="Picture 2" descr="http://cancerdiscovery.aacrjournals.org/content/2/3/227/F3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4" t="29139" r="102" b="43008"/>
          <a:stretch/>
        </p:blipFill>
        <p:spPr bwMode="auto">
          <a:xfrm>
            <a:off x="883288" y="3352800"/>
            <a:ext cx="825424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7345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this observation also extend to the total proliferation?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Gefitinib</a:t>
            </a:r>
            <a:r>
              <a:rPr lang="en-US" dirty="0" smtClean="0"/>
              <a:t> and </a:t>
            </a:r>
            <a:r>
              <a:rPr lang="en-US" dirty="0" err="1" smtClean="0"/>
              <a:t>vemurafenib</a:t>
            </a:r>
            <a:r>
              <a:rPr lang="en-US" dirty="0" smtClean="0"/>
              <a:t> show a synergistic effect on colorectal tumor cells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96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1A, 3D</a:t>
            </a:r>
            <a:endParaRPr lang="en-US" sz="1400" dirty="0"/>
          </a:p>
        </p:txBody>
      </p:sp>
      <p:pic>
        <p:nvPicPr>
          <p:cNvPr id="8" name="Picture 2" descr="http://cancerdiscovery.aacrjournals.org/content/2/3/227/F3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8" r="-194" b="38"/>
          <a:stretch/>
        </p:blipFill>
        <p:spPr bwMode="auto">
          <a:xfrm>
            <a:off x="533400" y="3508574"/>
            <a:ext cx="8108311" cy="25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ancerdiscovery.aacrjournals.org/content/2/3/227/F1.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3"/>
          <a:stretch/>
        </p:blipFill>
        <p:spPr bwMode="auto">
          <a:xfrm>
            <a:off x="3124200" y="1219200"/>
            <a:ext cx="5355567" cy="163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515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would we see synergism with any two inhibitors?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62" y="1066800"/>
            <a:ext cx="5967838" cy="522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00800"/>
            <a:ext cx="6511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S4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057400"/>
            <a:ext cx="266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decrease in cell viability achieved with combined </a:t>
            </a:r>
            <a:r>
              <a:rPr lang="en-US" dirty="0" err="1" smtClean="0"/>
              <a:t>vemurafenib</a:t>
            </a:r>
            <a:r>
              <a:rPr lang="en-US" dirty="0" smtClean="0"/>
              <a:t> and </a:t>
            </a:r>
            <a:r>
              <a:rPr lang="en-US" dirty="0" err="1" smtClean="0"/>
              <a:t>gefitinib</a:t>
            </a:r>
            <a:r>
              <a:rPr lang="en-US" dirty="0" smtClean="0"/>
              <a:t> was significantly greater than that achieved with </a:t>
            </a:r>
            <a:r>
              <a:rPr lang="en-US" dirty="0" err="1" smtClean="0"/>
              <a:t>vemurafenib</a:t>
            </a:r>
            <a:r>
              <a:rPr lang="en-US" dirty="0" smtClean="0"/>
              <a:t> in combination with other inhibitors …”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nature.com/nrm/journal/v5/n5/images/nrm1365-f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4"/>
          <a:stretch/>
        </p:blipFill>
        <p:spPr bwMode="auto">
          <a:xfrm>
            <a:off x="5029200" y="1447800"/>
            <a:ext cx="3810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05934"/>
            <a:ext cx="571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course, RTK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Ras</a:t>
            </a:r>
            <a:r>
              <a:rPr lang="en-US" dirty="0" smtClean="0">
                <a:sym typeface="Wingdings" panose="05000000000000000000" pitchFamily="2" charset="2"/>
              </a:rPr>
              <a:t> activation affects more than just </a:t>
            </a:r>
            <a:r>
              <a:rPr lang="en-US" dirty="0" err="1" smtClean="0">
                <a:sym typeface="Wingdings" panose="05000000000000000000" pitchFamily="2" charset="2"/>
              </a:rPr>
              <a:t>Raf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Is there an effect on the PI3K/</a:t>
            </a:r>
            <a:r>
              <a:rPr lang="en-US" dirty="0" err="1" smtClean="0">
                <a:sym typeface="Wingdings" panose="05000000000000000000" pitchFamily="2" charset="2"/>
              </a:rPr>
              <a:t>Akt</a:t>
            </a:r>
            <a:r>
              <a:rPr lang="en-US" dirty="0" smtClean="0">
                <a:sym typeface="Wingdings" panose="05000000000000000000" pitchFamily="2" charset="2"/>
              </a:rPr>
              <a:t> pathway?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228600"/>
            <a:ext cx="338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Inhibiting </a:t>
            </a:r>
            <a:r>
              <a:rPr lang="en-US" sz="2400" b="1" i="1" u="sng" dirty="0" smtClean="0"/>
              <a:t>BRAF</a:t>
            </a:r>
            <a:r>
              <a:rPr lang="en-US" sz="2400" b="1" u="sng" dirty="0" smtClean="0"/>
              <a:t> and RTKs</a:t>
            </a:r>
            <a:endParaRPr lang="en-US" sz="2400" b="1" u="sng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74" y="1981200"/>
            <a:ext cx="658320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400800"/>
            <a:ext cx="6511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S5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57800" y="5562600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Gefitinib</a:t>
            </a:r>
            <a:r>
              <a:rPr lang="en-US" smtClean="0"/>
              <a:t> inhibits EGFR</a:t>
            </a:r>
          </a:p>
          <a:p>
            <a:r>
              <a:rPr lang="en-US" dirty="0" smtClean="0"/>
              <a:t>NVP-AEW541 inhibits IGF1R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805934"/>
            <a:ext cx="7839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Vemurafenib</a:t>
            </a:r>
            <a:r>
              <a:rPr lang="en-US" dirty="0" smtClean="0"/>
              <a:t> treatment causes increased </a:t>
            </a:r>
            <a:r>
              <a:rPr lang="en-US" dirty="0" err="1" smtClean="0"/>
              <a:t>Akt</a:t>
            </a:r>
            <a:r>
              <a:rPr lang="en-US" dirty="0" smtClean="0"/>
              <a:t> activation in colorectal tumor cells.</a:t>
            </a:r>
          </a:p>
          <a:p>
            <a:endParaRPr lang="en-US" dirty="0"/>
          </a:p>
          <a:p>
            <a:r>
              <a:rPr lang="en-US" dirty="0" smtClean="0"/>
              <a:t>This activation is </a:t>
            </a:r>
            <a:r>
              <a:rPr lang="en-US" u="sng" dirty="0" smtClean="0"/>
              <a:t>not</a:t>
            </a:r>
            <a:r>
              <a:rPr lang="en-US" dirty="0" smtClean="0"/>
              <a:t> blocked by EGFR inhibition, but is blocked by IGF1R </a:t>
            </a:r>
            <a:r>
              <a:rPr lang="en-US" dirty="0" err="1" smtClean="0"/>
              <a:t>inhibtion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32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Combining drugs </a:t>
            </a:r>
            <a:r>
              <a:rPr lang="en-US" sz="2400" b="1" i="1" u="sng" dirty="0" smtClean="0"/>
              <a:t>in vivo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69079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Would this synergism still occur in an intact animal?</a:t>
            </a:r>
          </a:p>
          <a:p>
            <a:endParaRPr lang="en-US" dirty="0"/>
          </a:p>
          <a:p>
            <a:r>
              <a:rPr lang="en-US" dirty="0" smtClean="0"/>
              <a:t>500,000 HT-29 or </a:t>
            </a:r>
            <a:r>
              <a:rPr lang="en-US" dirty="0" err="1" smtClean="0"/>
              <a:t>WiDr</a:t>
            </a:r>
            <a:r>
              <a:rPr lang="en-US" dirty="0" smtClean="0"/>
              <a:t> cells injected into an </a:t>
            </a:r>
            <a:r>
              <a:rPr lang="en-US" dirty="0" err="1" smtClean="0"/>
              <a:t>athymic</a:t>
            </a:r>
            <a:r>
              <a:rPr lang="en-US" dirty="0" smtClean="0"/>
              <a:t> (“nude”) mouse.</a:t>
            </a:r>
          </a:p>
          <a:p>
            <a:endParaRPr lang="en-US" dirty="0"/>
          </a:p>
          <a:p>
            <a:r>
              <a:rPr lang="en-US" dirty="0" smtClean="0"/>
              <a:t>When tumor was between 100-200mm</a:t>
            </a:r>
            <a:r>
              <a:rPr lang="en-US" baseline="30000" dirty="0" smtClean="0"/>
              <a:t>3</a:t>
            </a:r>
            <a:r>
              <a:rPr lang="en-US" dirty="0" smtClean="0"/>
              <a:t>, animals were placed in groups</a:t>
            </a:r>
          </a:p>
          <a:p>
            <a:pPr marL="574675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</a:t>
            </a:r>
          </a:p>
          <a:p>
            <a:pPr marL="574675" indent="-285750">
              <a:buFont typeface="Arial" panose="020B0604020202020204" pitchFamily="34" charset="0"/>
              <a:buChar char="•"/>
            </a:pPr>
            <a:r>
              <a:rPr lang="en-US" dirty="0" smtClean="0"/>
              <a:t>75 mg </a:t>
            </a:r>
            <a:r>
              <a:rPr lang="en-US" dirty="0" err="1" smtClean="0"/>
              <a:t>vemurafenib</a:t>
            </a:r>
            <a:r>
              <a:rPr lang="en-US" dirty="0" smtClean="0"/>
              <a:t> per kg of mass, twice daily</a:t>
            </a:r>
          </a:p>
          <a:p>
            <a:pPr marL="574675" indent="-285750">
              <a:buFont typeface="Arial" panose="020B0604020202020204" pitchFamily="34" charset="0"/>
              <a:buChar char="•"/>
            </a:pPr>
            <a:r>
              <a:rPr lang="en-US" dirty="0" smtClean="0"/>
              <a:t>100 mg </a:t>
            </a:r>
            <a:r>
              <a:rPr lang="en-US" dirty="0" err="1" smtClean="0"/>
              <a:t>erlaotinib</a:t>
            </a:r>
            <a:r>
              <a:rPr lang="en-US" dirty="0" smtClean="0"/>
              <a:t> per kg of mass, daily</a:t>
            </a:r>
          </a:p>
          <a:p>
            <a:pPr marL="574675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</a:t>
            </a:r>
          </a:p>
          <a:p>
            <a:endParaRPr lang="en-US" dirty="0"/>
          </a:p>
          <a:p>
            <a:r>
              <a:rPr lang="en-US" dirty="0" smtClean="0"/>
              <a:t>Follow tumor size for 3 weeks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37909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1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32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Combining drugs </a:t>
            </a:r>
            <a:r>
              <a:rPr lang="en-US" sz="2400" b="1" i="1" u="sng" dirty="0" smtClean="0"/>
              <a:t>in vivo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32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 the drug combination toxic?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924675" cy="355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00800"/>
            <a:ext cx="6511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S6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4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ancerdiscovery.aacrjournals.org/content/2/3/227/F4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9"/>
          <a:stretch/>
        </p:blipFill>
        <p:spPr bwMode="auto">
          <a:xfrm>
            <a:off x="1066800" y="668689"/>
            <a:ext cx="7248525" cy="51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32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Combining drugs </a:t>
            </a:r>
            <a:r>
              <a:rPr lang="en-US" sz="2400" b="1" i="1" u="sng" dirty="0" smtClean="0"/>
              <a:t>in vivo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7713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4AB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0960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4626" y="6096000"/>
            <a:ext cx="15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ancerdiscovery.aacrjournals.org/content/2/3/227/F4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1" t="49103" r="23664" b="27769"/>
          <a:stretch/>
        </p:blipFill>
        <p:spPr bwMode="auto">
          <a:xfrm>
            <a:off x="381000" y="1676400"/>
            <a:ext cx="846548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32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Combining drugs </a:t>
            </a:r>
            <a:r>
              <a:rPr lang="en-US" sz="2400" b="1" i="1" u="sng" dirty="0" smtClean="0"/>
              <a:t>in vivo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6799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4D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36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IHC staining of </a:t>
            </a:r>
            <a:r>
              <a:rPr lang="en-US" dirty="0" err="1" smtClean="0"/>
              <a:t>phospho-Erk</a:t>
            </a:r>
            <a:r>
              <a:rPr lang="en-US" dirty="0" smtClean="0"/>
              <a:t> and Ki67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clincancerres.aacrjournals.org/content/18/1/9/F1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 t="6193" r="55492" b="19190"/>
          <a:stretch/>
        </p:blipFill>
        <p:spPr bwMode="auto">
          <a:xfrm>
            <a:off x="2514600" y="152399"/>
            <a:ext cx="4191000" cy="653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1828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7327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ancerdiscovery.aacrjournals.org/content/2/3/227/F4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73700" r="25821" b="-342"/>
          <a:stretch/>
        </p:blipFill>
        <p:spPr bwMode="auto">
          <a:xfrm>
            <a:off x="2438400" y="1729264"/>
            <a:ext cx="6705600" cy="38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32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Combining drugs </a:t>
            </a:r>
            <a:r>
              <a:rPr lang="en-US" sz="2400" b="1" i="1" u="sng" dirty="0" smtClean="0"/>
              <a:t>in vivo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6575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4E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32599"/>
            <a:ext cx="5175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Curing cancer in mice is nice, but what about people!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i="1" dirty="0" smtClean="0"/>
              <a:t>BRAF</a:t>
            </a:r>
            <a:r>
              <a:rPr lang="en-US" i="1" baseline="30000" dirty="0" smtClean="0"/>
              <a:t>V600E</a:t>
            </a:r>
            <a:r>
              <a:rPr lang="en-US" dirty="0" smtClean="0"/>
              <a:t> tumors have activated EGFR?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362200"/>
            <a:ext cx="21734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colorectal tumors;</a:t>
            </a:r>
          </a:p>
          <a:p>
            <a:r>
              <a:rPr lang="en-US" dirty="0" smtClean="0"/>
              <a:t>all had high P-EGFR.</a:t>
            </a:r>
          </a:p>
          <a:p>
            <a:r>
              <a:rPr lang="en-US" dirty="0" smtClean="0"/>
              <a:t>6 were very high.</a:t>
            </a:r>
          </a:p>
          <a:p>
            <a:r>
              <a:rPr lang="en-US" dirty="0" smtClean="0"/>
              <a:t>C3 is lowest;</a:t>
            </a:r>
          </a:p>
          <a:p>
            <a:r>
              <a:rPr lang="en-US" dirty="0" smtClean="0"/>
              <a:t>C7 is highest.</a:t>
            </a:r>
          </a:p>
          <a:p>
            <a:endParaRPr lang="en-US" dirty="0"/>
          </a:p>
          <a:p>
            <a:r>
              <a:rPr lang="en-US" dirty="0" smtClean="0"/>
              <a:t>2 of 11 melanomas</a:t>
            </a:r>
          </a:p>
          <a:p>
            <a:r>
              <a:rPr lang="en-US" dirty="0" smtClean="0"/>
              <a:t>had similar levels</a:t>
            </a:r>
          </a:p>
          <a:p>
            <a:r>
              <a:rPr lang="en-US" dirty="0" smtClean="0"/>
              <a:t>of P-EGFR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28600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The Model</a:t>
            </a:r>
            <a:endParaRPr lang="en-US" sz="2400" b="1" u="sng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934200" cy="598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6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828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92518" y="843677"/>
            <a:ext cx="7632282" cy="5090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i="1" dirty="0" smtClean="0"/>
              <a:t>BRAF</a:t>
            </a:r>
            <a:r>
              <a:rPr lang="en-US" dirty="0" smtClean="0"/>
              <a:t> </a:t>
            </a:r>
            <a:r>
              <a:rPr lang="en-US" dirty="0" err="1" smtClean="0"/>
              <a:t>inhibtor</a:t>
            </a:r>
            <a:r>
              <a:rPr lang="en-US" dirty="0" smtClean="0"/>
              <a:t> developed by </a:t>
            </a:r>
            <a:r>
              <a:rPr lang="en-US" dirty="0" err="1" smtClean="0"/>
              <a:t>Plexicon</a:t>
            </a:r>
            <a:endParaRPr lang="en-US" dirty="0" smtClean="0"/>
          </a:p>
          <a:p>
            <a:pPr>
              <a:lnSpc>
                <a:spcPts val="2800"/>
              </a:lnSpc>
            </a:pPr>
            <a:r>
              <a:rPr lang="en-US" i="1" dirty="0"/>
              <a:t>	</a:t>
            </a:r>
            <a:r>
              <a:rPr lang="en-US" dirty="0" smtClean="0"/>
              <a:t>and later Genentech</a:t>
            </a:r>
          </a:p>
          <a:p>
            <a:pPr>
              <a:lnSpc>
                <a:spcPts val="2800"/>
              </a:lnSpc>
            </a:pPr>
            <a:r>
              <a:rPr lang="en-US" dirty="0" smtClean="0"/>
              <a:t>PLX4032 or </a:t>
            </a:r>
            <a:r>
              <a:rPr lang="en-US" dirty="0" err="1" smtClean="0"/>
              <a:t>Vemurafenib</a:t>
            </a:r>
            <a:r>
              <a:rPr lang="en-US" dirty="0" smtClean="0"/>
              <a:t> (</a:t>
            </a:r>
            <a:r>
              <a:rPr lang="en-US" u="sng" dirty="0" smtClean="0"/>
              <a:t>V</a:t>
            </a:r>
            <a:r>
              <a:rPr lang="en-US" dirty="0" smtClean="0"/>
              <a:t>600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u="sng" dirty="0" smtClean="0"/>
              <a:t>mu</a:t>
            </a:r>
            <a:r>
              <a:rPr lang="en-US" dirty="0" smtClean="0"/>
              <a:t>tant </a:t>
            </a:r>
            <a:r>
              <a:rPr lang="en-US" u="sng" dirty="0" err="1" smtClean="0"/>
              <a:t>Raf</a:t>
            </a:r>
            <a:r>
              <a:rPr lang="en-US" dirty="0" smtClean="0"/>
              <a:t> </a:t>
            </a:r>
            <a:r>
              <a:rPr lang="en-US" u="sng" dirty="0" smtClean="0"/>
              <a:t>in</a:t>
            </a:r>
            <a:r>
              <a:rPr lang="en-US" dirty="0" smtClean="0"/>
              <a:t>hibitor)</a:t>
            </a:r>
          </a:p>
          <a:p>
            <a:pPr>
              <a:lnSpc>
                <a:spcPts val="2800"/>
              </a:lnSpc>
            </a:pPr>
            <a:r>
              <a:rPr lang="en-US" dirty="0" smtClean="0"/>
              <a:t>Works well </a:t>
            </a:r>
            <a:r>
              <a:rPr lang="en-US" i="1" dirty="0" smtClean="0"/>
              <a:t>in vitro</a:t>
            </a:r>
            <a:r>
              <a:rPr lang="en-US" dirty="0" smtClean="0"/>
              <a:t> and in lab animals</a:t>
            </a:r>
          </a:p>
          <a:p>
            <a:pPr>
              <a:lnSpc>
                <a:spcPts val="2800"/>
              </a:lnSpc>
            </a:pPr>
            <a:r>
              <a:rPr lang="en-US" dirty="0" smtClean="0"/>
              <a:t>Human trails begun 2008. Enrolled only patients with </a:t>
            </a:r>
            <a:r>
              <a:rPr lang="en-US" i="1" dirty="0" smtClean="0"/>
              <a:t>BRAF</a:t>
            </a:r>
            <a:r>
              <a:rPr lang="en-US" i="1" baseline="30000" dirty="0" smtClean="0"/>
              <a:t>V600E</a:t>
            </a:r>
            <a:endParaRPr lang="en-US" baseline="30000" dirty="0" smtClean="0"/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Phase I: 16 patients with stage IV cancers</a:t>
            </a:r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	Median survival increased 9 </a:t>
            </a:r>
            <a:r>
              <a:rPr lang="en-US" dirty="0" smtClean="0">
                <a:sym typeface="Wingdings" panose="05000000000000000000" pitchFamily="2" charset="2"/>
              </a:rPr>
              <a:t> 15 months</a:t>
            </a:r>
            <a:endParaRPr lang="en-US" dirty="0"/>
          </a:p>
          <a:p>
            <a:pPr>
              <a:lnSpc>
                <a:spcPts val="2800"/>
              </a:lnSpc>
            </a:pPr>
            <a:r>
              <a:rPr lang="en-US" dirty="0" smtClean="0"/>
              <a:t>	Phase II: 132 patients with stage IV cancers</a:t>
            </a:r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	53% of patients responded. Similar increase in survival</a:t>
            </a:r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Phase III: 675 patients with stage III or IV cancers</a:t>
            </a:r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	compared </a:t>
            </a:r>
            <a:r>
              <a:rPr lang="en-US" dirty="0" err="1" smtClean="0"/>
              <a:t>vemurafenib</a:t>
            </a:r>
            <a:r>
              <a:rPr lang="en-US" dirty="0" smtClean="0"/>
              <a:t> to </a:t>
            </a:r>
            <a:r>
              <a:rPr lang="en-US" dirty="0" err="1" smtClean="0"/>
              <a:t>dacarbazine</a:t>
            </a:r>
            <a:endParaRPr lang="en-US" dirty="0" smtClean="0"/>
          </a:p>
          <a:p>
            <a:pPr>
              <a:lnSpc>
                <a:spcPts val="2800"/>
              </a:lnSpc>
            </a:pPr>
            <a:r>
              <a:rPr lang="en-US" dirty="0"/>
              <a:t>	</a:t>
            </a:r>
            <a:r>
              <a:rPr lang="en-US" dirty="0" smtClean="0"/>
              <a:t>	Stopped early.  </a:t>
            </a:r>
            <a:r>
              <a:rPr lang="en-US" dirty="0" err="1" smtClean="0"/>
              <a:t>Dacarbazine</a:t>
            </a:r>
            <a:r>
              <a:rPr lang="en-US" dirty="0" smtClean="0"/>
              <a:t> patients moved to </a:t>
            </a:r>
            <a:r>
              <a:rPr lang="en-US" dirty="0" err="1" smtClean="0"/>
              <a:t>vemurafenib</a:t>
            </a:r>
            <a:endParaRPr lang="en-US" dirty="0" smtClean="0"/>
          </a:p>
          <a:p>
            <a:pPr>
              <a:lnSpc>
                <a:spcPts val="2800"/>
              </a:lnSpc>
            </a:pPr>
            <a:endParaRPr lang="en-US" dirty="0" smtClean="0"/>
          </a:p>
          <a:p>
            <a:pPr>
              <a:lnSpc>
                <a:spcPts val="2800"/>
              </a:lnSpc>
            </a:pPr>
            <a:r>
              <a:rPr lang="en-US" dirty="0" smtClean="0"/>
              <a:t>FDA approval August 2011 </a:t>
            </a:r>
            <a:endParaRPr lang="en-US" dirty="0"/>
          </a:p>
        </p:txBody>
      </p:sp>
      <p:pic>
        <p:nvPicPr>
          <p:cNvPr id="2052" name="Picture 4" descr="Vemurafenib2DAC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3232"/>
            <a:ext cx="25717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828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74846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really a cure!</a:t>
            </a:r>
          </a:p>
          <a:p>
            <a:r>
              <a:rPr lang="en-US" dirty="0"/>
              <a:t>	</a:t>
            </a:r>
            <a:r>
              <a:rPr lang="en-US" dirty="0" smtClean="0"/>
              <a:t>Increases progression-free survival</a:t>
            </a:r>
          </a:p>
          <a:p>
            <a:r>
              <a:rPr lang="en-US" dirty="0"/>
              <a:t>	</a:t>
            </a:r>
            <a:r>
              <a:rPr lang="en-US" dirty="0" smtClean="0"/>
              <a:t>Increases relapse time</a:t>
            </a:r>
          </a:p>
          <a:p>
            <a:r>
              <a:rPr lang="en-US" dirty="0"/>
              <a:t>	</a:t>
            </a:r>
            <a:r>
              <a:rPr lang="en-US" dirty="0" smtClean="0"/>
              <a:t>Increases overall survival</a:t>
            </a:r>
          </a:p>
          <a:p>
            <a:r>
              <a:rPr lang="en-US" dirty="0" smtClean="0"/>
              <a:t>But nearly all patients eventually relapse</a:t>
            </a:r>
          </a:p>
          <a:p>
            <a:endParaRPr lang="en-US" dirty="0"/>
          </a:p>
          <a:p>
            <a:r>
              <a:rPr lang="en-US" dirty="0" smtClean="0"/>
              <a:t>Furthermore, </a:t>
            </a:r>
            <a:r>
              <a:rPr lang="en-US" dirty="0" err="1" smtClean="0"/>
              <a:t>vemurafenib</a:t>
            </a:r>
            <a:r>
              <a:rPr lang="en-US" dirty="0" smtClean="0"/>
              <a:t> is largely ineffective in </a:t>
            </a:r>
            <a:r>
              <a:rPr lang="en-US" i="1" dirty="0" smtClean="0"/>
              <a:t>BRAF</a:t>
            </a:r>
            <a:r>
              <a:rPr lang="en-US" i="1" baseline="30000" dirty="0" smtClean="0"/>
              <a:t>V600E</a:t>
            </a:r>
            <a:r>
              <a:rPr lang="en-US" dirty="0" smtClean="0"/>
              <a:t> colorectal cancers</a:t>
            </a:r>
          </a:p>
          <a:p>
            <a:r>
              <a:rPr lang="en-US" dirty="0"/>
              <a:t>	</a:t>
            </a:r>
            <a:r>
              <a:rPr lang="en-US" dirty="0" smtClean="0"/>
              <a:t>1 in 19 patients had a positive response</a:t>
            </a:r>
          </a:p>
          <a:p>
            <a:endParaRPr lang="en-US" dirty="0"/>
          </a:p>
          <a:p>
            <a:r>
              <a:rPr lang="en-US" dirty="0" smtClean="0"/>
              <a:t>What’s the source of the </a:t>
            </a:r>
            <a:r>
              <a:rPr lang="en-US" dirty="0" err="1" smtClean="0"/>
              <a:t>vemurafenib</a:t>
            </a:r>
            <a:r>
              <a:rPr lang="en-US" dirty="0" smtClean="0"/>
              <a:t>-resistance in these tumor cells?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clincancerres.aacrjournals.org/content/18/1/9/F1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448" r="2106" b="8086"/>
          <a:stretch/>
        </p:blipFill>
        <p:spPr bwMode="auto">
          <a:xfrm>
            <a:off x="838200" y="614065"/>
            <a:ext cx="7086600" cy="58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1828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943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51779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 melanoma and colorectal cancer cell lines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Measured living cells with Cell </a:t>
            </a:r>
            <a:r>
              <a:rPr lang="en-US" dirty="0" err="1" smtClean="0"/>
              <a:t>TiterGlo</a:t>
            </a:r>
            <a:r>
              <a:rPr lang="en-US" dirty="0" smtClean="0"/>
              <a:t> Assay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1"/>
            <a:ext cx="370956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400800"/>
            <a:ext cx="7845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S1</a:t>
            </a:r>
            <a:endParaRPr lang="en-US" sz="1400" dirty="0"/>
          </a:p>
        </p:txBody>
      </p:sp>
      <p:pic>
        <p:nvPicPr>
          <p:cNvPr id="4100" name="Picture 4" descr="9155MA-m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54" y="4267200"/>
            <a:ext cx="4811746" cy="242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653534"/>
            <a:ext cx="525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Cultured for 3 days with or without 3 </a:t>
            </a:r>
            <a:r>
              <a:rPr lang="en-US" sz="1600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M </a:t>
            </a:r>
            <a:r>
              <a:rPr lang="en-US" dirty="0" err="1" smtClean="0"/>
              <a:t>vemurafenib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6735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1A</a:t>
            </a:r>
            <a:endParaRPr lang="en-US" sz="1400" dirty="0"/>
          </a:p>
        </p:txBody>
      </p:sp>
      <p:pic>
        <p:nvPicPr>
          <p:cNvPr id="5122" name="Picture 2" descr="http://cancerdiscovery.aacrjournals.org/content/2/3/227/F1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45"/>
          <a:stretch/>
        </p:blipFill>
        <p:spPr bwMode="auto">
          <a:xfrm>
            <a:off x="783567" y="1066800"/>
            <a:ext cx="7467600" cy="472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6248400"/>
            <a:ext cx="450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at those y-axes!  Don’t try this at home…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Vemurafenib</a:t>
            </a:r>
            <a:r>
              <a:rPr lang="en-US" sz="2400" b="1" u="sng" dirty="0" smtClean="0"/>
              <a:t> Treatment of </a:t>
            </a:r>
            <a:r>
              <a:rPr lang="en-US" sz="2400" b="1" i="1" u="sng" dirty="0" smtClean="0"/>
              <a:t>BRAF</a:t>
            </a:r>
            <a:r>
              <a:rPr lang="en-US" sz="2400" b="1" i="1" u="sng" baseline="30000" dirty="0" smtClean="0"/>
              <a:t>V600E</a:t>
            </a:r>
            <a:r>
              <a:rPr lang="en-US" sz="2400" b="1" u="sng" dirty="0" smtClean="0"/>
              <a:t> Colorectal Cancer Cells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653534"/>
            <a:ext cx="55517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vemurafenib</a:t>
            </a:r>
            <a:r>
              <a:rPr lang="en-US" dirty="0" smtClean="0"/>
              <a:t> shutting down the </a:t>
            </a:r>
            <a:r>
              <a:rPr lang="en-US" dirty="0" err="1" smtClean="0"/>
              <a:t>Raf</a:t>
            </a:r>
            <a:r>
              <a:rPr lang="en-US" dirty="0" smtClean="0"/>
              <a:t>/</a:t>
            </a:r>
            <a:r>
              <a:rPr lang="en-US" dirty="0" err="1" smtClean="0"/>
              <a:t>Mek</a:t>
            </a:r>
            <a:r>
              <a:rPr lang="en-US" dirty="0" smtClean="0"/>
              <a:t>/</a:t>
            </a:r>
            <a:r>
              <a:rPr lang="en-US" dirty="0" err="1" smtClean="0"/>
              <a:t>Erk</a:t>
            </a:r>
            <a:r>
              <a:rPr lang="en-US" dirty="0" smtClean="0"/>
              <a:t> pathway?</a:t>
            </a:r>
          </a:p>
          <a:p>
            <a:endParaRPr lang="en-US" dirty="0"/>
          </a:p>
          <a:p>
            <a:r>
              <a:rPr lang="en-US" dirty="0" smtClean="0"/>
              <a:t>Drug treatment</a:t>
            </a:r>
          </a:p>
          <a:p>
            <a:r>
              <a:rPr lang="en-US" dirty="0" smtClean="0"/>
              <a:t>Western blots for</a:t>
            </a:r>
          </a:p>
          <a:p>
            <a:r>
              <a:rPr lang="en-US" dirty="0" err="1" smtClean="0"/>
              <a:t>phospho-Erk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763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1BC</a:t>
            </a:r>
            <a:endParaRPr lang="en-US" sz="1400" dirty="0"/>
          </a:p>
        </p:txBody>
      </p:sp>
      <p:pic>
        <p:nvPicPr>
          <p:cNvPr id="5122" name="Picture 2" descr="http://cancerdiscovery.aacrjournals.org/content/2/3/227/F1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41786" r="593" b="-265"/>
          <a:stretch/>
        </p:blipFill>
        <p:spPr bwMode="auto">
          <a:xfrm>
            <a:off x="2819400" y="1022866"/>
            <a:ext cx="5710325" cy="56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0400" y="1752600"/>
            <a:ext cx="510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3276600"/>
            <a:ext cx="5105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881</Words>
  <Application>Microsoft Office PowerPoint</Application>
  <PresentationFormat>화면 슬라이드 쇼(4:3)</PresentationFormat>
  <Paragraphs>239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North Central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</dc:creator>
  <cp:lastModifiedBy>Sungpil Han MD/PhD</cp:lastModifiedBy>
  <cp:revision>28</cp:revision>
  <dcterms:created xsi:type="dcterms:W3CDTF">2014-08-28T13:07:53Z</dcterms:created>
  <dcterms:modified xsi:type="dcterms:W3CDTF">2018-02-28T00:12:25Z</dcterms:modified>
</cp:coreProperties>
</file>