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2.xml" ContentType="application/vnd.openxmlformats-officedocument.drawingml.chart+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3.xml" ContentType="application/vnd.openxmlformats-officedocument.drawingml.chart+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rts/chart4.xml" ContentType="application/vnd.openxmlformats-officedocument.drawingml.chart+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harts/chart5.xml" ContentType="application/vnd.openxmlformats-officedocument.drawingml.chart+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8"/>
  </p:notesMasterIdLst>
  <p:handoutMasterIdLst>
    <p:handoutMasterId r:id="rId69"/>
  </p:handoutMasterIdLst>
  <p:sldIdLst>
    <p:sldId id="715" r:id="rId2"/>
    <p:sldId id="622" r:id="rId3"/>
    <p:sldId id="623" r:id="rId4"/>
    <p:sldId id="292" r:id="rId5"/>
    <p:sldId id="693" r:id="rId6"/>
    <p:sldId id="666" r:id="rId7"/>
    <p:sldId id="676" r:id="rId8"/>
    <p:sldId id="705" r:id="rId9"/>
    <p:sldId id="684" r:id="rId10"/>
    <p:sldId id="706" r:id="rId11"/>
    <p:sldId id="707" r:id="rId12"/>
    <p:sldId id="708" r:id="rId13"/>
    <p:sldId id="709" r:id="rId14"/>
    <p:sldId id="710" r:id="rId15"/>
    <p:sldId id="667" r:id="rId16"/>
    <p:sldId id="588" r:id="rId17"/>
    <p:sldId id="582" r:id="rId18"/>
    <p:sldId id="589" r:id="rId19"/>
    <p:sldId id="592" r:id="rId20"/>
    <p:sldId id="665" r:id="rId21"/>
    <p:sldId id="688" r:id="rId22"/>
    <p:sldId id="668" r:id="rId23"/>
    <p:sldId id="677" r:id="rId24"/>
    <p:sldId id="711" r:id="rId25"/>
    <p:sldId id="686" r:id="rId26"/>
    <p:sldId id="583" r:id="rId27"/>
    <p:sldId id="661" r:id="rId28"/>
    <p:sldId id="536" r:id="rId29"/>
    <p:sldId id="716" r:id="rId30"/>
    <p:sldId id="717" r:id="rId31"/>
    <p:sldId id="585" r:id="rId32"/>
    <p:sldId id="603" r:id="rId33"/>
    <p:sldId id="610" r:id="rId34"/>
    <p:sldId id="669" r:id="rId35"/>
    <p:sldId id="679" r:id="rId36"/>
    <p:sldId id="712" r:id="rId37"/>
    <p:sldId id="689" r:id="rId38"/>
    <p:sldId id="670" r:id="rId39"/>
    <p:sldId id="562" r:id="rId40"/>
    <p:sldId id="563" r:id="rId41"/>
    <p:sldId id="671" r:id="rId42"/>
    <p:sldId id="698" r:id="rId43"/>
    <p:sldId id="718" r:id="rId44"/>
    <p:sldId id="619" r:id="rId45"/>
    <p:sldId id="626" r:id="rId46"/>
    <p:sldId id="564" r:id="rId47"/>
    <p:sldId id="672" r:id="rId48"/>
    <p:sldId id="680" r:id="rId49"/>
    <p:sldId id="713" r:id="rId50"/>
    <p:sldId id="565" r:id="rId51"/>
    <p:sldId id="566" r:id="rId52"/>
    <p:sldId id="569" r:id="rId53"/>
    <p:sldId id="567" r:id="rId54"/>
    <p:sldId id="719" r:id="rId55"/>
    <p:sldId id="720" r:id="rId56"/>
    <p:sldId id="615" r:id="rId57"/>
    <p:sldId id="721" r:id="rId58"/>
    <p:sldId id="664" r:id="rId59"/>
    <p:sldId id="614" r:id="rId60"/>
    <p:sldId id="568" r:id="rId61"/>
    <p:sldId id="681" r:id="rId62"/>
    <p:sldId id="714" r:id="rId63"/>
    <p:sldId id="573" r:id="rId64"/>
    <p:sldId id="682" r:id="rId65"/>
    <p:sldId id="683" r:id="rId66"/>
    <p:sldId id="704" r:id="rId6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5796"/>
    <a:srgbClr val="012A50"/>
    <a:srgbClr val="FF00FF"/>
    <a:srgbClr val="BBFAF9"/>
    <a:srgbClr val="9ED1D0"/>
    <a:srgbClr val="C0FFFF"/>
    <a:srgbClr val="010F96"/>
    <a:srgbClr val="3AB8FE"/>
    <a:srgbClr val="FFC31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821" autoAdjust="0"/>
  </p:normalViewPr>
  <p:slideViewPr>
    <p:cSldViewPr>
      <p:cViewPr>
        <p:scale>
          <a:sx n="100" d="100"/>
          <a:sy n="100" d="100"/>
        </p:scale>
        <p:origin x="-1812" y="-3516"/>
      </p:cViewPr>
      <p:guideLst>
        <p:guide orient="horz" pos="2160"/>
        <p:guide orient="horz" pos="3408"/>
        <p:guide orient="horz" pos="1296"/>
        <p:guide orient="horz"/>
        <p:guide pos="2880"/>
        <p:guide pos="19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5" d="100"/>
          <a:sy n="85" d="100"/>
        </p:scale>
        <p:origin x="-347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40382693717339402"/>
          <c:y val="4.1800524934383201E-2"/>
          <c:w val="0.55850417346480297"/>
          <c:h val="0.83131832797427596"/>
        </c:manualLayout>
      </c:layout>
      <c:barChart>
        <c:barDir val="bar"/>
        <c:grouping val="clustered"/>
        <c:varyColors val="0"/>
        <c:ser>
          <c:idx val="0"/>
          <c:order val="0"/>
          <c:tx>
            <c:strRef>
              <c:f>Sheet1!$B$1</c:f>
              <c:strCache>
                <c:ptCount val="1"/>
                <c:pt idx="0">
                  <c:v>Series 1</c:v>
                </c:pt>
              </c:strCache>
            </c:strRef>
          </c:tx>
          <c:spPr>
            <a:solidFill>
              <a:srgbClr val="FC841B"/>
            </a:solidFill>
            <a:ln w="25400">
              <a:noFill/>
            </a:ln>
          </c:spPr>
          <c:invertIfNegative val="0"/>
          <c:dLbls>
            <c:spPr>
              <a:noFill/>
              <a:ln w="25400">
                <a:noFill/>
              </a:ln>
            </c:spPr>
            <c:txPr>
              <a:bodyPr/>
              <a:lstStyle/>
              <a:p>
                <a:pPr>
                  <a:defRPr>
                    <a:latin typeface="Arial"/>
                  </a:defRPr>
                </a:pPr>
                <a:endParaRPr lang="ko-KR"/>
              </a:p>
            </c:txPr>
            <c:showLegendKey val="0"/>
            <c:showVal val="1"/>
            <c:showCatName val="0"/>
            <c:showSerName val="0"/>
            <c:showPercent val="0"/>
            <c:showBubbleSize val="0"/>
            <c:showLeaderLines val="0"/>
          </c:dLbls>
          <c:cat>
            <c:strRef>
              <c:f>Sheet1!$A$2:$A$9</c:f>
              <c:strCache>
                <c:ptCount val="1"/>
                <c:pt idx="0">
                  <c:v> </c:v>
                </c:pt>
              </c:strCache>
            </c:strRef>
          </c:cat>
          <c:val>
            <c:numRef>
              <c:f>Sheet1!$B$2:$B$9</c:f>
              <c:numCache>
                <c:formatCode>0%</c:formatCode>
                <c:ptCount val="5"/>
                <c:pt idx="0">
                  <c:v>0</c:v>
                </c:pt>
                <c:pt idx="1">
                  <c:v>0.53</c:v>
                </c:pt>
                <c:pt idx="2">
                  <c:v>0</c:v>
                </c:pt>
                <c:pt idx="3">
                  <c:v>0.16</c:v>
                </c:pt>
                <c:pt idx="4">
                  <c:v>0.31</c:v>
                </c:pt>
              </c:numCache>
            </c:numRef>
          </c:val>
        </c:ser>
        <c:dLbls>
          <c:showLegendKey val="0"/>
          <c:showVal val="0"/>
          <c:showCatName val="0"/>
          <c:showSerName val="0"/>
          <c:showPercent val="0"/>
          <c:showBubbleSize val="0"/>
        </c:dLbls>
        <c:gapWidth val="150"/>
        <c:axId val="172814720"/>
        <c:axId val="172816256"/>
      </c:barChart>
      <c:catAx>
        <c:axId val="172814720"/>
        <c:scaling>
          <c:orientation val="minMax"/>
        </c:scaling>
        <c:delete val="0"/>
        <c:axPos val="l"/>
        <c:numFmt formatCode="General" sourceLinked="1"/>
        <c:majorTickMark val="out"/>
        <c:minorTickMark val="none"/>
        <c:tickLblPos val="nextTo"/>
        <c:spPr>
          <a:ln>
            <a:solidFill>
              <a:schemeClr val="bg1"/>
            </a:solidFill>
          </a:ln>
        </c:spPr>
        <c:txPr>
          <a:bodyPr lIns="2" anchor="ctr" anchorCtr="1">
            <a:spAutoFit/>
          </a:bodyPr>
          <a:lstStyle/>
          <a:p>
            <a:pPr>
              <a:defRPr>
                <a:latin typeface="Arial"/>
              </a:defRPr>
            </a:pPr>
            <a:endParaRPr lang="ko-KR"/>
          </a:p>
        </c:txPr>
        <c:crossAx val="172816256"/>
        <c:crosses val="autoZero"/>
        <c:auto val="1"/>
        <c:lblAlgn val="ctr"/>
        <c:lblOffset val="100"/>
        <c:noMultiLvlLbl val="0"/>
      </c:catAx>
      <c:valAx>
        <c:axId val="172816256"/>
        <c:scaling>
          <c:orientation val="minMax"/>
        </c:scaling>
        <c:delete val="0"/>
        <c:axPos val="b"/>
        <c:numFmt formatCode="0%" sourceLinked="1"/>
        <c:majorTickMark val="out"/>
        <c:minorTickMark val="none"/>
        <c:tickLblPos val="nextTo"/>
        <c:spPr>
          <a:ln>
            <a:solidFill>
              <a:schemeClr val="bg1"/>
            </a:solidFill>
          </a:ln>
        </c:spPr>
        <c:txPr>
          <a:bodyPr/>
          <a:lstStyle/>
          <a:p>
            <a:pPr>
              <a:defRPr>
                <a:latin typeface="Arial"/>
              </a:defRPr>
            </a:pPr>
            <a:endParaRPr lang="ko-KR"/>
          </a:p>
        </c:txPr>
        <c:crossAx val="172814720"/>
        <c:crosses val="autoZero"/>
        <c:crossBetween val="between"/>
      </c:valAx>
      <c:spPr>
        <a:noFill/>
        <a:ln w="25400">
          <a:noFill/>
        </a:ln>
      </c:spPr>
    </c:plotArea>
    <c:plotVisOnly val="1"/>
    <c:dispBlanksAs val="gap"/>
    <c:showDLblsOverMax val="0"/>
  </c:chart>
  <c:spPr>
    <a:noFill/>
    <a:ln>
      <a:noFill/>
    </a:ln>
  </c:spPr>
  <c:txPr>
    <a:bodyPr/>
    <a:lstStyle/>
    <a:p>
      <a:pPr>
        <a:defRPr sz="1800" b="0" i="0">
          <a:solidFill>
            <a:schemeClr val="bg1"/>
          </a:solidFill>
        </a:defRPr>
      </a:pPr>
      <a:endParaRPr lang="ko-K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40382693717339402"/>
          <c:y val="4.1800524934383201E-2"/>
          <c:w val="0.55850417346480297"/>
          <c:h val="0.83131832797427596"/>
        </c:manualLayout>
      </c:layout>
      <c:barChart>
        <c:barDir val="bar"/>
        <c:grouping val="clustered"/>
        <c:varyColors val="0"/>
        <c:ser>
          <c:idx val="0"/>
          <c:order val="0"/>
          <c:tx>
            <c:strRef>
              <c:f>Sheet1!$B$1</c:f>
              <c:strCache>
                <c:ptCount val="1"/>
                <c:pt idx="0">
                  <c:v>Series 1</c:v>
                </c:pt>
              </c:strCache>
            </c:strRef>
          </c:tx>
          <c:spPr>
            <a:solidFill>
              <a:srgbClr val="FC841B"/>
            </a:solidFill>
            <a:ln w="25400">
              <a:noFill/>
            </a:ln>
          </c:spPr>
          <c:invertIfNegative val="0"/>
          <c:dLbls>
            <c:spPr>
              <a:noFill/>
              <a:ln w="25400">
                <a:noFill/>
              </a:ln>
            </c:spPr>
            <c:txPr>
              <a:bodyPr/>
              <a:lstStyle/>
              <a:p>
                <a:pPr>
                  <a:defRPr>
                    <a:latin typeface="Arial"/>
                  </a:defRPr>
                </a:pPr>
                <a:endParaRPr lang="ko-KR"/>
              </a:p>
            </c:txPr>
            <c:showLegendKey val="0"/>
            <c:showVal val="1"/>
            <c:showCatName val="0"/>
            <c:showSerName val="0"/>
            <c:showPercent val="0"/>
            <c:showBubbleSize val="0"/>
            <c:showLeaderLines val="0"/>
          </c:dLbls>
          <c:cat>
            <c:numRef>
              <c:f>Sheet1!$A$2:$A$9</c:f>
              <c:numCache>
                <c:formatCode>General</c:formatCode>
                <c:ptCount val="7"/>
              </c:numCache>
            </c:numRef>
          </c:cat>
          <c:val>
            <c:numRef>
              <c:f>Sheet1!$B$2:$B$9</c:f>
              <c:numCache>
                <c:formatCode>0%</c:formatCode>
                <c:ptCount val="7"/>
                <c:pt idx="0">
                  <c:v>0.05</c:v>
                </c:pt>
                <c:pt idx="1">
                  <c:v>0.15</c:v>
                </c:pt>
                <c:pt idx="2">
                  <c:v>0.05</c:v>
                </c:pt>
                <c:pt idx="3">
                  <c:v>0.35</c:v>
                </c:pt>
                <c:pt idx="4">
                  <c:v>0.1</c:v>
                </c:pt>
                <c:pt idx="5">
                  <c:v>0.25</c:v>
                </c:pt>
                <c:pt idx="6">
                  <c:v>0.05</c:v>
                </c:pt>
              </c:numCache>
            </c:numRef>
          </c:val>
        </c:ser>
        <c:dLbls>
          <c:showLegendKey val="0"/>
          <c:showVal val="0"/>
          <c:showCatName val="0"/>
          <c:showSerName val="0"/>
          <c:showPercent val="0"/>
          <c:showBubbleSize val="0"/>
        </c:dLbls>
        <c:gapWidth val="150"/>
        <c:axId val="303600768"/>
        <c:axId val="303602304"/>
      </c:barChart>
      <c:catAx>
        <c:axId val="303600768"/>
        <c:scaling>
          <c:orientation val="minMax"/>
        </c:scaling>
        <c:delete val="0"/>
        <c:axPos val="l"/>
        <c:numFmt formatCode="General" sourceLinked="1"/>
        <c:majorTickMark val="out"/>
        <c:minorTickMark val="none"/>
        <c:tickLblPos val="nextTo"/>
        <c:spPr>
          <a:ln>
            <a:solidFill>
              <a:schemeClr val="bg1"/>
            </a:solidFill>
          </a:ln>
        </c:spPr>
        <c:txPr>
          <a:bodyPr lIns="2" anchor="ctr" anchorCtr="1">
            <a:spAutoFit/>
          </a:bodyPr>
          <a:lstStyle/>
          <a:p>
            <a:pPr>
              <a:defRPr>
                <a:latin typeface="Arial"/>
              </a:defRPr>
            </a:pPr>
            <a:endParaRPr lang="ko-KR"/>
          </a:p>
        </c:txPr>
        <c:crossAx val="303602304"/>
        <c:crosses val="autoZero"/>
        <c:auto val="1"/>
        <c:lblAlgn val="ctr"/>
        <c:lblOffset val="100"/>
        <c:noMultiLvlLbl val="0"/>
      </c:catAx>
      <c:valAx>
        <c:axId val="303602304"/>
        <c:scaling>
          <c:orientation val="minMax"/>
        </c:scaling>
        <c:delete val="0"/>
        <c:axPos val="b"/>
        <c:numFmt formatCode="0%" sourceLinked="1"/>
        <c:majorTickMark val="out"/>
        <c:minorTickMark val="none"/>
        <c:tickLblPos val="nextTo"/>
        <c:spPr>
          <a:ln>
            <a:solidFill>
              <a:schemeClr val="bg1"/>
            </a:solidFill>
          </a:ln>
        </c:spPr>
        <c:txPr>
          <a:bodyPr/>
          <a:lstStyle/>
          <a:p>
            <a:pPr>
              <a:defRPr sz="1800">
                <a:latin typeface="Arial"/>
              </a:defRPr>
            </a:pPr>
            <a:endParaRPr lang="ko-KR"/>
          </a:p>
        </c:txPr>
        <c:crossAx val="303600768"/>
        <c:crosses val="autoZero"/>
        <c:crossBetween val="between"/>
      </c:valAx>
      <c:spPr>
        <a:noFill/>
        <a:ln w="25400">
          <a:noFill/>
        </a:ln>
      </c:spPr>
    </c:plotArea>
    <c:plotVisOnly val="1"/>
    <c:dispBlanksAs val="gap"/>
    <c:showDLblsOverMax val="0"/>
  </c:chart>
  <c:spPr>
    <a:noFill/>
    <a:ln>
      <a:noFill/>
    </a:ln>
  </c:spPr>
  <c:txPr>
    <a:bodyPr/>
    <a:lstStyle/>
    <a:p>
      <a:pPr>
        <a:defRPr sz="1800" b="0" i="0">
          <a:solidFill>
            <a:schemeClr val="bg1"/>
          </a:solidFill>
        </a:defRPr>
      </a:pPr>
      <a:endParaRPr lang="ko-K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9611182504264099"/>
          <c:y val="4.1800524934383201E-2"/>
          <c:w val="0.76621930418935003"/>
          <c:h val="0.83131832797427596"/>
        </c:manualLayout>
      </c:layout>
      <c:barChart>
        <c:barDir val="bar"/>
        <c:grouping val="clustered"/>
        <c:varyColors val="0"/>
        <c:ser>
          <c:idx val="0"/>
          <c:order val="0"/>
          <c:tx>
            <c:strRef>
              <c:f>Sheet1!$B$1</c:f>
              <c:strCache>
                <c:ptCount val="1"/>
                <c:pt idx="0">
                  <c:v>Series 1</c:v>
                </c:pt>
              </c:strCache>
            </c:strRef>
          </c:tx>
          <c:spPr>
            <a:solidFill>
              <a:srgbClr val="FC841B"/>
            </a:solidFill>
            <a:ln w="25400">
              <a:noFill/>
            </a:ln>
          </c:spPr>
          <c:invertIfNegative val="0"/>
          <c:dLbls>
            <c:spPr>
              <a:noFill/>
              <a:ln w="25400">
                <a:noFill/>
              </a:ln>
            </c:spPr>
            <c:txPr>
              <a:bodyPr/>
              <a:lstStyle/>
              <a:p>
                <a:pPr>
                  <a:defRPr>
                    <a:latin typeface="Arial"/>
                  </a:defRPr>
                </a:pPr>
                <a:endParaRPr lang="ko-KR"/>
              </a:p>
            </c:txPr>
            <c:showLegendKey val="0"/>
            <c:showVal val="1"/>
            <c:showCatName val="0"/>
            <c:showSerName val="0"/>
            <c:showPercent val="0"/>
            <c:showBubbleSize val="0"/>
            <c:showLeaderLines val="0"/>
          </c:dLbls>
          <c:cat>
            <c:strRef>
              <c:f>Sheet1!$A$2:$A$4</c:f>
              <c:strCache>
                <c:ptCount val="1"/>
                <c:pt idx="0">
                  <c:v> </c:v>
                </c:pt>
              </c:strCache>
            </c:strRef>
          </c:cat>
          <c:val>
            <c:numRef>
              <c:f>Sheet1!$B$2:$B$4</c:f>
              <c:numCache>
                <c:formatCode>0%</c:formatCode>
                <c:ptCount val="3"/>
                <c:pt idx="0">
                  <c:v>0.19</c:v>
                </c:pt>
                <c:pt idx="1">
                  <c:v>0.46</c:v>
                </c:pt>
                <c:pt idx="2">
                  <c:v>0.35</c:v>
                </c:pt>
              </c:numCache>
            </c:numRef>
          </c:val>
        </c:ser>
        <c:dLbls>
          <c:showLegendKey val="0"/>
          <c:showVal val="0"/>
          <c:showCatName val="0"/>
          <c:showSerName val="0"/>
          <c:showPercent val="0"/>
          <c:showBubbleSize val="0"/>
        </c:dLbls>
        <c:gapWidth val="150"/>
        <c:axId val="218249856"/>
        <c:axId val="218268032"/>
      </c:barChart>
      <c:catAx>
        <c:axId val="218249856"/>
        <c:scaling>
          <c:orientation val="minMax"/>
        </c:scaling>
        <c:delete val="0"/>
        <c:axPos val="l"/>
        <c:numFmt formatCode="General" sourceLinked="1"/>
        <c:majorTickMark val="out"/>
        <c:minorTickMark val="none"/>
        <c:tickLblPos val="nextTo"/>
        <c:spPr>
          <a:ln>
            <a:solidFill>
              <a:schemeClr val="bg1"/>
            </a:solidFill>
          </a:ln>
        </c:spPr>
        <c:txPr>
          <a:bodyPr lIns="2" anchor="ctr" anchorCtr="1">
            <a:spAutoFit/>
          </a:bodyPr>
          <a:lstStyle/>
          <a:p>
            <a:pPr>
              <a:defRPr>
                <a:latin typeface="Arial"/>
              </a:defRPr>
            </a:pPr>
            <a:endParaRPr lang="ko-KR"/>
          </a:p>
        </c:txPr>
        <c:crossAx val="218268032"/>
        <c:crosses val="autoZero"/>
        <c:auto val="1"/>
        <c:lblAlgn val="ctr"/>
        <c:lblOffset val="100"/>
        <c:noMultiLvlLbl val="0"/>
      </c:catAx>
      <c:valAx>
        <c:axId val="218268032"/>
        <c:scaling>
          <c:orientation val="minMax"/>
          <c:max val="0.6"/>
        </c:scaling>
        <c:delete val="0"/>
        <c:axPos val="b"/>
        <c:numFmt formatCode="0%" sourceLinked="1"/>
        <c:majorTickMark val="out"/>
        <c:minorTickMark val="none"/>
        <c:tickLblPos val="nextTo"/>
        <c:spPr>
          <a:ln>
            <a:solidFill>
              <a:schemeClr val="bg1"/>
            </a:solidFill>
          </a:ln>
        </c:spPr>
        <c:txPr>
          <a:bodyPr/>
          <a:lstStyle/>
          <a:p>
            <a:pPr>
              <a:defRPr>
                <a:latin typeface="Arial"/>
              </a:defRPr>
            </a:pPr>
            <a:endParaRPr lang="ko-KR"/>
          </a:p>
        </c:txPr>
        <c:crossAx val="218249856"/>
        <c:crosses val="autoZero"/>
        <c:crossBetween val="between"/>
      </c:valAx>
      <c:spPr>
        <a:noFill/>
        <a:ln w="25400">
          <a:noFill/>
        </a:ln>
      </c:spPr>
    </c:plotArea>
    <c:plotVisOnly val="1"/>
    <c:dispBlanksAs val="gap"/>
    <c:showDLblsOverMax val="0"/>
  </c:chart>
  <c:spPr>
    <a:noFill/>
    <a:ln>
      <a:noFill/>
    </a:ln>
  </c:spPr>
  <c:txPr>
    <a:bodyPr/>
    <a:lstStyle/>
    <a:p>
      <a:pPr>
        <a:defRPr sz="1800" b="0" i="0">
          <a:solidFill>
            <a:schemeClr val="bg1"/>
          </a:solidFill>
        </a:defRPr>
      </a:pPr>
      <a:endParaRPr lang="ko-K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29694774937273799"/>
          <c:y val="0"/>
          <c:w val="0.66293338883300401"/>
          <c:h val="0.880664819944598"/>
        </c:manualLayout>
      </c:layout>
      <c:barChart>
        <c:barDir val="bar"/>
        <c:grouping val="clustered"/>
        <c:varyColors val="0"/>
        <c:ser>
          <c:idx val="0"/>
          <c:order val="0"/>
          <c:tx>
            <c:strRef>
              <c:f>Sheet1!$B$1</c:f>
              <c:strCache>
                <c:ptCount val="1"/>
                <c:pt idx="0">
                  <c:v>Series 1</c:v>
                </c:pt>
              </c:strCache>
            </c:strRef>
          </c:tx>
          <c:spPr>
            <a:solidFill>
              <a:srgbClr val="FC841B"/>
            </a:solidFill>
            <a:ln w="25400">
              <a:noFill/>
            </a:ln>
          </c:spPr>
          <c:invertIfNegative val="0"/>
          <c:dLbls>
            <c:spPr>
              <a:noFill/>
              <a:ln w="25400">
                <a:noFill/>
              </a:ln>
            </c:spPr>
            <c:txPr>
              <a:bodyPr/>
              <a:lstStyle/>
              <a:p>
                <a:pPr>
                  <a:defRPr>
                    <a:latin typeface="Arial"/>
                  </a:defRPr>
                </a:pPr>
                <a:endParaRPr lang="ko-KR"/>
              </a:p>
            </c:txPr>
            <c:showLegendKey val="0"/>
            <c:showVal val="1"/>
            <c:showCatName val="0"/>
            <c:showSerName val="0"/>
            <c:showPercent val="0"/>
            <c:showBubbleSize val="0"/>
            <c:showLeaderLines val="0"/>
          </c:dLbls>
          <c:cat>
            <c:numRef>
              <c:f>Sheet1!$A$2:$A$8</c:f>
              <c:numCache>
                <c:formatCode>General</c:formatCode>
                <c:ptCount val="7"/>
              </c:numCache>
            </c:numRef>
          </c:cat>
          <c:val>
            <c:numRef>
              <c:f>Sheet1!$B$2:$B$8</c:f>
              <c:numCache>
                <c:formatCode>0%</c:formatCode>
                <c:ptCount val="7"/>
                <c:pt idx="0">
                  <c:v>0.3</c:v>
                </c:pt>
                <c:pt idx="1">
                  <c:v>0</c:v>
                </c:pt>
                <c:pt idx="2">
                  <c:v>0.1</c:v>
                </c:pt>
                <c:pt idx="3">
                  <c:v>0.05</c:v>
                </c:pt>
                <c:pt idx="4">
                  <c:v>0.45</c:v>
                </c:pt>
                <c:pt idx="5">
                  <c:v>0.1</c:v>
                </c:pt>
                <c:pt idx="6">
                  <c:v>0</c:v>
                </c:pt>
              </c:numCache>
            </c:numRef>
          </c:val>
        </c:ser>
        <c:dLbls>
          <c:showLegendKey val="0"/>
          <c:showVal val="0"/>
          <c:showCatName val="0"/>
          <c:showSerName val="0"/>
          <c:showPercent val="0"/>
          <c:showBubbleSize val="0"/>
        </c:dLbls>
        <c:gapWidth val="150"/>
        <c:axId val="219142784"/>
        <c:axId val="219165056"/>
      </c:barChart>
      <c:catAx>
        <c:axId val="219142784"/>
        <c:scaling>
          <c:orientation val="minMax"/>
        </c:scaling>
        <c:delete val="0"/>
        <c:axPos val="l"/>
        <c:numFmt formatCode="General" sourceLinked="1"/>
        <c:majorTickMark val="out"/>
        <c:minorTickMark val="none"/>
        <c:tickLblPos val="nextTo"/>
        <c:spPr>
          <a:ln>
            <a:solidFill>
              <a:schemeClr val="bg1"/>
            </a:solidFill>
          </a:ln>
        </c:spPr>
        <c:txPr>
          <a:bodyPr lIns="2" anchor="ctr" anchorCtr="1">
            <a:spAutoFit/>
          </a:bodyPr>
          <a:lstStyle/>
          <a:p>
            <a:pPr>
              <a:defRPr>
                <a:latin typeface="Arial"/>
              </a:defRPr>
            </a:pPr>
            <a:endParaRPr lang="ko-KR"/>
          </a:p>
        </c:txPr>
        <c:crossAx val="219165056"/>
        <c:crosses val="autoZero"/>
        <c:auto val="1"/>
        <c:lblAlgn val="ctr"/>
        <c:lblOffset val="100"/>
        <c:noMultiLvlLbl val="0"/>
      </c:catAx>
      <c:valAx>
        <c:axId val="219165056"/>
        <c:scaling>
          <c:orientation val="minMax"/>
        </c:scaling>
        <c:delete val="0"/>
        <c:axPos val="b"/>
        <c:numFmt formatCode="0%" sourceLinked="1"/>
        <c:majorTickMark val="out"/>
        <c:minorTickMark val="none"/>
        <c:tickLblPos val="nextTo"/>
        <c:spPr>
          <a:ln>
            <a:solidFill>
              <a:schemeClr val="bg1"/>
            </a:solidFill>
          </a:ln>
        </c:spPr>
        <c:txPr>
          <a:bodyPr/>
          <a:lstStyle/>
          <a:p>
            <a:pPr>
              <a:defRPr>
                <a:latin typeface="Arial"/>
              </a:defRPr>
            </a:pPr>
            <a:endParaRPr lang="ko-KR"/>
          </a:p>
        </c:txPr>
        <c:crossAx val="219142784"/>
        <c:crosses val="autoZero"/>
        <c:crossBetween val="between"/>
      </c:valAx>
      <c:spPr>
        <a:noFill/>
        <a:ln w="25400">
          <a:noFill/>
        </a:ln>
      </c:spPr>
    </c:plotArea>
    <c:plotVisOnly val="1"/>
    <c:dispBlanksAs val="gap"/>
    <c:showDLblsOverMax val="0"/>
  </c:chart>
  <c:spPr>
    <a:noFill/>
    <a:ln>
      <a:noFill/>
    </a:ln>
  </c:spPr>
  <c:txPr>
    <a:bodyPr/>
    <a:lstStyle/>
    <a:p>
      <a:pPr>
        <a:defRPr sz="1800" b="0" i="0">
          <a:solidFill>
            <a:schemeClr val="bg1"/>
          </a:solidFill>
        </a:defRPr>
      </a:pPr>
      <a:endParaRPr lang="ko-K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0709105352928799"/>
          <c:y val="4.1800524934383201E-2"/>
          <c:w val="0.855240075702703"/>
          <c:h val="0.83131832797427596"/>
        </c:manualLayout>
      </c:layout>
      <c:barChart>
        <c:barDir val="bar"/>
        <c:grouping val="clustered"/>
        <c:varyColors val="0"/>
        <c:ser>
          <c:idx val="0"/>
          <c:order val="0"/>
          <c:tx>
            <c:strRef>
              <c:f>Sheet1!$B$1</c:f>
              <c:strCache>
                <c:ptCount val="1"/>
                <c:pt idx="0">
                  <c:v>Series 1</c:v>
                </c:pt>
              </c:strCache>
            </c:strRef>
          </c:tx>
          <c:spPr>
            <a:solidFill>
              <a:srgbClr val="FC841B"/>
            </a:solidFill>
            <a:ln w="25400">
              <a:noFill/>
            </a:ln>
          </c:spPr>
          <c:invertIfNegative val="0"/>
          <c:dLbls>
            <c:spPr>
              <a:noFill/>
              <a:ln w="25400">
                <a:noFill/>
              </a:ln>
            </c:spPr>
            <c:txPr>
              <a:bodyPr/>
              <a:lstStyle/>
              <a:p>
                <a:pPr>
                  <a:defRPr>
                    <a:latin typeface="Arial"/>
                  </a:defRPr>
                </a:pPr>
                <a:endParaRPr lang="ko-KR"/>
              </a:p>
            </c:txPr>
            <c:showLegendKey val="0"/>
            <c:showVal val="1"/>
            <c:showCatName val="0"/>
            <c:showSerName val="0"/>
            <c:showPercent val="0"/>
            <c:showBubbleSize val="0"/>
            <c:showLeaderLines val="0"/>
          </c:dLbls>
          <c:cat>
            <c:numRef>
              <c:f>Sheet1!$A$2:$A$6</c:f>
              <c:numCache>
                <c:formatCode>General</c:formatCode>
                <c:ptCount val="5"/>
              </c:numCache>
            </c:numRef>
          </c:cat>
          <c:val>
            <c:numRef>
              <c:f>Sheet1!$B$2:$B$6</c:f>
              <c:numCache>
                <c:formatCode>0%</c:formatCode>
                <c:ptCount val="5"/>
                <c:pt idx="0">
                  <c:v>0</c:v>
                </c:pt>
                <c:pt idx="1">
                  <c:v>0</c:v>
                </c:pt>
                <c:pt idx="2">
                  <c:v>0.09</c:v>
                </c:pt>
                <c:pt idx="3">
                  <c:v>0.36</c:v>
                </c:pt>
                <c:pt idx="4">
                  <c:v>0.55000000000000004</c:v>
                </c:pt>
              </c:numCache>
            </c:numRef>
          </c:val>
        </c:ser>
        <c:dLbls>
          <c:showLegendKey val="0"/>
          <c:showVal val="0"/>
          <c:showCatName val="0"/>
          <c:showSerName val="0"/>
          <c:showPercent val="0"/>
          <c:showBubbleSize val="0"/>
        </c:dLbls>
        <c:gapWidth val="150"/>
        <c:axId val="274052608"/>
        <c:axId val="274054144"/>
      </c:barChart>
      <c:catAx>
        <c:axId val="274052608"/>
        <c:scaling>
          <c:orientation val="minMax"/>
        </c:scaling>
        <c:delete val="0"/>
        <c:axPos val="l"/>
        <c:numFmt formatCode="General" sourceLinked="1"/>
        <c:majorTickMark val="out"/>
        <c:minorTickMark val="none"/>
        <c:tickLblPos val="nextTo"/>
        <c:spPr>
          <a:ln>
            <a:solidFill>
              <a:schemeClr val="bg1"/>
            </a:solidFill>
          </a:ln>
        </c:spPr>
        <c:txPr>
          <a:bodyPr lIns="2" anchor="ctr" anchorCtr="1">
            <a:spAutoFit/>
          </a:bodyPr>
          <a:lstStyle/>
          <a:p>
            <a:pPr>
              <a:defRPr>
                <a:latin typeface="Arial"/>
              </a:defRPr>
            </a:pPr>
            <a:endParaRPr lang="ko-KR"/>
          </a:p>
        </c:txPr>
        <c:crossAx val="274054144"/>
        <c:crosses val="autoZero"/>
        <c:auto val="1"/>
        <c:lblAlgn val="ctr"/>
        <c:lblOffset val="100"/>
        <c:noMultiLvlLbl val="0"/>
      </c:catAx>
      <c:valAx>
        <c:axId val="274054144"/>
        <c:scaling>
          <c:orientation val="minMax"/>
        </c:scaling>
        <c:delete val="0"/>
        <c:axPos val="b"/>
        <c:numFmt formatCode="0%" sourceLinked="1"/>
        <c:majorTickMark val="out"/>
        <c:minorTickMark val="none"/>
        <c:tickLblPos val="nextTo"/>
        <c:spPr>
          <a:ln>
            <a:solidFill>
              <a:schemeClr val="bg1"/>
            </a:solidFill>
          </a:ln>
        </c:spPr>
        <c:txPr>
          <a:bodyPr/>
          <a:lstStyle/>
          <a:p>
            <a:pPr>
              <a:defRPr>
                <a:latin typeface="Arial"/>
              </a:defRPr>
            </a:pPr>
            <a:endParaRPr lang="ko-KR"/>
          </a:p>
        </c:txPr>
        <c:crossAx val="274052608"/>
        <c:crosses val="autoZero"/>
        <c:crossBetween val="between"/>
      </c:valAx>
      <c:spPr>
        <a:noFill/>
        <a:ln w="25400">
          <a:noFill/>
        </a:ln>
      </c:spPr>
    </c:plotArea>
    <c:plotVisOnly val="1"/>
    <c:dispBlanksAs val="gap"/>
    <c:showDLblsOverMax val="0"/>
  </c:chart>
  <c:spPr>
    <a:noFill/>
    <a:ln>
      <a:noFill/>
    </a:ln>
  </c:spPr>
  <c:txPr>
    <a:bodyPr/>
    <a:lstStyle/>
    <a:p>
      <a:pPr>
        <a:defRPr sz="1800" b="0" i="0">
          <a:solidFill>
            <a:schemeClr val="bg1"/>
          </a:solidFill>
        </a:defRPr>
      </a:pPr>
      <a:endParaRPr lang="ko-K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charset="0"/>
                <a:cs typeface="ＭＳ Ｐゴシック" charset="0"/>
              </a:defRPr>
            </a:lvl1pPr>
          </a:lstStyle>
          <a:p>
            <a:pPr>
              <a:defRPr/>
            </a:pPr>
            <a:endParaRPr lang="en-US"/>
          </a:p>
        </p:txBody>
      </p:sp>
      <p:sp>
        <p:nvSpPr>
          <p:cNvPr id="12390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D4228E28-5291-8248-80B6-6C780F6026F6}" type="datetime1">
              <a:rPr lang="en-US"/>
              <a:pPr>
                <a:defRPr/>
              </a:pPr>
              <a:t>2/28/2018</a:t>
            </a:fld>
            <a:endParaRPr lang="en-US"/>
          </a:p>
        </p:txBody>
      </p:sp>
      <p:sp>
        <p:nvSpPr>
          <p:cNvPr id="12390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charset="0"/>
                <a:cs typeface="ＭＳ Ｐゴシック" charset="0"/>
              </a:defRPr>
            </a:lvl1pPr>
          </a:lstStyle>
          <a:p>
            <a:pPr>
              <a:defRPr/>
            </a:pPr>
            <a:endParaRPr lang="en-US"/>
          </a:p>
        </p:txBody>
      </p:sp>
      <p:sp>
        <p:nvSpPr>
          <p:cNvPr id="12390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9552ACD-7B9A-874A-9919-FBC5BD440B26}" type="slidenum">
              <a:rPr lang="en-US"/>
              <a:pPr>
                <a:defRPr/>
              </a:pPr>
              <a:t>‹#›</a:t>
            </a:fld>
            <a:endParaRPr lang="en-US"/>
          </a:p>
        </p:txBody>
      </p:sp>
    </p:spTree>
    <p:extLst>
      <p:ext uri="{BB962C8B-B14F-4D97-AF65-F5344CB8AC3E}">
        <p14:creationId xmlns:p14="http://schemas.microsoft.com/office/powerpoint/2010/main" val="34408084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charset="0"/>
                <a:cs typeface="ＭＳ Ｐゴシック" charset="0"/>
              </a:defRPr>
            </a:lvl1pPr>
          </a:lstStyle>
          <a:p>
            <a:pPr>
              <a:defRPr/>
            </a:pPr>
            <a:endParaRPr lang="en-US"/>
          </a:p>
        </p:txBody>
      </p:sp>
      <p:sp>
        <p:nvSpPr>
          <p:cNvPr id="317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FECBA146-F560-384C-97A3-D718C488FFE5}" type="datetime1">
              <a:rPr lang="en-US"/>
              <a:pPr>
                <a:defRPr/>
              </a:pPr>
              <a:t>2/28/2018</a:t>
            </a:fld>
            <a:endParaRPr 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xmlns:mv="urn:schemas-microsoft-com:mac:vml" xmlns:mc="http://schemas.openxmlformats.org/markup-compatibility/2006" val="1"/>
            </a:ext>
          </a:extLst>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charset="0"/>
                <a:cs typeface="ＭＳ Ｐゴシック" charset="0"/>
              </a:defRPr>
            </a:lvl1pPr>
          </a:lstStyle>
          <a:p>
            <a:pPr>
              <a:defRPr/>
            </a:pPr>
            <a:endParaRPr lang="en-US"/>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E30721C-B5B9-5D40-AE5E-E54823F12093}" type="slidenum">
              <a:rPr lang="en-US"/>
              <a:pPr>
                <a:defRPr/>
              </a:pPr>
              <a:t>‹#›</a:t>
            </a:fld>
            <a:endParaRPr lang="en-US"/>
          </a:p>
        </p:txBody>
      </p:sp>
    </p:spTree>
    <p:extLst>
      <p:ext uri="{BB962C8B-B14F-4D97-AF65-F5344CB8AC3E}">
        <p14:creationId xmlns:p14="http://schemas.microsoft.com/office/powerpoint/2010/main" val="154559696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10</a:t>
            </a:fld>
            <a:endParaRPr lang="en-US"/>
          </a:p>
        </p:txBody>
      </p:sp>
    </p:spTree>
    <p:extLst>
      <p:ext uri="{BB962C8B-B14F-4D97-AF65-F5344CB8AC3E}">
        <p14:creationId xmlns:p14="http://schemas.microsoft.com/office/powerpoint/2010/main" val="202072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11</a:t>
            </a:fld>
            <a:endParaRPr lang="en-US"/>
          </a:p>
        </p:txBody>
      </p:sp>
    </p:spTree>
    <p:extLst>
      <p:ext uri="{BB962C8B-B14F-4D97-AF65-F5344CB8AC3E}">
        <p14:creationId xmlns:p14="http://schemas.microsoft.com/office/powerpoint/2010/main" val="912804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12</a:t>
            </a:fld>
            <a:endParaRPr lang="en-US"/>
          </a:p>
        </p:txBody>
      </p:sp>
    </p:spTree>
    <p:extLst>
      <p:ext uri="{BB962C8B-B14F-4D97-AF65-F5344CB8AC3E}">
        <p14:creationId xmlns:p14="http://schemas.microsoft.com/office/powerpoint/2010/main" val="21896409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13</a:t>
            </a:fld>
            <a:endParaRPr lang="en-US"/>
          </a:p>
        </p:txBody>
      </p:sp>
    </p:spTree>
    <p:extLst>
      <p:ext uri="{BB962C8B-B14F-4D97-AF65-F5344CB8AC3E}">
        <p14:creationId xmlns:p14="http://schemas.microsoft.com/office/powerpoint/2010/main" val="738800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14</a:t>
            </a:fld>
            <a:endParaRPr lang="en-US"/>
          </a:p>
        </p:txBody>
      </p:sp>
    </p:spTree>
    <p:extLst>
      <p:ext uri="{BB962C8B-B14F-4D97-AF65-F5344CB8AC3E}">
        <p14:creationId xmlns:p14="http://schemas.microsoft.com/office/powerpoint/2010/main" val="2343498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15</a:t>
            </a:fld>
            <a:endParaRPr lang="en-US"/>
          </a:p>
        </p:txBody>
      </p:sp>
    </p:spTree>
    <p:extLst>
      <p:ext uri="{BB962C8B-B14F-4D97-AF65-F5344CB8AC3E}">
        <p14:creationId xmlns:p14="http://schemas.microsoft.com/office/powerpoint/2010/main" val="3278621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16</a:t>
            </a:fld>
            <a:endParaRPr lang="en-US"/>
          </a:p>
        </p:txBody>
      </p:sp>
    </p:spTree>
    <p:extLst>
      <p:ext uri="{BB962C8B-B14F-4D97-AF65-F5344CB8AC3E}">
        <p14:creationId xmlns:p14="http://schemas.microsoft.com/office/powerpoint/2010/main" val="417478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AAB7988F-751A-C64A-9990-7DD93FE242DA}" type="slidenum">
              <a:rPr lang="en-US" sz="1200">
                <a:solidFill>
                  <a:srgbClr val="000000"/>
                </a:solidFill>
              </a:rPr>
              <a:pPr/>
              <a:t>17</a:t>
            </a:fld>
            <a:endParaRPr lang="en-US" sz="1200">
              <a:solidFill>
                <a:srgbClr val="000000"/>
              </a:solidFill>
            </a:endParaRPr>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xmlns:mv="urn:schemas-microsoft-com:mac:vml" xmlns:mc="http://schemas.openxmlformats.org/markup-compatibility/2006"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18</a:t>
            </a:fld>
            <a:endParaRPr lang="en-US"/>
          </a:p>
        </p:txBody>
      </p:sp>
    </p:spTree>
    <p:extLst>
      <p:ext uri="{BB962C8B-B14F-4D97-AF65-F5344CB8AC3E}">
        <p14:creationId xmlns:p14="http://schemas.microsoft.com/office/powerpoint/2010/main" val="2545769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19</a:t>
            </a:fld>
            <a:endParaRPr lang="en-US"/>
          </a:p>
        </p:txBody>
      </p:sp>
    </p:spTree>
    <p:extLst>
      <p:ext uri="{BB962C8B-B14F-4D97-AF65-F5344CB8AC3E}">
        <p14:creationId xmlns:p14="http://schemas.microsoft.com/office/powerpoint/2010/main" val="2112478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010F7502-D013-2840-AF9A-692253493CF5}" type="slidenum">
              <a:rPr lang="en-US" sz="1200"/>
              <a:pPr/>
              <a:t>2</a:t>
            </a:fld>
            <a:endParaRPr lang="en-US" sz="1200"/>
          </a:p>
        </p:txBody>
      </p:sp>
      <p:sp>
        <p:nvSpPr>
          <p:cNvPr id="921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r"/>
            <a:fld id="{9A3E9AB6-50EC-D54B-B020-893EB84B852B}" type="slidenum">
              <a:rPr lang="en-US" sz="1200"/>
              <a:pPr algn="r"/>
              <a:t>2</a:t>
            </a:fld>
            <a:endParaRPr lang="en-US" sz="1200"/>
          </a:p>
        </p:txBody>
      </p:sp>
      <p:sp>
        <p:nvSpPr>
          <p:cNvPr id="9219" name="Rectangle 2"/>
          <p:cNvSpPr>
            <a:spLocks noGrp="1" noRot="1" noChangeAspect="1" noChangeArrowheads="1"/>
          </p:cNvSpPr>
          <p:nvPr>
            <p:ph type="sldImg"/>
          </p:nvPr>
        </p:nvSpPr>
        <p:spPr>
          <a:solidFill>
            <a:srgbClr val="FFFFFF"/>
          </a:solidFill>
          <a:ln/>
        </p:spPr>
      </p:sp>
      <p:sp>
        <p:nvSpPr>
          <p:cNvPr id="92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xmlns:mv="urn:schemas-microsoft-com:mac:vml" xmlns:mc="http://schemas.openxmlformats.org/markup-compatibility/2006"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20</a:t>
            </a:fld>
            <a:endParaRPr lang="en-US"/>
          </a:p>
        </p:txBody>
      </p:sp>
    </p:spTree>
    <p:extLst>
      <p:ext uri="{BB962C8B-B14F-4D97-AF65-F5344CB8AC3E}">
        <p14:creationId xmlns:p14="http://schemas.microsoft.com/office/powerpoint/2010/main" val="38869036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21</a:t>
            </a:fld>
            <a:endParaRPr lang="en-US"/>
          </a:p>
        </p:txBody>
      </p:sp>
    </p:spTree>
    <p:extLst>
      <p:ext uri="{BB962C8B-B14F-4D97-AF65-F5344CB8AC3E}">
        <p14:creationId xmlns:p14="http://schemas.microsoft.com/office/powerpoint/2010/main" val="3758224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22</a:t>
            </a:fld>
            <a:endParaRPr lang="en-US"/>
          </a:p>
        </p:txBody>
      </p:sp>
    </p:spTree>
    <p:extLst>
      <p:ext uri="{BB962C8B-B14F-4D97-AF65-F5344CB8AC3E}">
        <p14:creationId xmlns:p14="http://schemas.microsoft.com/office/powerpoint/2010/main" val="8457410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23</a:t>
            </a:fld>
            <a:endParaRPr lang="en-US"/>
          </a:p>
        </p:txBody>
      </p:sp>
    </p:spTree>
    <p:extLst>
      <p:ext uri="{BB962C8B-B14F-4D97-AF65-F5344CB8AC3E}">
        <p14:creationId xmlns:p14="http://schemas.microsoft.com/office/powerpoint/2010/main" val="17071734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24</a:t>
            </a:fld>
            <a:endParaRPr lang="en-US"/>
          </a:p>
        </p:txBody>
      </p:sp>
    </p:spTree>
    <p:extLst>
      <p:ext uri="{BB962C8B-B14F-4D97-AF65-F5344CB8AC3E}">
        <p14:creationId xmlns:p14="http://schemas.microsoft.com/office/powerpoint/2010/main" val="4033061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25</a:t>
            </a:fld>
            <a:endParaRPr lang="en-US"/>
          </a:p>
        </p:txBody>
      </p:sp>
    </p:spTree>
    <p:extLst>
      <p:ext uri="{BB962C8B-B14F-4D97-AF65-F5344CB8AC3E}">
        <p14:creationId xmlns:p14="http://schemas.microsoft.com/office/powerpoint/2010/main" val="3952593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26</a:t>
            </a:fld>
            <a:endParaRPr lang="en-US"/>
          </a:p>
        </p:txBody>
      </p:sp>
    </p:spTree>
    <p:extLst>
      <p:ext uri="{BB962C8B-B14F-4D97-AF65-F5344CB8AC3E}">
        <p14:creationId xmlns:p14="http://schemas.microsoft.com/office/powerpoint/2010/main" val="39433433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27</a:t>
            </a:fld>
            <a:endParaRPr lang="en-US"/>
          </a:p>
        </p:txBody>
      </p:sp>
    </p:spTree>
    <p:extLst>
      <p:ext uri="{BB962C8B-B14F-4D97-AF65-F5344CB8AC3E}">
        <p14:creationId xmlns:p14="http://schemas.microsoft.com/office/powerpoint/2010/main" val="2461010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28</a:t>
            </a:fld>
            <a:endParaRPr lang="en-US"/>
          </a:p>
        </p:txBody>
      </p:sp>
    </p:spTree>
    <p:extLst>
      <p:ext uri="{BB962C8B-B14F-4D97-AF65-F5344CB8AC3E}">
        <p14:creationId xmlns:p14="http://schemas.microsoft.com/office/powerpoint/2010/main" val="21868383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29</a:t>
            </a:fld>
            <a:endParaRPr lang="en-US"/>
          </a:p>
        </p:txBody>
      </p:sp>
    </p:spTree>
    <p:extLst>
      <p:ext uri="{BB962C8B-B14F-4D97-AF65-F5344CB8AC3E}">
        <p14:creationId xmlns:p14="http://schemas.microsoft.com/office/powerpoint/2010/main" val="3459126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8921FF46-BF88-D640-8AF3-BFD58B0B9098}" type="slidenum">
              <a:rPr lang="en-US" sz="1200"/>
              <a:pPr/>
              <a:t>3</a:t>
            </a:fld>
            <a:endParaRPr lang="en-US" sz="1200"/>
          </a:p>
        </p:txBody>
      </p:sp>
      <p:sp>
        <p:nvSpPr>
          <p:cNvPr id="1126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r"/>
            <a:fld id="{AED6B0FB-820A-AF46-AA3C-7348D21F8757}" type="slidenum">
              <a:rPr lang="en-US" sz="1200"/>
              <a:pPr algn="r"/>
              <a:t>3</a:t>
            </a:fld>
            <a:endParaRPr lang="en-US" sz="1200"/>
          </a:p>
        </p:txBody>
      </p:sp>
      <p:sp>
        <p:nvSpPr>
          <p:cNvPr id="11267" name="Rectangle 2"/>
          <p:cNvSpPr>
            <a:spLocks noGrp="1" noRot="1" noChangeAspect="1" noChangeArrowheads="1"/>
          </p:cNvSpPr>
          <p:nvPr>
            <p:ph type="sldImg"/>
          </p:nvPr>
        </p:nvSpPr>
        <p:spPr>
          <a:solidFill>
            <a:srgbClr val="FFFFFF"/>
          </a:solidFill>
          <a:ln/>
        </p:spPr>
      </p:sp>
      <p:sp>
        <p:nvSpPr>
          <p:cNvPr id="1126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xmlns:mv="urn:schemas-microsoft-com:mac:vml" xmlns:mc="http://schemas.openxmlformats.org/markup-compatibility/2006"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30</a:t>
            </a:fld>
            <a:endParaRPr lang="en-US"/>
          </a:p>
        </p:txBody>
      </p:sp>
    </p:spTree>
    <p:extLst>
      <p:ext uri="{BB962C8B-B14F-4D97-AF65-F5344CB8AC3E}">
        <p14:creationId xmlns:p14="http://schemas.microsoft.com/office/powerpoint/2010/main" val="23656874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31</a:t>
            </a:fld>
            <a:endParaRPr lang="en-US"/>
          </a:p>
        </p:txBody>
      </p:sp>
    </p:spTree>
    <p:extLst>
      <p:ext uri="{BB962C8B-B14F-4D97-AF65-F5344CB8AC3E}">
        <p14:creationId xmlns:p14="http://schemas.microsoft.com/office/powerpoint/2010/main" val="5122398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32</a:t>
            </a:fld>
            <a:endParaRPr lang="en-US"/>
          </a:p>
        </p:txBody>
      </p:sp>
    </p:spTree>
    <p:extLst>
      <p:ext uri="{BB962C8B-B14F-4D97-AF65-F5344CB8AC3E}">
        <p14:creationId xmlns:p14="http://schemas.microsoft.com/office/powerpoint/2010/main" val="21723348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33</a:t>
            </a:fld>
            <a:endParaRPr lang="en-US"/>
          </a:p>
        </p:txBody>
      </p:sp>
    </p:spTree>
    <p:extLst>
      <p:ext uri="{BB962C8B-B14F-4D97-AF65-F5344CB8AC3E}">
        <p14:creationId xmlns:p14="http://schemas.microsoft.com/office/powerpoint/2010/main" val="30534462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34</a:t>
            </a:fld>
            <a:endParaRPr lang="en-US"/>
          </a:p>
        </p:txBody>
      </p:sp>
    </p:spTree>
    <p:extLst>
      <p:ext uri="{BB962C8B-B14F-4D97-AF65-F5344CB8AC3E}">
        <p14:creationId xmlns:p14="http://schemas.microsoft.com/office/powerpoint/2010/main" val="9933879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35</a:t>
            </a:fld>
            <a:endParaRPr lang="en-US"/>
          </a:p>
        </p:txBody>
      </p:sp>
    </p:spTree>
    <p:extLst>
      <p:ext uri="{BB962C8B-B14F-4D97-AF65-F5344CB8AC3E}">
        <p14:creationId xmlns:p14="http://schemas.microsoft.com/office/powerpoint/2010/main" val="37702628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36</a:t>
            </a:fld>
            <a:endParaRPr lang="en-US"/>
          </a:p>
        </p:txBody>
      </p:sp>
    </p:spTree>
    <p:extLst>
      <p:ext uri="{BB962C8B-B14F-4D97-AF65-F5344CB8AC3E}">
        <p14:creationId xmlns:p14="http://schemas.microsoft.com/office/powerpoint/2010/main" val="40584648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37</a:t>
            </a:fld>
            <a:endParaRPr lang="en-US"/>
          </a:p>
        </p:txBody>
      </p:sp>
    </p:spTree>
    <p:extLst>
      <p:ext uri="{BB962C8B-B14F-4D97-AF65-F5344CB8AC3E}">
        <p14:creationId xmlns:p14="http://schemas.microsoft.com/office/powerpoint/2010/main" val="4166341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38</a:t>
            </a:fld>
            <a:endParaRPr lang="en-US"/>
          </a:p>
        </p:txBody>
      </p:sp>
    </p:spTree>
    <p:extLst>
      <p:ext uri="{BB962C8B-B14F-4D97-AF65-F5344CB8AC3E}">
        <p14:creationId xmlns:p14="http://schemas.microsoft.com/office/powerpoint/2010/main" val="36292722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39</a:t>
            </a:fld>
            <a:endParaRPr lang="en-US"/>
          </a:p>
        </p:txBody>
      </p:sp>
    </p:spTree>
    <p:extLst>
      <p:ext uri="{BB962C8B-B14F-4D97-AF65-F5344CB8AC3E}">
        <p14:creationId xmlns:p14="http://schemas.microsoft.com/office/powerpoint/2010/main" val="4271856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22219FF7-A3A1-E747-9E18-6EC126B2C603}" type="slidenum">
              <a:rPr lang="en-US" sz="1200"/>
              <a:pPr/>
              <a:t>4</a:t>
            </a:fld>
            <a:endParaRPr lang="en-US" sz="1200"/>
          </a:p>
        </p:txBody>
      </p:sp>
      <p:sp>
        <p:nvSpPr>
          <p:cNvPr id="1331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r"/>
            <a:fld id="{0C2A79C5-1D1F-7B4F-A75F-6B564C589E36}" type="slidenum">
              <a:rPr lang="en-US" sz="1200"/>
              <a:pPr algn="r"/>
              <a:t>4</a:t>
            </a:fld>
            <a:endParaRPr lang="en-US" sz="1200"/>
          </a:p>
        </p:txBody>
      </p:sp>
      <p:sp>
        <p:nvSpPr>
          <p:cNvPr id="13315" name="Rectangle 1031"/>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r"/>
            <a:fld id="{C4932FE2-9528-DA4B-AED7-D2AAD5DE183B}" type="slidenum">
              <a:rPr lang="en-US" sz="1200"/>
              <a:pPr algn="r"/>
              <a:t>4</a:t>
            </a:fld>
            <a:endParaRPr lang="en-US" sz="1200"/>
          </a:p>
        </p:txBody>
      </p:sp>
      <p:sp>
        <p:nvSpPr>
          <p:cNvPr id="1331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r"/>
            <a:fld id="{7CB68058-00C3-8F42-96FB-E5CA9B2AB5C5}" type="slidenum">
              <a:rPr lang="en-US" sz="1200"/>
              <a:pPr algn="r"/>
              <a:t>4</a:t>
            </a:fld>
            <a:endParaRPr lang="en-US" sz="1200"/>
          </a:p>
        </p:txBody>
      </p:sp>
      <p:sp>
        <p:nvSpPr>
          <p:cNvPr id="1331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r"/>
            <a:fld id="{6679FFB6-14A2-C34B-B354-AA6E6C8700D3}" type="slidenum">
              <a:rPr lang="en-US" sz="1200">
                <a:cs typeface="Arial" charset="0"/>
              </a:rPr>
              <a:pPr algn="r"/>
              <a:t>4</a:t>
            </a:fld>
            <a:endParaRPr lang="en-US" sz="1200">
              <a:cs typeface="Arial" charset="0"/>
            </a:endParaRPr>
          </a:p>
        </p:txBody>
      </p:sp>
      <p:sp>
        <p:nvSpPr>
          <p:cNvPr id="13318" name="Rectangle 2"/>
          <p:cNvSpPr>
            <a:spLocks noGrp="1" noRot="1" noChangeAspect="1" noChangeArrowheads="1" noTextEdit="1"/>
          </p:cNvSpPr>
          <p:nvPr>
            <p:ph type="sldImg"/>
          </p:nvPr>
        </p:nvSpPr>
        <p:spPr>
          <a:solidFill>
            <a:srgbClr val="FFFFFF"/>
          </a:solidFill>
          <a:ln/>
        </p:spPr>
      </p:sp>
      <p:sp>
        <p:nvSpPr>
          <p:cNvPr id="13319"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xmlns:mv="urn:schemas-microsoft-com:mac:vml" xmlns:mc="http://schemas.openxmlformats.org/markup-compatibility/2006"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40</a:t>
            </a:fld>
            <a:endParaRPr lang="en-US"/>
          </a:p>
        </p:txBody>
      </p:sp>
    </p:spTree>
    <p:extLst>
      <p:ext uri="{BB962C8B-B14F-4D97-AF65-F5344CB8AC3E}">
        <p14:creationId xmlns:p14="http://schemas.microsoft.com/office/powerpoint/2010/main" val="8502164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41</a:t>
            </a:fld>
            <a:endParaRPr lang="en-US"/>
          </a:p>
        </p:txBody>
      </p:sp>
    </p:spTree>
    <p:extLst>
      <p:ext uri="{BB962C8B-B14F-4D97-AF65-F5344CB8AC3E}">
        <p14:creationId xmlns:p14="http://schemas.microsoft.com/office/powerpoint/2010/main" val="18783693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42</a:t>
            </a:fld>
            <a:endParaRPr lang="en-US"/>
          </a:p>
        </p:txBody>
      </p:sp>
    </p:spTree>
    <p:extLst>
      <p:ext uri="{BB962C8B-B14F-4D97-AF65-F5344CB8AC3E}">
        <p14:creationId xmlns:p14="http://schemas.microsoft.com/office/powerpoint/2010/main" val="3070186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43</a:t>
            </a:fld>
            <a:endParaRPr lang="en-US"/>
          </a:p>
        </p:txBody>
      </p:sp>
    </p:spTree>
    <p:extLst>
      <p:ext uri="{BB962C8B-B14F-4D97-AF65-F5344CB8AC3E}">
        <p14:creationId xmlns:p14="http://schemas.microsoft.com/office/powerpoint/2010/main" val="8236677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44</a:t>
            </a:fld>
            <a:endParaRPr lang="en-US"/>
          </a:p>
        </p:txBody>
      </p:sp>
    </p:spTree>
    <p:extLst>
      <p:ext uri="{BB962C8B-B14F-4D97-AF65-F5344CB8AC3E}">
        <p14:creationId xmlns:p14="http://schemas.microsoft.com/office/powerpoint/2010/main" val="7703723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7C9D6603-F7BD-7E48-B650-E8490E248324}" type="slidenum">
              <a:rPr lang="en-US" sz="1200">
                <a:solidFill>
                  <a:srgbClr val="000000"/>
                </a:solidFill>
              </a:rPr>
              <a:pPr/>
              <a:t>45</a:t>
            </a:fld>
            <a:endParaRPr lang="en-US" sz="1200">
              <a:solidFill>
                <a:srgbClr val="000000"/>
              </a:solidFill>
            </a:endParaRPr>
          </a:p>
        </p:txBody>
      </p:sp>
      <p:sp>
        <p:nvSpPr>
          <p:cNvPr id="8499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r"/>
            <a:fld id="{961B2700-4F46-E945-8CEA-60C6F62AC45D}" type="slidenum">
              <a:rPr lang="en-US" sz="1200">
                <a:solidFill>
                  <a:srgbClr val="000000"/>
                </a:solidFill>
              </a:rPr>
              <a:pPr algn="r"/>
              <a:t>45</a:t>
            </a:fld>
            <a:endParaRPr lang="en-US" sz="1200">
              <a:solidFill>
                <a:srgbClr val="000000"/>
              </a:solidFill>
            </a:endParaRPr>
          </a:p>
        </p:txBody>
      </p:sp>
      <p:sp>
        <p:nvSpPr>
          <p:cNvPr id="8499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r"/>
            <a:fld id="{A82B2526-B379-3642-B0FA-F6017E129A28}" type="slidenum">
              <a:rPr lang="en-US" sz="1200">
                <a:solidFill>
                  <a:srgbClr val="000000"/>
                </a:solidFill>
              </a:rPr>
              <a:pPr algn="r"/>
              <a:t>45</a:t>
            </a:fld>
            <a:endParaRPr lang="en-US" sz="1200">
              <a:solidFill>
                <a:srgbClr val="000000"/>
              </a:solidFill>
            </a:endParaRPr>
          </a:p>
        </p:txBody>
      </p:sp>
      <p:sp>
        <p:nvSpPr>
          <p:cNvPr id="84996" name="Rectangle 2"/>
          <p:cNvSpPr>
            <a:spLocks noGrp="1" noRot="1" noChangeAspect="1" noChangeArrowheads="1"/>
          </p:cNvSpPr>
          <p:nvPr>
            <p:ph type="sldImg"/>
          </p:nvPr>
        </p:nvSpPr>
        <p:spPr>
          <a:solidFill>
            <a:srgbClr val="FFFFFF"/>
          </a:solidFill>
          <a:ln/>
        </p:spPr>
      </p:sp>
      <p:sp>
        <p:nvSpPr>
          <p:cNvPr id="8499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xmlns:mv="urn:schemas-microsoft-com:mac:vml" xmlns:mc="http://schemas.openxmlformats.org/markup-compatibility/2006"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a:ln/>
        </p:spPr>
      </p:sp>
      <p:sp>
        <p:nvSpPr>
          <p:cNvPr id="870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xmlns:mv="urn:schemas-microsoft-com:mac:vml" xmlns:mc="http://schemas.openxmlformats.org/markup-compatibility/2006" val="1"/>
            </a:ext>
          </a:extLst>
        </p:spPr>
        <p:txBody>
          <a:bodyPr/>
          <a:lstStyle/>
          <a:p>
            <a:endParaRPr lang="en-US">
              <a:ea typeface="ＭＳ Ｐゴシック" charset="0"/>
              <a:cs typeface="ＭＳ Ｐゴシック" charset="0"/>
            </a:endParaRPr>
          </a:p>
        </p:txBody>
      </p:sp>
      <p:sp>
        <p:nvSpPr>
          <p:cNvPr id="870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65F57975-9D5C-EF47-BDBD-28A992FE4207}" type="slidenum">
              <a:rPr lang="en-US" sz="1200"/>
              <a:pPr/>
              <a:t>46</a:t>
            </a:fld>
            <a:endParaRPr lang="en-US" sz="120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47</a:t>
            </a:fld>
            <a:endParaRPr lang="en-US"/>
          </a:p>
        </p:txBody>
      </p:sp>
    </p:spTree>
    <p:extLst>
      <p:ext uri="{BB962C8B-B14F-4D97-AF65-F5344CB8AC3E}">
        <p14:creationId xmlns:p14="http://schemas.microsoft.com/office/powerpoint/2010/main" val="23314291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48</a:t>
            </a:fld>
            <a:endParaRPr lang="en-US"/>
          </a:p>
        </p:txBody>
      </p:sp>
    </p:spTree>
    <p:extLst>
      <p:ext uri="{BB962C8B-B14F-4D97-AF65-F5344CB8AC3E}">
        <p14:creationId xmlns:p14="http://schemas.microsoft.com/office/powerpoint/2010/main" val="20072899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49</a:t>
            </a:fld>
            <a:endParaRPr lang="en-US"/>
          </a:p>
        </p:txBody>
      </p:sp>
    </p:spTree>
    <p:extLst>
      <p:ext uri="{BB962C8B-B14F-4D97-AF65-F5344CB8AC3E}">
        <p14:creationId xmlns:p14="http://schemas.microsoft.com/office/powerpoint/2010/main" val="2207870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22219FF7-A3A1-E747-9E18-6EC126B2C603}" type="slidenum">
              <a:rPr lang="en-US" sz="1200"/>
              <a:pPr/>
              <a:t>5</a:t>
            </a:fld>
            <a:endParaRPr lang="en-US" sz="1200"/>
          </a:p>
        </p:txBody>
      </p:sp>
      <p:sp>
        <p:nvSpPr>
          <p:cNvPr id="1331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r"/>
            <a:fld id="{0C2A79C5-1D1F-7B4F-A75F-6B564C589E36}" type="slidenum">
              <a:rPr lang="en-US" sz="1200"/>
              <a:pPr algn="r"/>
              <a:t>5</a:t>
            </a:fld>
            <a:endParaRPr lang="en-US" sz="1200"/>
          </a:p>
        </p:txBody>
      </p:sp>
      <p:sp>
        <p:nvSpPr>
          <p:cNvPr id="13315" name="Rectangle 1031"/>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r"/>
            <a:fld id="{C4932FE2-9528-DA4B-AED7-D2AAD5DE183B}" type="slidenum">
              <a:rPr lang="en-US" sz="1200"/>
              <a:pPr algn="r"/>
              <a:t>5</a:t>
            </a:fld>
            <a:endParaRPr lang="en-US" sz="1200"/>
          </a:p>
        </p:txBody>
      </p:sp>
      <p:sp>
        <p:nvSpPr>
          <p:cNvPr id="1331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r"/>
            <a:fld id="{7CB68058-00C3-8F42-96FB-E5CA9B2AB5C5}" type="slidenum">
              <a:rPr lang="en-US" sz="1200"/>
              <a:pPr algn="r"/>
              <a:t>5</a:t>
            </a:fld>
            <a:endParaRPr lang="en-US" sz="1200"/>
          </a:p>
        </p:txBody>
      </p:sp>
      <p:sp>
        <p:nvSpPr>
          <p:cNvPr id="1331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r"/>
            <a:fld id="{6679FFB6-14A2-C34B-B354-AA6E6C8700D3}" type="slidenum">
              <a:rPr lang="en-US" sz="1200">
                <a:cs typeface="Arial" charset="0"/>
              </a:rPr>
              <a:pPr algn="r"/>
              <a:t>5</a:t>
            </a:fld>
            <a:endParaRPr lang="en-US" sz="1200">
              <a:cs typeface="Arial" charset="0"/>
            </a:endParaRPr>
          </a:p>
        </p:txBody>
      </p:sp>
      <p:sp>
        <p:nvSpPr>
          <p:cNvPr id="13318" name="Rectangle 2"/>
          <p:cNvSpPr>
            <a:spLocks noGrp="1" noRot="1" noChangeAspect="1" noChangeArrowheads="1" noTextEdit="1"/>
          </p:cNvSpPr>
          <p:nvPr>
            <p:ph type="sldImg"/>
          </p:nvPr>
        </p:nvSpPr>
        <p:spPr>
          <a:solidFill>
            <a:srgbClr val="FFFFFF"/>
          </a:solidFill>
          <a:ln/>
        </p:spPr>
      </p:sp>
      <p:sp>
        <p:nvSpPr>
          <p:cNvPr id="13319"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xmlns:mv="urn:schemas-microsoft-com:mac:vml" xmlns:mc="http://schemas.openxmlformats.org/markup-compatibility/2006"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50</a:t>
            </a:fld>
            <a:endParaRPr lang="en-US"/>
          </a:p>
        </p:txBody>
      </p:sp>
    </p:spTree>
    <p:extLst>
      <p:ext uri="{BB962C8B-B14F-4D97-AF65-F5344CB8AC3E}">
        <p14:creationId xmlns:p14="http://schemas.microsoft.com/office/powerpoint/2010/main" val="25316786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51</a:t>
            </a:fld>
            <a:endParaRPr lang="en-US"/>
          </a:p>
        </p:txBody>
      </p:sp>
    </p:spTree>
    <p:extLst>
      <p:ext uri="{BB962C8B-B14F-4D97-AF65-F5344CB8AC3E}">
        <p14:creationId xmlns:p14="http://schemas.microsoft.com/office/powerpoint/2010/main" val="37413824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eaLnBrk="1" hangingPunct="1"/>
            <a:fld id="{BB5432BA-0DE0-2C40-8C85-9B75703D4D23}" type="slidenum">
              <a:rPr lang="en-US" sz="1200">
                <a:latin typeface="Arial" charset="0"/>
              </a:rPr>
              <a:pPr eaLnBrk="1" hangingPunct="1"/>
              <a:t>52</a:t>
            </a:fld>
            <a:endParaRPr lang="en-US" sz="1200">
              <a:latin typeface="Arial" charset="0"/>
            </a:endParaRPr>
          </a:p>
        </p:txBody>
      </p:sp>
      <p:sp>
        <p:nvSpPr>
          <p:cNvPr id="92162" name="Slide Image Placeholder 1"/>
          <p:cNvSpPr>
            <a:spLocks noGrp="1" noRot="1" noChangeAspect="1" noTextEdit="1"/>
          </p:cNvSpPr>
          <p:nvPr>
            <p:ph type="sldImg"/>
          </p:nvPr>
        </p:nvSpPr>
        <p:spPr>
          <a:ln/>
        </p:spPr>
      </p:sp>
      <p:sp>
        <p:nvSpPr>
          <p:cNvPr id="9216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defTabSz="457200">
              <a:defRPr sz="2400">
                <a:solidFill>
                  <a:schemeClr val="tx1"/>
                </a:solidFill>
                <a:latin typeface="Times" charset="0"/>
                <a:ea typeface="ＭＳ Ｐゴシック" charset="0"/>
                <a:cs typeface="ＭＳ Ｐゴシック" charset="0"/>
              </a:defRPr>
            </a:lvl1pPr>
            <a:lvl2pPr marL="742950" indent="-285750" defTabSz="457200">
              <a:defRPr sz="2400">
                <a:solidFill>
                  <a:schemeClr val="tx1"/>
                </a:solidFill>
                <a:latin typeface="Times" charset="0"/>
                <a:ea typeface="ＭＳ Ｐゴシック" charset="0"/>
              </a:defRPr>
            </a:lvl2pPr>
            <a:lvl3pPr marL="1143000" indent="-228600" defTabSz="457200">
              <a:defRPr sz="2400">
                <a:solidFill>
                  <a:schemeClr val="tx1"/>
                </a:solidFill>
                <a:latin typeface="Times" charset="0"/>
                <a:ea typeface="ＭＳ Ｐゴシック" charset="0"/>
              </a:defRPr>
            </a:lvl3pPr>
            <a:lvl4pPr marL="1600200" indent="-228600" defTabSz="457200">
              <a:defRPr sz="2400">
                <a:solidFill>
                  <a:schemeClr val="tx1"/>
                </a:solidFill>
                <a:latin typeface="Times" charset="0"/>
                <a:ea typeface="ＭＳ Ｐゴシック" charset="0"/>
              </a:defRPr>
            </a:lvl4pPr>
            <a:lvl5pPr marL="2057400" indent="-228600" defTabSz="4572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r" eaLnBrk="1" hangingPunct="1"/>
            <a:fld id="{CA1268BB-E4B8-FA44-9C23-5A9637E09AC6}" type="slidenum">
              <a:rPr lang="en-US" sz="1200">
                <a:solidFill>
                  <a:srgbClr val="000000"/>
                </a:solidFill>
                <a:latin typeface="Calibri" charset="0"/>
              </a:rPr>
              <a:pPr algn="r" eaLnBrk="1" hangingPunct="1"/>
              <a:t>52</a:t>
            </a:fld>
            <a:endParaRPr lang="en-US" sz="1200">
              <a:solidFill>
                <a:srgbClr val="000000"/>
              </a:solidFill>
              <a:latin typeface="Calibri" charset="0"/>
            </a:endParaRPr>
          </a:p>
        </p:txBody>
      </p:sp>
      <p:sp>
        <p:nvSpPr>
          <p:cNvPr id="2" name="Notes Placeholder 1"/>
          <p:cNvSpPr>
            <a:spLocks noGrp="1"/>
          </p:cNvSpPr>
          <p:nvPr>
            <p:ph type="body" sz="quarter" idx="10"/>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53</a:t>
            </a:fld>
            <a:endParaRPr lang="en-US"/>
          </a:p>
        </p:txBody>
      </p:sp>
    </p:spTree>
    <p:extLst>
      <p:ext uri="{BB962C8B-B14F-4D97-AF65-F5344CB8AC3E}">
        <p14:creationId xmlns:p14="http://schemas.microsoft.com/office/powerpoint/2010/main" val="19008739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54</a:t>
            </a:fld>
            <a:endParaRPr lang="en-US"/>
          </a:p>
        </p:txBody>
      </p:sp>
    </p:spTree>
    <p:extLst>
      <p:ext uri="{BB962C8B-B14F-4D97-AF65-F5344CB8AC3E}">
        <p14:creationId xmlns:p14="http://schemas.microsoft.com/office/powerpoint/2010/main" val="16311023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55</a:t>
            </a:fld>
            <a:endParaRPr lang="en-US"/>
          </a:p>
        </p:txBody>
      </p:sp>
    </p:spTree>
    <p:extLst>
      <p:ext uri="{BB962C8B-B14F-4D97-AF65-F5344CB8AC3E}">
        <p14:creationId xmlns:p14="http://schemas.microsoft.com/office/powerpoint/2010/main" val="15110377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56</a:t>
            </a:fld>
            <a:endParaRPr lang="en-US"/>
          </a:p>
        </p:txBody>
      </p:sp>
    </p:spTree>
    <p:extLst>
      <p:ext uri="{BB962C8B-B14F-4D97-AF65-F5344CB8AC3E}">
        <p14:creationId xmlns:p14="http://schemas.microsoft.com/office/powerpoint/2010/main" val="27812622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57</a:t>
            </a:fld>
            <a:endParaRPr lang="en-US"/>
          </a:p>
        </p:txBody>
      </p:sp>
    </p:spTree>
    <p:extLst>
      <p:ext uri="{BB962C8B-B14F-4D97-AF65-F5344CB8AC3E}">
        <p14:creationId xmlns:p14="http://schemas.microsoft.com/office/powerpoint/2010/main" val="375850109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58</a:t>
            </a:fld>
            <a:endParaRPr lang="en-US"/>
          </a:p>
        </p:txBody>
      </p:sp>
    </p:spTree>
    <p:extLst>
      <p:ext uri="{BB962C8B-B14F-4D97-AF65-F5344CB8AC3E}">
        <p14:creationId xmlns:p14="http://schemas.microsoft.com/office/powerpoint/2010/main" val="516565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59</a:t>
            </a:fld>
            <a:endParaRPr lang="en-US"/>
          </a:p>
        </p:txBody>
      </p:sp>
    </p:spTree>
    <p:extLst>
      <p:ext uri="{BB962C8B-B14F-4D97-AF65-F5344CB8AC3E}">
        <p14:creationId xmlns:p14="http://schemas.microsoft.com/office/powerpoint/2010/main" val="3824806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6</a:t>
            </a:fld>
            <a:endParaRPr lang="en-US"/>
          </a:p>
        </p:txBody>
      </p:sp>
    </p:spTree>
    <p:extLst>
      <p:ext uri="{BB962C8B-B14F-4D97-AF65-F5344CB8AC3E}">
        <p14:creationId xmlns:p14="http://schemas.microsoft.com/office/powerpoint/2010/main" val="253212259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p:cNvSpPr>
          <p:nvPr>
            <p:ph type="sldImg"/>
          </p:nvPr>
        </p:nvSpPr>
        <p:spPr>
          <a:ln/>
        </p:spPr>
      </p:sp>
      <p:sp>
        <p:nvSpPr>
          <p:cNvPr id="1013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xmlns:mv="urn:schemas-microsoft-com:mac:vml" xmlns:mc="http://schemas.openxmlformats.org/markup-compatibility/2006" val="1"/>
            </a:ext>
          </a:extLst>
        </p:spPr>
        <p:txBody>
          <a:bodyPr/>
          <a:lstStyle/>
          <a:p>
            <a:endParaRPr lang="en-US">
              <a:ea typeface="ＭＳ Ｐゴシック" charset="0"/>
              <a:cs typeface="ＭＳ Ｐゴシック" charset="0"/>
            </a:endParaRPr>
          </a:p>
        </p:txBody>
      </p:sp>
      <p:sp>
        <p:nvSpPr>
          <p:cNvPr id="10137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8E055B75-65FF-EE43-AF12-A81D9274B520}" type="slidenum">
              <a:rPr lang="en-US" sz="1200"/>
              <a:pPr/>
              <a:t>60</a:t>
            </a:fld>
            <a:endParaRPr lang="en-US" sz="120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61</a:t>
            </a:fld>
            <a:endParaRPr lang="en-US"/>
          </a:p>
        </p:txBody>
      </p:sp>
    </p:spTree>
    <p:extLst>
      <p:ext uri="{BB962C8B-B14F-4D97-AF65-F5344CB8AC3E}">
        <p14:creationId xmlns:p14="http://schemas.microsoft.com/office/powerpoint/2010/main" val="277669178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62</a:t>
            </a:fld>
            <a:endParaRPr lang="en-US"/>
          </a:p>
        </p:txBody>
      </p:sp>
    </p:spTree>
    <p:extLst>
      <p:ext uri="{BB962C8B-B14F-4D97-AF65-F5344CB8AC3E}">
        <p14:creationId xmlns:p14="http://schemas.microsoft.com/office/powerpoint/2010/main" val="21030285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63</a:t>
            </a:fld>
            <a:endParaRPr lang="en-US"/>
          </a:p>
        </p:txBody>
      </p:sp>
    </p:spTree>
    <p:extLst>
      <p:ext uri="{BB962C8B-B14F-4D97-AF65-F5344CB8AC3E}">
        <p14:creationId xmlns:p14="http://schemas.microsoft.com/office/powerpoint/2010/main" val="23864594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64</a:t>
            </a:fld>
            <a:endParaRPr lang="en-US"/>
          </a:p>
        </p:txBody>
      </p:sp>
    </p:spTree>
    <p:extLst>
      <p:ext uri="{BB962C8B-B14F-4D97-AF65-F5344CB8AC3E}">
        <p14:creationId xmlns:p14="http://schemas.microsoft.com/office/powerpoint/2010/main" val="278438493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65</a:t>
            </a:fld>
            <a:endParaRPr lang="en-US"/>
          </a:p>
        </p:txBody>
      </p:sp>
    </p:spTree>
    <p:extLst>
      <p:ext uri="{BB962C8B-B14F-4D97-AF65-F5344CB8AC3E}">
        <p14:creationId xmlns:p14="http://schemas.microsoft.com/office/powerpoint/2010/main" val="27355930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7C9D6603-F7BD-7E48-B650-E8490E248324}" type="slidenum">
              <a:rPr lang="en-US" sz="1200">
                <a:solidFill>
                  <a:srgbClr val="000000"/>
                </a:solidFill>
              </a:rPr>
              <a:pPr/>
              <a:t>66</a:t>
            </a:fld>
            <a:endParaRPr lang="en-US" sz="1200">
              <a:solidFill>
                <a:srgbClr val="000000"/>
              </a:solidFill>
            </a:endParaRPr>
          </a:p>
        </p:txBody>
      </p:sp>
      <p:sp>
        <p:nvSpPr>
          <p:cNvPr id="8499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r"/>
            <a:fld id="{961B2700-4F46-E945-8CEA-60C6F62AC45D}" type="slidenum">
              <a:rPr lang="en-US" sz="1200">
                <a:solidFill>
                  <a:srgbClr val="000000"/>
                </a:solidFill>
              </a:rPr>
              <a:pPr algn="r"/>
              <a:t>66</a:t>
            </a:fld>
            <a:endParaRPr lang="en-US" sz="1200">
              <a:solidFill>
                <a:srgbClr val="000000"/>
              </a:solidFill>
            </a:endParaRPr>
          </a:p>
        </p:txBody>
      </p:sp>
      <p:sp>
        <p:nvSpPr>
          <p:cNvPr id="8499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r"/>
            <a:fld id="{A82B2526-B379-3642-B0FA-F6017E129A28}" type="slidenum">
              <a:rPr lang="en-US" sz="1200">
                <a:solidFill>
                  <a:srgbClr val="000000"/>
                </a:solidFill>
              </a:rPr>
              <a:pPr algn="r"/>
              <a:t>66</a:t>
            </a:fld>
            <a:endParaRPr lang="en-US" sz="1200">
              <a:solidFill>
                <a:srgbClr val="000000"/>
              </a:solidFill>
            </a:endParaRPr>
          </a:p>
        </p:txBody>
      </p:sp>
      <p:sp>
        <p:nvSpPr>
          <p:cNvPr id="84996" name="Rectangle 2"/>
          <p:cNvSpPr>
            <a:spLocks noGrp="1" noRot="1" noChangeAspect="1" noChangeArrowheads="1"/>
          </p:cNvSpPr>
          <p:nvPr>
            <p:ph type="sldImg"/>
          </p:nvPr>
        </p:nvSpPr>
        <p:spPr>
          <a:solidFill>
            <a:srgbClr val="FFFFFF"/>
          </a:solidFill>
          <a:ln/>
        </p:spPr>
      </p:sp>
      <p:sp>
        <p:nvSpPr>
          <p:cNvPr id="8499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xmlns:mv="urn:schemas-microsoft-com:mac:vml" xmlns:mc="http://schemas.openxmlformats.org/markup-compatibility/2006"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7</a:t>
            </a:fld>
            <a:endParaRPr lang="en-US"/>
          </a:p>
        </p:txBody>
      </p:sp>
    </p:spTree>
    <p:extLst>
      <p:ext uri="{BB962C8B-B14F-4D97-AF65-F5344CB8AC3E}">
        <p14:creationId xmlns:p14="http://schemas.microsoft.com/office/powerpoint/2010/main" val="4287619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8</a:t>
            </a:fld>
            <a:endParaRPr lang="en-US"/>
          </a:p>
        </p:txBody>
      </p:sp>
    </p:spTree>
    <p:extLst>
      <p:ext uri="{BB962C8B-B14F-4D97-AF65-F5344CB8AC3E}">
        <p14:creationId xmlns:p14="http://schemas.microsoft.com/office/powerpoint/2010/main" val="681493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E30721C-B5B9-5D40-AE5E-E54823F12093}" type="slidenum">
              <a:rPr lang="en-US" smtClean="0"/>
              <a:pPr>
                <a:defRPr/>
              </a:pPr>
              <a:t>9</a:t>
            </a:fld>
            <a:endParaRPr lang="en-US"/>
          </a:p>
        </p:txBody>
      </p:sp>
    </p:spTree>
    <p:extLst>
      <p:ext uri="{BB962C8B-B14F-4D97-AF65-F5344CB8AC3E}">
        <p14:creationId xmlns:p14="http://schemas.microsoft.com/office/powerpoint/2010/main" val="17751469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4" descr="RTP-TV_TitleBackground.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Rectangle 3"/>
          <p:cNvSpPr>
            <a:spLocks noGrp="1" noChangeArrowheads="1"/>
          </p:cNvSpPr>
          <p:nvPr>
            <p:ph type="ctrTitle"/>
          </p:nvPr>
        </p:nvSpPr>
        <p:spPr>
          <a:xfrm>
            <a:off x="1371600" y="2362200"/>
            <a:ext cx="7086600" cy="1143000"/>
          </a:xfrm>
        </p:spPr>
        <p:txBody>
          <a:bodyPr anchor="t"/>
          <a:lstStyle>
            <a:lvl1pPr>
              <a:defRPr sz="3600" b="1">
                <a:solidFill>
                  <a:schemeClr val="bg1"/>
                </a:solidFill>
                <a:latin typeface="Arial" charset="0"/>
              </a:defRPr>
            </a:lvl1pPr>
          </a:lstStyle>
          <a:p>
            <a:r>
              <a:rPr lang="en-US"/>
              <a:t>Click to edit Master title style</a:t>
            </a:r>
          </a:p>
        </p:txBody>
      </p:sp>
      <p:sp>
        <p:nvSpPr>
          <p:cNvPr id="22532" name="Rectangle 4"/>
          <p:cNvSpPr>
            <a:spLocks noGrp="1" noChangeArrowheads="1"/>
          </p:cNvSpPr>
          <p:nvPr>
            <p:ph type="subTitle" idx="1"/>
          </p:nvPr>
        </p:nvSpPr>
        <p:spPr>
          <a:xfrm>
            <a:off x="3048000" y="3657600"/>
            <a:ext cx="5791200" cy="2362200"/>
          </a:xfrm>
        </p:spPr>
        <p:txBody>
          <a:bodyPr/>
          <a:lstStyle>
            <a:lvl1pPr marL="0" indent="0">
              <a:buFontTx/>
              <a:buNone/>
              <a:defRPr/>
            </a:lvl1pPr>
          </a:lstStyle>
          <a:p>
            <a:r>
              <a:rPr lang="en-US"/>
              <a:t>Click to edit Master subtitle style</a:t>
            </a:r>
          </a:p>
        </p:txBody>
      </p:sp>
    </p:spTree>
    <p:extLst>
      <p:ext uri="{BB962C8B-B14F-4D97-AF65-F5344CB8AC3E}">
        <p14:creationId xmlns:p14="http://schemas.microsoft.com/office/powerpoint/2010/main" val="4234359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3131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19431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0"/>
            <a:ext cx="56769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58267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GB"/>
          </a:p>
        </p:txBody>
      </p:sp>
      <p:sp>
        <p:nvSpPr>
          <p:cNvPr id="8" name="Text Placeholder 7"/>
          <p:cNvSpPr>
            <a:spLocks noGrp="1"/>
          </p:cNvSpPr>
          <p:nvPr>
            <p:ph type="body" sz="quarter" idx="10"/>
          </p:nvPr>
        </p:nvSpPr>
        <p:spPr>
          <a:xfrm>
            <a:off x="265113" y="6629983"/>
            <a:ext cx="1391407" cy="156966"/>
          </a:xfrm>
        </p:spPr>
        <p:txBody>
          <a:bodyPr wrap="none" lIns="0" tIns="0" rIns="0" bIns="0" anchor="b">
            <a:spAutoFit/>
          </a:bodyPr>
          <a:lstStyle>
            <a:lvl1pPr marL="0" indent="0">
              <a:lnSpc>
                <a:spcPct val="85000"/>
              </a:lnSpc>
              <a:spcBef>
                <a:spcPts val="0"/>
              </a:spcBef>
              <a:buFontTx/>
              <a:buNone/>
              <a:defRPr sz="1200">
                <a:solidFill>
                  <a:schemeClr val="bg1"/>
                </a:solidFill>
              </a:defRPr>
            </a:lvl1pPr>
          </a:lstStyle>
          <a:p>
            <a:pPr lvl="0"/>
            <a:r>
              <a:rPr lang="en-US" dirty="0" smtClean="0"/>
              <a:t>Click to edit Master text styles</a:t>
            </a:r>
          </a:p>
        </p:txBody>
      </p:sp>
    </p:spTree>
    <p:extLst>
      <p:ext uri="{BB962C8B-B14F-4D97-AF65-F5344CB8AC3E}">
        <p14:creationId xmlns:p14="http://schemas.microsoft.com/office/powerpoint/2010/main" val="369054164"/>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7"/>
          <p:cNvSpPr>
            <a:spLocks noGrp="1"/>
          </p:cNvSpPr>
          <p:nvPr>
            <p:ph type="body" sz="quarter" idx="10"/>
          </p:nvPr>
        </p:nvSpPr>
        <p:spPr>
          <a:xfrm>
            <a:off x="266700" y="6569020"/>
            <a:ext cx="2034211" cy="175433"/>
          </a:xfrm>
        </p:spPr>
        <p:txBody>
          <a:bodyPr wrap="none" lIns="0" tIns="0" rIns="0" bIns="0" anchor="b">
            <a:spAutoFit/>
          </a:bodyPr>
          <a:lstStyle>
            <a:lvl1pPr marL="0" indent="0">
              <a:lnSpc>
                <a:spcPct val="95000"/>
              </a:lnSpc>
              <a:spcBef>
                <a:spcPts val="0"/>
              </a:spcBef>
              <a:buFontTx/>
              <a:buNone/>
              <a:defRPr sz="1200" b="0"/>
            </a:lvl1pPr>
          </a:lstStyle>
          <a:p>
            <a:pPr lvl="0"/>
            <a:r>
              <a:rPr lang="en-US" dirty="0" smtClean="0"/>
              <a:t>Click to edit Master text styles</a:t>
            </a:r>
          </a:p>
        </p:txBody>
      </p:sp>
      <p:sp>
        <p:nvSpPr>
          <p:cNvPr id="7" name="Text Placeholder 7"/>
          <p:cNvSpPr>
            <a:spLocks noGrp="1"/>
          </p:cNvSpPr>
          <p:nvPr>
            <p:ph type="body" sz="quarter" idx="12"/>
          </p:nvPr>
        </p:nvSpPr>
        <p:spPr>
          <a:xfrm>
            <a:off x="6754189" y="5989233"/>
            <a:ext cx="2034211" cy="175433"/>
          </a:xfrm>
        </p:spPr>
        <p:txBody>
          <a:bodyPr wrap="none" lIns="0" tIns="0" rIns="0" bIns="0" anchor="b">
            <a:spAutoFit/>
          </a:bodyPr>
          <a:lstStyle>
            <a:lvl1pPr marL="0" indent="0" algn="r">
              <a:lnSpc>
                <a:spcPct val="95000"/>
              </a:lnSpc>
              <a:spcBef>
                <a:spcPts val="0"/>
              </a:spcBef>
              <a:buFontTx/>
              <a:buNone/>
              <a:defRPr sz="1200" b="0"/>
            </a:lvl1pPr>
          </a:lstStyle>
          <a:p>
            <a:pPr lvl="0"/>
            <a:r>
              <a:rPr lang="en-US" dirty="0" smtClean="0"/>
              <a:t>Click to edit Master text styles</a:t>
            </a:r>
          </a:p>
        </p:txBody>
      </p:sp>
    </p:spTree>
    <p:extLst>
      <p:ext uri="{BB962C8B-B14F-4D97-AF65-F5344CB8AC3E}">
        <p14:creationId xmlns:p14="http://schemas.microsoft.com/office/powerpoint/2010/main" val="1325075873"/>
      </p:ext>
    </p:extLst>
  </p:cSld>
  <p:clrMapOvr>
    <a:masterClrMapping/>
  </p:clrMapOvr>
  <p:transition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86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4800" y="1600200"/>
            <a:ext cx="8686800" cy="4821238"/>
          </a:xfrm>
        </p:spPr>
        <p:txBody>
          <a:bodyPr/>
          <a:lstStyle/>
          <a:p>
            <a:pPr lvl="0"/>
            <a:endParaRPr lang="en-US" noProof="0"/>
          </a:p>
        </p:txBody>
      </p:sp>
    </p:spTree>
    <p:extLst>
      <p:ext uri="{BB962C8B-B14F-4D97-AF65-F5344CB8AC3E}">
        <p14:creationId xmlns:p14="http://schemas.microsoft.com/office/powerpoint/2010/main" val="1997066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6235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09205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954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1023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97714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3501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22706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67542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88496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24"/>
          <p:cNvSpPr>
            <a:spLocks noGrp="1" noChangeArrowheads="1"/>
          </p:cNvSpPr>
          <p:nvPr>
            <p:ph type="body" idx="1"/>
          </p:nvPr>
        </p:nvSpPr>
        <p:spPr bwMode="auto">
          <a:xfrm>
            <a:off x="685800" y="1295400"/>
            <a:ext cx="7772400" cy="534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xmlns:mv="urn:schemas-microsoft-com:mac:vml" xmlns:mc="http://schemas.openxmlformats.org/markup-compatibility/2006"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Rectangle 25"/>
          <p:cNvSpPr>
            <a:spLocks noGrp="1" noChangeArrowheads="1"/>
          </p:cNvSpPr>
          <p:nvPr>
            <p:ph type="title"/>
          </p:nvPr>
        </p:nvSpPr>
        <p:spPr bwMode="auto">
          <a:xfrm>
            <a:off x="685800" y="0"/>
            <a:ext cx="77692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xmlns:mv="urn:schemas-microsoft-com:mac:vml" xmlns:mc="http://schemas.openxmlformats.org/markup-compatibility/2006"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4867" r:id="rId1"/>
    <p:sldLayoutId id="2147484832" r:id="rId2"/>
    <p:sldLayoutId id="2147484833" r:id="rId3"/>
    <p:sldLayoutId id="2147484834" r:id="rId4"/>
    <p:sldLayoutId id="2147484835" r:id="rId5"/>
    <p:sldLayoutId id="2147484836" r:id="rId6"/>
    <p:sldLayoutId id="2147484837" r:id="rId7"/>
    <p:sldLayoutId id="2147484838" r:id="rId8"/>
    <p:sldLayoutId id="2147484839" r:id="rId9"/>
    <p:sldLayoutId id="2147484840" r:id="rId10"/>
    <p:sldLayoutId id="2147484841" r:id="rId11"/>
    <p:sldLayoutId id="2147484868" r:id="rId12"/>
    <p:sldLayoutId id="2147484869" r:id="rId13"/>
    <p:sldLayoutId id="2147484842" r:id="rId14"/>
  </p:sldLayoutIdLst>
  <p:hf sldNum="0" hdr="0" ftr="0" dt="0"/>
  <p:txStyles>
    <p:titleStyle>
      <a:lvl1pPr algn="l" rtl="0" eaLnBrk="0" fontAlgn="base" hangingPunct="0">
        <a:lnSpc>
          <a:spcPct val="90000"/>
        </a:lnSpc>
        <a:spcBef>
          <a:spcPct val="0"/>
        </a:spcBef>
        <a:spcAft>
          <a:spcPct val="0"/>
        </a:spcAft>
        <a:defRPr sz="2600" b="1">
          <a:solidFill>
            <a:srgbClr val="CCFFFF"/>
          </a:solidFill>
          <a:latin typeface="Arial" charset="0"/>
          <a:ea typeface="ＭＳ Ｐゴシック" charset="-128"/>
          <a:cs typeface="ＭＳ Ｐゴシック" charset="-128"/>
        </a:defRPr>
      </a:lvl1pPr>
      <a:lvl2pPr algn="l" rtl="0" eaLnBrk="0" fontAlgn="base" hangingPunct="0">
        <a:lnSpc>
          <a:spcPct val="90000"/>
        </a:lnSpc>
        <a:spcBef>
          <a:spcPct val="0"/>
        </a:spcBef>
        <a:spcAft>
          <a:spcPct val="0"/>
        </a:spcAft>
        <a:defRPr sz="2600" b="1">
          <a:solidFill>
            <a:srgbClr val="CCFFFF"/>
          </a:solidFill>
          <a:latin typeface="Arial" charset="0"/>
          <a:ea typeface="ＭＳ Ｐゴシック" charset="-128"/>
          <a:cs typeface="ＭＳ Ｐゴシック" charset="-128"/>
        </a:defRPr>
      </a:lvl2pPr>
      <a:lvl3pPr algn="l" rtl="0" eaLnBrk="0" fontAlgn="base" hangingPunct="0">
        <a:lnSpc>
          <a:spcPct val="90000"/>
        </a:lnSpc>
        <a:spcBef>
          <a:spcPct val="0"/>
        </a:spcBef>
        <a:spcAft>
          <a:spcPct val="0"/>
        </a:spcAft>
        <a:defRPr sz="2600" b="1">
          <a:solidFill>
            <a:srgbClr val="CCFFFF"/>
          </a:solidFill>
          <a:latin typeface="Arial" charset="0"/>
          <a:ea typeface="ＭＳ Ｐゴシック" charset="-128"/>
          <a:cs typeface="ＭＳ Ｐゴシック" charset="-128"/>
        </a:defRPr>
      </a:lvl3pPr>
      <a:lvl4pPr algn="l" rtl="0" eaLnBrk="0" fontAlgn="base" hangingPunct="0">
        <a:lnSpc>
          <a:spcPct val="90000"/>
        </a:lnSpc>
        <a:spcBef>
          <a:spcPct val="0"/>
        </a:spcBef>
        <a:spcAft>
          <a:spcPct val="0"/>
        </a:spcAft>
        <a:defRPr sz="2600" b="1">
          <a:solidFill>
            <a:srgbClr val="CCFFFF"/>
          </a:solidFill>
          <a:latin typeface="Arial" charset="0"/>
          <a:ea typeface="ＭＳ Ｐゴシック" charset="-128"/>
          <a:cs typeface="ＭＳ Ｐゴシック" charset="-128"/>
        </a:defRPr>
      </a:lvl4pPr>
      <a:lvl5pPr algn="l" rtl="0" eaLnBrk="0" fontAlgn="base" hangingPunct="0">
        <a:lnSpc>
          <a:spcPct val="90000"/>
        </a:lnSpc>
        <a:spcBef>
          <a:spcPct val="0"/>
        </a:spcBef>
        <a:spcAft>
          <a:spcPct val="0"/>
        </a:spcAft>
        <a:defRPr sz="2600" b="1">
          <a:solidFill>
            <a:srgbClr val="CCFFFF"/>
          </a:solidFill>
          <a:latin typeface="Arial" charset="0"/>
          <a:ea typeface="ＭＳ Ｐゴシック" charset="-128"/>
          <a:cs typeface="ＭＳ Ｐゴシック" charset="-128"/>
        </a:defRPr>
      </a:lvl5pPr>
      <a:lvl6pPr marL="457200" algn="l" rtl="0" fontAlgn="base">
        <a:lnSpc>
          <a:spcPct val="90000"/>
        </a:lnSpc>
        <a:spcBef>
          <a:spcPct val="0"/>
        </a:spcBef>
        <a:spcAft>
          <a:spcPct val="0"/>
        </a:spcAft>
        <a:defRPr sz="2600">
          <a:solidFill>
            <a:srgbClr val="124780"/>
          </a:solidFill>
          <a:latin typeface="Arial Bold" charset="0"/>
        </a:defRPr>
      </a:lvl6pPr>
      <a:lvl7pPr marL="914400" algn="l" rtl="0" fontAlgn="base">
        <a:lnSpc>
          <a:spcPct val="90000"/>
        </a:lnSpc>
        <a:spcBef>
          <a:spcPct val="0"/>
        </a:spcBef>
        <a:spcAft>
          <a:spcPct val="0"/>
        </a:spcAft>
        <a:defRPr sz="2600">
          <a:solidFill>
            <a:srgbClr val="124780"/>
          </a:solidFill>
          <a:latin typeface="Arial Bold" charset="0"/>
        </a:defRPr>
      </a:lvl7pPr>
      <a:lvl8pPr marL="1371600" algn="l" rtl="0" fontAlgn="base">
        <a:lnSpc>
          <a:spcPct val="90000"/>
        </a:lnSpc>
        <a:spcBef>
          <a:spcPct val="0"/>
        </a:spcBef>
        <a:spcAft>
          <a:spcPct val="0"/>
        </a:spcAft>
        <a:defRPr sz="2600">
          <a:solidFill>
            <a:srgbClr val="124780"/>
          </a:solidFill>
          <a:latin typeface="Arial Bold" charset="0"/>
        </a:defRPr>
      </a:lvl8pPr>
      <a:lvl9pPr marL="1828800" algn="l" rtl="0" fontAlgn="base">
        <a:lnSpc>
          <a:spcPct val="90000"/>
        </a:lnSpc>
        <a:spcBef>
          <a:spcPct val="0"/>
        </a:spcBef>
        <a:spcAft>
          <a:spcPct val="0"/>
        </a:spcAft>
        <a:defRPr sz="2600">
          <a:solidFill>
            <a:srgbClr val="124780"/>
          </a:solidFill>
          <a:latin typeface="Arial Bold" charset="0"/>
        </a:defRPr>
      </a:lvl9pPr>
    </p:titleStyle>
    <p:bodyStyle>
      <a:lvl1pPr marL="342900" indent="-342900" algn="l" rtl="0" eaLnBrk="0" fontAlgn="base" hangingPunct="0">
        <a:spcBef>
          <a:spcPct val="20000"/>
        </a:spcBef>
        <a:spcAft>
          <a:spcPct val="0"/>
        </a:spcAft>
        <a:buChar char="•"/>
        <a:defRPr sz="2400">
          <a:solidFill>
            <a:schemeClr val="bg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400">
          <a:solidFill>
            <a:schemeClr val="bg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bg1"/>
          </a:solidFill>
          <a:latin typeface="+mn-lt"/>
          <a:ea typeface="ＭＳ Ｐゴシック" charset="-128"/>
        </a:defRPr>
      </a:lvl3pPr>
      <a:lvl4pPr marL="1600200" indent="-228600" algn="l" rtl="0" eaLnBrk="0" fontAlgn="base" hangingPunct="0">
        <a:spcBef>
          <a:spcPct val="20000"/>
        </a:spcBef>
        <a:spcAft>
          <a:spcPct val="0"/>
        </a:spcAft>
        <a:buChar char="–"/>
        <a:defRPr sz="2400">
          <a:solidFill>
            <a:schemeClr val="bg1"/>
          </a:solidFill>
          <a:latin typeface="+mn-lt"/>
          <a:ea typeface="ＭＳ Ｐゴシック" charset="-128"/>
        </a:defRPr>
      </a:lvl4pPr>
      <a:lvl5pPr marL="2057400" indent="-228600" algn="l" rtl="0" eaLnBrk="0" fontAlgn="base" hangingPunct="0">
        <a:spcBef>
          <a:spcPct val="20000"/>
        </a:spcBef>
        <a:spcAft>
          <a:spcPct val="0"/>
        </a:spcAft>
        <a:buChar char="»"/>
        <a:defRPr sz="2400">
          <a:solidFill>
            <a:schemeClr val="bg1"/>
          </a:solidFill>
          <a:latin typeface="+mn-lt"/>
          <a:ea typeface="ＭＳ Ｐゴシック" charset="-128"/>
        </a:defRPr>
      </a:lvl5pPr>
      <a:lvl6pPr marL="2514600" indent="-228600" algn="l" rtl="0" fontAlgn="base">
        <a:spcBef>
          <a:spcPct val="20000"/>
        </a:spcBef>
        <a:spcAft>
          <a:spcPct val="0"/>
        </a:spcAft>
        <a:buChar char="»"/>
        <a:defRPr sz="2400">
          <a:solidFill>
            <a:srgbClr val="CDE7F3"/>
          </a:solidFill>
          <a:latin typeface="+mn-lt"/>
          <a:ea typeface="ＭＳ Ｐゴシック" charset="-128"/>
        </a:defRPr>
      </a:lvl6pPr>
      <a:lvl7pPr marL="2971800" indent="-228600" algn="l" rtl="0" fontAlgn="base">
        <a:spcBef>
          <a:spcPct val="20000"/>
        </a:spcBef>
        <a:spcAft>
          <a:spcPct val="0"/>
        </a:spcAft>
        <a:buChar char="»"/>
        <a:defRPr sz="2400">
          <a:solidFill>
            <a:srgbClr val="CDE7F3"/>
          </a:solidFill>
          <a:latin typeface="+mn-lt"/>
          <a:ea typeface="ＭＳ Ｐゴシック" charset="-128"/>
        </a:defRPr>
      </a:lvl7pPr>
      <a:lvl8pPr marL="3429000" indent="-228600" algn="l" rtl="0" fontAlgn="base">
        <a:spcBef>
          <a:spcPct val="20000"/>
        </a:spcBef>
        <a:spcAft>
          <a:spcPct val="0"/>
        </a:spcAft>
        <a:buChar char="»"/>
        <a:defRPr sz="2400">
          <a:solidFill>
            <a:srgbClr val="CDE7F3"/>
          </a:solidFill>
          <a:latin typeface="+mn-lt"/>
          <a:ea typeface="ＭＳ Ｐゴシック" charset="-128"/>
        </a:defRPr>
      </a:lvl8pPr>
      <a:lvl9pPr marL="3886200" indent="-228600" algn="l" rtl="0" fontAlgn="base">
        <a:spcBef>
          <a:spcPct val="20000"/>
        </a:spcBef>
        <a:spcAft>
          <a:spcPct val="0"/>
        </a:spcAft>
        <a:buChar char="»"/>
        <a:defRPr sz="2400">
          <a:solidFill>
            <a:srgbClr val="CDE7F3"/>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tif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295400"/>
            <a:ext cx="7772400" cy="3810000"/>
          </a:xfrm>
        </p:spPr>
        <p:txBody>
          <a:bodyPr/>
          <a:lstStyle/>
          <a:p>
            <a:pPr marL="0" indent="0" algn="ctr">
              <a:buFontTx/>
              <a:buNone/>
              <a:defRPr/>
            </a:pPr>
            <a:r>
              <a:rPr lang="en-US" b="1" dirty="0" smtClean="0"/>
              <a:t>Please note, these are the actual video-recorded proceedings from the live CME event and may include the use of trade names and other raw, unedited content. Select slides from the original presentation are omitted where Research To Practice was unable to obtain permission from the publication source and/or author. Links to view the actual reference materials have been provided for your use in place of any omitted slides.</a:t>
            </a:r>
          </a:p>
          <a:p>
            <a:pPr>
              <a:defRPr/>
            </a:pPr>
            <a:endParaRPr lang="en-US" dirty="0"/>
          </a:p>
        </p:txBody>
      </p:sp>
    </p:spTree>
    <p:extLst>
      <p:ext uri="{BB962C8B-B14F-4D97-AF65-F5344CB8AC3E}">
        <p14:creationId xmlns:p14="http://schemas.microsoft.com/office/powerpoint/2010/main" val="317917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04800" y="1828800"/>
            <a:ext cx="8610600" cy="2362200"/>
          </a:xfrm>
          <a:prstGeom prst="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2" name="Picture 1" descr="Atkins-JCO-1999-1_Paper.png"/>
          <p:cNvPicPr>
            <a:picLocks noChangeAspect="1"/>
          </p:cNvPicPr>
          <p:nvPr/>
        </p:nvPicPr>
        <p:blipFill rotWithShape="1">
          <a:blip r:embed="rId3">
            <a:extLst>
              <a:ext uri="{28A0092B-C50C-407E-A947-70E740481C1C}">
                <a14:useLocalDpi xmlns:a14="http://schemas.microsoft.com/office/drawing/2010/main" val="0"/>
              </a:ext>
            </a:extLst>
          </a:blip>
          <a:srcRect l="1836" r="2683"/>
          <a:stretch/>
        </p:blipFill>
        <p:spPr>
          <a:xfrm>
            <a:off x="304800" y="1981200"/>
            <a:ext cx="8585200" cy="1832573"/>
          </a:xfrm>
          <a:prstGeom prst="rect">
            <a:avLst/>
          </a:prstGeom>
        </p:spPr>
      </p:pic>
      <p:pic>
        <p:nvPicPr>
          <p:cNvPr id="4" name="Picture 3" descr="2.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1200" y="3657600"/>
            <a:ext cx="5562600" cy="245542"/>
          </a:xfrm>
          <a:prstGeom prst="rect">
            <a:avLst/>
          </a:prstGeom>
        </p:spPr>
      </p:pic>
    </p:spTree>
    <p:extLst>
      <p:ext uri="{BB962C8B-B14F-4D97-AF65-F5344CB8AC3E}">
        <p14:creationId xmlns:p14="http://schemas.microsoft.com/office/powerpoint/2010/main" val="1417310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BBFAF9"/>
                </a:solidFill>
              </a:rPr>
              <a:t>HD IL-2: Response Durations and Survival Based on Response</a:t>
            </a:r>
            <a:endParaRPr lang="en-US" dirty="0">
              <a:solidFill>
                <a:srgbClr val="BBFAF9"/>
              </a:solidFill>
            </a:endParaRPr>
          </a:p>
        </p:txBody>
      </p:sp>
      <p:sp>
        <p:nvSpPr>
          <p:cNvPr id="3" name="Content Placeholder 2"/>
          <p:cNvSpPr>
            <a:spLocks noGrp="1"/>
          </p:cNvSpPr>
          <p:nvPr>
            <p:ph idx="1"/>
          </p:nvPr>
        </p:nvSpPr>
        <p:spPr/>
        <p:txBody>
          <a:bodyPr/>
          <a:lstStyle/>
          <a:p>
            <a:pPr>
              <a:spcAft>
                <a:spcPts val="3000"/>
              </a:spcAft>
            </a:pPr>
            <a:r>
              <a:rPr lang="en-US" dirty="0"/>
              <a:t>47% of responding pts alive (median F/U: 62 </a:t>
            </a:r>
            <a:r>
              <a:rPr lang="en-US" dirty="0" smtClean="0"/>
              <a:t>mo)</a:t>
            </a:r>
            <a:br>
              <a:rPr lang="en-US" dirty="0" smtClean="0"/>
            </a:br>
            <a:r>
              <a:rPr lang="en-US" dirty="0" smtClean="0"/>
              <a:t>Disease </a:t>
            </a:r>
            <a:r>
              <a:rPr lang="en-US" dirty="0"/>
              <a:t>did not progress in any pt responding </a:t>
            </a:r>
            <a:r>
              <a:rPr lang="en-US" dirty="0" smtClean="0"/>
              <a:t/>
            </a:r>
            <a:br>
              <a:rPr lang="en-US" dirty="0" smtClean="0"/>
            </a:br>
            <a:r>
              <a:rPr lang="en-US" dirty="0" smtClean="0"/>
              <a:t>&gt;</a:t>
            </a:r>
            <a:r>
              <a:rPr lang="en-US" dirty="0"/>
              <a:t>30 </a:t>
            </a:r>
            <a:r>
              <a:rPr lang="en-US" dirty="0" smtClean="0"/>
              <a:t>mo</a:t>
            </a:r>
          </a:p>
          <a:p>
            <a:pPr>
              <a:spcAft>
                <a:spcPts val="3000"/>
              </a:spcAft>
            </a:pPr>
            <a:r>
              <a:rPr lang="en-US" dirty="0"/>
              <a:t>CR = 6%,</a:t>
            </a:r>
            <a:r>
              <a:rPr lang="en-US" dirty="0" smtClean="0"/>
              <a:t> median </a:t>
            </a:r>
            <a:r>
              <a:rPr lang="en-US" dirty="0" err="1"/>
              <a:t>DoR</a:t>
            </a:r>
            <a:r>
              <a:rPr lang="en-US" dirty="0"/>
              <a:t> not reached at 40 </a:t>
            </a:r>
            <a:r>
              <a:rPr lang="en-US" dirty="0" smtClean="0"/>
              <a:t>mo</a:t>
            </a:r>
            <a:br>
              <a:rPr lang="en-US" dirty="0" smtClean="0"/>
            </a:br>
            <a:r>
              <a:rPr lang="en-US" dirty="0" smtClean="0"/>
              <a:t>Range </a:t>
            </a:r>
            <a:r>
              <a:rPr lang="en-US" dirty="0"/>
              <a:t>up to 106+ </a:t>
            </a:r>
            <a:r>
              <a:rPr lang="en-US" dirty="0" smtClean="0"/>
              <a:t>mo</a:t>
            </a:r>
          </a:p>
          <a:p>
            <a:pPr>
              <a:spcAft>
                <a:spcPts val="3000"/>
              </a:spcAft>
            </a:pPr>
            <a:r>
              <a:rPr lang="en-US" dirty="0"/>
              <a:t>PR = 10%,</a:t>
            </a:r>
            <a:r>
              <a:rPr lang="en-US" dirty="0" smtClean="0"/>
              <a:t> median </a:t>
            </a:r>
            <a:r>
              <a:rPr lang="en-US" dirty="0" err="1"/>
              <a:t>DoR</a:t>
            </a:r>
            <a:r>
              <a:rPr lang="en-US" dirty="0"/>
              <a:t> 5.9 </a:t>
            </a:r>
            <a:r>
              <a:rPr lang="en-US" dirty="0" smtClean="0"/>
              <a:t>mo</a:t>
            </a:r>
            <a:br>
              <a:rPr lang="en-US" dirty="0" smtClean="0"/>
            </a:br>
            <a:r>
              <a:rPr lang="en-US" dirty="0" smtClean="0"/>
              <a:t>Range </a:t>
            </a:r>
            <a:r>
              <a:rPr lang="en-US" dirty="0"/>
              <a:t>up to 92+ </a:t>
            </a:r>
            <a:r>
              <a:rPr lang="en-US" dirty="0" smtClean="0"/>
              <a:t>mo</a:t>
            </a:r>
          </a:p>
          <a:p>
            <a:pPr>
              <a:spcAft>
                <a:spcPts val="3000"/>
              </a:spcAft>
            </a:pPr>
            <a:endParaRPr lang="en-US" dirty="0"/>
          </a:p>
          <a:p>
            <a:pPr>
              <a:spcAft>
                <a:spcPts val="3000"/>
              </a:spcAft>
            </a:pPr>
            <a:endParaRPr lang="en-US" dirty="0"/>
          </a:p>
        </p:txBody>
      </p:sp>
      <p:sp>
        <p:nvSpPr>
          <p:cNvPr id="4" name="TextBox 3"/>
          <p:cNvSpPr txBox="1"/>
          <p:nvPr/>
        </p:nvSpPr>
        <p:spPr>
          <a:xfrm>
            <a:off x="0" y="6519446"/>
            <a:ext cx="4689605" cy="338554"/>
          </a:xfrm>
          <a:prstGeom prst="rect">
            <a:avLst/>
          </a:prstGeom>
          <a:noFill/>
        </p:spPr>
        <p:txBody>
          <a:bodyPr wrap="none" rtlCol="0">
            <a:spAutoFit/>
          </a:bodyPr>
          <a:lstStyle/>
          <a:p>
            <a:r>
              <a:rPr lang="en-US" sz="1600" dirty="0" smtClean="0">
                <a:solidFill>
                  <a:schemeClr val="bg1"/>
                </a:solidFill>
                <a:latin typeface="+mn-lt"/>
              </a:rPr>
              <a:t>Atkins MB et al. </a:t>
            </a:r>
            <a:r>
              <a:rPr lang="en-US" sz="1600" i="1" dirty="0" smtClean="0">
                <a:solidFill>
                  <a:schemeClr val="bg1"/>
                </a:solidFill>
                <a:latin typeface="+mn-lt"/>
              </a:rPr>
              <a:t>J </a:t>
            </a:r>
            <a:r>
              <a:rPr lang="en-US" sz="1600" i="1" dirty="0" err="1" smtClean="0">
                <a:solidFill>
                  <a:schemeClr val="bg1"/>
                </a:solidFill>
                <a:latin typeface="+mn-lt"/>
              </a:rPr>
              <a:t>Clin</a:t>
            </a:r>
            <a:r>
              <a:rPr lang="en-US" sz="1600" i="1" dirty="0" smtClean="0">
                <a:solidFill>
                  <a:schemeClr val="bg1"/>
                </a:solidFill>
                <a:latin typeface="+mn-lt"/>
              </a:rPr>
              <a:t> </a:t>
            </a:r>
            <a:r>
              <a:rPr lang="en-US" sz="1600" i="1" dirty="0" err="1" smtClean="0">
                <a:solidFill>
                  <a:schemeClr val="bg1"/>
                </a:solidFill>
                <a:latin typeface="+mn-lt"/>
              </a:rPr>
              <a:t>Oncol</a:t>
            </a:r>
            <a:r>
              <a:rPr lang="en-US" sz="1600" i="1" dirty="0" smtClean="0">
                <a:solidFill>
                  <a:schemeClr val="bg1"/>
                </a:solidFill>
                <a:latin typeface="+mn-lt"/>
              </a:rPr>
              <a:t> </a:t>
            </a:r>
            <a:r>
              <a:rPr lang="en-US" sz="1600" dirty="0" smtClean="0">
                <a:solidFill>
                  <a:schemeClr val="bg1"/>
                </a:solidFill>
                <a:latin typeface="+mn-lt"/>
              </a:rPr>
              <a:t>1999;17(7):2105-16.</a:t>
            </a:r>
            <a:endParaRPr lang="en-US" sz="1600" dirty="0">
              <a:solidFill>
                <a:schemeClr val="bg1"/>
              </a:solidFill>
              <a:latin typeface="+mn-lt"/>
            </a:endParaRPr>
          </a:p>
        </p:txBody>
      </p:sp>
    </p:spTree>
    <p:extLst>
      <p:ext uri="{BB962C8B-B14F-4D97-AF65-F5344CB8AC3E}">
        <p14:creationId xmlns:p14="http://schemas.microsoft.com/office/powerpoint/2010/main" val="12721872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High-Dose IL-2: Common ≥3 AEs</a:t>
            </a:r>
            <a:endParaRPr lang="en-US" dirty="0"/>
          </a:p>
        </p:txBody>
      </p:sp>
      <p:sp>
        <p:nvSpPr>
          <p:cNvPr id="4" name="Content Placeholder 3"/>
          <p:cNvSpPr>
            <a:spLocks noGrp="1"/>
          </p:cNvSpPr>
          <p:nvPr>
            <p:ph idx="1"/>
          </p:nvPr>
        </p:nvSpPr>
        <p:spPr>
          <a:xfrm>
            <a:off x="685800" y="1219200"/>
            <a:ext cx="3657600" cy="3733800"/>
          </a:xfrm>
        </p:spPr>
        <p:txBody>
          <a:bodyPr/>
          <a:lstStyle/>
          <a:p>
            <a:r>
              <a:rPr lang="en-US" b="1" dirty="0" smtClean="0">
                <a:solidFill>
                  <a:srgbClr val="FFC314"/>
                </a:solidFill>
              </a:rPr>
              <a:t>Cardiovascular</a:t>
            </a:r>
          </a:p>
          <a:p>
            <a:pPr lvl="1"/>
            <a:r>
              <a:rPr lang="en-US" dirty="0" smtClean="0"/>
              <a:t>Hypotension</a:t>
            </a:r>
          </a:p>
          <a:p>
            <a:r>
              <a:rPr lang="en-US" b="1" dirty="0" smtClean="0">
                <a:solidFill>
                  <a:srgbClr val="FFC314"/>
                </a:solidFill>
              </a:rPr>
              <a:t>Gastrointestinal</a:t>
            </a:r>
          </a:p>
          <a:p>
            <a:pPr lvl="1"/>
            <a:r>
              <a:rPr lang="en-US" dirty="0" smtClean="0"/>
              <a:t>Vomiting/diarrhea</a:t>
            </a:r>
          </a:p>
          <a:p>
            <a:r>
              <a:rPr lang="en-US" b="1" dirty="0" smtClean="0">
                <a:solidFill>
                  <a:srgbClr val="FFC314"/>
                </a:solidFill>
              </a:rPr>
              <a:t>Neurologic</a:t>
            </a:r>
          </a:p>
          <a:p>
            <a:pPr lvl="1"/>
            <a:r>
              <a:rPr lang="en-US" dirty="0" smtClean="0"/>
              <a:t>Confusion</a:t>
            </a:r>
          </a:p>
          <a:p>
            <a:r>
              <a:rPr lang="en-US" b="1" dirty="0" smtClean="0">
                <a:solidFill>
                  <a:srgbClr val="FFC314"/>
                </a:solidFill>
              </a:rPr>
              <a:t>Pulmonary</a:t>
            </a:r>
          </a:p>
          <a:p>
            <a:pPr lvl="1"/>
            <a:r>
              <a:rPr lang="en-US" dirty="0" smtClean="0"/>
              <a:t>Dyspnea</a:t>
            </a:r>
          </a:p>
        </p:txBody>
      </p:sp>
      <p:sp>
        <p:nvSpPr>
          <p:cNvPr id="5" name="Content Placeholder 3"/>
          <p:cNvSpPr txBox="1">
            <a:spLocks/>
          </p:cNvSpPr>
          <p:nvPr/>
        </p:nvSpPr>
        <p:spPr bwMode="auto">
          <a:xfrm>
            <a:off x="4724400" y="1295400"/>
            <a:ext cx="36576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xmlns:mv="urn:schemas-microsoft-com:mac:vml" xmlns:mc="http://schemas.openxmlformats.org/markup-compatibility/2006"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bg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400">
                <a:solidFill>
                  <a:schemeClr val="bg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bg1"/>
                </a:solidFill>
                <a:latin typeface="+mn-lt"/>
                <a:ea typeface="ＭＳ Ｐゴシック" charset="-128"/>
              </a:defRPr>
            </a:lvl3pPr>
            <a:lvl4pPr marL="1600200" indent="-228600" algn="l" rtl="0" eaLnBrk="0" fontAlgn="base" hangingPunct="0">
              <a:spcBef>
                <a:spcPct val="20000"/>
              </a:spcBef>
              <a:spcAft>
                <a:spcPct val="0"/>
              </a:spcAft>
              <a:buChar char="–"/>
              <a:defRPr sz="2400">
                <a:solidFill>
                  <a:schemeClr val="bg1"/>
                </a:solidFill>
                <a:latin typeface="+mn-lt"/>
                <a:ea typeface="ＭＳ Ｐゴシック" charset="-128"/>
              </a:defRPr>
            </a:lvl4pPr>
            <a:lvl5pPr marL="2057400" indent="-228600" algn="l" rtl="0" eaLnBrk="0" fontAlgn="base" hangingPunct="0">
              <a:spcBef>
                <a:spcPct val="20000"/>
              </a:spcBef>
              <a:spcAft>
                <a:spcPct val="0"/>
              </a:spcAft>
              <a:buChar char="»"/>
              <a:defRPr sz="2400">
                <a:solidFill>
                  <a:schemeClr val="bg1"/>
                </a:solidFill>
                <a:latin typeface="+mn-lt"/>
                <a:ea typeface="ＭＳ Ｐゴシック" charset="-128"/>
              </a:defRPr>
            </a:lvl5pPr>
            <a:lvl6pPr marL="2514600" indent="-228600" algn="l" rtl="0" fontAlgn="base">
              <a:spcBef>
                <a:spcPct val="20000"/>
              </a:spcBef>
              <a:spcAft>
                <a:spcPct val="0"/>
              </a:spcAft>
              <a:buChar char="»"/>
              <a:defRPr sz="2400">
                <a:solidFill>
                  <a:srgbClr val="CDE7F3"/>
                </a:solidFill>
                <a:latin typeface="+mn-lt"/>
                <a:ea typeface="ＭＳ Ｐゴシック" charset="-128"/>
              </a:defRPr>
            </a:lvl6pPr>
            <a:lvl7pPr marL="2971800" indent="-228600" algn="l" rtl="0" fontAlgn="base">
              <a:spcBef>
                <a:spcPct val="20000"/>
              </a:spcBef>
              <a:spcAft>
                <a:spcPct val="0"/>
              </a:spcAft>
              <a:buChar char="»"/>
              <a:defRPr sz="2400">
                <a:solidFill>
                  <a:srgbClr val="CDE7F3"/>
                </a:solidFill>
                <a:latin typeface="+mn-lt"/>
                <a:ea typeface="ＭＳ Ｐゴシック" charset="-128"/>
              </a:defRPr>
            </a:lvl7pPr>
            <a:lvl8pPr marL="3429000" indent="-228600" algn="l" rtl="0" fontAlgn="base">
              <a:spcBef>
                <a:spcPct val="20000"/>
              </a:spcBef>
              <a:spcAft>
                <a:spcPct val="0"/>
              </a:spcAft>
              <a:buChar char="»"/>
              <a:defRPr sz="2400">
                <a:solidFill>
                  <a:srgbClr val="CDE7F3"/>
                </a:solidFill>
                <a:latin typeface="+mn-lt"/>
                <a:ea typeface="ＭＳ Ｐゴシック" charset="-128"/>
              </a:defRPr>
            </a:lvl8pPr>
            <a:lvl9pPr marL="3886200" indent="-228600" algn="l" rtl="0" fontAlgn="base">
              <a:spcBef>
                <a:spcPct val="20000"/>
              </a:spcBef>
              <a:spcAft>
                <a:spcPct val="0"/>
              </a:spcAft>
              <a:buChar char="»"/>
              <a:defRPr sz="2400">
                <a:solidFill>
                  <a:srgbClr val="CDE7F3"/>
                </a:solidFill>
                <a:latin typeface="+mn-lt"/>
                <a:ea typeface="ＭＳ Ｐゴシック" charset="-128"/>
              </a:defRPr>
            </a:lvl9pPr>
          </a:lstStyle>
          <a:p>
            <a:r>
              <a:rPr lang="en-US" b="1" dirty="0" smtClean="0">
                <a:solidFill>
                  <a:srgbClr val="FFC314"/>
                </a:solidFill>
              </a:rPr>
              <a:t>Renal</a:t>
            </a:r>
          </a:p>
          <a:p>
            <a:pPr lvl="1"/>
            <a:r>
              <a:rPr lang="en-US" dirty="0" smtClean="0"/>
              <a:t>Oliguria</a:t>
            </a:r>
          </a:p>
          <a:p>
            <a:r>
              <a:rPr lang="en-US" b="1" dirty="0" smtClean="0">
                <a:solidFill>
                  <a:srgbClr val="FFC314"/>
                </a:solidFill>
              </a:rPr>
              <a:t>Hematologic</a:t>
            </a:r>
          </a:p>
          <a:p>
            <a:pPr lvl="1"/>
            <a:r>
              <a:rPr lang="en-US" dirty="0" smtClean="0"/>
              <a:t>Thrombocytopenia</a:t>
            </a:r>
          </a:p>
          <a:p>
            <a:r>
              <a:rPr lang="en-US" b="1" dirty="0" smtClean="0">
                <a:solidFill>
                  <a:srgbClr val="FFC314"/>
                </a:solidFill>
              </a:rPr>
              <a:t>General</a:t>
            </a:r>
          </a:p>
          <a:p>
            <a:pPr lvl="1"/>
            <a:r>
              <a:rPr lang="en-US" dirty="0" smtClean="0"/>
              <a:t>Fever/chills</a:t>
            </a:r>
          </a:p>
          <a:p>
            <a:pPr lvl="1"/>
            <a:r>
              <a:rPr lang="en-US" dirty="0" smtClean="0"/>
              <a:t>Malaise</a:t>
            </a:r>
          </a:p>
          <a:p>
            <a:pPr marL="0" indent="0">
              <a:buNone/>
            </a:pPr>
            <a:endParaRPr lang="en-US" dirty="0"/>
          </a:p>
        </p:txBody>
      </p:sp>
      <p:sp>
        <p:nvSpPr>
          <p:cNvPr id="6" name="TextBox 5"/>
          <p:cNvSpPr txBox="1"/>
          <p:nvPr/>
        </p:nvSpPr>
        <p:spPr>
          <a:xfrm>
            <a:off x="685800" y="5181600"/>
            <a:ext cx="7378943" cy="1384995"/>
          </a:xfrm>
          <a:prstGeom prst="rect">
            <a:avLst/>
          </a:prstGeom>
          <a:noFill/>
        </p:spPr>
        <p:txBody>
          <a:bodyPr wrap="none" rtlCol="0">
            <a:spAutoFit/>
          </a:bodyPr>
          <a:lstStyle/>
          <a:p>
            <a:pPr marL="342900" indent="-342900">
              <a:buFont typeface="Arial"/>
              <a:buChar char="•"/>
            </a:pPr>
            <a:r>
              <a:rPr lang="en-US" sz="2000" dirty="0" smtClean="0">
                <a:solidFill>
                  <a:srgbClr val="FFC314"/>
                </a:solidFill>
                <a:latin typeface="+mn-lt"/>
              </a:rPr>
              <a:t>Toxicities generally reversed rapidly after therapy completion</a:t>
            </a:r>
          </a:p>
          <a:p>
            <a:endParaRPr lang="en-US" sz="2000" dirty="0" smtClean="0">
              <a:solidFill>
                <a:srgbClr val="FFC314"/>
              </a:solidFill>
              <a:latin typeface="+mn-lt"/>
            </a:endParaRPr>
          </a:p>
          <a:p>
            <a:pPr marL="342900" indent="-342900">
              <a:buFont typeface="Arial"/>
              <a:buChar char="•"/>
            </a:pPr>
            <a:r>
              <a:rPr lang="en-US" sz="2000" dirty="0">
                <a:solidFill>
                  <a:srgbClr val="FFC314"/>
                </a:solidFill>
                <a:latin typeface="+mn-lt"/>
              </a:rPr>
              <a:t>2% of patients died from AEs, all related to sepsis</a:t>
            </a:r>
          </a:p>
          <a:p>
            <a:endParaRPr lang="en-US" dirty="0"/>
          </a:p>
        </p:txBody>
      </p:sp>
      <p:sp>
        <p:nvSpPr>
          <p:cNvPr id="7" name="TextBox 6"/>
          <p:cNvSpPr txBox="1"/>
          <p:nvPr/>
        </p:nvSpPr>
        <p:spPr>
          <a:xfrm>
            <a:off x="0" y="6519446"/>
            <a:ext cx="4689605" cy="338554"/>
          </a:xfrm>
          <a:prstGeom prst="rect">
            <a:avLst/>
          </a:prstGeom>
          <a:noFill/>
        </p:spPr>
        <p:txBody>
          <a:bodyPr wrap="none" rtlCol="0">
            <a:spAutoFit/>
          </a:bodyPr>
          <a:lstStyle/>
          <a:p>
            <a:r>
              <a:rPr lang="en-US" sz="1600" dirty="0" smtClean="0">
                <a:solidFill>
                  <a:schemeClr val="bg1"/>
                </a:solidFill>
                <a:latin typeface="+mn-lt"/>
              </a:rPr>
              <a:t>Atkins MB et al. </a:t>
            </a:r>
            <a:r>
              <a:rPr lang="en-US" sz="1600" i="1" dirty="0" smtClean="0">
                <a:solidFill>
                  <a:schemeClr val="bg1"/>
                </a:solidFill>
                <a:latin typeface="+mn-lt"/>
              </a:rPr>
              <a:t>J </a:t>
            </a:r>
            <a:r>
              <a:rPr lang="en-US" sz="1600" i="1" dirty="0" err="1" smtClean="0">
                <a:solidFill>
                  <a:schemeClr val="bg1"/>
                </a:solidFill>
                <a:latin typeface="+mn-lt"/>
              </a:rPr>
              <a:t>Clin</a:t>
            </a:r>
            <a:r>
              <a:rPr lang="en-US" sz="1600" i="1" dirty="0" smtClean="0">
                <a:solidFill>
                  <a:schemeClr val="bg1"/>
                </a:solidFill>
                <a:latin typeface="+mn-lt"/>
              </a:rPr>
              <a:t> </a:t>
            </a:r>
            <a:r>
              <a:rPr lang="en-US" sz="1600" i="1" dirty="0" err="1" smtClean="0">
                <a:solidFill>
                  <a:schemeClr val="bg1"/>
                </a:solidFill>
                <a:latin typeface="+mn-lt"/>
              </a:rPr>
              <a:t>Oncol</a:t>
            </a:r>
            <a:r>
              <a:rPr lang="en-US" sz="1600" i="1" dirty="0" smtClean="0">
                <a:solidFill>
                  <a:schemeClr val="bg1"/>
                </a:solidFill>
                <a:latin typeface="+mn-lt"/>
              </a:rPr>
              <a:t> </a:t>
            </a:r>
            <a:r>
              <a:rPr lang="en-US" sz="1600" dirty="0" smtClean="0">
                <a:solidFill>
                  <a:schemeClr val="bg1"/>
                </a:solidFill>
                <a:latin typeface="+mn-lt"/>
              </a:rPr>
              <a:t>1999;17(7):2105-16.</a:t>
            </a:r>
            <a:endParaRPr lang="en-US" sz="1600" dirty="0">
              <a:solidFill>
                <a:schemeClr val="bg1"/>
              </a:solidFill>
              <a:latin typeface="+mn-lt"/>
            </a:endParaRPr>
          </a:p>
        </p:txBody>
      </p:sp>
    </p:spTree>
    <p:extLst>
      <p:ext uri="{BB962C8B-B14F-4D97-AF65-F5344CB8AC3E}">
        <p14:creationId xmlns:p14="http://schemas.microsoft.com/office/powerpoint/2010/main" val="2218948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769225" cy="2667000"/>
          </a:xfrm>
        </p:spPr>
        <p:txBody>
          <a:bodyPr anchor="b"/>
          <a:lstStyle/>
          <a:p>
            <a:r>
              <a:rPr lang="en-US" sz="3600" dirty="0"/>
              <a:t>Correlation of NRAS Mutations with Clinical Response to </a:t>
            </a:r>
            <a:r>
              <a:rPr lang="en-US" sz="3600" dirty="0" smtClean="0"/>
              <a:t>High Dose </a:t>
            </a:r>
            <a:r>
              <a:rPr lang="en-US" sz="3600" dirty="0"/>
              <a:t>IL-2 in Patients with Advanced Melanoma</a:t>
            </a:r>
          </a:p>
        </p:txBody>
      </p:sp>
      <p:sp>
        <p:nvSpPr>
          <p:cNvPr id="4" name="Title 1"/>
          <p:cNvSpPr txBox="1">
            <a:spLocks/>
          </p:cNvSpPr>
          <p:nvPr/>
        </p:nvSpPr>
        <p:spPr bwMode="auto">
          <a:xfrm>
            <a:off x="838200" y="3810000"/>
            <a:ext cx="77692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xmlns:mv="urn:schemas-microsoft-com:mac:vml" xmlns:mc="http://schemas.openxmlformats.org/markup-compatibility/2006" val="1"/>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2600" b="1">
                <a:solidFill>
                  <a:srgbClr val="CCFFFF"/>
                </a:solidFill>
                <a:latin typeface="Arial" charset="0"/>
                <a:ea typeface="ＭＳ Ｐゴシック" charset="-128"/>
                <a:cs typeface="ＭＳ Ｐゴシック" charset="-128"/>
              </a:defRPr>
            </a:lvl1pPr>
            <a:lvl2pPr algn="l" rtl="0" eaLnBrk="0" fontAlgn="base" hangingPunct="0">
              <a:lnSpc>
                <a:spcPct val="90000"/>
              </a:lnSpc>
              <a:spcBef>
                <a:spcPct val="0"/>
              </a:spcBef>
              <a:spcAft>
                <a:spcPct val="0"/>
              </a:spcAft>
              <a:defRPr sz="2600" b="1">
                <a:solidFill>
                  <a:srgbClr val="CCFFFF"/>
                </a:solidFill>
                <a:latin typeface="Arial" charset="0"/>
                <a:ea typeface="ＭＳ Ｐゴシック" charset="-128"/>
                <a:cs typeface="ＭＳ Ｐゴシック" charset="-128"/>
              </a:defRPr>
            </a:lvl2pPr>
            <a:lvl3pPr algn="l" rtl="0" eaLnBrk="0" fontAlgn="base" hangingPunct="0">
              <a:lnSpc>
                <a:spcPct val="90000"/>
              </a:lnSpc>
              <a:spcBef>
                <a:spcPct val="0"/>
              </a:spcBef>
              <a:spcAft>
                <a:spcPct val="0"/>
              </a:spcAft>
              <a:defRPr sz="2600" b="1">
                <a:solidFill>
                  <a:srgbClr val="CCFFFF"/>
                </a:solidFill>
                <a:latin typeface="Arial" charset="0"/>
                <a:ea typeface="ＭＳ Ｐゴシック" charset="-128"/>
                <a:cs typeface="ＭＳ Ｐゴシック" charset="-128"/>
              </a:defRPr>
            </a:lvl3pPr>
            <a:lvl4pPr algn="l" rtl="0" eaLnBrk="0" fontAlgn="base" hangingPunct="0">
              <a:lnSpc>
                <a:spcPct val="90000"/>
              </a:lnSpc>
              <a:spcBef>
                <a:spcPct val="0"/>
              </a:spcBef>
              <a:spcAft>
                <a:spcPct val="0"/>
              </a:spcAft>
              <a:defRPr sz="2600" b="1">
                <a:solidFill>
                  <a:srgbClr val="CCFFFF"/>
                </a:solidFill>
                <a:latin typeface="Arial" charset="0"/>
                <a:ea typeface="ＭＳ Ｐゴシック" charset="-128"/>
                <a:cs typeface="ＭＳ Ｐゴシック" charset="-128"/>
              </a:defRPr>
            </a:lvl4pPr>
            <a:lvl5pPr algn="l" rtl="0" eaLnBrk="0" fontAlgn="base" hangingPunct="0">
              <a:lnSpc>
                <a:spcPct val="90000"/>
              </a:lnSpc>
              <a:spcBef>
                <a:spcPct val="0"/>
              </a:spcBef>
              <a:spcAft>
                <a:spcPct val="0"/>
              </a:spcAft>
              <a:defRPr sz="2600" b="1">
                <a:solidFill>
                  <a:srgbClr val="CCFFFF"/>
                </a:solidFill>
                <a:latin typeface="Arial" charset="0"/>
                <a:ea typeface="ＭＳ Ｐゴシック" charset="-128"/>
                <a:cs typeface="ＭＳ Ｐゴシック" charset="-128"/>
              </a:defRPr>
            </a:lvl5pPr>
            <a:lvl6pPr marL="457200" algn="l" rtl="0" fontAlgn="base">
              <a:lnSpc>
                <a:spcPct val="90000"/>
              </a:lnSpc>
              <a:spcBef>
                <a:spcPct val="0"/>
              </a:spcBef>
              <a:spcAft>
                <a:spcPct val="0"/>
              </a:spcAft>
              <a:defRPr sz="2600">
                <a:solidFill>
                  <a:srgbClr val="124780"/>
                </a:solidFill>
                <a:latin typeface="Arial Bold" charset="0"/>
              </a:defRPr>
            </a:lvl6pPr>
            <a:lvl7pPr marL="914400" algn="l" rtl="0" fontAlgn="base">
              <a:lnSpc>
                <a:spcPct val="90000"/>
              </a:lnSpc>
              <a:spcBef>
                <a:spcPct val="0"/>
              </a:spcBef>
              <a:spcAft>
                <a:spcPct val="0"/>
              </a:spcAft>
              <a:defRPr sz="2600">
                <a:solidFill>
                  <a:srgbClr val="124780"/>
                </a:solidFill>
                <a:latin typeface="Arial Bold" charset="0"/>
              </a:defRPr>
            </a:lvl7pPr>
            <a:lvl8pPr marL="1371600" algn="l" rtl="0" fontAlgn="base">
              <a:lnSpc>
                <a:spcPct val="90000"/>
              </a:lnSpc>
              <a:spcBef>
                <a:spcPct val="0"/>
              </a:spcBef>
              <a:spcAft>
                <a:spcPct val="0"/>
              </a:spcAft>
              <a:defRPr sz="2600">
                <a:solidFill>
                  <a:srgbClr val="124780"/>
                </a:solidFill>
                <a:latin typeface="Arial Bold" charset="0"/>
              </a:defRPr>
            </a:lvl8pPr>
            <a:lvl9pPr marL="1828800" algn="l" rtl="0" fontAlgn="base">
              <a:lnSpc>
                <a:spcPct val="90000"/>
              </a:lnSpc>
              <a:spcBef>
                <a:spcPct val="0"/>
              </a:spcBef>
              <a:spcAft>
                <a:spcPct val="0"/>
              </a:spcAft>
              <a:defRPr sz="2600">
                <a:solidFill>
                  <a:srgbClr val="124780"/>
                </a:solidFill>
                <a:latin typeface="Arial Bold" charset="0"/>
              </a:defRPr>
            </a:lvl9pPr>
          </a:lstStyle>
          <a:p>
            <a:pPr>
              <a:lnSpc>
                <a:spcPct val="110000"/>
              </a:lnSpc>
            </a:pPr>
            <a:r>
              <a:rPr lang="en-US" b="0" dirty="0" smtClean="0">
                <a:solidFill>
                  <a:srgbClr val="FFFFFF"/>
                </a:solidFill>
              </a:rPr>
              <a:t>Joseph RW et al.</a:t>
            </a:r>
          </a:p>
          <a:p>
            <a:pPr>
              <a:lnSpc>
                <a:spcPct val="110000"/>
              </a:lnSpc>
            </a:pPr>
            <a:r>
              <a:rPr lang="en-US" b="0" i="1" dirty="0" smtClean="0">
                <a:solidFill>
                  <a:srgbClr val="FFFFFF"/>
                </a:solidFill>
              </a:rPr>
              <a:t>J Immunotherapy</a:t>
            </a:r>
            <a:r>
              <a:rPr lang="en-US" b="0" dirty="0" smtClean="0">
                <a:solidFill>
                  <a:srgbClr val="FFFFFF"/>
                </a:solidFill>
              </a:rPr>
              <a:t> 2012;35(1):66-72.</a:t>
            </a:r>
            <a:endParaRPr lang="en-US" b="0" dirty="0">
              <a:solidFill>
                <a:srgbClr val="FFFFFF"/>
              </a:solidFill>
            </a:endParaRPr>
          </a:p>
        </p:txBody>
      </p:sp>
    </p:spTree>
    <p:extLst>
      <p:ext uri="{BB962C8B-B14F-4D97-AF65-F5344CB8AC3E}">
        <p14:creationId xmlns:p14="http://schemas.microsoft.com/office/powerpoint/2010/main" val="2531373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FFFF"/>
                </a:solidFill>
              </a:rPr>
              <a:t>Response to High-Dose IL-2 by Mutation Status</a:t>
            </a:r>
            <a:endParaRPr lang="en-US" dirty="0">
              <a:solidFill>
                <a:srgbClr val="C0FFFF"/>
              </a:solidFill>
            </a:endParaRPr>
          </a:p>
        </p:txBody>
      </p:sp>
      <p:sp>
        <p:nvSpPr>
          <p:cNvPr id="3" name="Content Placeholder 2"/>
          <p:cNvSpPr>
            <a:spLocks noGrp="1"/>
          </p:cNvSpPr>
          <p:nvPr>
            <p:ph idx="1"/>
          </p:nvPr>
        </p:nvSpPr>
        <p:spPr>
          <a:xfrm>
            <a:off x="685800" y="1295400"/>
            <a:ext cx="7772400" cy="5181600"/>
          </a:xfrm>
        </p:spPr>
        <p:txBody>
          <a:bodyPr/>
          <a:lstStyle/>
          <a:p>
            <a:pPr marL="0" indent="0">
              <a:buNone/>
            </a:pPr>
            <a:r>
              <a:rPr lang="en-US" dirty="0" smtClean="0"/>
              <a:t>Retrospective review (N = 103) of patients who received high-dose IL-2</a:t>
            </a:r>
          </a:p>
          <a:p>
            <a:r>
              <a:rPr lang="en-US" b="1" dirty="0" smtClean="0">
                <a:solidFill>
                  <a:srgbClr val="FFC314"/>
                </a:solidFill>
              </a:rPr>
              <a:t>NRAS and BRAF wild type</a:t>
            </a:r>
          </a:p>
          <a:p>
            <a:pPr lvl="1"/>
            <a:r>
              <a:rPr lang="en-US" dirty="0" smtClean="0"/>
              <a:t>CR/PR: 12%</a:t>
            </a:r>
          </a:p>
          <a:p>
            <a:r>
              <a:rPr lang="en-US" b="1" dirty="0" smtClean="0">
                <a:solidFill>
                  <a:srgbClr val="FFC314"/>
                </a:solidFill>
              </a:rPr>
              <a:t>NRAS mutation-positive</a:t>
            </a:r>
          </a:p>
          <a:p>
            <a:pPr lvl="1"/>
            <a:r>
              <a:rPr lang="en-US" dirty="0" smtClean="0"/>
              <a:t>CR/PR: 47%</a:t>
            </a:r>
          </a:p>
          <a:p>
            <a:r>
              <a:rPr lang="en-US" b="1" dirty="0" smtClean="0">
                <a:solidFill>
                  <a:srgbClr val="FFC314"/>
                </a:solidFill>
              </a:rPr>
              <a:t>BRAF </a:t>
            </a:r>
            <a:r>
              <a:rPr lang="en-US" b="1" dirty="0">
                <a:solidFill>
                  <a:srgbClr val="FFC314"/>
                </a:solidFill>
              </a:rPr>
              <a:t>mutation-positive</a:t>
            </a:r>
          </a:p>
          <a:p>
            <a:pPr lvl="1"/>
            <a:r>
              <a:rPr lang="en-US" dirty="0" smtClean="0"/>
              <a:t>CR/PR: 23%</a:t>
            </a:r>
          </a:p>
          <a:p>
            <a:pPr marL="0" indent="0">
              <a:buNone/>
            </a:pPr>
            <a:endParaRPr lang="en-US" sz="2000" dirty="0" smtClean="0"/>
          </a:p>
          <a:p>
            <a:pPr marL="0" indent="0">
              <a:buNone/>
            </a:pPr>
            <a:r>
              <a:rPr lang="en-US" sz="2000" dirty="0" smtClean="0">
                <a:solidFill>
                  <a:srgbClr val="FFC314"/>
                </a:solidFill>
              </a:rPr>
              <a:t>Ongoing Confirmatory Clinical Trial</a:t>
            </a:r>
          </a:p>
          <a:p>
            <a:pPr marL="0" indent="0">
              <a:buNone/>
            </a:pPr>
            <a:r>
              <a:rPr lang="en-US" sz="1600" dirty="0"/>
              <a:t>SELECT: A Prospective Tissue Collection Protocol to Investigate Predictive Models of Response to High-Dose IL-2 Treatments in Patients </a:t>
            </a:r>
            <a:r>
              <a:rPr lang="en-US" sz="1600" dirty="0" smtClean="0"/>
              <a:t>with Advanced </a:t>
            </a:r>
            <a:r>
              <a:rPr lang="en-US" sz="1600" dirty="0"/>
              <a:t>Melanoma (</a:t>
            </a:r>
            <a:r>
              <a:rPr lang="en-US" sz="1600" dirty="0" smtClean="0"/>
              <a:t>NCT01288963)</a:t>
            </a:r>
            <a:endParaRPr lang="en-US" sz="1600" dirty="0"/>
          </a:p>
        </p:txBody>
      </p:sp>
      <p:sp>
        <p:nvSpPr>
          <p:cNvPr id="4" name="TextBox 3"/>
          <p:cNvSpPr txBox="1"/>
          <p:nvPr/>
        </p:nvSpPr>
        <p:spPr>
          <a:xfrm>
            <a:off x="38100" y="6494046"/>
            <a:ext cx="5073725" cy="338554"/>
          </a:xfrm>
          <a:prstGeom prst="rect">
            <a:avLst/>
          </a:prstGeom>
          <a:noFill/>
        </p:spPr>
        <p:txBody>
          <a:bodyPr wrap="none" rtlCol="0">
            <a:spAutoFit/>
          </a:bodyPr>
          <a:lstStyle/>
          <a:p>
            <a:r>
              <a:rPr lang="en-US" sz="1600" dirty="0">
                <a:solidFill>
                  <a:srgbClr val="FFFFFF"/>
                </a:solidFill>
                <a:latin typeface="+mn-lt"/>
              </a:rPr>
              <a:t>Joseph RW et </a:t>
            </a:r>
            <a:r>
              <a:rPr lang="en-US" sz="1600" dirty="0" smtClean="0">
                <a:solidFill>
                  <a:srgbClr val="FFFFFF"/>
                </a:solidFill>
                <a:latin typeface="+mn-lt"/>
              </a:rPr>
              <a:t>al. </a:t>
            </a:r>
            <a:r>
              <a:rPr lang="en-US" sz="1600" i="1" dirty="0" smtClean="0">
                <a:solidFill>
                  <a:srgbClr val="FFFFFF"/>
                </a:solidFill>
                <a:latin typeface="+mn-lt"/>
              </a:rPr>
              <a:t>J </a:t>
            </a:r>
            <a:r>
              <a:rPr lang="en-US" sz="1600" i="1" dirty="0">
                <a:solidFill>
                  <a:srgbClr val="FFFFFF"/>
                </a:solidFill>
                <a:latin typeface="+mn-lt"/>
              </a:rPr>
              <a:t>Immunotherapy</a:t>
            </a:r>
            <a:r>
              <a:rPr lang="en-US" sz="1600" dirty="0">
                <a:solidFill>
                  <a:srgbClr val="FFFFFF"/>
                </a:solidFill>
                <a:latin typeface="+mn-lt"/>
              </a:rPr>
              <a:t> 2012;35(1):66-72</a:t>
            </a:r>
            <a:r>
              <a:rPr lang="en-US" sz="1600" dirty="0" smtClean="0">
                <a:solidFill>
                  <a:srgbClr val="FFFFFF"/>
                </a:solidFill>
                <a:latin typeface="+mn-lt"/>
              </a:rPr>
              <a:t>.</a:t>
            </a:r>
            <a:endParaRPr lang="en-US" sz="1600" dirty="0">
              <a:solidFill>
                <a:srgbClr val="FFFFFF"/>
              </a:solidFill>
              <a:latin typeface="+mn-lt"/>
            </a:endParaRPr>
          </a:p>
        </p:txBody>
      </p:sp>
    </p:spTree>
    <p:extLst>
      <p:ext uri="{BB962C8B-B14F-4D97-AF65-F5344CB8AC3E}">
        <p14:creationId xmlns:p14="http://schemas.microsoft.com/office/powerpoint/2010/main" val="36203915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Case </a:t>
            </a:r>
            <a:r>
              <a:rPr lang="en-US" dirty="0"/>
              <a:t>2</a:t>
            </a:r>
            <a:r>
              <a:rPr lang="en-US" dirty="0" smtClean="0"/>
              <a:t>: From the Practice of </a:t>
            </a:r>
            <a:r>
              <a:rPr lang="en-US" dirty="0" err="1" smtClean="0"/>
              <a:t>Dr</a:t>
            </a:r>
            <a:r>
              <a:rPr lang="en-US" dirty="0" smtClean="0"/>
              <a:t> Flaherty</a:t>
            </a:r>
            <a:endParaRPr lang="en-US" dirty="0"/>
          </a:p>
        </p:txBody>
      </p:sp>
      <p:sp>
        <p:nvSpPr>
          <p:cNvPr id="4" name="Content Placeholder 3"/>
          <p:cNvSpPr>
            <a:spLocks noGrp="1"/>
          </p:cNvSpPr>
          <p:nvPr>
            <p:ph idx="1"/>
          </p:nvPr>
        </p:nvSpPr>
        <p:spPr>
          <a:xfrm>
            <a:off x="685800" y="1295400"/>
            <a:ext cx="7772400" cy="5029200"/>
          </a:xfrm>
        </p:spPr>
        <p:txBody>
          <a:bodyPr/>
          <a:lstStyle/>
          <a:p>
            <a:r>
              <a:rPr lang="en-US" b="1" dirty="0" smtClean="0"/>
              <a:t>A 58-year-old lawyer presents with hemoptysis, SOB</a:t>
            </a:r>
          </a:p>
          <a:p>
            <a:endParaRPr lang="en-US" b="1" dirty="0" smtClean="0"/>
          </a:p>
          <a:p>
            <a:r>
              <a:rPr lang="en-US" b="1" dirty="0" smtClean="0"/>
              <a:t>Workup reveals metastases to lung, </a:t>
            </a:r>
            <a:r>
              <a:rPr lang="en-US" b="1" dirty="0" err="1" smtClean="0"/>
              <a:t>mediastinal</a:t>
            </a:r>
            <a:r>
              <a:rPr lang="en-US" b="1" dirty="0" smtClean="0"/>
              <a:t> nodes from melanoma of unknown primary</a:t>
            </a:r>
          </a:p>
          <a:p>
            <a:pPr lvl="1"/>
            <a:r>
              <a:rPr lang="en-US" b="1" dirty="0"/>
              <a:t>BRAF wild type</a:t>
            </a:r>
            <a:endParaRPr lang="en-US" b="1" dirty="0" smtClean="0"/>
          </a:p>
          <a:p>
            <a:pPr marL="457200" lvl="1" indent="0">
              <a:buNone/>
            </a:pPr>
            <a:endParaRPr lang="en-US" b="1" dirty="0" smtClean="0"/>
          </a:p>
          <a:p>
            <a:r>
              <a:rPr lang="en-US" b="1" dirty="0" err="1" smtClean="0"/>
              <a:t>Ipilimumab</a:t>
            </a:r>
            <a:r>
              <a:rPr lang="en-US" b="1" dirty="0" smtClean="0"/>
              <a:t> x 4</a:t>
            </a:r>
          </a:p>
          <a:p>
            <a:pPr lvl="1"/>
            <a:r>
              <a:rPr lang="en-US" b="1" dirty="0" smtClean="0"/>
              <a:t>Pruritic rash, AST/ALT elevated ~2x ULN</a:t>
            </a:r>
          </a:p>
          <a:p>
            <a:pPr lvl="1"/>
            <a:r>
              <a:rPr lang="en-US" b="1" dirty="0" smtClean="0"/>
              <a:t>Tumor regression 4+ months followed by stable disease</a:t>
            </a:r>
            <a:endParaRPr lang="en-US" b="1" dirty="0"/>
          </a:p>
        </p:txBody>
      </p:sp>
    </p:spTree>
    <p:extLst>
      <p:ext uri="{BB962C8B-B14F-4D97-AF65-F5344CB8AC3E}">
        <p14:creationId xmlns:p14="http://schemas.microsoft.com/office/powerpoint/2010/main" val="35526016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2400"/>
            <a:ext cx="4876800" cy="32766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2400" y="3429000"/>
            <a:ext cx="3732213" cy="338138"/>
          </a:xfrm>
          <a:prstGeom prst="rect">
            <a:avLst/>
          </a:prstGeom>
          <a:noFill/>
        </p:spPr>
        <p:txBody>
          <a:bodyPr wrap="none">
            <a:spAutoFit/>
          </a:bodyPr>
          <a:lstStyle/>
          <a:p>
            <a:pPr>
              <a:defRPr/>
            </a:pPr>
            <a:r>
              <a:rPr lang="en-US" sz="1600" dirty="0">
                <a:solidFill>
                  <a:srgbClr val="FFFFFF"/>
                </a:solidFill>
                <a:latin typeface="+mn-lt"/>
              </a:rPr>
              <a:t>NEJM 2011 June 30;364(26):2517-26.</a:t>
            </a:r>
          </a:p>
        </p:txBody>
      </p:sp>
      <p:pic>
        <p:nvPicPr>
          <p:cNvPr id="6" name="Picture 5"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3092450"/>
            <a:ext cx="4267200" cy="315912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ectangle 2"/>
          <p:cNvSpPr>
            <a:spLocks noChangeArrowheads="1"/>
          </p:cNvSpPr>
          <p:nvPr/>
        </p:nvSpPr>
        <p:spPr bwMode="auto">
          <a:xfrm>
            <a:off x="4648200" y="6248400"/>
            <a:ext cx="372427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dirty="0">
                <a:solidFill>
                  <a:schemeClr val="bg1"/>
                </a:solidFill>
                <a:latin typeface="Arial" charset="0"/>
              </a:rPr>
              <a:t>NEJM 2010 August 19;363(8):711-23.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pilimumab,-CTLA-4-Blocking-Monoclonal-Antibod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2234" name="Rectangle 10"/>
          <p:cNvSpPr>
            <a:spLocks noChangeArrowheads="1"/>
          </p:cNvSpPr>
          <p:nvPr/>
        </p:nvSpPr>
        <p:spPr bwMode="auto">
          <a:xfrm>
            <a:off x="0" y="6537325"/>
            <a:ext cx="555465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500" dirty="0" err="1">
                <a:solidFill>
                  <a:schemeClr val="bg1"/>
                </a:solidFill>
                <a:latin typeface="Arial"/>
                <a:cs typeface="Arial"/>
              </a:rPr>
              <a:t>Adapted</a:t>
            </a:r>
            <a:r>
              <a:rPr lang="da-DK" sz="1500" dirty="0">
                <a:solidFill>
                  <a:schemeClr val="bg1"/>
                </a:solidFill>
                <a:latin typeface="Arial"/>
                <a:cs typeface="Arial"/>
              </a:rPr>
              <a:t> from </a:t>
            </a:r>
            <a:r>
              <a:rPr lang="da-DK" sz="1500" dirty="0" err="1">
                <a:solidFill>
                  <a:schemeClr val="bg1"/>
                </a:solidFill>
                <a:latin typeface="Arial"/>
                <a:cs typeface="Arial"/>
              </a:rPr>
              <a:t>Korman</a:t>
            </a:r>
            <a:r>
              <a:rPr lang="da-DK" sz="1500" dirty="0">
                <a:solidFill>
                  <a:schemeClr val="bg1"/>
                </a:solidFill>
                <a:latin typeface="Arial"/>
                <a:cs typeface="Arial"/>
              </a:rPr>
              <a:t> AJ et al. </a:t>
            </a:r>
            <a:r>
              <a:rPr lang="da-DK" sz="1500" i="1" dirty="0" err="1">
                <a:solidFill>
                  <a:schemeClr val="bg1"/>
                </a:solidFill>
                <a:latin typeface="Arial"/>
                <a:cs typeface="Arial"/>
              </a:rPr>
              <a:t>Adv</a:t>
            </a:r>
            <a:r>
              <a:rPr lang="da-DK" sz="1500" i="1" dirty="0">
                <a:solidFill>
                  <a:schemeClr val="bg1"/>
                </a:solidFill>
                <a:latin typeface="Arial"/>
                <a:cs typeface="Arial"/>
              </a:rPr>
              <a:t> </a:t>
            </a:r>
            <a:r>
              <a:rPr lang="da-DK" sz="1500" i="1" dirty="0" err="1">
                <a:solidFill>
                  <a:schemeClr val="bg1"/>
                </a:solidFill>
                <a:latin typeface="Arial"/>
                <a:cs typeface="Arial"/>
              </a:rPr>
              <a:t>Immunol</a:t>
            </a:r>
            <a:r>
              <a:rPr lang="da-DK" sz="1500" i="1" dirty="0">
                <a:solidFill>
                  <a:schemeClr val="bg1"/>
                </a:solidFill>
                <a:latin typeface="Arial"/>
                <a:cs typeface="Arial"/>
              </a:rPr>
              <a:t> </a:t>
            </a:r>
            <a:r>
              <a:rPr lang="da-DK" sz="1500" dirty="0">
                <a:solidFill>
                  <a:schemeClr val="bg1"/>
                </a:solidFill>
                <a:latin typeface="Arial"/>
                <a:cs typeface="Arial"/>
              </a:rPr>
              <a:t>2006;90:297-339.</a:t>
            </a:r>
            <a:endParaRPr lang="en-US" sz="1500" dirty="0">
              <a:solidFill>
                <a:schemeClr val="bg1"/>
              </a:solidFill>
              <a:latin typeface="Arial"/>
              <a:cs typeface="Arial"/>
            </a:endParaRPr>
          </a:p>
        </p:txBody>
      </p:sp>
      <p:sp>
        <p:nvSpPr>
          <p:cNvPr id="52243" name="Rectangle 19"/>
          <p:cNvSpPr>
            <a:spLocks noChangeArrowheads="1"/>
          </p:cNvSpPr>
          <p:nvPr/>
        </p:nvSpPr>
        <p:spPr bwMode="auto">
          <a:xfrm>
            <a:off x="602049" y="1371600"/>
            <a:ext cx="167245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b="1" dirty="0">
                <a:solidFill>
                  <a:srgbClr val="FFFFFF"/>
                </a:solidFill>
                <a:latin typeface="Arial" charset="0"/>
              </a:rPr>
              <a:t>T</a:t>
            </a:r>
            <a:r>
              <a:rPr lang="en-US" b="1" dirty="0" smtClean="0">
                <a:solidFill>
                  <a:srgbClr val="FFFFFF"/>
                </a:solidFill>
                <a:latin typeface="Arial" charset="0"/>
              </a:rPr>
              <a:t>-Cell</a:t>
            </a:r>
            <a:r>
              <a:rPr lang="en-US" b="1" dirty="0">
                <a:solidFill>
                  <a:srgbClr val="FFFFFF"/>
                </a:solidFill>
                <a:latin typeface="Arial" charset="0"/>
              </a:rPr>
              <a:t/>
            </a:r>
            <a:br>
              <a:rPr lang="en-US" b="1" dirty="0">
                <a:solidFill>
                  <a:srgbClr val="FFFFFF"/>
                </a:solidFill>
                <a:latin typeface="Arial" charset="0"/>
              </a:rPr>
            </a:br>
            <a:r>
              <a:rPr lang="en-US" b="1" dirty="0">
                <a:solidFill>
                  <a:srgbClr val="FFFFFF"/>
                </a:solidFill>
                <a:latin typeface="Arial" charset="0"/>
              </a:rPr>
              <a:t>Activation</a:t>
            </a:r>
          </a:p>
        </p:txBody>
      </p:sp>
      <p:sp>
        <p:nvSpPr>
          <p:cNvPr id="52244" name="Rectangle 20"/>
          <p:cNvSpPr>
            <a:spLocks noChangeArrowheads="1"/>
          </p:cNvSpPr>
          <p:nvPr/>
        </p:nvSpPr>
        <p:spPr bwMode="auto">
          <a:xfrm>
            <a:off x="3388822" y="1371600"/>
            <a:ext cx="189487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b="1" dirty="0">
                <a:solidFill>
                  <a:srgbClr val="FFFFFF"/>
                </a:solidFill>
                <a:latin typeface="Arial" charset="0"/>
              </a:rPr>
              <a:t>T</a:t>
            </a:r>
            <a:r>
              <a:rPr lang="en-US" b="1" dirty="0" smtClean="0">
                <a:solidFill>
                  <a:srgbClr val="FFFFFF"/>
                </a:solidFill>
                <a:latin typeface="Arial" charset="0"/>
              </a:rPr>
              <a:t>-Cell</a:t>
            </a:r>
            <a:r>
              <a:rPr lang="en-US" b="1" dirty="0">
                <a:solidFill>
                  <a:srgbClr val="FF0002"/>
                </a:solidFill>
                <a:latin typeface="Arial" charset="0"/>
              </a:rPr>
              <a:t/>
            </a:r>
            <a:br>
              <a:rPr lang="en-US" b="1" dirty="0">
                <a:solidFill>
                  <a:srgbClr val="FF0002"/>
                </a:solidFill>
                <a:latin typeface="Arial" charset="0"/>
              </a:rPr>
            </a:br>
            <a:r>
              <a:rPr lang="en-US" b="1" dirty="0">
                <a:solidFill>
                  <a:srgbClr val="FFFFFF"/>
                </a:solidFill>
                <a:latin typeface="Arial" charset="0"/>
              </a:rPr>
              <a:t>Inactivation</a:t>
            </a:r>
          </a:p>
        </p:txBody>
      </p:sp>
      <p:sp>
        <p:nvSpPr>
          <p:cNvPr id="52245" name="Rectangle 21"/>
          <p:cNvSpPr>
            <a:spLocks noChangeArrowheads="1"/>
          </p:cNvSpPr>
          <p:nvPr/>
        </p:nvSpPr>
        <p:spPr bwMode="auto">
          <a:xfrm>
            <a:off x="6312532" y="1295400"/>
            <a:ext cx="239109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b="1" dirty="0" smtClean="0">
                <a:solidFill>
                  <a:srgbClr val="FFFFFF"/>
                </a:solidFill>
                <a:latin typeface="Arial" charset="0"/>
              </a:rPr>
              <a:t>T Cell </a:t>
            </a:r>
            <a:r>
              <a:rPr lang="en-US" b="1" dirty="0">
                <a:solidFill>
                  <a:srgbClr val="FFFFFF"/>
                </a:solidFill>
                <a:latin typeface="Arial" charset="0"/>
              </a:rPr>
              <a:t>Remains </a:t>
            </a:r>
            <a:br>
              <a:rPr lang="en-US" b="1" dirty="0">
                <a:solidFill>
                  <a:srgbClr val="FFFFFF"/>
                </a:solidFill>
                <a:latin typeface="Arial" charset="0"/>
              </a:rPr>
            </a:br>
            <a:r>
              <a:rPr lang="en-US" b="1" dirty="0">
                <a:solidFill>
                  <a:srgbClr val="FFFFFF"/>
                </a:solidFill>
                <a:latin typeface="Arial" charset="0"/>
              </a:rPr>
              <a:t>Active</a:t>
            </a:r>
          </a:p>
        </p:txBody>
      </p:sp>
      <p:sp>
        <p:nvSpPr>
          <p:cNvPr id="52246" name="Rectangle 22"/>
          <p:cNvSpPr>
            <a:spLocks noChangeArrowheads="1"/>
          </p:cNvSpPr>
          <p:nvPr/>
        </p:nvSpPr>
        <p:spPr bwMode="auto">
          <a:xfrm>
            <a:off x="990600" y="3000375"/>
            <a:ext cx="9177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i="1" dirty="0">
                <a:solidFill>
                  <a:srgbClr val="000000"/>
                </a:solidFill>
                <a:latin typeface="Arial" charset="0"/>
              </a:rPr>
              <a:t>resting</a:t>
            </a:r>
          </a:p>
          <a:p>
            <a:pPr algn="ctr">
              <a:defRPr/>
            </a:pPr>
            <a:r>
              <a:rPr lang="en-US" sz="2000" b="1" dirty="0" smtClean="0">
                <a:solidFill>
                  <a:srgbClr val="000000"/>
                </a:solidFill>
                <a:latin typeface="Arial" charset="0"/>
              </a:rPr>
              <a:t>T cell</a:t>
            </a:r>
            <a:endParaRPr lang="en-US" sz="2000" b="1" dirty="0">
              <a:solidFill>
                <a:srgbClr val="000000"/>
              </a:solidFill>
              <a:latin typeface="Arial" charset="0"/>
            </a:endParaRPr>
          </a:p>
        </p:txBody>
      </p:sp>
      <p:sp>
        <p:nvSpPr>
          <p:cNvPr id="52247" name="Rectangle 23"/>
          <p:cNvSpPr>
            <a:spLocks noChangeArrowheads="1"/>
          </p:cNvSpPr>
          <p:nvPr/>
        </p:nvSpPr>
        <p:spPr bwMode="auto">
          <a:xfrm>
            <a:off x="3661266" y="2819400"/>
            <a:ext cx="840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b="1" dirty="0" smtClean="0">
                <a:solidFill>
                  <a:srgbClr val="000000"/>
                </a:solidFill>
                <a:latin typeface="Arial" charset="0"/>
              </a:rPr>
              <a:t>T cell</a:t>
            </a:r>
            <a:endParaRPr lang="en-US" sz="2000" b="1" dirty="0">
              <a:solidFill>
                <a:srgbClr val="000000"/>
              </a:solidFill>
              <a:latin typeface="Arial" charset="0"/>
            </a:endParaRPr>
          </a:p>
        </p:txBody>
      </p:sp>
      <p:sp>
        <p:nvSpPr>
          <p:cNvPr id="52248" name="Rectangle 24"/>
          <p:cNvSpPr>
            <a:spLocks noChangeArrowheads="1"/>
          </p:cNvSpPr>
          <p:nvPr/>
        </p:nvSpPr>
        <p:spPr bwMode="auto">
          <a:xfrm>
            <a:off x="6471141" y="2667000"/>
            <a:ext cx="840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b="1" dirty="0" smtClean="0">
                <a:solidFill>
                  <a:srgbClr val="000000"/>
                </a:solidFill>
                <a:latin typeface="Arial" charset="0"/>
              </a:rPr>
              <a:t>T cell</a:t>
            </a:r>
            <a:endParaRPr lang="en-US" sz="2000" b="1" dirty="0">
              <a:solidFill>
                <a:srgbClr val="000000"/>
              </a:solidFill>
              <a:latin typeface="Arial" charset="0"/>
            </a:endParaRPr>
          </a:p>
        </p:txBody>
      </p:sp>
      <p:sp>
        <p:nvSpPr>
          <p:cNvPr id="52250" name="Rectangle 26"/>
          <p:cNvSpPr>
            <a:spLocks noChangeArrowheads="1"/>
          </p:cNvSpPr>
          <p:nvPr/>
        </p:nvSpPr>
        <p:spPr bwMode="auto">
          <a:xfrm>
            <a:off x="4343400" y="4146550"/>
            <a:ext cx="9064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dirty="0">
                <a:solidFill>
                  <a:srgbClr val="FFFFFF"/>
                </a:solidFill>
                <a:latin typeface="Arial" charset="0"/>
              </a:rPr>
              <a:t>CTLA-4</a:t>
            </a:r>
          </a:p>
        </p:txBody>
      </p:sp>
      <p:sp>
        <p:nvSpPr>
          <p:cNvPr id="52252" name="Rectangle 28"/>
          <p:cNvSpPr>
            <a:spLocks noChangeArrowheads="1"/>
          </p:cNvSpPr>
          <p:nvPr/>
        </p:nvSpPr>
        <p:spPr bwMode="auto">
          <a:xfrm>
            <a:off x="457200" y="464820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b="1" dirty="0">
                <a:solidFill>
                  <a:srgbClr val="FFFFFF"/>
                </a:solidFill>
                <a:latin typeface="Arial" charset="0"/>
              </a:rPr>
              <a:t>HLA</a:t>
            </a:r>
          </a:p>
        </p:txBody>
      </p:sp>
      <p:sp>
        <p:nvSpPr>
          <p:cNvPr id="52255" name="Rectangle 31"/>
          <p:cNvSpPr>
            <a:spLocks noChangeArrowheads="1"/>
          </p:cNvSpPr>
          <p:nvPr/>
        </p:nvSpPr>
        <p:spPr bwMode="auto">
          <a:xfrm>
            <a:off x="1581150" y="4662488"/>
            <a:ext cx="476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b="1" dirty="0">
                <a:solidFill>
                  <a:srgbClr val="FFFFFF"/>
                </a:solidFill>
                <a:latin typeface="Arial" charset="0"/>
              </a:rPr>
              <a:t>B7</a:t>
            </a:r>
          </a:p>
        </p:txBody>
      </p:sp>
      <p:sp>
        <p:nvSpPr>
          <p:cNvPr id="52256" name="Rectangle 32"/>
          <p:cNvSpPr>
            <a:spLocks noChangeArrowheads="1"/>
          </p:cNvSpPr>
          <p:nvPr/>
        </p:nvSpPr>
        <p:spPr bwMode="auto">
          <a:xfrm>
            <a:off x="1047750" y="5410200"/>
            <a:ext cx="666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b="1" dirty="0">
                <a:solidFill>
                  <a:srgbClr val="000000"/>
                </a:solidFill>
                <a:latin typeface="Arial" charset="0"/>
              </a:rPr>
              <a:t>APC</a:t>
            </a:r>
          </a:p>
        </p:txBody>
      </p:sp>
      <p:sp>
        <p:nvSpPr>
          <p:cNvPr id="52258" name="Rectangle 34"/>
          <p:cNvSpPr>
            <a:spLocks noChangeArrowheads="1"/>
          </p:cNvSpPr>
          <p:nvPr/>
        </p:nvSpPr>
        <p:spPr bwMode="auto">
          <a:xfrm>
            <a:off x="3810000" y="5410200"/>
            <a:ext cx="666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b="1">
                <a:solidFill>
                  <a:srgbClr val="000000"/>
                </a:solidFill>
                <a:latin typeface="Arial" charset="0"/>
              </a:rPr>
              <a:t>APC</a:t>
            </a:r>
          </a:p>
        </p:txBody>
      </p:sp>
      <p:sp>
        <p:nvSpPr>
          <p:cNvPr id="52259" name="Rectangle 35"/>
          <p:cNvSpPr>
            <a:spLocks noChangeArrowheads="1"/>
          </p:cNvSpPr>
          <p:nvPr/>
        </p:nvSpPr>
        <p:spPr bwMode="auto">
          <a:xfrm>
            <a:off x="6572250" y="5410200"/>
            <a:ext cx="666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b="1">
                <a:solidFill>
                  <a:srgbClr val="000000"/>
                </a:solidFill>
                <a:latin typeface="Arial" charset="0"/>
              </a:rPr>
              <a:t>APC</a:t>
            </a:r>
          </a:p>
        </p:txBody>
      </p:sp>
      <p:sp>
        <p:nvSpPr>
          <p:cNvPr id="52260" name="Rectangle 36"/>
          <p:cNvSpPr>
            <a:spLocks noChangeArrowheads="1"/>
          </p:cNvSpPr>
          <p:nvPr/>
        </p:nvSpPr>
        <p:spPr bwMode="auto">
          <a:xfrm>
            <a:off x="7510386" y="4572000"/>
            <a:ext cx="14574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b="1" i="1" dirty="0" err="1">
                <a:solidFill>
                  <a:schemeClr val="bg1"/>
                </a:solidFill>
                <a:latin typeface="Arial" charset="0"/>
              </a:rPr>
              <a:t>Ipilimumab</a:t>
            </a:r>
            <a:endParaRPr lang="en-US" sz="1800" b="1" i="1" dirty="0">
              <a:solidFill>
                <a:schemeClr val="bg1"/>
              </a:solidFill>
              <a:latin typeface="Arial" charset="0"/>
            </a:endParaRPr>
          </a:p>
        </p:txBody>
      </p:sp>
      <p:sp>
        <p:nvSpPr>
          <p:cNvPr id="52262" name="Rectangle 38"/>
          <p:cNvSpPr>
            <a:spLocks noChangeArrowheads="1"/>
          </p:cNvSpPr>
          <p:nvPr/>
        </p:nvSpPr>
        <p:spPr bwMode="auto">
          <a:xfrm>
            <a:off x="1981200" y="2438400"/>
            <a:ext cx="9064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dirty="0">
                <a:solidFill>
                  <a:srgbClr val="FFFFFF"/>
                </a:solidFill>
                <a:latin typeface="Arial" charset="0"/>
              </a:rPr>
              <a:t>CTLA-4</a:t>
            </a:r>
          </a:p>
        </p:txBody>
      </p:sp>
      <p:sp>
        <p:nvSpPr>
          <p:cNvPr id="52263" name="Rectangle 39"/>
          <p:cNvSpPr>
            <a:spLocks noChangeArrowheads="1"/>
          </p:cNvSpPr>
          <p:nvPr/>
        </p:nvSpPr>
        <p:spPr bwMode="auto">
          <a:xfrm>
            <a:off x="7932738" y="4083050"/>
            <a:ext cx="9064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dirty="0">
                <a:solidFill>
                  <a:srgbClr val="FFFFFF"/>
                </a:solidFill>
                <a:latin typeface="Arial" charset="0"/>
              </a:rPr>
              <a:t>CTLA-4</a:t>
            </a:r>
          </a:p>
        </p:txBody>
      </p:sp>
      <p:sp>
        <p:nvSpPr>
          <p:cNvPr id="52264" name="Line 40"/>
          <p:cNvSpPr>
            <a:spLocks noChangeShapeType="1"/>
          </p:cNvSpPr>
          <p:nvPr/>
        </p:nvSpPr>
        <p:spPr bwMode="auto">
          <a:xfrm flipV="1">
            <a:off x="8153400" y="3886200"/>
            <a:ext cx="533400" cy="762000"/>
          </a:xfrm>
          <a:prstGeom prst="line">
            <a:avLst/>
          </a:prstGeom>
          <a:noFill/>
          <a:ln w="19050">
            <a:solidFill>
              <a:srgbClr val="FFC31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n>
                <a:solidFill>
                  <a:srgbClr val="FFC314"/>
                </a:solidFill>
              </a:ln>
              <a:solidFill>
                <a:srgbClr val="000000"/>
              </a:solidFill>
            </a:endParaRPr>
          </a:p>
        </p:txBody>
      </p:sp>
      <p:sp>
        <p:nvSpPr>
          <p:cNvPr id="52265" name="Line 41"/>
          <p:cNvSpPr>
            <a:spLocks noChangeShapeType="1"/>
          </p:cNvSpPr>
          <p:nvPr/>
        </p:nvSpPr>
        <p:spPr bwMode="auto">
          <a:xfrm flipH="1" flipV="1">
            <a:off x="8229600" y="3962400"/>
            <a:ext cx="381000" cy="685800"/>
          </a:xfrm>
          <a:prstGeom prst="line">
            <a:avLst/>
          </a:prstGeom>
          <a:noFill/>
          <a:ln w="19050">
            <a:solidFill>
              <a:srgbClr val="FFC31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n>
                <a:solidFill>
                  <a:srgbClr val="FFC314"/>
                </a:solidFill>
              </a:ln>
              <a:solidFill>
                <a:srgbClr val="000000"/>
              </a:solidFill>
            </a:endParaRPr>
          </a:p>
        </p:txBody>
      </p:sp>
      <p:sp>
        <p:nvSpPr>
          <p:cNvPr id="37908" name="Title 1"/>
          <p:cNvSpPr>
            <a:spLocks noGrp="1"/>
          </p:cNvSpPr>
          <p:nvPr>
            <p:ph type="title"/>
          </p:nvPr>
        </p:nvSpPr>
        <p:spPr/>
        <p:txBody>
          <a:bodyPr/>
          <a:lstStyle/>
          <a:p>
            <a:r>
              <a:rPr lang="en-US" dirty="0" err="1">
                <a:solidFill>
                  <a:srgbClr val="C0FFFF"/>
                </a:solidFill>
                <a:ea typeface="ＭＳ Ｐゴシック" charset="0"/>
                <a:cs typeface="ＭＳ Ｐゴシック" charset="0"/>
              </a:rPr>
              <a:t>Ipilimumab</a:t>
            </a:r>
            <a:r>
              <a:rPr lang="en-US" dirty="0">
                <a:solidFill>
                  <a:srgbClr val="C0FFFF"/>
                </a:solidFill>
                <a:ea typeface="ＭＳ Ｐゴシック" charset="0"/>
                <a:cs typeface="ＭＳ Ｐゴシック" charset="0"/>
              </a:rPr>
              <a:t>, a CTLA-4 Blocking Monoclonal Antibody, Augments T-Cell Activation</a:t>
            </a:r>
            <a:endParaRPr lang="en-US" dirty="0">
              <a:ea typeface="ＭＳ Ｐゴシック" charset="0"/>
              <a:cs typeface="ＭＳ Ｐゴシック" charset="0"/>
            </a:endParaRPr>
          </a:p>
        </p:txBody>
      </p:sp>
      <p:sp>
        <p:nvSpPr>
          <p:cNvPr id="23" name="Rectangle 28"/>
          <p:cNvSpPr>
            <a:spLocks noChangeArrowheads="1"/>
          </p:cNvSpPr>
          <p:nvPr/>
        </p:nvSpPr>
        <p:spPr bwMode="auto">
          <a:xfrm>
            <a:off x="480296" y="4038600"/>
            <a:ext cx="60785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dirty="0" smtClean="0">
                <a:solidFill>
                  <a:srgbClr val="FFFFFF"/>
                </a:solidFill>
                <a:latin typeface="Arial" charset="0"/>
              </a:rPr>
              <a:t>TCR</a:t>
            </a:r>
            <a:endParaRPr lang="en-US" sz="1600" b="1" dirty="0">
              <a:solidFill>
                <a:srgbClr val="FFFFFF"/>
              </a:solidFill>
              <a:latin typeface="Arial" charset="0"/>
            </a:endParaRPr>
          </a:p>
        </p:txBody>
      </p:sp>
      <p:sp>
        <p:nvSpPr>
          <p:cNvPr id="24" name="Rectangle 28"/>
          <p:cNvSpPr>
            <a:spLocks noChangeArrowheads="1"/>
          </p:cNvSpPr>
          <p:nvPr/>
        </p:nvSpPr>
        <p:spPr bwMode="auto">
          <a:xfrm>
            <a:off x="1625705" y="4114800"/>
            <a:ext cx="70924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600" b="1" dirty="0" smtClean="0">
                <a:solidFill>
                  <a:srgbClr val="FFFFFF"/>
                </a:solidFill>
                <a:latin typeface="Arial" charset="0"/>
              </a:rPr>
              <a:t>CD28</a:t>
            </a:r>
            <a:endParaRPr lang="en-US" sz="1600" b="1" dirty="0">
              <a:solidFill>
                <a:srgbClr val="FFFFFF"/>
              </a:solidFill>
              <a:latin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33"/>
          <p:cNvSpPr>
            <a:spLocks noChangeArrowheads="1"/>
          </p:cNvSpPr>
          <p:nvPr/>
        </p:nvSpPr>
        <p:spPr bwMode="auto">
          <a:xfrm>
            <a:off x="228600" y="2057400"/>
            <a:ext cx="8686800" cy="3124200"/>
          </a:xfrm>
          <a:prstGeom prst="rect">
            <a:avLst/>
          </a:prstGeom>
          <a:solidFill>
            <a:srgbClr val="9CCBE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p>
        </p:txBody>
      </p:sp>
      <p:sp>
        <p:nvSpPr>
          <p:cNvPr id="39938" name="Rectangle 3"/>
          <p:cNvSpPr>
            <a:spLocks noGrp="1" noChangeArrowheads="1"/>
          </p:cNvSpPr>
          <p:nvPr>
            <p:ph type="title"/>
          </p:nvPr>
        </p:nvSpPr>
        <p:spPr>
          <a:xfrm>
            <a:off x="685800" y="0"/>
            <a:ext cx="7769225" cy="1828800"/>
          </a:xfrm>
        </p:spPr>
        <p:txBody>
          <a:bodyPr/>
          <a:lstStyle/>
          <a:p>
            <a:pPr eaLnBrk="1" hangingPunct="1"/>
            <a:r>
              <a:rPr lang="en-US" dirty="0">
                <a:solidFill>
                  <a:srgbClr val="C0FFFF"/>
                </a:solidFill>
                <a:ea typeface="ＭＳ Ｐゴシック" charset="0"/>
                <a:cs typeface="ＭＳ Ｐゴシック" charset="0"/>
              </a:rPr>
              <a:t>Improved Survival with </a:t>
            </a:r>
            <a:r>
              <a:rPr lang="en-US" dirty="0" err="1">
                <a:solidFill>
                  <a:srgbClr val="C0FFFF"/>
                </a:solidFill>
                <a:ea typeface="ＭＳ Ｐゴシック" charset="0"/>
                <a:cs typeface="ＭＳ Ｐゴシック" charset="0"/>
              </a:rPr>
              <a:t>Ipilimumab</a:t>
            </a:r>
            <a:r>
              <a:rPr lang="en-US" dirty="0">
                <a:solidFill>
                  <a:srgbClr val="C0FFFF"/>
                </a:solidFill>
                <a:ea typeface="ＭＳ Ｐゴシック" charset="0"/>
                <a:cs typeface="ＭＳ Ｐゴシック" charset="0"/>
              </a:rPr>
              <a:t> </a:t>
            </a:r>
            <a:r>
              <a:rPr lang="en-US" dirty="0" smtClean="0">
                <a:solidFill>
                  <a:srgbClr val="C0FFFF"/>
                </a:solidFill>
                <a:ea typeface="ＭＳ Ｐゴシック" charset="0"/>
                <a:cs typeface="ＭＳ Ｐゴシック" charset="0"/>
              </a:rPr>
              <a:t>for Patients with </a:t>
            </a:r>
            <a:r>
              <a:rPr lang="en-US" dirty="0" err="1" smtClean="0">
                <a:solidFill>
                  <a:srgbClr val="C0FFFF"/>
                </a:solidFill>
                <a:ea typeface="ＭＳ Ｐゴシック" charset="0"/>
                <a:cs typeface="ＭＳ Ｐゴシック" charset="0"/>
              </a:rPr>
              <a:t>Unresectable</a:t>
            </a:r>
            <a:r>
              <a:rPr lang="en-US" dirty="0" smtClean="0">
                <a:solidFill>
                  <a:srgbClr val="C0FFFF"/>
                </a:solidFill>
                <a:ea typeface="ＭＳ Ｐゴシック" charset="0"/>
                <a:cs typeface="ＭＳ Ｐゴシック" charset="0"/>
              </a:rPr>
              <a:t> Stage III or IV Metastatic Melanoma Whose Disease Progressed While Receiving Prior Treatment with Chemo or IL-2</a:t>
            </a:r>
            <a:endParaRPr lang="en-US" dirty="0">
              <a:ea typeface="ＭＳ Ｐゴシック" charset="0"/>
              <a:cs typeface="ＭＳ Ｐゴシック" charset="0"/>
            </a:endParaRPr>
          </a:p>
        </p:txBody>
      </p:sp>
      <p:sp>
        <p:nvSpPr>
          <p:cNvPr id="39939" name="Text Box 2"/>
          <p:cNvSpPr txBox="1">
            <a:spLocks noChangeArrowheads="1"/>
          </p:cNvSpPr>
          <p:nvPr/>
        </p:nvSpPr>
        <p:spPr bwMode="auto">
          <a:xfrm>
            <a:off x="0" y="6537325"/>
            <a:ext cx="807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500">
                <a:solidFill>
                  <a:schemeClr val="bg1"/>
                </a:solidFill>
                <a:latin typeface="Arial" charset="0"/>
              </a:rPr>
              <a:t>Hodi FS et al. </a:t>
            </a:r>
            <a:r>
              <a:rPr lang="en-US" sz="1500" i="1">
                <a:solidFill>
                  <a:schemeClr val="bg1"/>
                </a:solidFill>
                <a:latin typeface="Arial" charset="0"/>
              </a:rPr>
              <a:t>N Engl J Med </a:t>
            </a:r>
            <a:r>
              <a:rPr lang="en-US" sz="1500">
                <a:solidFill>
                  <a:schemeClr val="bg1"/>
                </a:solidFill>
                <a:latin typeface="Arial" charset="0"/>
              </a:rPr>
              <a:t>2010;363(8):711-23.</a:t>
            </a:r>
          </a:p>
        </p:txBody>
      </p:sp>
      <p:graphicFrame>
        <p:nvGraphicFramePr>
          <p:cNvPr id="227509" name="Group 181"/>
          <p:cNvGraphicFramePr>
            <a:graphicFrameLocks noGrp="1"/>
          </p:cNvGraphicFramePr>
          <p:nvPr>
            <p:extLst>
              <p:ext uri="{D42A27DB-BD31-4B8C-83A1-F6EECF244321}">
                <p14:modId xmlns:p14="http://schemas.microsoft.com/office/powerpoint/2010/main" val="2639618664"/>
              </p:ext>
            </p:extLst>
          </p:nvPr>
        </p:nvGraphicFramePr>
        <p:xfrm>
          <a:off x="381000" y="2209800"/>
          <a:ext cx="8382000" cy="2822576"/>
        </p:xfrm>
        <a:graphic>
          <a:graphicData uri="http://schemas.openxmlformats.org/drawingml/2006/table">
            <a:tbl>
              <a:tblPr/>
              <a:tblGrid>
                <a:gridCol w="2660650"/>
                <a:gridCol w="1938338"/>
                <a:gridCol w="1936750"/>
                <a:gridCol w="1846262"/>
              </a:tblGrid>
              <a:tr h="112772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bg1"/>
                        </a:solidFill>
                        <a:effectLst/>
                        <a:latin typeface="Arial" charset="0"/>
                        <a:ea typeface="ＭＳ Ｐゴシック" charset="0"/>
                        <a:cs typeface="ＭＳ Ｐゴシック" charset="0"/>
                      </a:endParaRPr>
                    </a:p>
                  </a:txBody>
                  <a:tcPr marT="45704" marB="45704"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002C5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a:ln>
                            <a:noFill/>
                          </a:ln>
                          <a:solidFill>
                            <a:schemeClr val="bg1"/>
                          </a:solidFill>
                          <a:effectLst/>
                          <a:latin typeface="Arial" charset="0"/>
                          <a:ea typeface="ＭＳ Ｐゴシック" charset="0"/>
                          <a:cs typeface="ＭＳ Ｐゴシック" charset="0"/>
                        </a:rPr>
                        <a:t>Ipilimumab</a:t>
                      </a:r>
                      <a:r>
                        <a:rPr kumimoji="0" lang="en-US" sz="2000" b="1" i="0" u="none" strike="noStrike" cap="none" normalizeH="0" baseline="0" dirty="0">
                          <a:ln>
                            <a:noFill/>
                          </a:ln>
                          <a:solidFill>
                            <a:schemeClr val="bg1"/>
                          </a:solidFill>
                          <a:effectLst/>
                          <a:latin typeface="Arial" charset="0"/>
                          <a:ea typeface="ＭＳ Ｐゴシック" charset="0"/>
                          <a:cs typeface="ＭＳ Ｐゴシック" charset="0"/>
                        </a:rPr>
                        <a:t> </a:t>
                      </a:r>
                      <a:r>
                        <a:rPr kumimoji="0" lang="en-US" sz="2000" b="1" i="0" u="none" strike="noStrike" cap="none" normalizeH="0" baseline="0" dirty="0" smtClean="0">
                          <a:ln>
                            <a:noFill/>
                          </a:ln>
                          <a:solidFill>
                            <a:schemeClr val="bg1"/>
                          </a:solidFill>
                          <a:effectLst/>
                          <a:latin typeface="Arial" charset="0"/>
                          <a:ea typeface="ＭＳ Ｐゴシック" charset="0"/>
                          <a:cs typeface="ＭＳ Ｐゴシック" charset="0"/>
                        </a:rPr>
                        <a:t>+</a:t>
                      </a:r>
                      <a:br>
                        <a:rPr kumimoji="0" lang="en-US" sz="2000" b="1" i="0" u="none" strike="noStrike" cap="none" normalizeH="0" baseline="0" dirty="0" smtClean="0">
                          <a:ln>
                            <a:noFill/>
                          </a:ln>
                          <a:solidFill>
                            <a:schemeClr val="bg1"/>
                          </a:solidFill>
                          <a:effectLst/>
                          <a:latin typeface="Arial" charset="0"/>
                          <a:ea typeface="ＭＳ Ｐゴシック" charset="0"/>
                          <a:cs typeface="ＭＳ Ｐゴシック" charset="0"/>
                        </a:rPr>
                      </a:br>
                      <a:r>
                        <a:rPr kumimoji="0" lang="en-US" sz="2000" b="1" i="0" u="none" strike="noStrike" cap="none" normalizeH="0" baseline="0" dirty="0" smtClean="0">
                          <a:ln>
                            <a:noFill/>
                          </a:ln>
                          <a:solidFill>
                            <a:schemeClr val="bg1"/>
                          </a:solidFill>
                          <a:effectLst/>
                          <a:latin typeface="Arial" charset="0"/>
                          <a:ea typeface="ＭＳ Ｐゴシック" charset="0"/>
                          <a:cs typeface="ＭＳ Ｐゴシック" charset="0"/>
                        </a:rPr>
                        <a:t>gp100</a:t>
                      </a:r>
                      <a:br>
                        <a:rPr kumimoji="0" lang="en-US" sz="2000" b="1" i="0" u="none" strike="noStrike" cap="none" normalizeH="0" baseline="0" dirty="0" smtClean="0">
                          <a:ln>
                            <a:noFill/>
                          </a:ln>
                          <a:solidFill>
                            <a:schemeClr val="bg1"/>
                          </a:solidFill>
                          <a:effectLst/>
                          <a:latin typeface="Arial" charset="0"/>
                          <a:ea typeface="ＭＳ Ｐゴシック" charset="0"/>
                          <a:cs typeface="ＭＳ Ｐゴシック" charset="0"/>
                        </a:rPr>
                      </a:br>
                      <a:r>
                        <a:rPr kumimoji="0" lang="en-US" sz="2000" b="1" i="0" u="none" strike="noStrike" cap="none" normalizeH="0" baseline="0" dirty="0" smtClean="0">
                          <a:ln>
                            <a:noFill/>
                          </a:ln>
                          <a:solidFill>
                            <a:schemeClr val="bg1"/>
                          </a:solidFill>
                          <a:effectLst/>
                          <a:latin typeface="Arial" charset="0"/>
                          <a:ea typeface="ＭＳ Ｐゴシック" charset="0"/>
                          <a:cs typeface="ＭＳ Ｐゴシック" charset="0"/>
                        </a:rPr>
                        <a:t>(</a:t>
                      </a:r>
                      <a:r>
                        <a:rPr kumimoji="0" lang="en-US" sz="2000" b="1" i="0" u="none" strike="noStrike" cap="none" normalizeH="0" baseline="0" dirty="0">
                          <a:ln>
                            <a:noFill/>
                          </a:ln>
                          <a:solidFill>
                            <a:schemeClr val="bg1"/>
                          </a:solidFill>
                          <a:effectLst/>
                          <a:latin typeface="Arial" charset="0"/>
                          <a:ea typeface="ＭＳ Ｐゴシック" charset="0"/>
                          <a:cs typeface="ＭＳ Ｐゴシック" charset="0"/>
                        </a:rPr>
                        <a:t>N = 403)</a:t>
                      </a:r>
                    </a:p>
                  </a:txBody>
                  <a:tcPr marT="45704" marB="45704"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002C5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a:ln>
                            <a:noFill/>
                          </a:ln>
                          <a:solidFill>
                            <a:schemeClr val="bg1"/>
                          </a:solidFill>
                          <a:effectLst/>
                          <a:latin typeface="Arial" charset="0"/>
                          <a:ea typeface="ＭＳ Ｐゴシック" charset="0"/>
                          <a:cs typeface="ＭＳ Ｐゴシック" charset="0"/>
                        </a:rPr>
                        <a:t>Ipilimumab</a:t>
                      </a:r>
                      <a:r>
                        <a:rPr kumimoji="0" lang="en-US" sz="2000" b="1" i="0" u="none" strike="noStrike" cap="none" normalizeH="0" baseline="0" dirty="0">
                          <a:ln>
                            <a:noFill/>
                          </a:ln>
                          <a:solidFill>
                            <a:schemeClr val="bg1"/>
                          </a:solidFill>
                          <a:effectLst/>
                          <a:latin typeface="Arial" charset="0"/>
                          <a:ea typeface="ＭＳ Ｐゴシック" charset="0"/>
                          <a:cs typeface="ＭＳ Ｐゴシック" charset="0"/>
                        </a:rPr>
                        <a:t> </a:t>
                      </a:r>
                      <a:r>
                        <a:rPr kumimoji="0" lang="en-US" sz="2000" b="1" i="0" u="none" strike="noStrike" cap="none" normalizeH="0" baseline="0" dirty="0" smtClean="0">
                          <a:ln>
                            <a:noFill/>
                          </a:ln>
                          <a:solidFill>
                            <a:schemeClr val="bg1"/>
                          </a:solidFill>
                          <a:effectLst/>
                          <a:latin typeface="Arial" charset="0"/>
                          <a:ea typeface="ＭＳ Ｐゴシック" charset="0"/>
                          <a:cs typeface="ＭＳ Ｐゴシック" charset="0"/>
                        </a:rPr>
                        <a:t>Alone</a:t>
                      </a:r>
                      <a:br>
                        <a:rPr kumimoji="0" lang="en-US" sz="2000" b="1" i="0" u="none" strike="noStrike" cap="none" normalizeH="0" baseline="0" dirty="0" smtClean="0">
                          <a:ln>
                            <a:noFill/>
                          </a:ln>
                          <a:solidFill>
                            <a:schemeClr val="bg1"/>
                          </a:solidFill>
                          <a:effectLst/>
                          <a:latin typeface="Arial" charset="0"/>
                          <a:ea typeface="ＭＳ Ｐゴシック" charset="0"/>
                          <a:cs typeface="ＭＳ Ｐゴシック" charset="0"/>
                        </a:rPr>
                      </a:br>
                      <a:r>
                        <a:rPr kumimoji="0" lang="en-US" sz="2000" b="1" i="0" u="none" strike="noStrike" cap="none" normalizeH="0" baseline="0" dirty="0" smtClean="0">
                          <a:ln>
                            <a:noFill/>
                          </a:ln>
                          <a:solidFill>
                            <a:schemeClr val="bg1"/>
                          </a:solidFill>
                          <a:effectLst/>
                          <a:latin typeface="Arial" charset="0"/>
                          <a:ea typeface="ＭＳ Ｐゴシック" charset="0"/>
                          <a:cs typeface="ＭＳ Ｐゴシック" charset="0"/>
                        </a:rPr>
                        <a:t>(</a:t>
                      </a:r>
                      <a:r>
                        <a:rPr kumimoji="0" lang="en-US" sz="2000" b="1" i="0" u="none" strike="noStrike" cap="none" normalizeH="0" baseline="0" dirty="0">
                          <a:ln>
                            <a:noFill/>
                          </a:ln>
                          <a:solidFill>
                            <a:schemeClr val="bg1"/>
                          </a:solidFill>
                          <a:effectLst/>
                          <a:latin typeface="Arial" charset="0"/>
                          <a:ea typeface="ＭＳ Ｐゴシック" charset="0"/>
                          <a:cs typeface="ＭＳ Ｐゴシック" charset="0"/>
                        </a:rPr>
                        <a:t>N = 137)</a:t>
                      </a:r>
                    </a:p>
                  </a:txBody>
                  <a:tcPr marT="45704" marB="45704"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002C5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bg1"/>
                          </a:solidFill>
                          <a:effectLst/>
                          <a:latin typeface="Arial" charset="0"/>
                          <a:ea typeface="ＭＳ Ｐゴシック" charset="0"/>
                          <a:cs typeface="ＭＳ Ｐゴシック" charset="0"/>
                        </a:rPr>
                        <a:t>gp100 </a:t>
                      </a:r>
                      <a:br>
                        <a:rPr kumimoji="0" lang="en-US" sz="2000" b="1" i="0" u="none" strike="noStrike" cap="none" normalizeH="0" baseline="0" dirty="0" smtClean="0">
                          <a:ln>
                            <a:noFill/>
                          </a:ln>
                          <a:solidFill>
                            <a:schemeClr val="bg1"/>
                          </a:solidFill>
                          <a:effectLst/>
                          <a:latin typeface="Arial" charset="0"/>
                          <a:ea typeface="ＭＳ Ｐゴシック" charset="0"/>
                          <a:cs typeface="ＭＳ Ｐゴシック" charset="0"/>
                        </a:rPr>
                      </a:br>
                      <a:r>
                        <a:rPr kumimoji="0" lang="en-US" sz="2000" b="1" i="0" u="none" strike="noStrike" cap="none" normalizeH="0" baseline="0" dirty="0" smtClean="0">
                          <a:ln>
                            <a:noFill/>
                          </a:ln>
                          <a:solidFill>
                            <a:schemeClr val="bg1"/>
                          </a:solidFill>
                          <a:effectLst/>
                          <a:latin typeface="Arial" charset="0"/>
                          <a:ea typeface="ＭＳ Ｐゴシック" charset="0"/>
                          <a:cs typeface="ＭＳ Ｐゴシック" charset="0"/>
                        </a:rPr>
                        <a:t>Alone</a:t>
                      </a:r>
                      <a:br>
                        <a:rPr kumimoji="0" lang="en-US" sz="2000" b="1" i="0" u="none" strike="noStrike" cap="none" normalizeH="0" baseline="0" dirty="0" smtClean="0">
                          <a:ln>
                            <a:noFill/>
                          </a:ln>
                          <a:solidFill>
                            <a:schemeClr val="bg1"/>
                          </a:solidFill>
                          <a:effectLst/>
                          <a:latin typeface="Arial" charset="0"/>
                          <a:ea typeface="ＭＳ Ｐゴシック" charset="0"/>
                          <a:cs typeface="ＭＳ Ｐゴシック" charset="0"/>
                        </a:rPr>
                      </a:br>
                      <a:r>
                        <a:rPr kumimoji="0" lang="en-US" sz="2000" b="1" i="0" u="none" strike="noStrike" cap="none" normalizeH="0" baseline="0" dirty="0" smtClean="0">
                          <a:ln>
                            <a:noFill/>
                          </a:ln>
                          <a:solidFill>
                            <a:schemeClr val="bg1"/>
                          </a:solidFill>
                          <a:effectLst/>
                          <a:latin typeface="Arial" charset="0"/>
                          <a:ea typeface="ＭＳ Ｐゴシック" charset="0"/>
                          <a:cs typeface="ＭＳ Ｐゴシック" charset="0"/>
                        </a:rPr>
                        <a:t>(</a:t>
                      </a:r>
                      <a:r>
                        <a:rPr kumimoji="0" lang="en-US" sz="2000" b="1" i="0" u="none" strike="noStrike" cap="none" normalizeH="0" baseline="0" dirty="0">
                          <a:ln>
                            <a:noFill/>
                          </a:ln>
                          <a:solidFill>
                            <a:schemeClr val="bg1"/>
                          </a:solidFill>
                          <a:effectLst/>
                          <a:latin typeface="Arial" charset="0"/>
                          <a:ea typeface="ＭＳ Ｐゴシック" charset="0"/>
                          <a:cs typeface="ＭＳ Ｐゴシック" charset="0"/>
                        </a:rPr>
                        <a:t>N = 136)</a:t>
                      </a:r>
                    </a:p>
                  </a:txBody>
                  <a:tcPr marT="45704" marB="45704"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002C51"/>
                    </a:solidFill>
                  </a:tcPr>
                </a:tc>
              </a:tr>
              <a:tr h="44910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bg1"/>
                          </a:solidFill>
                          <a:effectLst/>
                          <a:latin typeface="Arial" charset="0"/>
                          <a:ea typeface="ＭＳ Ｐゴシック" charset="0"/>
                          <a:cs typeface="ＭＳ Ｐゴシック" charset="0"/>
                        </a:rPr>
                        <a:t>Overall survival</a:t>
                      </a: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2B64A5"/>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bg1"/>
                          </a:solidFill>
                          <a:effectLst/>
                          <a:latin typeface="Arial" charset="0"/>
                          <a:ea typeface="ＭＳ Ｐゴシック" charset="0"/>
                          <a:cs typeface="ＭＳ Ｐゴシック" charset="0"/>
                        </a:rPr>
                        <a:t>10 </a:t>
                      </a:r>
                      <a:r>
                        <a:rPr kumimoji="0" lang="en-US" sz="2000" b="0" i="0" u="none" strike="noStrike" cap="none" normalizeH="0" baseline="0" dirty="0" err="1">
                          <a:ln>
                            <a:noFill/>
                          </a:ln>
                          <a:solidFill>
                            <a:schemeClr val="bg1"/>
                          </a:solidFill>
                          <a:effectLst/>
                          <a:latin typeface="Arial" charset="0"/>
                          <a:ea typeface="ＭＳ Ｐゴシック" charset="0"/>
                          <a:cs typeface="ＭＳ Ｐゴシック" charset="0"/>
                        </a:rPr>
                        <a:t>mo</a:t>
                      </a:r>
                      <a:endParaRPr kumimoji="0" lang="en-US" sz="2000" b="0" i="0" u="none" strike="noStrike" cap="none" normalizeH="0" baseline="0" dirty="0">
                        <a:ln>
                          <a:noFill/>
                        </a:ln>
                        <a:solidFill>
                          <a:schemeClr val="bg1"/>
                        </a:solidFill>
                        <a:effectLst/>
                        <a:latin typeface="Arial" charset="0"/>
                        <a:ea typeface="ＭＳ Ｐゴシック" charset="0"/>
                        <a:cs typeface="ＭＳ Ｐゴシック" charset="0"/>
                      </a:endParaRPr>
                    </a:p>
                  </a:txBody>
                  <a:tcPr marT="45704" marB="4570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2B64A5"/>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bg1"/>
                          </a:solidFill>
                          <a:effectLst/>
                          <a:latin typeface="Arial" charset="0"/>
                          <a:ea typeface="ＭＳ Ｐゴシック" charset="0"/>
                          <a:cs typeface="ＭＳ Ｐゴシック" charset="0"/>
                        </a:rPr>
                        <a:t>10.1 </a:t>
                      </a:r>
                      <a:r>
                        <a:rPr kumimoji="0" lang="en-US" sz="2000" b="0" i="0" u="none" strike="noStrike" cap="none" normalizeH="0" baseline="0" dirty="0" err="1">
                          <a:ln>
                            <a:noFill/>
                          </a:ln>
                          <a:solidFill>
                            <a:schemeClr val="bg1"/>
                          </a:solidFill>
                          <a:effectLst/>
                          <a:latin typeface="Arial" charset="0"/>
                          <a:ea typeface="ＭＳ Ｐゴシック" charset="0"/>
                          <a:cs typeface="ＭＳ Ｐゴシック" charset="0"/>
                        </a:rPr>
                        <a:t>mo</a:t>
                      </a:r>
                      <a:endParaRPr kumimoji="0" lang="en-US" sz="2000" b="0" i="0" u="none" strike="noStrike" cap="none" normalizeH="0" baseline="0" dirty="0">
                        <a:ln>
                          <a:noFill/>
                        </a:ln>
                        <a:solidFill>
                          <a:schemeClr val="bg1"/>
                        </a:solidFill>
                        <a:effectLst/>
                        <a:latin typeface="Arial" charset="0"/>
                        <a:ea typeface="ＭＳ Ｐゴシック" charset="0"/>
                        <a:cs typeface="ＭＳ Ｐゴシック" charset="0"/>
                      </a:endParaRPr>
                    </a:p>
                  </a:txBody>
                  <a:tcPr marT="45704" marB="4570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2B64A5"/>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charset="0"/>
                          <a:ea typeface="ＭＳ Ｐゴシック" charset="0"/>
                          <a:cs typeface="ＭＳ Ｐゴシック" charset="0"/>
                        </a:rPr>
                        <a:t>6.4 mo</a:t>
                      </a:r>
                    </a:p>
                  </a:txBody>
                  <a:tcPr marT="45704" marB="4570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2B64A5"/>
                    </a:solidFill>
                  </a:tcPr>
                </a:tc>
              </a:tr>
              <a:tr h="787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bg1"/>
                          </a:solidFill>
                          <a:effectLst/>
                          <a:latin typeface="Arial" charset="0"/>
                          <a:ea typeface="ＭＳ Ｐゴシック" charset="0"/>
                          <a:cs typeface="ＭＳ Ｐゴシック" charset="0"/>
                        </a:rPr>
                        <a:t>Hazard </a:t>
                      </a:r>
                      <a:r>
                        <a:rPr kumimoji="0" lang="en-US" sz="2000" b="0" i="0" u="none" strike="noStrike" cap="none" normalizeH="0" baseline="0" dirty="0" smtClean="0">
                          <a:ln>
                            <a:noFill/>
                          </a:ln>
                          <a:solidFill>
                            <a:schemeClr val="bg1"/>
                          </a:solidFill>
                          <a:effectLst/>
                          <a:latin typeface="Arial" charset="0"/>
                          <a:ea typeface="ＭＳ Ｐゴシック" charset="0"/>
                          <a:cs typeface="ＭＳ Ｐゴシック" charset="0"/>
                        </a:rPr>
                        <a:t>ratio</a:t>
                      </a:r>
                      <a:br>
                        <a:rPr kumimoji="0" lang="en-US" sz="2000" b="0" i="0" u="none" strike="noStrike" cap="none" normalizeH="0" baseline="0" dirty="0" smtClean="0">
                          <a:ln>
                            <a:noFill/>
                          </a:ln>
                          <a:solidFill>
                            <a:schemeClr val="bg1"/>
                          </a:solidFill>
                          <a:effectLst/>
                          <a:latin typeface="Arial" charset="0"/>
                          <a:ea typeface="ＭＳ Ｐゴシック" charset="0"/>
                          <a:cs typeface="ＭＳ Ｐゴシック" charset="0"/>
                        </a:rPr>
                      </a:br>
                      <a:r>
                        <a:rPr kumimoji="0" lang="en-US" sz="2000" b="0" i="0" u="none" strike="noStrike" cap="none" normalizeH="0" baseline="0" dirty="0" smtClean="0">
                          <a:ln>
                            <a:noFill/>
                          </a:ln>
                          <a:solidFill>
                            <a:schemeClr val="bg1"/>
                          </a:solidFill>
                          <a:effectLst/>
                          <a:latin typeface="Arial" charset="0"/>
                          <a:ea typeface="ＭＳ Ｐゴシック" charset="0"/>
                          <a:cs typeface="ＭＳ Ｐゴシック" charset="0"/>
                        </a:rPr>
                        <a:t>(</a:t>
                      </a:r>
                      <a:r>
                        <a:rPr kumimoji="0" lang="en-US" sz="2000" b="0" i="0" u="none" strike="noStrike" cap="none" normalizeH="0" baseline="0" dirty="0">
                          <a:ln>
                            <a:noFill/>
                          </a:ln>
                          <a:solidFill>
                            <a:schemeClr val="bg1"/>
                          </a:solidFill>
                          <a:effectLst/>
                          <a:latin typeface="Arial" charset="0"/>
                          <a:ea typeface="ＭＳ Ｐゴシック" charset="0"/>
                          <a:cs typeface="ＭＳ Ｐゴシック" charset="0"/>
                        </a:rPr>
                        <a:t>versus gp100 alone)</a:t>
                      </a: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2B64A5"/>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charset="0"/>
                          <a:ea typeface="ＭＳ Ｐゴシック" charset="0"/>
                          <a:cs typeface="ＭＳ Ｐゴシック" charset="0"/>
                        </a:rPr>
                        <a:t>0.68</a:t>
                      </a:r>
                    </a:p>
                  </a:txBody>
                  <a:tcPr marT="45704" marB="4570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2B64A5"/>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bg1"/>
                          </a:solidFill>
                          <a:effectLst/>
                          <a:latin typeface="Arial" charset="0"/>
                          <a:ea typeface="ＭＳ Ｐゴシック" charset="0"/>
                          <a:cs typeface="ＭＳ Ｐゴシック" charset="0"/>
                        </a:rPr>
                        <a:t>0.66</a:t>
                      </a:r>
                    </a:p>
                  </a:txBody>
                  <a:tcPr marT="45704" marB="4570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2B64A5"/>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charset="0"/>
                          <a:ea typeface="ＭＳ Ｐゴシック" charset="0"/>
                          <a:cs typeface="ＭＳ Ｐゴシック" charset="0"/>
                        </a:rPr>
                        <a:t>—</a:t>
                      </a:r>
                      <a:endParaRPr kumimoji="0" lang="en-US" sz="2000" b="0" i="0" u="none" strike="noStrike" cap="none" normalizeH="0" baseline="0" dirty="0">
                        <a:ln>
                          <a:noFill/>
                        </a:ln>
                        <a:solidFill>
                          <a:schemeClr val="bg1"/>
                        </a:solidFill>
                        <a:effectLst/>
                        <a:latin typeface="Arial" charset="0"/>
                        <a:ea typeface="ＭＳ Ｐゴシック" charset="0"/>
                        <a:cs typeface="ＭＳ Ｐゴシック" charset="0"/>
                      </a:endParaRPr>
                    </a:p>
                  </a:txBody>
                  <a:tcPr marT="45704" marB="4570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2B64A5"/>
                    </a:solidFill>
                  </a:tcPr>
                </a:tc>
              </a:tr>
              <a:tr h="4586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bg1"/>
                          </a:solidFill>
                          <a:effectLst/>
                          <a:latin typeface="Arial" charset="0"/>
                          <a:ea typeface="ＭＳ Ｐゴシック" charset="0"/>
                          <a:cs typeface="ＭＳ Ｐゴシック" charset="0"/>
                        </a:rPr>
                        <a:t>p</a:t>
                      </a:r>
                      <a:r>
                        <a:rPr kumimoji="0" lang="en-US" sz="2000" b="0" i="0" u="none" strike="noStrike" cap="none" normalizeH="0" baseline="0" dirty="0">
                          <a:ln>
                            <a:noFill/>
                          </a:ln>
                          <a:solidFill>
                            <a:schemeClr val="bg1"/>
                          </a:solidFill>
                          <a:effectLst/>
                          <a:latin typeface="Arial" charset="0"/>
                          <a:ea typeface="ＭＳ Ｐゴシック" charset="0"/>
                          <a:cs typeface="ＭＳ Ｐゴシック" charset="0"/>
                        </a:rPr>
                        <a:t>-value</a:t>
                      </a: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2B64A5"/>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charset="0"/>
                          <a:ea typeface="ＭＳ Ｐゴシック" charset="0"/>
                          <a:cs typeface="ＭＳ Ｐゴシック" charset="0"/>
                        </a:rPr>
                        <a:t>&lt;0.001</a:t>
                      </a:r>
                    </a:p>
                  </a:txBody>
                  <a:tcPr marT="45704" marB="4570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2B64A5"/>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charset="0"/>
                          <a:ea typeface="ＭＳ Ｐゴシック" charset="0"/>
                          <a:cs typeface="ＭＳ Ｐゴシック" charset="0"/>
                        </a:rPr>
                        <a:t>0.003</a:t>
                      </a:r>
                    </a:p>
                  </a:txBody>
                  <a:tcPr marT="45704" marB="4570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2B64A5"/>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charset="0"/>
                          <a:ea typeface="ＭＳ Ｐゴシック" charset="0"/>
                          <a:cs typeface="ＭＳ Ｐゴシック" charset="0"/>
                        </a:rPr>
                        <a:t>—</a:t>
                      </a:r>
                      <a:endParaRPr kumimoji="0" lang="en-US" sz="2000" b="0" i="0" u="none" strike="noStrike" cap="none" normalizeH="0" baseline="0" dirty="0">
                        <a:ln>
                          <a:noFill/>
                        </a:ln>
                        <a:solidFill>
                          <a:schemeClr val="bg1"/>
                        </a:solidFill>
                        <a:effectLst/>
                        <a:latin typeface="Arial" charset="0"/>
                        <a:ea typeface="ＭＳ Ｐゴシック" charset="0"/>
                        <a:cs typeface="ＭＳ Ｐゴシック" charset="0"/>
                      </a:endParaRPr>
                    </a:p>
                  </a:txBody>
                  <a:tcPr marT="45704" marB="45704"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2B64A5"/>
                    </a:solid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 y="6400800"/>
            <a:ext cx="4332288" cy="338138"/>
          </a:xfrm>
          <a:prstGeom prst="rect">
            <a:avLst/>
          </a:prstGeom>
          <a:noFill/>
        </p:spPr>
        <p:txBody>
          <a:bodyPr wrap="none">
            <a:spAutoFit/>
          </a:bodyPr>
          <a:lstStyle/>
          <a:p>
            <a:pPr>
              <a:defRPr/>
            </a:pPr>
            <a:r>
              <a:rPr lang="en-US" sz="1600" dirty="0">
                <a:solidFill>
                  <a:schemeClr val="bg1"/>
                </a:solidFill>
                <a:latin typeface="+mn-lt"/>
              </a:rPr>
              <a:t>https://</a:t>
            </a:r>
            <a:r>
              <a:rPr lang="en-US" sz="1600" dirty="0" err="1">
                <a:solidFill>
                  <a:schemeClr val="bg1"/>
                </a:solidFill>
                <a:latin typeface="+mn-lt"/>
              </a:rPr>
              <a:t>www.hcp.yervoy.com</a:t>
            </a:r>
            <a:r>
              <a:rPr lang="en-US" sz="1600" dirty="0">
                <a:solidFill>
                  <a:schemeClr val="bg1"/>
                </a:solidFill>
                <a:latin typeface="+mn-lt"/>
              </a:rPr>
              <a:t>/pages/</a:t>
            </a:r>
            <a:r>
              <a:rPr lang="en-US" sz="1600" dirty="0" err="1">
                <a:solidFill>
                  <a:schemeClr val="bg1"/>
                </a:solidFill>
                <a:latin typeface="+mn-lt"/>
              </a:rPr>
              <a:t>rems.aspx</a:t>
            </a:r>
            <a:endParaRPr lang="en-US" sz="1600" dirty="0">
              <a:solidFill>
                <a:schemeClr val="bg1"/>
              </a:solidFill>
              <a:latin typeface="+mn-lt"/>
            </a:endParaRPr>
          </a:p>
        </p:txBody>
      </p:sp>
      <p:sp>
        <p:nvSpPr>
          <p:cNvPr id="2" name="TextBox 1"/>
          <p:cNvSpPr txBox="1"/>
          <p:nvPr/>
        </p:nvSpPr>
        <p:spPr>
          <a:xfrm>
            <a:off x="304800" y="1219200"/>
            <a:ext cx="4267200" cy="5045075"/>
          </a:xfrm>
          <a:prstGeom prst="rect">
            <a:avLst/>
          </a:prstGeom>
          <a:noFill/>
        </p:spPr>
        <p:txBody>
          <a:bodyPr>
            <a:spAutoFit/>
          </a:bodyPr>
          <a:lstStyle/>
          <a:p>
            <a:pPr>
              <a:lnSpc>
                <a:spcPts val="2000"/>
              </a:lnSpc>
              <a:defRPr/>
            </a:pPr>
            <a:r>
              <a:rPr lang="en-US" sz="1750" b="1" dirty="0">
                <a:solidFill>
                  <a:srgbClr val="FFC314"/>
                </a:solidFill>
                <a:latin typeface="Arial"/>
                <a:cs typeface="Arial"/>
              </a:rPr>
              <a:t>GASTROINTESTINAL</a:t>
            </a:r>
          </a:p>
          <a:p>
            <a:pPr marL="285750" indent="-285750">
              <a:lnSpc>
                <a:spcPts val="2000"/>
              </a:lnSpc>
              <a:buFont typeface="Arial"/>
              <a:buChar char="•"/>
              <a:defRPr/>
            </a:pPr>
            <a:r>
              <a:rPr lang="en-US" sz="1750" dirty="0">
                <a:solidFill>
                  <a:srgbClr val="FFFFFF"/>
                </a:solidFill>
                <a:latin typeface="Arial"/>
                <a:cs typeface="Arial"/>
              </a:rPr>
              <a:t>Any changes in normal bowel habits or changes from baseline (</a:t>
            </a:r>
            <a:r>
              <a:rPr lang="en-US" sz="1750" dirty="0" err="1">
                <a:solidFill>
                  <a:srgbClr val="FFFFFF"/>
                </a:solidFill>
                <a:latin typeface="Arial"/>
                <a:cs typeface="Arial"/>
              </a:rPr>
              <a:t>eg</a:t>
            </a:r>
            <a:r>
              <a:rPr lang="en-US" sz="1750" dirty="0">
                <a:solidFill>
                  <a:srgbClr val="FFFFFF"/>
                </a:solidFill>
                <a:latin typeface="Arial"/>
                <a:cs typeface="Arial"/>
              </a:rPr>
              <a:t>, last week, last visit)</a:t>
            </a:r>
          </a:p>
          <a:p>
            <a:pPr marL="742950" lvl="1" indent="-285750">
              <a:lnSpc>
                <a:spcPts val="2000"/>
              </a:lnSpc>
              <a:buFont typeface="Lucida Grande"/>
              <a:buChar char="-"/>
              <a:defRPr/>
            </a:pPr>
            <a:r>
              <a:rPr lang="en-US" sz="1750" dirty="0">
                <a:solidFill>
                  <a:srgbClr val="FFFFFF"/>
                </a:solidFill>
                <a:latin typeface="Arial"/>
                <a:cs typeface="Arial"/>
              </a:rPr>
              <a:t>Diarrhea</a:t>
            </a:r>
          </a:p>
          <a:p>
            <a:pPr marL="742950" lvl="1" indent="-285750">
              <a:lnSpc>
                <a:spcPts val="2000"/>
              </a:lnSpc>
              <a:buFont typeface="Lucida Grande"/>
              <a:buChar char="-"/>
              <a:defRPr/>
            </a:pPr>
            <a:r>
              <a:rPr lang="en-US" sz="1750" dirty="0">
                <a:solidFill>
                  <a:srgbClr val="FFFFFF"/>
                </a:solidFill>
                <a:latin typeface="Arial"/>
                <a:cs typeface="Arial"/>
              </a:rPr>
              <a:t>Abdominal pain</a:t>
            </a:r>
          </a:p>
          <a:p>
            <a:pPr marL="742950" lvl="1" indent="-285750">
              <a:lnSpc>
                <a:spcPts val="2000"/>
              </a:lnSpc>
              <a:buFont typeface="Lucida Grande"/>
              <a:buChar char="-"/>
              <a:defRPr/>
            </a:pPr>
            <a:r>
              <a:rPr lang="en-US" sz="1750" dirty="0">
                <a:solidFill>
                  <a:srgbClr val="FFFFFF"/>
                </a:solidFill>
                <a:latin typeface="Arial"/>
                <a:cs typeface="Arial"/>
              </a:rPr>
              <a:t>Blood or mucus in stool with or without fever</a:t>
            </a:r>
          </a:p>
          <a:p>
            <a:pPr marL="742950" lvl="1" indent="-285750">
              <a:lnSpc>
                <a:spcPts val="2000"/>
              </a:lnSpc>
              <a:buFont typeface="Lucida Grande"/>
              <a:buChar char="-"/>
              <a:defRPr/>
            </a:pPr>
            <a:r>
              <a:rPr lang="en-US" sz="1750" dirty="0">
                <a:solidFill>
                  <a:srgbClr val="FFFFFF"/>
                </a:solidFill>
                <a:latin typeface="Arial"/>
                <a:cs typeface="Arial"/>
              </a:rPr>
              <a:t>Peritoneal signs consistent with bowel perforation</a:t>
            </a:r>
          </a:p>
          <a:p>
            <a:pPr marL="742950" lvl="1" indent="-285750">
              <a:lnSpc>
                <a:spcPts val="2000"/>
              </a:lnSpc>
              <a:buFont typeface="Lucida Grande"/>
              <a:buChar char="-"/>
              <a:defRPr/>
            </a:pPr>
            <a:r>
              <a:rPr lang="en-US" sz="1750" dirty="0">
                <a:solidFill>
                  <a:srgbClr val="FFFFFF"/>
                </a:solidFill>
                <a:latin typeface="Arial"/>
                <a:cs typeface="Arial"/>
              </a:rPr>
              <a:t>Ileus</a:t>
            </a:r>
          </a:p>
          <a:p>
            <a:pPr>
              <a:lnSpc>
                <a:spcPts val="2000"/>
              </a:lnSpc>
              <a:spcBef>
                <a:spcPts val="600"/>
              </a:spcBef>
              <a:defRPr/>
            </a:pPr>
            <a:r>
              <a:rPr lang="en-US" sz="1750" b="1" dirty="0">
                <a:solidFill>
                  <a:srgbClr val="FFC314"/>
                </a:solidFill>
                <a:latin typeface="Arial"/>
                <a:cs typeface="Arial"/>
              </a:rPr>
              <a:t>LIVER</a:t>
            </a:r>
          </a:p>
          <a:p>
            <a:pPr marL="285750" indent="-285750">
              <a:lnSpc>
                <a:spcPts val="2000"/>
              </a:lnSpc>
              <a:buFont typeface="Arial"/>
              <a:buChar char="•"/>
              <a:defRPr/>
            </a:pPr>
            <a:r>
              <a:rPr lang="en-US" sz="1750" dirty="0">
                <a:solidFill>
                  <a:srgbClr val="FFFFFF"/>
                </a:solidFill>
                <a:latin typeface="Arial"/>
                <a:cs typeface="Arial"/>
              </a:rPr>
              <a:t>Elevations in liver function tests</a:t>
            </a:r>
          </a:p>
          <a:p>
            <a:pPr marL="742950" lvl="1" indent="-285750">
              <a:lnSpc>
                <a:spcPts val="2000"/>
              </a:lnSpc>
              <a:buFont typeface="Lucida Grande"/>
              <a:buChar char="-"/>
              <a:defRPr/>
            </a:pPr>
            <a:r>
              <a:rPr lang="en-US" sz="1750" dirty="0">
                <a:solidFill>
                  <a:srgbClr val="FFFFFF"/>
                </a:solidFill>
                <a:latin typeface="Arial"/>
                <a:cs typeface="Arial"/>
              </a:rPr>
              <a:t>AST &gt;2.5 times upper limit of normal (ULN)</a:t>
            </a:r>
          </a:p>
          <a:p>
            <a:pPr marL="742950" lvl="1" indent="-285750">
              <a:lnSpc>
                <a:spcPts val="2000"/>
              </a:lnSpc>
              <a:buFont typeface="Lucida Grande"/>
              <a:buChar char="-"/>
              <a:defRPr/>
            </a:pPr>
            <a:r>
              <a:rPr lang="en-US" sz="1750" dirty="0">
                <a:solidFill>
                  <a:srgbClr val="FFFFFF"/>
                </a:solidFill>
                <a:latin typeface="Arial"/>
                <a:cs typeface="Arial"/>
              </a:rPr>
              <a:t>ALT &gt;2.5 times ULN</a:t>
            </a:r>
          </a:p>
          <a:p>
            <a:pPr marL="742950" lvl="1" indent="-285750">
              <a:lnSpc>
                <a:spcPts val="2000"/>
              </a:lnSpc>
              <a:buFont typeface="Lucida Grande"/>
              <a:buChar char="-"/>
              <a:defRPr/>
            </a:pPr>
            <a:r>
              <a:rPr lang="en-US" sz="1750" dirty="0">
                <a:solidFill>
                  <a:srgbClr val="FFFFFF"/>
                </a:solidFill>
                <a:latin typeface="Arial"/>
                <a:cs typeface="Arial"/>
              </a:rPr>
              <a:t>Total bilirubin &gt;1.5 times ULN</a:t>
            </a:r>
          </a:p>
          <a:p>
            <a:pPr>
              <a:lnSpc>
                <a:spcPts val="2000"/>
              </a:lnSpc>
              <a:defRPr/>
            </a:pPr>
            <a:r>
              <a:rPr lang="en-US" sz="1750" dirty="0">
                <a:solidFill>
                  <a:srgbClr val="FFFFFF"/>
                </a:solidFill>
                <a:latin typeface="Arial"/>
                <a:cs typeface="Arial"/>
              </a:rPr>
              <a:t>Note: Always check lab values prior to each infusion.</a:t>
            </a:r>
          </a:p>
        </p:txBody>
      </p:sp>
      <p:sp>
        <p:nvSpPr>
          <p:cNvPr id="7" name="TextBox 6"/>
          <p:cNvSpPr txBox="1"/>
          <p:nvPr/>
        </p:nvSpPr>
        <p:spPr>
          <a:xfrm>
            <a:off x="4800600" y="1219200"/>
            <a:ext cx="4191000" cy="4865688"/>
          </a:xfrm>
          <a:prstGeom prst="rect">
            <a:avLst/>
          </a:prstGeom>
          <a:noFill/>
        </p:spPr>
        <p:txBody>
          <a:bodyPr>
            <a:spAutoFit/>
          </a:bodyPr>
          <a:lstStyle/>
          <a:p>
            <a:pPr>
              <a:lnSpc>
                <a:spcPts val="2000"/>
              </a:lnSpc>
              <a:defRPr/>
            </a:pPr>
            <a:r>
              <a:rPr lang="en-US" sz="1750" b="1" dirty="0">
                <a:solidFill>
                  <a:srgbClr val="FFC314"/>
                </a:solidFill>
                <a:latin typeface="Arial"/>
                <a:cs typeface="Arial"/>
              </a:rPr>
              <a:t>SKIN</a:t>
            </a:r>
          </a:p>
          <a:p>
            <a:pPr marL="285750" indent="-285750">
              <a:lnSpc>
                <a:spcPts val="2000"/>
              </a:lnSpc>
              <a:buFont typeface="Arial"/>
              <a:buChar char="•"/>
              <a:defRPr/>
            </a:pPr>
            <a:r>
              <a:rPr lang="en-US" sz="1750" dirty="0">
                <a:solidFill>
                  <a:srgbClr val="FFFFFF"/>
                </a:solidFill>
                <a:latin typeface="Arial"/>
                <a:cs typeface="Arial"/>
              </a:rPr>
              <a:t>Pruritus</a:t>
            </a:r>
          </a:p>
          <a:p>
            <a:pPr marL="285750" indent="-285750">
              <a:lnSpc>
                <a:spcPts val="2000"/>
              </a:lnSpc>
              <a:buFont typeface="Arial"/>
              <a:buChar char="•"/>
              <a:defRPr/>
            </a:pPr>
            <a:r>
              <a:rPr lang="en-US" sz="1750" dirty="0">
                <a:solidFill>
                  <a:srgbClr val="FFFFFF"/>
                </a:solidFill>
                <a:latin typeface="Arial"/>
                <a:cs typeface="Arial"/>
              </a:rPr>
              <a:t>Rash</a:t>
            </a:r>
          </a:p>
          <a:p>
            <a:pPr>
              <a:lnSpc>
                <a:spcPts val="2000"/>
              </a:lnSpc>
              <a:spcBef>
                <a:spcPts val="600"/>
              </a:spcBef>
              <a:defRPr/>
            </a:pPr>
            <a:r>
              <a:rPr lang="en-US" sz="1750" b="1" dirty="0">
                <a:solidFill>
                  <a:srgbClr val="FFC314"/>
                </a:solidFill>
                <a:latin typeface="Arial"/>
                <a:cs typeface="Arial"/>
              </a:rPr>
              <a:t>NEUROLOGIC</a:t>
            </a:r>
          </a:p>
          <a:p>
            <a:pPr marL="285750" indent="-285750">
              <a:lnSpc>
                <a:spcPts val="2000"/>
              </a:lnSpc>
              <a:buFont typeface="Arial"/>
              <a:buChar char="•"/>
              <a:defRPr/>
            </a:pPr>
            <a:r>
              <a:rPr lang="en-US" sz="1750" dirty="0">
                <a:solidFill>
                  <a:srgbClr val="FFFFFF"/>
                </a:solidFill>
                <a:latin typeface="Arial"/>
                <a:cs typeface="Arial"/>
              </a:rPr>
              <a:t>Monitor for symptoms of motor and sensory neuropathy</a:t>
            </a:r>
          </a:p>
          <a:p>
            <a:pPr marL="742950" lvl="1" indent="-285750">
              <a:lnSpc>
                <a:spcPts val="2000"/>
              </a:lnSpc>
              <a:buFont typeface="Lucida Grande"/>
              <a:buChar char="-"/>
              <a:defRPr/>
            </a:pPr>
            <a:r>
              <a:rPr lang="en-US" sz="1750" dirty="0">
                <a:solidFill>
                  <a:srgbClr val="FFFFFF"/>
                </a:solidFill>
                <a:latin typeface="Arial"/>
                <a:cs typeface="Arial"/>
              </a:rPr>
              <a:t>Unilateral or bilateral weakness</a:t>
            </a:r>
          </a:p>
          <a:p>
            <a:pPr marL="742950" lvl="1" indent="-285750">
              <a:lnSpc>
                <a:spcPts val="2000"/>
              </a:lnSpc>
              <a:buFont typeface="Lucida Grande"/>
              <a:buChar char="-"/>
              <a:defRPr/>
            </a:pPr>
            <a:r>
              <a:rPr lang="en-US" sz="1750" dirty="0">
                <a:solidFill>
                  <a:srgbClr val="FFFFFF"/>
                </a:solidFill>
                <a:latin typeface="Arial"/>
                <a:cs typeface="Arial"/>
              </a:rPr>
              <a:t>Sensory alterations</a:t>
            </a:r>
          </a:p>
          <a:p>
            <a:pPr marL="742950" lvl="1" indent="-285750">
              <a:lnSpc>
                <a:spcPts val="2000"/>
              </a:lnSpc>
              <a:buFont typeface="Lucida Grande"/>
              <a:buChar char="-"/>
              <a:defRPr/>
            </a:pPr>
            <a:r>
              <a:rPr lang="en-US" sz="1750" dirty="0" err="1">
                <a:solidFill>
                  <a:srgbClr val="FFFFFF"/>
                </a:solidFill>
                <a:latin typeface="Arial"/>
                <a:cs typeface="Arial"/>
              </a:rPr>
              <a:t>Paresthesia</a:t>
            </a:r>
            <a:endParaRPr lang="en-US" sz="1750" dirty="0">
              <a:solidFill>
                <a:srgbClr val="FFFFFF"/>
              </a:solidFill>
              <a:latin typeface="Arial"/>
              <a:cs typeface="Arial"/>
            </a:endParaRPr>
          </a:p>
          <a:p>
            <a:pPr>
              <a:lnSpc>
                <a:spcPts val="2000"/>
              </a:lnSpc>
              <a:spcBef>
                <a:spcPts val="600"/>
              </a:spcBef>
              <a:defRPr/>
            </a:pPr>
            <a:r>
              <a:rPr lang="en-US" sz="1750" b="1" dirty="0">
                <a:solidFill>
                  <a:srgbClr val="FFC314"/>
                </a:solidFill>
                <a:latin typeface="Arial"/>
                <a:cs typeface="Arial"/>
              </a:rPr>
              <a:t>ENDOCRINE</a:t>
            </a:r>
          </a:p>
          <a:p>
            <a:pPr marL="285750" indent="-285750">
              <a:lnSpc>
                <a:spcPts val="2000"/>
              </a:lnSpc>
              <a:buFont typeface="Arial"/>
              <a:buChar char="•"/>
              <a:defRPr/>
            </a:pPr>
            <a:r>
              <a:rPr lang="en-US" sz="1750" dirty="0">
                <a:solidFill>
                  <a:srgbClr val="FFFFFF"/>
                </a:solidFill>
                <a:latin typeface="Arial"/>
                <a:cs typeface="Arial"/>
              </a:rPr>
              <a:t>Fatigue</a:t>
            </a:r>
          </a:p>
          <a:p>
            <a:pPr marL="285750" indent="-285750">
              <a:lnSpc>
                <a:spcPts val="2000"/>
              </a:lnSpc>
              <a:buFont typeface="Arial"/>
              <a:buChar char="•"/>
              <a:defRPr/>
            </a:pPr>
            <a:r>
              <a:rPr lang="en-US" sz="1750" dirty="0">
                <a:solidFill>
                  <a:srgbClr val="FFFFFF"/>
                </a:solidFill>
                <a:latin typeface="Arial"/>
                <a:cs typeface="Arial"/>
              </a:rPr>
              <a:t>Headache</a:t>
            </a:r>
          </a:p>
          <a:p>
            <a:pPr marL="285750" indent="-285750">
              <a:lnSpc>
                <a:spcPts val="2000"/>
              </a:lnSpc>
              <a:buFont typeface="Arial"/>
              <a:buChar char="•"/>
              <a:defRPr/>
            </a:pPr>
            <a:r>
              <a:rPr lang="en-US" sz="1750" dirty="0">
                <a:solidFill>
                  <a:srgbClr val="FFFFFF"/>
                </a:solidFill>
                <a:latin typeface="Arial"/>
                <a:cs typeface="Arial"/>
              </a:rPr>
              <a:t>Mental status changes</a:t>
            </a:r>
          </a:p>
          <a:p>
            <a:pPr marL="285750" indent="-285750">
              <a:lnSpc>
                <a:spcPts val="2000"/>
              </a:lnSpc>
              <a:buFont typeface="Arial"/>
              <a:buChar char="•"/>
              <a:defRPr/>
            </a:pPr>
            <a:r>
              <a:rPr lang="en-US" sz="1750" dirty="0">
                <a:solidFill>
                  <a:srgbClr val="FFFFFF"/>
                </a:solidFill>
                <a:latin typeface="Arial"/>
                <a:cs typeface="Arial"/>
              </a:rPr>
              <a:t>Abdominal pain</a:t>
            </a:r>
          </a:p>
          <a:p>
            <a:pPr marL="285750" indent="-285750">
              <a:lnSpc>
                <a:spcPts val="2000"/>
              </a:lnSpc>
              <a:buFont typeface="Arial"/>
              <a:buChar char="•"/>
              <a:defRPr/>
            </a:pPr>
            <a:r>
              <a:rPr lang="en-US" sz="1750" dirty="0">
                <a:solidFill>
                  <a:srgbClr val="FFFFFF"/>
                </a:solidFill>
                <a:latin typeface="Arial"/>
                <a:cs typeface="Arial"/>
              </a:rPr>
              <a:t>Unusual bowel habits</a:t>
            </a:r>
          </a:p>
          <a:p>
            <a:pPr marL="285750" indent="-285750">
              <a:lnSpc>
                <a:spcPts val="2000"/>
              </a:lnSpc>
              <a:buFont typeface="Arial"/>
              <a:buChar char="•"/>
              <a:defRPr/>
            </a:pPr>
            <a:r>
              <a:rPr lang="en-US" sz="1750" dirty="0">
                <a:solidFill>
                  <a:srgbClr val="FFFFFF"/>
                </a:solidFill>
                <a:latin typeface="Arial"/>
                <a:cs typeface="Arial"/>
              </a:rPr>
              <a:t>Hypotension</a:t>
            </a:r>
          </a:p>
          <a:p>
            <a:pPr marL="285750" indent="-285750">
              <a:lnSpc>
                <a:spcPts val="2000"/>
              </a:lnSpc>
              <a:buFont typeface="Arial"/>
              <a:buChar char="•"/>
              <a:defRPr/>
            </a:pPr>
            <a:r>
              <a:rPr lang="en-US" sz="1750" dirty="0">
                <a:solidFill>
                  <a:srgbClr val="FFFFFF"/>
                </a:solidFill>
                <a:latin typeface="Arial"/>
                <a:cs typeface="Arial"/>
              </a:rPr>
              <a:t>Abnormal thyroid function tests </a:t>
            </a:r>
            <a:br>
              <a:rPr lang="en-US" sz="1750" dirty="0">
                <a:solidFill>
                  <a:srgbClr val="FFFFFF"/>
                </a:solidFill>
                <a:latin typeface="Arial"/>
                <a:cs typeface="Arial"/>
              </a:rPr>
            </a:br>
            <a:r>
              <a:rPr lang="en-US" sz="1750" dirty="0">
                <a:solidFill>
                  <a:srgbClr val="FFFFFF"/>
                </a:solidFill>
                <a:latin typeface="Arial"/>
                <a:cs typeface="Arial"/>
              </a:rPr>
              <a:t>and/or serum chemistries</a:t>
            </a:r>
          </a:p>
        </p:txBody>
      </p:sp>
      <p:sp>
        <p:nvSpPr>
          <p:cNvPr id="45060" name="Title 3"/>
          <p:cNvSpPr>
            <a:spLocks noGrp="1"/>
          </p:cNvSpPr>
          <p:nvPr>
            <p:ph type="title"/>
          </p:nvPr>
        </p:nvSpPr>
        <p:spPr/>
        <p:txBody>
          <a:bodyPr/>
          <a:lstStyle/>
          <a:p>
            <a:r>
              <a:rPr lang="en-US">
                <a:solidFill>
                  <a:srgbClr val="BBFAF9"/>
                </a:solidFill>
                <a:ea typeface="ＭＳ Ｐゴシック" charset="0"/>
                <a:cs typeface="ＭＳ Ｐゴシック" charset="0"/>
              </a:rPr>
              <a:t>Ipilimumab Risk Evaluation and Management Strategy (REMS)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ubtitle 2"/>
          <p:cNvSpPr>
            <a:spLocks/>
          </p:cNvSpPr>
          <p:nvPr/>
        </p:nvSpPr>
        <p:spPr bwMode="auto">
          <a:xfrm>
            <a:off x="1371600" y="3886200"/>
            <a:ext cx="7467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10000"/>
              </a:spcBef>
            </a:pPr>
            <a:r>
              <a:rPr lang="en-US" sz="2600">
                <a:solidFill>
                  <a:srgbClr val="CDE7F3"/>
                </a:solidFill>
                <a:latin typeface="Arial" charset="0"/>
              </a:rPr>
              <a:t>Thursday, April 11, 2013</a:t>
            </a:r>
            <a:br>
              <a:rPr lang="en-US" sz="2600">
                <a:solidFill>
                  <a:srgbClr val="CDE7F3"/>
                </a:solidFill>
                <a:latin typeface="Arial" charset="0"/>
              </a:rPr>
            </a:br>
            <a:r>
              <a:rPr lang="en-US" sz="2600">
                <a:solidFill>
                  <a:srgbClr val="CDE7F3"/>
                </a:solidFill>
                <a:latin typeface="Arial" charset="0"/>
              </a:rPr>
              <a:t>7:30 PM – 8:45 PM ET</a:t>
            </a:r>
          </a:p>
        </p:txBody>
      </p:sp>
      <p:sp>
        <p:nvSpPr>
          <p:cNvPr id="8194" name="Rectangle 5"/>
          <p:cNvSpPr>
            <a:spLocks noChangeArrowheads="1"/>
          </p:cNvSpPr>
          <p:nvPr/>
        </p:nvSpPr>
        <p:spPr bwMode="auto">
          <a:xfrm>
            <a:off x="1371600" y="2133600"/>
            <a:ext cx="7086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lnSpc>
                <a:spcPct val="90000"/>
              </a:lnSpc>
            </a:pPr>
            <a:r>
              <a:rPr lang="en-US" sz="3200" b="1" dirty="0">
                <a:solidFill>
                  <a:srgbClr val="BBFAF9"/>
                </a:solidFill>
                <a:latin typeface="Arial" charset="0"/>
              </a:rPr>
              <a:t>RTP TV: Current Controversies and Emerging Data Sets in Melanoma and </a:t>
            </a:r>
            <a:r>
              <a:rPr lang="en-US" sz="3200" b="1" dirty="0" err="1" smtClean="0">
                <a:solidFill>
                  <a:srgbClr val="BBFAF9"/>
                </a:solidFill>
                <a:latin typeface="Arial" charset="0"/>
              </a:rPr>
              <a:t>Nonmelanoma</a:t>
            </a:r>
            <a:r>
              <a:rPr lang="en-US" sz="3200" b="1" dirty="0" smtClean="0">
                <a:solidFill>
                  <a:srgbClr val="BBFAF9"/>
                </a:solidFill>
                <a:latin typeface="Arial" charset="0"/>
              </a:rPr>
              <a:t> </a:t>
            </a:r>
            <a:r>
              <a:rPr lang="en-US" sz="3200" b="1" dirty="0">
                <a:solidFill>
                  <a:srgbClr val="BBFAF9"/>
                </a:solidFill>
                <a:latin typeface="Arial" charset="0"/>
              </a:rPr>
              <a:t>Skin Cancers</a:t>
            </a:r>
            <a:endParaRPr lang="en-US" sz="2600" b="1" dirty="0">
              <a:solidFill>
                <a:srgbClr val="BBFAF9"/>
              </a:solidFill>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15400" cy="914400"/>
          </a:xfrm>
        </p:spPr>
        <p:txBody>
          <a:bodyPr/>
          <a:lstStyle/>
          <a:p>
            <a:pPr algn="ctr"/>
            <a:r>
              <a:rPr lang="en-US" dirty="0" smtClean="0"/>
              <a:t>Case 3: From the Practice of Dr Anna </a:t>
            </a:r>
            <a:r>
              <a:rPr lang="en-US" dirty="0" err="1" smtClean="0"/>
              <a:t>Pavlick</a:t>
            </a:r>
            <a:endParaRPr lang="en-US" dirty="0"/>
          </a:p>
        </p:txBody>
      </p:sp>
      <p:sp>
        <p:nvSpPr>
          <p:cNvPr id="4" name="Content Placeholder 3"/>
          <p:cNvSpPr>
            <a:spLocks noGrp="1"/>
          </p:cNvSpPr>
          <p:nvPr>
            <p:ph idx="1"/>
          </p:nvPr>
        </p:nvSpPr>
        <p:spPr>
          <a:xfrm>
            <a:off x="381000" y="914400"/>
            <a:ext cx="8382000" cy="5943600"/>
          </a:xfrm>
        </p:spPr>
        <p:txBody>
          <a:bodyPr/>
          <a:lstStyle/>
          <a:p>
            <a:r>
              <a:rPr lang="en-US" sz="2200" b="1" dirty="0" smtClean="0"/>
              <a:t>An 82-year-old man s/p wide local excision of primary melanoma in 2007 presents with a nonproductive cough in 2012</a:t>
            </a:r>
          </a:p>
          <a:p>
            <a:pPr lvl="1"/>
            <a:r>
              <a:rPr lang="en-US" sz="2200" b="1" dirty="0" smtClean="0"/>
              <a:t>Workup reveals lung metastases from melanoma</a:t>
            </a:r>
          </a:p>
          <a:p>
            <a:pPr lvl="1"/>
            <a:r>
              <a:rPr lang="en-US" sz="2200" b="1" dirty="0" smtClean="0"/>
              <a:t>LDH normal</a:t>
            </a:r>
          </a:p>
          <a:p>
            <a:pPr marL="457200" lvl="1" indent="0">
              <a:buNone/>
            </a:pPr>
            <a:endParaRPr lang="en-US" sz="1200" b="1" dirty="0" smtClean="0"/>
          </a:p>
          <a:p>
            <a:r>
              <a:rPr lang="en-US" sz="2200" b="1" dirty="0" smtClean="0"/>
              <a:t>IPI x 3</a:t>
            </a:r>
          </a:p>
          <a:p>
            <a:pPr lvl="1"/>
            <a:r>
              <a:rPr lang="en-US" sz="2200" b="1" dirty="0" smtClean="0"/>
              <a:t>Develops muscle girdle weakness</a:t>
            </a:r>
          </a:p>
          <a:p>
            <a:pPr lvl="1"/>
            <a:r>
              <a:rPr lang="en-US" sz="2200" b="1" dirty="0"/>
              <a:t>L</a:t>
            </a:r>
            <a:r>
              <a:rPr lang="en-US" sz="2200" b="1" dirty="0" smtClean="0"/>
              <a:t>earned patient had prior polymyalgia </a:t>
            </a:r>
            <a:r>
              <a:rPr lang="en-US" sz="2200" b="1" dirty="0" err="1" smtClean="0"/>
              <a:t>rheumatica</a:t>
            </a:r>
            <a:r>
              <a:rPr lang="en-US" sz="2200" b="1" dirty="0" smtClean="0"/>
              <a:t> (PMR) 10 years ago</a:t>
            </a:r>
          </a:p>
          <a:p>
            <a:pPr lvl="2"/>
            <a:r>
              <a:rPr lang="en-US" sz="2200" b="1" dirty="0" smtClean="0"/>
              <a:t>Steroids initiated, PMR resolves</a:t>
            </a:r>
          </a:p>
          <a:p>
            <a:pPr marL="914400" lvl="2" indent="0">
              <a:buNone/>
            </a:pPr>
            <a:endParaRPr lang="en-US" sz="1200" b="1" dirty="0" smtClean="0"/>
          </a:p>
          <a:p>
            <a:r>
              <a:rPr lang="en-US" sz="2200" b="1" dirty="0" smtClean="0"/>
              <a:t>Completes IPI</a:t>
            </a:r>
          </a:p>
          <a:p>
            <a:pPr lvl="1"/>
            <a:r>
              <a:rPr lang="en-US" sz="2200" b="1" dirty="0" smtClean="0"/>
              <a:t>CR of pulmonary nodules, &gt;50% reduction in </a:t>
            </a:r>
            <a:r>
              <a:rPr lang="en-US" sz="2200" b="1" dirty="0" err="1" smtClean="0"/>
              <a:t>adenopathy</a:t>
            </a:r>
            <a:endParaRPr lang="en-US" sz="2200" b="1" dirty="0" smtClean="0"/>
          </a:p>
          <a:p>
            <a:pPr lvl="1"/>
            <a:r>
              <a:rPr lang="en-US" sz="2200" b="1" dirty="0" smtClean="0"/>
              <a:t>Currently asymptomatic and off treatment</a:t>
            </a:r>
          </a:p>
          <a:p>
            <a:pPr marL="457200" lvl="1" indent="0">
              <a:buNone/>
            </a:pPr>
            <a:endParaRPr lang="en-US" dirty="0" smtClean="0"/>
          </a:p>
        </p:txBody>
      </p:sp>
    </p:spTree>
    <p:extLst>
      <p:ext uri="{BB962C8B-B14F-4D97-AF65-F5344CB8AC3E}">
        <p14:creationId xmlns:p14="http://schemas.microsoft.com/office/powerpoint/2010/main" val="39488931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3200"/>
            <a:ext cx="7769225" cy="1143000"/>
          </a:xfrm>
        </p:spPr>
        <p:txBody>
          <a:bodyPr/>
          <a:lstStyle/>
          <a:p>
            <a:pPr algn="ctr"/>
            <a:r>
              <a:rPr lang="en-US" sz="3600" dirty="0" smtClean="0"/>
              <a:t>Management of BRAF V600-Mutant Advanced Melanoma</a:t>
            </a:r>
            <a:endParaRPr lang="en-US" sz="3600" dirty="0"/>
          </a:p>
        </p:txBody>
      </p:sp>
    </p:spTree>
    <p:extLst>
      <p:ext uri="{BB962C8B-B14F-4D97-AF65-F5344CB8AC3E}">
        <p14:creationId xmlns:p14="http://schemas.microsoft.com/office/powerpoint/2010/main" val="8743877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Case 4: From the Practice of Dr </a:t>
            </a:r>
            <a:r>
              <a:rPr lang="en-US" dirty="0" err="1" smtClean="0"/>
              <a:t>Pavlick</a:t>
            </a:r>
            <a:endParaRPr lang="en-US" dirty="0"/>
          </a:p>
        </p:txBody>
      </p:sp>
      <p:sp>
        <p:nvSpPr>
          <p:cNvPr id="4" name="Content Placeholder 3"/>
          <p:cNvSpPr>
            <a:spLocks noGrp="1"/>
          </p:cNvSpPr>
          <p:nvPr>
            <p:ph idx="1"/>
          </p:nvPr>
        </p:nvSpPr>
        <p:spPr>
          <a:xfrm>
            <a:off x="533400" y="1066800"/>
            <a:ext cx="8229600" cy="5348288"/>
          </a:xfrm>
        </p:spPr>
        <p:txBody>
          <a:bodyPr/>
          <a:lstStyle/>
          <a:p>
            <a:r>
              <a:rPr lang="en-US" sz="2300" dirty="0" smtClean="0"/>
              <a:t>A 60-year-old man s/p excised primary melanoma in 2005 presents with a persistent cough 4 years later</a:t>
            </a:r>
          </a:p>
          <a:p>
            <a:pPr marL="0" indent="0">
              <a:buNone/>
            </a:pPr>
            <a:endParaRPr lang="en-US" sz="2300" dirty="0" smtClean="0"/>
          </a:p>
          <a:p>
            <a:r>
              <a:rPr lang="en-US" sz="2300" dirty="0" smtClean="0"/>
              <a:t>Workup reveals lung metastases from melanoma</a:t>
            </a:r>
          </a:p>
          <a:p>
            <a:pPr lvl="1"/>
            <a:r>
              <a:rPr lang="en-US" sz="2300" dirty="0" smtClean="0"/>
              <a:t>BRAF V600E-mutant</a:t>
            </a:r>
          </a:p>
          <a:p>
            <a:pPr marL="0" indent="0">
              <a:buNone/>
            </a:pPr>
            <a:endParaRPr lang="en-US" sz="2300" dirty="0" smtClean="0"/>
          </a:p>
        </p:txBody>
      </p:sp>
    </p:spTree>
    <p:extLst>
      <p:ext uri="{BB962C8B-B14F-4D97-AF65-F5344CB8AC3E}">
        <p14:creationId xmlns:p14="http://schemas.microsoft.com/office/powerpoint/2010/main" val="39754715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2286000"/>
          </a:xfrm>
        </p:spPr>
        <p:txBody>
          <a:bodyPr/>
          <a:lstStyle/>
          <a:p>
            <a:r>
              <a:rPr lang="en-US" dirty="0" smtClean="0"/>
              <a:t>In general, what is your most likely first- and </a:t>
            </a:r>
            <a:br>
              <a:rPr lang="en-US" dirty="0" smtClean="0"/>
            </a:br>
            <a:r>
              <a:rPr lang="en-US" dirty="0" smtClean="0"/>
              <a:t>second-line </a:t>
            </a:r>
            <a:r>
              <a:rPr lang="en-US" i="1" u="sng" dirty="0" err="1" smtClean="0">
                <a:solidFill>
                  <a:srgbClr val="FFC314"/>
                </a:solidFill>
              </a:rPr>
              <a:t>nonprotocol</a:t>
            </a:r>
            <a:r>
              <a:rPr lang="en-US" dirty="0" smtClean="0"/>
              <a:t> systemic treatment recommendation for a 60-year-old </a:t>
            </a:r>
            <a:r>
              <a:rPr lang="en-US" i="1" u="sng" dirty="0" smtClean="0">
                <a:solidFill>
                  <a:srgbClr val="FFC314"/>
                </a:solidFill>
              </a:rPr>
              <a:t>asymptomatic</a:t>
            </a:r>
            <a:r>
              <a:rPr lang="en-US" dirty="0" smtClean="0"/>
              <a:t> patient with </a:t>
            </a:r>
            <a:r>
              <a:rPr lang="en-US" i="1" u="sng" dirty="0" smtClean="0">
                <a:solidFill>
                  <a:srgbClr val="FFC314"/>
                </a:solidFill>
              </a:rPr>
              <a:t>low-volume</a:t>
            </a:r>
            <a:r>
              <a:rPr lang="en-US" dirty="0"/>
              <a:t> lung </a:t>
            </a:r>
            <a:r>
              <a:rPr lang="en-US" dirty="0" smtClean="0"/>
              <a:t>metastases from </a:t>
            </a:r>
            <a:br>
              <a:rPr lang="en-US" dirty="0" smtClean="0"/>
            </a:br>
            <a:r>
              <a:rPr lang="en-US" i="1" u="sng" dirty="0" smtClean="0">
                <a:solidFill>
                  <a:srgbClr val="FFC314"/>
                </a:solidFill>
              </a:rPr>
              <a:t>BRAF V600E-mutant</a:t>
            </a:r>
            <a:r>
              <a:rPr lang="en-US" dirty="0"/>
              <a:t> melanoma </a:t>
            </a:r>
            <a:r>
              <a:rPr lang="en-US" dirty="0" smtClean="0"/>
              <a:t>(assuming slow progression on first-line therapy)?</a:t>
            </a:r>
            <a:endParaRPr lang="en-US" dirty="0"/>
          </a:p>
        </p:txBody>
      </p:sp>
      <p:sp>
        <p:nvSpPr>
          <p:cNvPr id="3" name="Content Placeholder 2"/>
          <p:cNvSpPr>
            <a:spLocks noGrp="1"/>
          </p:cNvSpPr>
          <p:nvPr>
            <p:ph idx="1"/>
          </p:nvPr>
        </p:nvSpPr>
        <p:spPr>
          <a:xfrm>
            <a:off x="457200" y="2590800"/>
            <a:ext cx="8305800" cy="4114800"/>
          </a:xfrm>
        </p:spPr>
        <p:txBody>
          <a:bodyPr/>
          <a:lstStyle/>
          <a:p>
            <a:pPr marL="457200" indent="-457200">
              <a:buFont typeface="+mj-lt"/>
              <a:buAutoNum type="arabicPeriod"/>
            </a:pPr>
            <a:r>
              <a:rPr lang="en-US" dirty="0" smtClean="0"/>
              <a:t>HD IL-2 </a:t>
            </a:r>
            <a:r>
              <a:rPr lang="en-US" dirty="0" smtClean="0">
                <a:sym typeface="Wingdings"/>
              </a:rPr>
              <a:t> </a:t>
            </a:r>
            <a:r>
              <a:rPr lang="en-US" dirty="0" err="1" smtClean="0"/>
              <a:t>Ipilimumab</a:t>
            </a:r>
            <a:endParaRPr lang="en-US" dirty="0" smtClean="0"/>
          </a:p>
          <a:p>
            <a:pPr marL="457200" indent="-457200">
              <a:buFont typeface="+mj-lt"/>
              <a:buAutoNum type="arabicPeriod"/>
            </a:pPr>
            <a:r>
              <a:rPr lang="en-US" dirty="0" smtClean="0"/>
              <a:t>HD IL-</a:t>
            </a:r>
            <a:r>
              <a:rPr lang="en-US" dirty="0"/>
              <a:t>2 </a:t>
            </a:r>
            <a:r>
              <a:rPr lang="en-US" dirty="0">
                <a:sym typeface="Wingdings"/>
              </a:rPr>
              <a:t> </a:t>
            </a:r>
            <a:r>
              <a:rPr lang="en-US" dirty="0" err="1" smtClean="0"/>
              <a:t>Vemurafenib</a:t>
            </a:r>
            <a:endParaRPr lang="en-US" dirty="0" smtClean="0"/>
          </a:p>
          <a:p>
            <a:pPr marL="457200" indent="-457200">
              <a:buFont typeface="+mj-lt"/>
              <a:buAutoNum type="arabicPeriod"/>
            </a:pPr>
            <a:r>
              <a:rPr lang="en-US" dirty="0" err="1"/>
              <a:t>Ipilimumab</a:t>
            </a:r>
            <a:r>
              <a:rPr lang="en-US" dirty="0"/>
              <a:t> </a:t>
            </a:r>
            <a:r>
              <a:rPr lang="en-US" dirty="0">
                <a:sym typeface="Wingdings"/>
              </a:rPr>
              <a:t> </a:t>
            </a:r>
            <a:r>
              <a:rPr lang="en-US" dirty="0" smtClean="0"/>
              <a:t>HD IL-2</a:t>
            </a:r>
          </a:p>
          <a:p>
            <a:pPr marL="457200" indent="-457200">
              <a:buFont typeface="+mj-lt"/>
              <a:buAutoNum type="arabicPeriod"/>
            </a:pPr>
            <a:r>
              <a:rPr lang="en-US" dirty="0" err="1"/>
              <a:t>Ipilimumab</a:t>
            </a:r>
            <a:r>
              <a:rPr lang="en-US" dirty="0"/>
              <a:t> </a:t>
            </a:r>
            <a:r>
              <a:rPr lang="en-US" dirty="0">
                <a:sym typeface="Wingdings"/>
              </a:rPr>
              <a:t> </a:t>
            </a:r>
            <a:r>
              <a:rPr lang="en-US" dirty="0" err="1" smtClean="0"/>
              <a:t>Vemurafenib</a:t>
            </a:r>
            <a:endParaRPr lang="en-US" dirty="0" smtClean="0"/>
          </a:p>
          <a:p>
            <a:pPr marL="457200" indent="-457200">
              <a:buFont typeface="+mj-lt"/>
              <a:buAutoNum type="arabicPeriod"/>
            </a:pPr>
            <a:r>
              <a:rPr lang="en-US" dirty="0" err="1"/>
              <a:t>Vemurafenib</a:t>
            </a:r>
            <a:r>
              <a:rPr lang="en-US" dirty="0"/>
              <a:t> </a:t>
            </a:r>
            <a:r>
              <a:rPr lang="en-US" dirty="0">
                <a:sym typeface="Wingdings"/>
              </a:rPr>
              <a:t> </a:t>
            </a:r>
            <a:r>
              <a:rPr lang="en-US" dirty="0" smtClean="0"/>
              <a:t>HD IL-2</a:t>
            </a:r>
          </a:p>
          <a:p>
            <a:pPr marL="457200" indent="-457200">
              <a:buFont typeface="+mj-lt"/>
              <a:buAutoNum type="arabicPeriod"/>
            </a:pPr>
            <a:r>
              <a:rPr lang="en-US" dirty="0" err="1"/>
              <a:t>Vemurafenib</a:t>
            </a:r>
            <a:r>
              <a:rPr lang="en-US" dirty="0"/>
              <a:t> </a:t>
            </a:r>
            <a:r>
              <a:rPr lang="en-US" dirty="0">
                <a:sym typeface="Wingdings"/>
              </a:rPr>
              <a:t> </a:t>
            </a:r>
            <a:r>
              <a:rPr lang="en-US" dirty="0" err="1" smtClean="0"/>
              <a:t>Ipilimumab</a:t>
            </a:r>
            <a:endParaRPr lang="en-US" dirty="0" smtClean="0"/>
          </a:p>
          <a:p>
            <a:pPr marL="457200" indent="-457200">
              <a:buFont typeface="+mj-lt"/>
              <a:buAutoNum type="arabicPeriod"/>
            </a:pPr>
            <a:r>
              <a:rPr lang="en-US" dirty="0" smtClean="0"/>
              <a:t>Other</a:t>
            </a:r>
            <a:endParaRPr lang="en-US" dirty="0"/>
          </a:p>
        </p:txBody>
      </p:sp>
    </p:spTree>
    <p:extLst>
      <p:ext uri="{BB962C8B-B14F-4D97-AF65-F5344CB8AC3E}">
        <p14:creationId xmlns:p14="http://schemas.microsoft.com/office/powerpoint/2010/main" val="30078592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5"/>
          <p:cNvGraphicFramePr>
            <a:graphicFrameLocks noChangeAspect="1"/>
          </p:cNvGraphicFramePr>
          <p:nvPr/>
        </p:nvGraphicFramePr>
        <p:xfrm>
          <a:off x="304800" y="2819400"/>
          <a:ext cx="8559800" cy="37465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76200" y="2895600"/>
            <a:ext cx="3657600" cy="457200"/>
          </a:xfrm>
          <a:prstGeom prst="rect">
            <a:avLst/>
          </a:prstGeom>
          <a:noFill/>
        </p:spPr>
        <p:txBody>
          <a:bodyPr wrap="square" rtlCol="0">
            <a:noAutofit/>
          </a:bodyPr>
          <a:lstStyle/>
          <a:p>
            <a:pPr algn="r"/>
            <a:r>
              <a:rPr lang="en-US" sz="2000" kern="0" dirty="0">
                <a:solidFill>
                  <a:srgbClr val="FFFFFF"/>
                </a:solidFill>
                <a:latin typeface="Arial"/>
                <a:ea typeface="ＭＳ Ｐゴシック" charset="-128"/>
                <a:cs typeface="ＭＳ Ｐゴシック" charset="-128"/>
              </a:rPr>
              <a:t>HD IL-2 </a:t>
            </a:r>
            <a:r>
              <a:rPr lang="en-US" sz="2000" kern="0" dirty="0">
                <a:solidFill>
                  <a:srgbClr val="FFFFFF"/>
                </a:solidFill>
                <a:latin typeface="Arial"/>
                <a:ea typeface="ＭＳ Ｐゴシック" charset="-128"/>
                <a:cs typeface="ＭＳ Ｐゴシック" charset="-128"/>
                <a:sym typeface="Wingdings"/>
              </a:rPr>
              <a:t> </a:t>
            </a:r>
            <a:r>
              <a:rPr lang="en-US" sz="2000" kern="0" dirty="0" err="1">
                <a:solidFill>
                  <a:srgbClr val="FFFFFF"/>
                </a:solidFill>
                <a:latin typeface="Arial"/>
                <a:ea typeface="ＭＳ Ｐゴシック" charset="-128"/>
                <a:cs typeface="ＭＳ Ｐゴシック" charset="-128"/>
              </a:rPr>
              <a:t>Ipilimumab</a:t>
            </a:r>
            <a:endParaRPr lang="en-US" sz="2000" dirty="0">
              <a:solidFill>
                <a:schemeClr val="bg1"/>
              </a:solidFill>
              <a:latin typeface="Arial"/>
              <a:cs typeface="Arial"/>
            </a:endParaRPr>
          </a:p>
        </p:txBody>
      </p:sp>
      <p:sp>
        <p:nvSpPr>
          <p:cNvPr id="8" name="TextBox 7"/>
          <p:cNvSpPr txBox="1"/>
          <p:nvPr/>
        </p:nvSpPr>
        <p:spPr>
          <a:xfrm>
            <a:off x="76200" y="3340100"/>
            <a:ext cx="3657600" cy="457200"/>
          </a:xfrm>
          <a:prstGeom prst="rect">
            <a:avLst/>
          </a:prstGeom>
          <a:noFill/>
        </p:spPr>
        <p:txBody>
          <a:bodyPr wrap="square" rtlCol="0">
            <a:noAutofit/>
          </a:bodyPr>
          <a:lstStyle/>
          <a:p>
            <a:pPr lvl="0" algn="r">
              <a:spcBef>
                <a:spcPct val="20000"/>
              </a:spcBef>
            </a:pPr>
            <a:r>
              <a:rPr lang="en-US" sz="2000" kern="0" dirty="0">
                <a:solidFill>
                  <a:srgbClr val="FFFFFF"/>
                </a:solidFill>
                <a:latin typeface="Arial"/>
                <a:ea typeface="ＭＳ Ｐゴシック" charset="-128"/>
                <a:cs typeface="ＭＳ Ｐゴシック" charset="-128"/>
              </a:rPr>
              <a:t>HD IL-2 </a:t>
            </a:r>
            <a:r>
              <a:rPr lang="en-US" sz="2000" kern="0" dirty="0">
                <a:solidFill>
                  <a:srgbClr val="FFFFFF"/>
                </a:solidFill>
                <a:latin typeface="Arial"/>
                <a:ea typeface="ＭＳ Ｐゴシック" charset="-128"/>
                <a:cs typeface="ＭＳ Ｐゴシック" charset="-128"/>
                <a:sym typeface="Wingdings"/>
              </a:rPr>
              <a:t> </a:t>
            </a:r>
            <a:r>
              <a:rPr lang="en-US" sz="2000" kern="0" dirty="0" err="1">
                <a:solidFill>
                  <a:srgbClr val="FFFFFF"/>
                </a:solidFill>
                <a:latin typeface="Arial"/>
                <a:ea typeface="ＭＳ Ｐゴシック" charset="-128"/>
                <a:cs typeface="ＭＳ Ｐゴシック" charset="-128"/>
              </a:rPr>
              <a:t>Vemurafenib</a:t>
            </a:r>
            <a:endParaRPr lang="en-US" sz="2000" kern="0" dirty="0">
              <a:solidFill>
                <a:srgbClr val="FFFFFF"/>
              </a:solidFill>
              <a:latin typeface="Arial"/>
              <a:ea typeface="ＭＳ Ｐゴシック" charset="-128"/>
              <a:cs typeface="ＭＳ Ｐゴシック" charset="-128"/>
            </a:endParaRPr>
          </a:p>
        </p:txBody>
      </p:sp>
      <p:sp>
        <p:nvSpPr>
          <p:cNvPr id="9" name="TextBox 8"/>
          <p:cNvSpPr txBox="1"/>
          <p:nvPr/>
        </p:nvSpPr>
        <p:spPr>
          <a:xfrm>
            <a:off x="76200" y="3784600"/>
            <a:ext cx="3657600" cy="457200"/>
          </a:xfrm>
          <a:prstGeom prst="rect">
            <a:avLst/>
          </a:prstGeom>
          <a:noFill/>
        </p:spPr>
        <p:txBody>
          <a:bodyPr wrap="square" rtlCol="0">
            <a:noAutofit/>
          </a:bodyPr>
          <a:lstStyle/>
          <a:p>
            <a:pPr algn="r"/>
            <a:r>
              <a:rPr lang="en-US" sz="2000" kern="0" dirty="0" err="1">
                <a:solidFill>
                  <a:srgbClr val="FFFFFF"/>
                </a:solidFill>
                <a:latin typeface="Arial"/>
                <a:ea typeface="ＭＳ Ｐゴシック" charset="-128"/>
                <a:cs typeface="ＭＳ Ｐゴシック" charset="-128"/>
              </a:rPr>
              <a:t>Ipilimumab</a:t>
            </a:r>
            <a:r>
              <a:rPr lang="en-US" sz="2000" kern="0" dirty="0">
                <a:solidFill>
                  <a:srgbClr val="FFFFFF"/>
                </a:solidFill>
                <a:latin typeface="Arial"/>
                <a:ea typeface="ＭＳ Ｐゴシック" charset="-128"/>
                <a:cs typeface="ＭＳ Ｐゴシック" charset="-128"/>
              </a:rPr>
              <a:t> </a:t>
            </a:r>
            <a:r>
              <a:rPr lang="en-US" sz="2000" kern="0" dirty="0">
                <a:solidFill>
                  <a:srgbClr val="FFFFFF"/>
                </a:solidFill>
                <a:latin typeface="Arial"/>
                <a:ea typeface="ＭＳ Ｐゴシック" charset="-128"/>
                <a:cs typeface="ＭＳ Ｐゴシック" charset="-128"/>
                <a:sym typeface="Wingdings"/>
              </a:rPr>
              <a:t> </a:t>
            </a:r>
            <a:r>
              <a:rPr lang="en-US" sz="2000" kern="0" dirty="0">
                <a:solidFill>
                  <a:srgbClr val="FFFFFF"/>
                </a:solidFill>
                <a:latin typeface="Arial"/>
                <a:ea typeface="ＭＳ Ｐゴシック" charset="-128"/>
                <a:cs typeface="ＭＳ Ｐゴシック" charset="-128"/>
              </a:rPr>
              <a:t>HD IL-2</a:t>
            </a:r>
            <a:endParaRPr lang="en-US" sz="2000" dirty="0">
              <a:solidFill>
                <a:schemeClr val="bg1"/>
              </a:solidFill>
              <a:latin typeface="Arial"/>
              <a:cs typeface="Arial"/>
            </a:endParaRPr>
          </a:p>
        </p:txBody>
      </p:sp>
      <p:sp>
        <p:nvSpPr>
          <p:cNvPr id="10" name="TextBox 9"/>
          <p:cNvSpPr txBox="1"/>
          <p:nvPr/>
        </p:nvSpPr>
        <p:spPr>
          <a:xfrm>
            <a:off x="76200" y="4229100"/>
            <a:ext cx="3657600" cy="457200"/>
          </a:xfrm>
          <a:prstGeom prst="rect">
            <a:avLst/>
          </a:prstGeom>
          <a:noFill/>
        </p:spPr>
        <p:txBody>
          <a:bodyPr wrap="square" rtlCol="0">
            <a:noAutofit/>
          </a:bodyPr>
          <a:lstStyle/>
          <a:p>
            <a:pPr algn="r"/>
            <a:r>
              <a:rPr lang="en-US" sz="2000" kern="0" dirty="0" err="1">
                <a:solidFill>
                  <a:srgbClr val="FFFFFF"/>
                </a:solidFill>
                <a:latin typeface="Arial"/>
                <a:ea typeface="ＭＳ Ｐゴシック" charset="-128"/>
                <a:cs typeface="ＭＳ Ｐゴシック" charset="-128"/>
              </a:rPr>
              <a:t>Ipilimumab</a:t>
            </a:r>
            <a:r>
              <a:rPr lang="en-US" sz="2000" kern="0" dirty="0">
                <a:solidFill>
                  <a:srgbClr val="FFFFFF"/>
                </a:solidFill>
                <a:latin typeface="Arial"/>
                <a:ea typeface="ＭＳ Ｐゴシック" charset="-128"/>
                <a:cs typeface="ＭＳ Ｐゴシック" charset="-128"/>
              </a:rPr>
              <a:t> </a:t>
            </a:r>
            <a:r>
              <a:rPr lang="en-US" sz="2000" kern="0" dirty="0">
                <a:solidFill>
                  <a:srgbClr val="FFFFFF"/>
                </a:solidFill>
                <a:latin typeface="Arial"/>
                <a:ea typeface="ＭＳ Ｐゴシック" charset="-128"/>
                <a:cs typeface="ＭＳ Ｐゴシック" charset="-128"/>
                <a:sym typeface="Wingdings"/>
              </a:rPr>
              <a:t> </a:t>
            </a:r>
            <a:r>
              <a:rPr lang="en-US" sz="2000" kern="0" dirty="0" err="1">
                <a:solidFill>
                  <a:srgbClr val="FFFFFF"/>
                </a:solidFill>
                <a:latin typeface="Arial"/>
                <a:ea typeface="ＭＳ Ｐゴシック" charset="-128"/>
                <a:cs typeface="ＭＳ Ｐゴシック" charset="-128"/>
              </a:rPr>
              <a:t>Vemurafenib</a:t>
            </a:r>
            <a:endParaRPr lang="en-US" sz="2000" dirty="0">
              <a:solidFill>
                <a:schemeClr val="bg1"/>
              </a:solidFill>
              <a:latin typeface="Arial"/>
              <a:cs typeface="Arial"/>
            </a:endParaRPr>
          </a:p>
        </p:txBody>
      </p:sp>
      <p:sp>
        <p:nvSpPr>
          <p:cNvPr id="11" name="TextBox 10"/>
          <p:cNvSpPr txBox="1"/>
          <p:nvPr/>
        </p:nvSpPr>
        <p:spPr>
          <a:xfrm>
            <a:off x="76200" y="4673600"/>
            <a:ext cx="3657600" cy="457200"/>
          </a:xfrm>
          <a:prstGeom prst="rect">
            <a:avLst/>
          </a:prstGeom>
          <a:noFill/>
        </p:spPr>
        <p:txBody>
          <a:bodyPr wrap="square" rtlCol="0">
            <a:noAutofit/>
          </a:bodyPr>
          <a:lstStyle/>
          <a:p>
            <a:pPr algn="r"/>
            <a:r>
              <a:rPr lang="en-US" sz="2000" kern="0" dirty="0" err="1">
                <a:solidFill>
                  <a:srgbClr val="FFFFFF"/>
                </a:solidFill>
                <a:latin typeface="Arial"/>
                <a:ea typeface="ＭＳ Ｐゴシック" charset="-128"/>
                <a:cs typeface="ＭＳ Ｐゴシック" charset="-128"/>
              </a:rPr>
              <a:t>Vemurafenib</a:t>
            </a:r>
            <a:r>
              <a:rPr lang="en-US" sz="2000" kern="0" dirty="0">
                <a:solidFill>
                  <a:srgbClr val="FFFFFF"/>
                </a:solidFill>
                <a:latin typeface="Arial"/>
                <a:ea typeface="ＭＳ Ｐゴシック" charset="-128"/>
                <a:cs typeface="ＭＳ Ｐゴシック" charset="-128"/>
              </a:rPr>
              <a:t> </a:t>
            </a:r>
            <a:r>
              <a:rPr lang="en-US" sz="2000" kern="0" dirty="0">
                <a:solidFill>
                  <a:srgbClr val="FFFFFF"/>
                </a:solidFill>
                <a:latin typeface="Arial"/>
                <a:ea typeface="ＭＳ Ｐゴシック" charset="-128"/>
                <a:cs typeface="ＭＳ Ｐゴシック" charset="-128"/>
                <a:sym typeface="Wingdings"/>
              </a:rPr>
              <a:t> </a:t>
            </a:r>
            <a:r>
              <a:rPr lang="en-US" sz="2000" kern="0" dirty="0">
                <a:solidFill>
                  <a:srgbClr val="FFFFFF"/>
                </a:solidFill>
                <a:latin typeface="Arial"/>
                <a:ea typeface="ＭＳ Ｐゴシック" charset="-128"/>
                <a:cs typeface="ＭＳ Ｐゴシック" charset="-128"/>
              </a:rPr>
              <a:t>HD IL-2</a:t>
            </a:r>
            <a:endParaRPr lang="en-US" sz="2000" dirty="0">
              <a:solidFill>
                <a:schemeClr val="bg1"/>
              </a:solidFill>
              <a:latin typeface="Arial"/>
              <a:cs typeface="Arial"/>
            </a:endParaRPr>
          </a:p>
        </p:txBody>
      </p:sp>
      <p:sp>
        <p:nvSpPr>
          <p:cNvPr id="14" name="Title 1"/>
          <p:cNvSpPr>
            <a:spLocks noGrp="1"/>
          </p:cNvSpPr>
          <p:nvPr>
            <p:ph type="title"/>
          </p:nvPr>
        </p:nvSpPr>
        <p:spPr>
          <a:xfrm>
            <a:off x="304800" y="152400"/>
            <a:ext cx="8686800" cy="2286000"/>
          </a:xfrm>
        </p:spPr>
        <p:txBody>
          <a:bodyPr/>
          <a:lstStyle/>
          <a:p>
            <a:r>
              <a:rPr lang="en-US" dirty="0" smtClean="0"/>
              <a:t>In general, what is your most likely first- and </a:t>
            </a:r>
            <a:br>
              <a:rPr lang="en-US" dirty="0" smtClean="0"/>
            </a:br>
            <a:r>
              <a:rPr lang="en-US" dirty="0" smtClean="0"/>
              <a:t>second-line </a:t>
            </a:r>
            <a:r>
              <a:rPr lang="en-US" i="1" u="sng" dirty="0" err="1" smtClean="0">
                <a:solidFill>
                  <a:srgbClr val="FFC314"/>
                </a:solidFill>
              </a:rPr>
              <a:t>nonprotocol</a:t>
            </a:r>
            <a:r>
              <a:rPr lang="en-US" dirty="0" smtClean="0"/>
              <a:t> systemic treatment recommendation for a 60-year-old </a:t>
            </a:r>
            <a:r>
              <a:rPr lang="en-US" i="1" u="sng" dirty="0" smtClean="0">
                <a:solidFill>
                  <a:srgbClr val="FFC314"/>
                </a:solidFill>
              </a:rPr>
              <a:t>asymptomatic</a:t>
            </a:r>
            <a:r>
              <a:rPr lang="en-US" dirty="0" smtClean="0"/>
              <a:t> patient with </a:t>
            </a:r>
            <a:r>
              <a:rPr lang="en-US" i="1" u="sng" dirty="0" smtClean="0">
                <a:solidFill>
                  <a:srgbClr val="FFC314"/>
                </a:solidFill>
              </a:rPr>
              <a:t>low-volume</a:t>
            </a:r>
            <a:r>
              <a:rPr lang="en-US" dirty="0"/>
              <a:t> lung </a:t>
            </a:r>
            <a:r>
              <a:rPr lang="en-US" dirty="0" smtClean="0"/>
              <a:t>metastases from </a:t>
            </a:r>
            <a:br>
              <a:rPr lang="en-US" dirty="0" smtClean="0"/>
            </a:br>
            <a:r>
              <a:rPr lang="en-US" i="1" u="sng" dirty="0" smtClean="0">
                <a:solidFill>
                  <a:srgbClr val="FFC314"/>
                </a:solidFill>
              </a:rPr>
              <a:t>BRAF V600E-mutant</a:t>
            </a:r>
            <a:r>
              <a:rPr lang="en-US" dirty="0"/>
              <a:t> melanoma </a:t>
            </a:r>
            <a:r>
              <a:rPr lang="en-US" dirty="0" smtClean="0"/>
              <a:t>(assuming slow progression on first-line therapy)?</a:t>
            </a:r>
            <a:endParaRPr lang="en-US" dirty="0"/>
          </a:p>
        </p:txBody>
      </p:sp>
      <p:sp>
        <p:nvSpPr>
          <p:cNvPr id="16" name="TextBox 15"/>
          <p:cNvSpPr txBox="1"/>
          <p:nvPr/>
        </p:nvSpPr>
        <p:spPr>
          <a:xfrm>
            <a:off x="76200" y="5118100"/>
            <a:ext cx="3657600" cy="457200"/>
          </a:xfrm>
          <a:prstGeom prst="rect">
            <a:avLst/>
          </a:prstGeom>
          <a:noFill/>
        </p:spPr>
        <p:txBody>
          <a:bodyPr wrap="square" rtlCol="0">
            <a:noAutofit/>
          </a:bodyPr>
          <a:lstStyle/>
          <a:p>
            <a:pPr algn="r"/>
            <a:r>
              <a:rPr lang="en-US" sz="2000" kern="0" dirty="0" err="1">
                <a:solidFill>
                  <a:srgbClr val="FFFFFF"/>
                </a:solidFill>
                <a:latin typeface="Arial"/>
                <a:ea typeface="ＭＳ Ｐゴシック" charset="-128"/>
                <a:cs typeface="ＭＳ Ｐゴシック" charset="-128"/>
              </a:rPr>
              <a:t>Vemurafenib</a:t>
            </a:r>
            <a:r>
              <a:rPr lang="en-US" sz="2000" kern="0" dirty="0">
                <a:solidFill>
                  <a:srgbClr val="FFFFFF"/>
                </a:solidFill>
                <a:latin typeface="Arial"/>
                <a:ea typeface="ＭＳ Ｐゴシック" charset="-128"/>
                <a:cs typeface="ＭＳ Ｐゴシック" charset="-128"/>
              </a:rPr>
              <a:t> </a:t>
            </a:r>
            <a:r>
              <a:rPr lang="en-US" sz="2000" kern="0" dirty="0">
                <a:solidFill>
                  <a:srgbClr val="FFFFFF"/>
                </a:solidFill>
                <a:latin typeface="Arial"/>
                <a:ea typeface="ＭＳ Ｐゴシック" charset="-128"/>
                <a:cs typeface="ＭＳ Ｐゴシック" charset="-128"/>
                <a:sym typeface="Wingdings"/>
              </a:rPr>
              <a:t> </a:t>
            </a:r>
            <a:r>
              <a:rPr lang="en-US" sz="2000" kern="0" dirty="0" err="1">
                <a:solidFill>
                  <a:srgbClr val="FFFFFF"/>
                </a:solidFill>
                <a:latin typeface="Arial"/>
                <a:ea typeface="ＭＳ Ｐゴシック" charset="-128"/>
                <a:cs typeface="ＭＳ Ｐゴシック" charset="-128"/>
              </a:rPr>
              <a:t>Ipilimumab</a:t>
            </a:r>
            <a:endParaRPr lang="en-US" sz="2000" dirty="0">
              <a:solidFill>
                <a:schemeClr val="bg1"/>
              </a:solidFill>
              <a:latin typeface="Arial"/>
              <a:cs typeface="Arial"/>
            </a:endParaRPr>
          </a:p>
        </p:txBody>
      </p:sp>
      <p:sp>
        <p:nvSpPr>
          <p:cNvPr id="17" name="TextBox 16"/>
          <p:cNvSpPr txBox="1"/>
          <p:nvPr/>
        </p:nvSpPr>
        <p:spPr>
          <a:xfrm>
            <a:off x="76200" y="5562600"/>
            <a:ext cx="3657600" cy="457200"/>
          </a:xfrm>
          <a:prstGeom prst="rect">
            <a:avLst/>
          </a:prstGeom>
          <a:noFill/>
        </p:spPr>
        <p:txBody>
          <a:bodyPr wrap="square" rtlCol="0">
            <a:noAutofit/>
          </a:bodyPr>
          <a:lstStyle/>
          <a:p>
            <a:pPr algn="r"/>
            <a:r>
              <a:rPr lang="en-US" sz="2000" kern="0" dirty="0">
                <a:solidFill>
                  <a:srgbClr val="FFFFFF"/>
                </a:solidFill>
                <a:latin typeface="Arial"/>
                <a:ea typeface="ＭＳ Ｐゴシック" charset="-128"/>
                <a:cs typeface="ＭＳ Ｐゴシック" charset="-128"/>
              </a:rPr>
              <a:t>Other</a:t>
            </a:r>
            <a:endParaRPr lang="en-US" sz="2000" dirty="0">
              <a:solidFill>
                <a:schemeClr val="bg1"/>
              </a:solidFill>
              <a:latin typeface="Arial"/>
              <a:cs typeface="Arial"/>
            </a:endParaRPr>
          </a:p>
        </p:txBody>
      </p:sp>
    </p:spTree>
    <p:extLst>
      <p:ext uri="{BB962C8B-B14F-4D97-AF65-F5344CB8AC3E}">
        <p14:creationId xmlns:p14="http://schemas.microsoft.com/office/powerpoint/2010/main" val="13052497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69225" cy="2057400"/>
          </a:xfrm>
        </p:spPr>
        <p:txBody>
          <a:bodyPr/>
          <a:lstStyle/>
          <a:p>
            <a:r>
              <a:rPr lang="en-US" dirty="0"/>
              <a:t>First- and second</a:t>
            </a:r>
            <a:r>
              <a:rPr lang="en-US" dirty="0" smtClean="0"/>
              <a:t>-</a:t>
            </a:r>
            <a:r>
              <a:rPr lang="en-US" dirty="0"/>
              <a:t>line </a:t>
            </a:r>
            <a:r>
              <a:rPr lang="en-US" i="1" u="sng" dirty="0" err="1" smtClean="0">
                <a:solidFill>
                  <a:srgbClr val="FFC314"/>
                </a:solidFill>
              </a:rPr>
              <a:t>nonprotocol</a:t>
            </a:r>
            <a:r>
              <a:rPr lang="en-US" dirty="0" smtClean="0"/>
              <a:t> treatment </a:t>
            </a:r>
            <a:r>
              <a:rPr lang="en-US" dirty="0"/>
              <a:t>for a 60 </a:t>
            </a:r>
            <a:r>
              <a:rPr lang="en-US" dirty="0" err="1"/>
              <a:t>yo</a:t>
            </a:r>
            <a:r>
              <a:rPr lang="en-US" dirty="0"/>
              <a:t> </a:t>
            </a:r>
            <a:r>
              <a:rPr lang="en-US" i="1" u="sng" dirty="0">
                <a:solidFill>
                  <a:srgbClr val="FFC314"/>
                </a:solidFill>
              </a:rPr>
              <a:t>asymptomatic</a:t>
            </a:r>
            <a:r>
              <a:rPr lang="en-US" dirty="0"/>
              <a:t> </a:t>
            </a:r>
            <a:r>
              <a:rPr lang="en-US" dirty="0" err="1"/>
              <a:t>pt</a:t>
            </a:r>
            <a:r>
              <a:rPr lang="en-US" dirty="0"/>
              <a:t> w/ </a:t>
            </a:r>
            <a:r>
              <a:rPr lang="en-US" i="1" u="sng" dirty="0">
                <a:solidFill>
                  <a:srgbClr val="FFC314"/>
                </a:solidFill>
              </a:rPr>
              <a:t>low-volume</a:t>
            </a:r>
            <a:r>
              <a:rPr lang="en-US" dirty="0">
                <a:solidFill>
                  <a:srgbClr val="FFC314"/>
                </a:solidFill>
              </a:rPr>
              <a:t> </a:t>
            </a:r>
            <a:r>
              <a:rPr lang="en-US" dirty="0"/>
              <a:t>lung </a:t>
            </a:r>
            <a:r>
              <a:rPr lang="en-US" dirty="0" err="1"/>
              <a:t>mets</a:t>
            </a:r>
            <a:r>
              <a:rPr lang="en-US" dirty="0"/>
              <a:t> </a:t>
            </a:r>
            <a:r>
              <a:rPr lang="en-US" dirty="0" smtClean="0"/>
              <a:t>from </a:t>
            </a:r>
            <a:r>
              <a:rPr lang="en-US" i="1" u="sng" dirty="0">
                <a:solidFill>
                  <a:srgbClr val="FFC314"/>
                </a:solidFill>
              </a:rPr>
              <a:t>BRAF V600E-mutant</a:t>
            </a:r>
            <a:r>
              <a:rPr lang="en-US" dirty="0"/>
              <a:t> </a:t>
            </a:r>
            <a:r>
              <a:rPr lang="en-US" dirty="0" smtClean="0"/>
              <a:t>melanoma (</a:t>
            </a:r>
            <a:r>
              <a:rPr lang="en-US" dirty="0"/>
              <a:t>assuming slow progression on </a:t>
            </a:r>
            <a:r>
              <a:rPr lang="en-US" dirty="0" smtClean="0"/>
              <a:t>first-</a:t>
            </a:r>
            <a:r>
              <a:rPr lang="en-US" dirty="0"/>
              <a:t>line therapy)</a:t>
            </a:r>
            <a:r>
              <a:rPr lang="en-US" dirty="0" smtClean="0"/>
              <a:t>?</a:t>
            </a:r>
            <a:endParaRPr lang="en-US" dirty="0"/>
          </a:p>
        </p:txBody>
      </p:sp>
    </p:spTree>
    <p:extLst>
      <p:ext uri="{BB962C8B-B14F-4D97-AF65-F5344CB8AC3E}">
        <p14:creationId xmlns:p14="http://schemas.microsoft.com/office/powerpoint/2010/main" val="4254295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Freeform 2"/>
          <p:cNvSpPr>
            <a:spLocks/>
          </p:cNvSpPr>
          <p:nvPr/>
        </p:nvSpPr>
        <p:spPr bwMode="auto">
          <a:xfrm>
            <a:off x="3565525" y="4241800"/>
            <a:ext cx="838200" cy="177800"/>
          </a:xfrm>
          <a:custGeom>
            <a:avLst/>
            <a:gdLst>
              <a:gd name="T0" fmla="*/ 0 w 432"/>
              <a:gd name="T1" fmla="*/ 16 h 112"/>
              <a:gd name="T2" fmla="*/ 288 w 432"/>
              <a:gd name="T3" fmla="*/ 16 h 112"/>
              <a:gd name="T4" fmla="*/ 432 w 432"/>
              <a:gd name="T5" fmla="*/ 112 h 112"/>
            </a:gdLst>
            <a:ahLst/>
            <a:cxnLst>
              <a:cxn ang="0">
                <a:pos x="T0" y="T1"/>
              </a:cxn>
              <a:cxn ang="0">
                <a:pos x="T2" y="T3"/>
              </a:cxn>
              <a:cxn ang="0">
                <a:pos x="T4" y="T5"/>
              </a:cxn>
            </a:cxnLst>
            <a:rect l="0" t="0" r="r" b="b"/>
            <a:pathLst>
              <a:path w="432" h="112">
                <a:moveTo>
                  <a:pt x="0" y="16"/>
                </a:moveTo>
                <a:cubicBezTo>
                  <a:pt x="108" y="8"/>
                  <a:pt x="216" y="0"/>
                  <a:pt x="288" y="16"/>
                </a:cubicBezTo>
                <a:cubicBezTo>
                  <a:pt x="360" y="32"/>
                  <a:pt x="396" y="72"/>
                  <a:pt x="432" y="112"/>
                </a:cubicBezTo>
              </a:path>
            </a:pathLst>
          </a:custGeom>
          <a:noFill/>
          <a:ln w="57150" cmpd="sng">
            <a:solidFill>
              <a:srgbClr val="A3CE2F"/>
            </a:solidFill>
            <a:round/>
            <a:headEnd/>
            <a:tailEnd/>
          </a:ln>
          <a:effectLst>
            <a:outerShdw blurRad="63500" dist="38099" dir="2700000" algn="ctr" rotWithShape="0">
              <a:schemeClr val="tx2">
                <a:alpha val="39999"/>
              </a:schemeClr>
            </a:outer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solidFill>
                <a:srgbClr val="000000"/>
              </a:solidFill>
            </a:endParaRPr>
          </a:p>
        </p:txBody>
      </p:sp>
      <p:sp>
        <p:nvSpPr>
          <p:cNvPr id="300035" name="Freeform 3"/>
          <p:cNvSpPr>
            <a:spLocks/>
          </p:cNvSpPr>
          <p:nvPr/>
        </p:nvSpPr>
        <p:spPr bwMode="auto">
          <a:xfrm>
            <a:off x="3565525" y="3429000"/>
            <a:ext cx="838200" cy="177800"/>
          </a:xfrm>
          <a:custGeom>
            <a:avLst/>
            <a:gdLst>
              <a:gd name="T0" fmla="*/ 0 w 432"/>
              <a:gd name="T1" fmla="*/ 16 h 112"/>
              <a:gd name="T2" fmla="*/ 288 w 432"/>
              <a:gd name="T3" fmla="*/ 16 h 112"/>
              <a:gd name="T4" fmla="*/ 432 w 432"/>
              <a:gd name="T5" fmla="*/ 112 h 112"/>
            </a:gdLst>
            <a:ahLst/>
            <a:cxnLst>
              <a:cxn ang="0">
                <a:pos x="T0" y="T1"/>
              </a:cxn>
              <a:cxn ang="0">
                <a:pos x="T2" y="T3"/>
              </a:cxn>
              <a:cxn ang="0">
                <a:pos x="T4" y="T5"/>
              </a:cxn>
            </a:cxnLst>
            <a:rect l="0" t="0" r="r" b="b"/>
            <a:pathLst>
              <a:path w="432" h="112">
                <a:moveTo>
                  <a:pt x="0" y="16"/>
                </a:moveTo>
                <a:cubicBezTo>
                  <a:pt x="108" y="8"/>
                  <a:pt x="216" y="0"/>
                  <a:pt x="288" y="16"/>
                </a:cubicBezTo>
                <a:cubicBezTo>
                  <a:pt x="360" y="32"/>
                  <a:pt x="396" y="72"/>
                  <a:pt x="432" y="112"/>
                </a:cubicBezTo>
              </a:path>
            </a:pathLst>
          </a:custGeom>
          <a:noFill/>
          <a:ln w="57150" cmpd="sng">
            <a:solidFill>
              <a:srgbClr val="A3CE2F"/>
            </a:solidFill>
            <a:round/>
            <a:headEnd/>
            <a:tailEnd/>
          </a:ln>
          <a:effectLst>
            <a:outerShdw blurRad="63500" dist="38099" dir="2700000" algn="ctr" rotWithShape="0">
              <a:schemeClr val="tx2">
                <a:alpha val="39999"/>
              </a:schemeClr>
            </a:outer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solidFill>
                <a:srgbClr val="000000"/>
              </a:solidFill>
            </a:endParaRPr>
          </a:p>
        </p:txBody>
      </p:sp>
      <p:pic>
        <p:nvPicPr>
          <p:cNvPr id="300036" name="Picture 4" descr="RTPTV2_New_graph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5" y="990600"/>
            <a:ext cx="6416675" cy="5362575"/>
          </a:xfrm>
          <a:prstGeom prst="rect">
            <a:avLst/>
          </a:prstGeom>
          <a:noFill/>
          <a:effectLst>
            <a:outerShdw blurRad="63500" dist="38099" dir="2700000" algn="ctr" rotWithShape="0">
              <a:srgbClr val="000000">
                <a:alpha val="39999"/>
              </a:srgbClr>
            </a:outerShdw>
          </a:effectLst>
          <a:extLst>
            <a:ext uri="{909E8E84-426E-40DD-AFC4-6F175D3DCCD1}">
              <a14:hiddenFill xmlns:a14="http://schemas.microsoft.com/office/drawing/2010/main">
                <a:solidFill>
                  <a:srgbClr val="FFFFFF"/>
                </a:solidFill>
              </a14:hiddenFill>
            </a:ext>
          </a:extLst>
        </p:spPr>
      </p:pic>
      <p:sp>
        <p:nvSpPr>
          <p:cNvPr id="19460" name="Title 13"/>
          <p:cNvSpPr>
            <a:spLocks/>
          </p:cNvSpPr>
          <p:nvPr/>
        </p:nvSpPr>
        <p:spPr bwMode="auto">
          <a:xfrm>
            <a:off x="657225" y="0"/>
            <a:ext cx="6781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90000"/>
              </a:lnSpc>
            </a:pPr>
            <a:r>
              <a:rPr lang="en-US" sz="2600" b="1">
                <a:solidFill>
                  <a:srgbClr val="BBFAF9"/>
                </a:solidFill>
                <a:latin typeface="Arial" charset="0"/>
              </a:rPr>
              <a:t>Vemurafenib Inhibits BRAF</a:t>
            </a:r>
            <a:r>
              <a:rPr lang="en-US" sz="2600" b="1" baseline="30000">
                <a:solidFill>
                  <a:srgbClr val="BBFAF9"/>
                </a:solidFill>
                <a:latin typeface="Arial" charset="0"/>
              </a:rPr>
              <a:t>V600E</a:t>
            </a:r>
            <a:r>
              <a:rPr lang="en-US" sz="2600" b="1">
                <a:solidFill>
                  <a:srgbClr val="BBFAF9"/>
                </a:solidFill>
                <a:latin typeface="Arial" charset="0"/>
              </a:rPr>
              <a:t> Kinase</a:t>
            </a:r>
          </a:p>
        </p:txBody>
      </p:sp>
      <p:sp>
        <p:nvSpPr>
          <p:cNvPr id="300038" name="Text Box 6"/>
          <p:cNvSpPr txBox="1">
            <a:spLocks noChangeArrowheads="1"/>
          </p:cNvSpPr>
          <p:nvPr/>
        </p:nvSpPr>
        <p:spPr bwMode="auto">
          <a:xfrm>
            <a:off x="5546725" y="1143000"/>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b="1">
                <a:solidFill>
                  <a:srgbClr val="FFFFFF"/>
                </a:solidFill>
                <a:latin typeface="Arial" charset="0"/>
              </a:rPr>
              <a:t>RTK</a:t>
            </a:r>
          </a:p>
        </p:txBody>
      </p:sp>
      <p:sp>
        <p:nvSpPr>
          <p:cNvPr id="300039" name="Text Box 7"/>
          <p:cNvSpPr txBox="1">
            <a:spLocks noChangeArrowheads="1"/>
          </p:cNvSpPr>
          <p:nvPr/>
        </p:nvSpPr>
        <p:spPr bwMode="auto">
          <a:xfrm>
            <a:off x="5089525" y="3124200"/>
            <a:ext cx="2759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defRPr/>
            </a:pPr>
            <a:r>
              <a:rPr lang="en-US" sz="2000" b="1" dirty="0">
                <a:solidFill>
                  <a:srgbClr val="000000"/>
                </a:solidFill>
                <a:latin typeface="Arial" charset="0"/>
              </a:rPr>
              <a:t>VEMURAFENIB</a:t>
            </a:r>
          </a:p>
          <a:p>
            <a:pPr algn="r">
              <a:defRPr/>
            </a:pPr>
            <a:endParaRPr lang="en-US" sz="2000" b="1" dirty="0">
              <a:solidFill>
                <a:srgbClr val="000000"/>
              </a:solidFill>
              <a:latin typeface="Arial" charset="0"/>
            </a:endParaRPr>
          </a:p>
        </p:txBody>
      </p:sp>
      <p:sp>
        <p:nvSpPr>
          <p:cNvPr id="300040" name="Text Box 8"/>
          <p:cNvSpPr txBox="1">
            <a:spLocks noChangeArrowheads="1"/>
          </p:cNvSpPr>
          <p:nvPr/>
        </p:nvSpPr>
        <p:spPr bwMode="auto">
          <a:xfrm>
            <a:off x="3870325" y="1905000"/>
            <a:ext cx="11430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2200" b="1">
                <a:solidFill>
                  <a:srgbClr val="000000"/>
                </a:solidFill>
                <a:latin typeface="Arial" charset="0"/>
              </a:rPr>
              <a:t>RAS</a:t>
            </a:r>
          </a:p>
        </p:txBody>
      </p:sp>
      <p:sp>
        <p:nvSpPr>
          <p:cNvPr id="300041" name="Text Box 9"/>
          <p:cNvSpPr txBox="1">
            <a:spLocks noChangeArrowheads="1"/>
          </p:cNvSpPr>
          <p:nvPr/>
        </p:nvSpPr>
        <p:spPr bwMode="auto">
          <a:xfrm>
            <a:off x="3641725" y="28194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2000" b="1">
                <a:solidFill>
                  <a:srgbClr val="000000"/>
                </a:solidFill>
                <a:latin typeface="Arial" charset="0"/>
              </a:rPr>
              <a:t>BRAF</a:t>
            </a:r>
            <a:r>
              <a:rPr lang="en-US" sz="2000" b="1" baseline="30000">
                <a:solidFill>
                  <a:srgbClr val="000000"/>
                </a:solidFill>
                <a:latin typeface="Arial" charset="0"/>
              </a:rPr>
              <a:t>V600E</a:t>
            </a:r>
            <a:endParaRPr lang="en-US" sz="2000" b="1">
              <a:solidFill>
                <a:srgbClr val="000000"/>
              </a:solidFill>
              <a:latin typeface="Arial" charset="0"/>
            </a:endParaRPr>
          </a:p>
        </p:txBody>
      </p:sp>
      <p:sp>
        <p:nvSpPr>
          <p:cNvPr id="300042" name="Text Box 10"/>
          <p:cNvSpPr txBox="1">
            <a:spLocks noChangeArrowheads="1"/>
          </p:cNvSpPr>
          <p:nvPr/>
        </p:nvSpPr>
        <p:spPr bwMode="auto">
          <a:xfrm>
            <a:off x="3946525" y="38100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2000" b="1">
                <a:solidFill>
                  <a:srgbClr val="000000"/>
                </a:solidFill>
                <a:latin typeface="Arial" charset="0"/>
              </a:rPr>
              <a:t>MEK</a:t>
            </a:r>
          </a:p>
        </p:txBody>
      </p:sp>
      <p:sp>
        <p:nvSpPr>
          <p:cNvPr id="300043" name="Text Box 11"/>
          <p:cNvSpPr txBox="1">
            <a:spLocks noChangeArrowheads="1"/>
          </p:cNvSpPr>
          <p:nvPr/>
        </p:nvSpPr>
        <p:spPr bwMode="auto">
          <a:xfrm>
            <a:off x="3946525" y="47244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2000" b="1">
                <a:solidFill>
                  <a:srgbClr val="000000"/>
                </a:solidFill>
                <a:latin typeface="Arial" charset="0"/>
              </a:rPr>
              <a:t>ERK</a:t>
            </a:r>
          </a:p>
        </p:txBody>
      </p:sp>
      <p:sp>
        <p:nvSpPr>
          <p:cNvPr id="300044" name="Text Box 12"/>
          <p:cNvSpPr txBox="1">
            <a:spLocks noChangeArrowheads="1"/>
          </p:cNvSpPr>
          <p:nvPr/>
        </p:nvSpPr>
        <p:spPr bwMode="auto">
          <a:xfrm>
            <a:off x="3413125" y="5638800"/>
            <a:ext cx="2057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2000" b="1">
                <a:solidFill>
                  <a:srgbClr val="000000"/>
                </a:solidFill>
                <a:latin typeface="Arial" charset="0"/>
              </a:rPr>
              <a:t>Cellular</a:t>
            </a:r>
            <a:br>
              <a:rPr lang="en-US" sz="2000" b="1">
                <a:solidFill>
                  <a:srgbClr val="000000"/>
                </a:solidFill>
                <a:latin typeface="Arial" charset="0"/>
              </a:rPr>
            </a:br>
            <a:r>
              <a:rPr lang="en-US" sz="2000" b="1">
                <a:solidFill>
                  <a:srgbClr val="000000"/>
                </a:solidFill>
                <a:latin typeface="Arial" charset="0"/>
              </a:rPr>
              <a:t>Proliferation</a:t>
            </a:r>
          </a:p>
        </p:txBody>
      </p:sp>
      <p:sp>
        <p:nvSpPr>
          <p:cNvPr id="300045" name="Text Box 13"/>
          <p:cNvSpPr txBox="1">
            <a:spLocks noChangeArrowheads="1"/>
          </p:cNvSpPr>
          <p:nvPr/>
        </p:nvSpPr>
        <p:spPr bwMode="auto">
          <a:xfrm>
            <a:off x="1050925" y="2819400"/>
            <a:ext cx="251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800">
                <a:solidFill>
                  <a:srgbClr val="FFFFFF"/>
                </a:solidFill>
                <a:latin typeface="Arial" charset="0"/>
              </a:rPr>
              <a:t>40-60% of melanomas</a:t>
            </a:r>
          </a:p>
        </p:txBody>
      </p:sp>
      <p:sp>
        <p:nvSpPr>
          <p:cNvPr id="300046" name="Text Box 14"/>
          <p:cNvSpPr txBox="1">
            <a:spLocks noChangeArrowheads="1"/>
          </p:cNvSpPr>
          <p:nvPr/>
        </p:nvSpPr>
        <p:spPr bwMode="auto">
          <a:xfrm>
            <a:off x="2955925" y="32766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2000">
                <a:solidFill>
                  <a:srgbClr val="FFFFFF"/>
                </a:solidFill>
                <a:latin typeface="Arial" charset="0"/>
              </a:rPr>
              <a:t>ATP</a:t>
            </a:r>
          </a:p>
        </p:txBody>
      </p:sp>
      <p:grpSp>
        <p:nvGrpSpPr>
          <p:cNvPr id="19470" name="Group 15"/>
          <p:cNvGrpSpPr>
            <a:grpSpLocks/>
          </p:cNvGrpSpPr>
          <p:nvPr/>
        </p:nvGrpSpPr>
        <p:grpSpPr bwMode="auto">
          <a:xfrm>
            <a:off x="3870325" y="3276600"/>
            <a:ext cx="1066800" cy="473075"/>
            <a:chOff x="1584" y="1344"/>
            <a:chExt cx="432" cy="192"/>
          </a:xfrm>
        </p:grpSpPr>
        <p:sp>
          <p:nvSpPr>
            <p:cNvPr id="300048" name="Line 16"/>
            <p:cNvSpPr>
              <a:spLocks noChangeShapeType="1"/>
            </p:cNvSpPr>
            <p:nvPr/>
          </p:nvSpPr>
          <p:spPr bwMode="auto">
            <a:xfrm>
              <a:off x="1584" y="1344"/>
              <a:ext cx="432" cy="192"/>
            </a:xfrm>
            <a:prstGeom prst="line">
              <a:avLst/>
            </a:prstGeom>
            <a:noFill/>
            <a:ln w="76200">
              <a:solidFill>
                <a:srgbClr val="FF0000"/>
              </a:solidFill>
              <a:round/>
              <a:headEnd/>
              <a:tailEnd/>
            </a:ln>
            <a:effectLst>
              <a:outerShdw blurRad="63500" dist="38099" dir="2700000" algn="ctr" rotWithShape="0">
                <a:schemeClr val="bg2">
                  <a:alpha val="39999"/>
                </a:schemeClr>
              </a:outerShdw>
            </a:effectLst>
            <a:extLst>
              <a:ext uri="{909E8E84-426E-40DD-AFC4-6F175D3DCCD1}">
                <a14:hiddenFill xmlns:a14="http://schemas.microsoft.com/office/drawing/2010/main">
                  <a:noFill/>
                </a14:hiddenFill>
              </a:ext>
            </a:extLst>
          </p:spPr>
          <p:txBody>
            <a:bodyPr wrap="none" anchor="ctr"/>
            <a:lstStyle/>
            <a:p>
              <a:pPr>
                <a:defRPr/>
              </a:pPr>
              <a:endParaRPr lang="en-US">
                <a:solidFill>
                  <a:srgbClr val="000000"/>
                </a:solidFill>
              </a:endParaRPr>
            </a:p>
          </p:txBody>
        </p:sp>
        <p:sp>
          <p:nvSpPr>
            <p:cNvPr id="300049" name="Line 17"/>
            <p:cNvSpPr>
              <a:spLocks noChangeShapeType="1"/>
            </p:cNvSpPr>
            <p:nvPr/>
          </p:nvSpPr>
          <p:spPr bwMode="auto">
            <a:xfrm flipV="1">
              <a:off x="1584" y="1344"/>
              <a:ext cx="432" cy="192"/>
            </a:xfrm>
            <a:prstGeom prst="line">
              <a:avLst/>
            </a:prstGeom>
            <a:noFill/>
            <a:ln w="76200">
              <a:solidFill>
                <a:srgbClr val="FF0000"/>
              </a:solidFill>
              <a:round/>
              <a:headEnd/>
              <a:tailEnd/>
            </a:ln>
            <a:effectLst>
              <a:outerShdw blurRad="63500" dist="38099" dir="2700000" algn="ctr" rotWithShape="0">
                <a:schemeClr val="bg2">
                  <a:alpha val="39999"/>
                </a:schemeClr>
              </a:outerShdw>
            </a:effectLst>
            <a:extLst>
              <a:ext uri="{909E8E84-426E-40DD-AFC4-6F175D3DCCD1}">
                <a14:hiddenFill xmlns:a14="http://schemas.microsoft.com/office/drawing/2010/main">
                  <a:noFill/>
                </a14:hiddenFill>
              </a:ext>
            </a:extLst>
          </p:spPr>
          <p:txBody>
            <a:bodyPr wrap="none" anchor="ctr"/>
            <a:lstStyle/>
            <a:p>
              <a:pPr>
                <a:defRPr/>
              </a:pPr>
              <a:endParaRPr lang="en-US">
                <a:solidFill>
                  <a:srgbClr val="000000"/>
                </a:solidFill>
              </a:endParaRPr>
            </a:p>
          </p:txBody>
        </p:sp>
      </p:grpSp>
      <p:sp>
        <p:nvSpPr>
          <p:cNvPr id="300050" name="Text Box 18"/>
          <p:cNvSpPr txBox="1">
            <a:spLocks noChangeArrowheads="1"/>
          </p:cNvSpPr>
          <p:nvPr/>
        </p:nvSpPr>
        <p:spPr bwMode="auto">
          <a:xfrm>
            <a:off x="2955925" y="41148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2000">
                <a:solidFill>
                  <a:srgbClr val="FFFFFF"/>
                </a:solidFill>
                <a:latin typeface="Arial" charset="0"/>
              </a:rPr>
              <a:t>ATP</a:t>
            </a:r>
          </a:p>
        </p:txBody>
      </p:sp>
      <p:sp>
        <p:nvSpPr>
          <p:cNvPr id="19472" name="Text Box 2"/>
          <p:cNvSpPr txBox="1">
            <a:spLocks noChangeArrowheads="1"/>
          </p:cNvSpPr>
          <p:nvPr/>
        </p:nvSpPr>
        <p:spPr bwMode="auto">
          <a:xfrm>
            <a:off x="0" y="6537325"/>
            <a:ext cx="807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500">
                <a:solidFill>
                  <a:srgbClr val="FFFFFF"/>
                </a:solidFill>
                <a:latin typeface="Arial" charset="0"/>
              </a:rPr>
              <a:t>Chapman PB et al. </a:t>
            </a:r>
            <a:r>
              <a:rPr lang="en-US" sz="1500" i="1">
                <a:solidFill>
                  <a:srgbClr val="FFFFFF"/>
                </a:solidFill>
                <a:latin typeface="Arial" charset="0"/>
              </a:rPr>
              <a:t>Proc ASCO</a:t>
            </a:r>
            <a:r>
              <a:rPr lang="en-US" sz="1500">
                <a:solidFill>
                  <a:srgbClr val="FFFFFF"/>
                </a:solidFill>
                <a:latin typeface="Arial" charset="0"/>
              </a:rPr>
              <a:t> 2011;Abstract LBA4.</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533400"/>
            <a:ext cx="7769225" cy="3810000"/>
          </a:xfrm>
        </p:spPr>
        <p:txBody>
          <a:bodyPr anchor="b"/>
          <a:lstStyle/>
          <a:p>
            <a:r>
              <a:rPr lang="en-US" sz="3200" dirty="0"/>
              <a:t>Updated overall survival (OS) results for BRIM-3, a phase III randomized, open-label, multicenter trial comparing BRAF inhibitor </a:t>
            </a:r>
            <a:r>
              <a:rPr lang="en-US" sz="3200" dirty="0" err="1"/>
              <a:t>vemurafenib</a:t>
            </a:r>
            <a:r>
              <a:rPr lang="en-US" sz="3200" dirty="0"/>
              <a:t> (</a:t>
            </a:r>
            <a:r>
              <a:rPr lang="en-US" sz="3200" dirty="0" err="1"/>
              <a:t>vem</a:t>
            </a:r>
            <a:r>
              <a:rPr lang="en-US" sz="3200" dirty="0"/>
              <a:t>) with </a:t>
            </a:r>
            <a:r>
              <a:rPr lang="en-US" sz="3200" dirty="0" err="1"/>
              <a:t>dacarbazine</a:t>
            </a:r>
            <a:r>
              <a:rPr lang="en-US" sz="3200" dirty="0"/>
              <a:t> (DTIC) in previously untreated patients with </a:t>
            </a:r>
            <a:r>
              <a:rPr lang="en-US" sz="3200" i="1" dirty="0"/>
              <a:t>BRAF</a:t>
            </a:r>
            <a:r>
              <a:rPr lang="en-US" sz="3200" i="1" baseline="30000" dirty="0"/>
              <a:t>V600E</a:t>
            </a:r>
            <a:r>
              <a:rPr lang="en-US" sz="3200" dirty="0"/>
              <a:t>-mutated melanoma</a:t>
            </a:r>
            <a:r>
              <a:rPr lang="en-US" sz="3200" dirty="0" smtClean="0"/>
              <a:t>.</a:t>
            </a:r>
            <a:endParaRPr lang="en-US" sz="3200" dirty="0"/>
          </a:p>
        </p:txBody>
      </p:sp>
      <p:sp>
        <p:nvSpPr>
          <p:cNvPr id="5" name="Title 3"/>
          <p:cNvSpPr txBox="1">
            <a:spLocks/>
          </p:cNvSpPr>
          <p:nvPr/>
        </p:nvSpPr>
        <p:spPr bwMode="auto">
          <a:xfrm>
            <a:off x="685800" y="4191000"/>
            <a:ext cx="77692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xmlns:mv="urn:schemas-microsoft-com:mac:vml" xmlns:mc="http://schemas.openxmlformats.org/markup-compatibility/2006" val="1"/>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2600" b="1">
                <a:solidFill>
                  <a:srgbClr val="CCFFFF"/>
                </a:solidFill>
                <a:latin typeface="Arial" charset="0"/>
                <a:ea typeface="ＭＳ Ｐゴシック" charset="-128"/>
                <a:cs typeface="ＭＳ Ｐゴシック" charset="-128"/>
              </a:defRPr>
            </a:lvl1pPr>
            <a:lvl2pPr algn="l" rtl="0" eaLnBrk="0" fontAlgn="base" hangingPunct="0">
              <a:lnSpc>
                <a:spcPct val="90000"/>
              </a:lnSpc>
              <a:spcBef>
                <a:spcPct val="0"/>
              </a:spcBef>
              <a:spcAft>
                <a:spcPct val="0"/>
              </a:spcAft>
              <a:defRPr sz="2600" b="1">
                <a:solidFill>
                  <a:srgbClr val="CCFFFF"/>
                </a:solidFill>
                <a:latin typeface="Arial" charset="0"/>
                <a:ea typeface="ＭＳ Ｐゴシック" charset="-128"/>
                <a:cs typeface="ＭＳ Ｐゴシック" charset="-128"/>
              </a:defRPr>
            </a:lvl2pPr>
            <a:lvl3pPr algn="l" rtl="0" eaLnBrk="0" fontAlgn="base" hangingPunct="0">
              <a:lnSpc>
                <a:spcPct val="90000"/>
              </a:lnSpc>
              <a:spcBef>
                <a:spcPct val="0"/>
              </a:spcBef>
              <a:spcAft>
                <a:spcPct val="0"/>
              </a:spcAft>
              <a:defRPr sz="2600" b="1">
                <a:solidFill>
                  <a:srgbClr val="CCFFFF"/>
                </a:solidFill>
                <a:latin typeface="Arial" charset="0"/>
                <a:ea typeface="ＭＳ Ｐゴシック" charset="-128"/>
                <a:cs typeface="ＭＳ Ｐゴシック" charset="-128"/>
              </a:defRPr>
            </a:lvl3pPr>
            <a:lvl4pPr algn="l" rtl="0" eaLnBrk="0" fontAlgn="base" hangingPunct="0">
              <a:lnSpc>
                <a:spcPct val="90000"/>
              </a:lnSpc>
              <a:spcBef>
                <a:spcPct val="0"/>
              </a:spcBef>
              <a:spcAft>
                <a:spcPct val="0"/>
              </a:spcAft>
              <a:defRPr sz="2600" b="1">
                <a:solidFill>
                  <a:srgbClr val="CCFFFF"/>
                </a:solidFill>
                <a:latin typeface="Arial" charset="0"/>
                <a:ea typeface="ＭＳ Ｐゴシック" charset="-128"/>
                <a:cs typeface="ＭＳ Ｐゴシック" charset="-128"/>
              </a:defRPr>
            </a:lvl4pPr>
            <a:lvl5pPr algn="l" rtl="0" eaLnBrk="0" fontAlgn="base" hangingPunct="0">
              <a:lnSpc>
                <a:spcPct val="90000"/>
              </a:lnSpc>
              <a:spcBef>
                <a:spcPct val="0"/>
              </a:spcBef>
              <a:spcAft>
                <a:spcPct val="0"/>
              </a:spcAft>
              <a:defRPr sz="2600" b="1">
                <a:solidFill>
                  <a:srgbClr val="CCFFFF"/>
                </a:solidFill>
                <a:latin typeface="Arial" charset="0"/>
                <a:ea typeface="ＭＳ Ｐゴシック" charset="-128"/>
                <a:cs typeface="ＭＳ Ｐゴシック" charset="-128"/>
              </a:defRPr>
            </a:lvl5pPr>
            <a:lvl6pPr marL="457200" algn="l" rtl="0" fontAlgn="base">
              <a:lnSpc>
                <a:spcPct val="90000"/>
              </a:lnSpc>
              <a:spcBef>
                <a:spcPct val="0"/>
              </a:spcBef>
              <a:spcAft>
                <a:spcPct val="0"/>
              </a:spcAft>
              <a:defRPr sz="2600">
                <a:solidFill>
                  <a:srgbClr val="124780"/>
                </a:solidFill>
                <a:latin typeface="Arial Bold" charset="0"/>
              </a:defRPr>
            </a:lvl6pPr>
            <a:lvl7pPr marL="914400" algn="l" rtl="0" fontAlgn="base">
              <a:lnSpc>
                <a:spcPct val="90000"/>
              </a:lnSpc>
              <a:spcBef>
                <a:spcPct val="0"/>
              </a:spcBef>
              <a:spcAft>
                <a:spcPct val="0"/>
              </a:spcAft>
              <a:defRPr sz="2600">
                <a:solidFill>
                  <a:srgbClr val="124780"/>
                </a:solidFill>
                <a:latin typeface="Arial Bold" charset="0"/>
              </a:defRPr>
            </a:lvl7pPr>
            <a:lvl8pPr marL="1371600" algn="l" rtl="0" fontAlgn="base">
              <a:lnSpc>
                <a:spcPct val="90000"/>
              </a:lnSpc>
              <a:spcBef>
                <a:spcPct val="0"/>
              </a:spcBef>
              <a:spcAft>
                <a:spcPct val="0"/>
              </a:spcAft>
              <a:defRPr sz="2600">
                <a:solidFill>
                  <a:srgbClr val="124780"/>
                </a:solidFill>
                <a:latin typeface="Arial Bold" charset="0"/>
              </a:defRPr>
            </a:lvl8pPr>
            <a:lvl9pPr marL="1828800" algn="l" rtl="0" fontAlgn="base">
              <a:lnSpc>
                <a:spcPct val="90000"/>
              </a:lnSpc>
              <a:spcBef>
                <a:spcPct val="0"/>
              </a:spcBef>
              <a:spcAft>
                <a:spcPct val="0"/>
              </a:spcAft>
              <a:defRPr sz="2600">
                <a:solidFill>
                  <a:srgbClr val="124780"/>
                </a:solidFill>
                <a:latin typeface="Arial Bold" charset="0"/>
              </a:defRPr>
            </a:lvl9pPr>
          </a:lstStyle>
          <a:p>
            <a:pPr>
              <a:lnSpc>
                <a:spcPct val="110000"/>
              </a:lnSpc>
            </a:pPr>
            <a:r>
              <a:rPr lang="en-US" b="0" dirty="0" smtClean="0">
                <a:solidFill>
                  <a:schemeClr val="bg1"/>
                </a:solidFill>
              </a:rPr>
              <a:t>Chapman PB et al.</a:t>
            </a:r>
            <a:endParaRPr lang="en-US" b="0" dirty="0">
              <a:solidFill>
                <a:schemeClr val="bg1"/>
              </a:solidFill>
            </a:endParaRPr>
          </a:p>
          <a:p>
            <a:pPr>
              <a:lnSpc>
                <a:spcPct val="110000"/>
              </a:lnSpc>
            </a:pPr>
            <a:r>
              <a:rPr lang="en-US" b="0" i="1" dirty="0" err="1" smtClean="0">
                <a:solidFill>
                  <a:schemeClr val="bg1"/>
                </a:solidFill>
              </a:rPr>
              <a:t>Proc</a:t>
            </a:r>
            <a:r>
              <a:rPr lang="en-US" b="0" i="1" dirty="0" smtClean="0">
                <a:solidFill>
                  <a:schemeClr val="bg1"/>
                </a:solidFill>
              </a:rPr>
              <a:t> ASCO </a:t>
            </a:r>
            <a:r>
              <a:rPr lang="en-US" b="0" dirty="0" smtClean="0">
                <a:solidFill>
                  <a:schemeClr val="bg1"/>
                </a:solidFill>
              </a:rPr>
              <a:t>2012;Abstract 8502.</a:t>
            </a:r>
            <a:endParaRPr lang="en-US" b="0" dirty="0">
              <a:solidFill>
                <a:schemeClr val="bg1"/>
              </a:solidFill>
            </a:endParaRPr>
          </a:p>
        </p:txBody>
      </p:sp>
    </p:spTree>
    <p:extLst>
      <p:ext uri="{BB962C8B-B14F-4D97-AF65-F5344CB8AC3E}">
        <p14:creationId xmlns:p14="http://schemas.microsoft.com/office/powerpoint/2010/main" val="40574746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6"/>
          <p:cNvSpPr>
            <a:spLocks noGrp="1"/>
          </p:cNvSpPr>
          <p:nvPr>
            <p:ph type="title"/>
          </p:nvPr>
        </p:nvSpPr>
        <p:spPr/>
        <p:txBody>
          <a:bodyPr/>
          <a:lstStyle/>
          <a:p>
            <a:pPr>
              <a:defRPr/>
            </a:pPr>
            <a:r>
              <a:rPr lang="en-US" dirty="0" smtClean="0">
                <a:solidFill>
                  <a:srgbClr val="BBFAF9"/>
                </a:solidFill>
                <a:latin typeface="+mn-lt"/>
              </a:rPr>
              <a:t>BRIM3: </a:t>
            </a:r>
            <a:r>
              <a:rPr lang="en-US" dirty="0" err="1" smtClean="0">
                <a:solidFill>
                  <a:srgbClr val="BBFAF9"/>
                </a:solidFill>
                <a:latin typeface="+mn-lt"/>
              </a:rPr>
              <a:t>Vemurafenib</a:t>
            </a:r>
            <a:r>
              <a:rPr lang="en-US" dirty="0" smtClean="0">
                <a:solidFill>
                  <a:srgbClr val="BBFAF9"/>
                </a:solidFill>
                <a:latin typeface="+mn-lt"/>
              </a:rPr>
              <a:t> Front-Line </a:t>
            </a:r>
            <a:br>
              <a:rPr lang="en-US" dirty="0" smtClean="0">
                <a:solidFill>
                  <a:srgbClr val="BBFAF9"/>
                </a:solidFill>
                <a:latin typeface="+mn-lt"/>
              </a:rPr>
            </a:br>
            <a:r>
              <a:rPr lang="en-US" dirty="0" smtClean="0">
                <a:solidFill>
                  <a:srgbClr val="BBFAF9"/>
                </a:solidFill>
                <a:latin typeface="+mn-lt"/>
              </a:rPr>
              <a:t>Trial – Phase III Study Design</a:t>
            </a:r>
            <a:endParaRPr lang="en-US" dirty="0">
              <a:solidFill>
                <a:srgbClr val="BBFAF9"/>
              </a:solidFill>
              <a:latin typeface="+mn-lt"/>
            </a:endParaRPr>
          </a:p>
        </p:txBody>
      </p:sp>
      <p:sp>
        <p:nvSpPr>
          <p:cNvPr id="28" name="Footer Placeholder 7"/>
          <p:cNvSpPr>
            <a:spLocks noGrp="1"/>
          </p:cNvSpPr>
          <p:nvPr>
            <p:ph type="ftr" sz="quarter" idx="4294967295"/>
          </p:nvPr>
        </p:nvSpPr>
        <p:spPr>
          <a:xfrm>
            <a:off x="0" y="6400800"/>
            <a:ext cx="8153400" cy="365125"/>
          </a:xfrm>
          <a:prstGeom prst="rect">
            <a:avLst/>
          </a:prstGeom>
        </p:spPr>
        <p:txBody>
          <a:bodyPr/>
          <a:lstStyle/>
          <a:p>
            <a:pPr>
              <a:defRPr/>
            </a:pPr>
            <a:r>
              <a:rPr lang="en-US" sz="1600" dirty="0">
                <a:solidFill>
                  <a:srgbClr val="FFFFFF"/>
                </a:solidFill>
                <a:latin typeface="+mn-lt"/>
              </a:rPr>
              <a:t>Chapman PB et al. </a:t>
            </a:r>
            <a:r>
              <a:rPr lang="en-US" sz="1600" i="1" dirty="0" err="1" smtClean="0">
                <a:solidFill>
                  <a:srgbClr val="FFFFFF"/>
                </a:solidFill>
                <a:latin typeface="+mn-lt"/>
              </a:rPr>
              <a:t>Proc</a:t>
            </a:r>
            <a:r>
              <a:rPr lang="en-US" sz="1600" i="1" dirty="0" smtClean="0">
                <a:solidFill>
                  <a:srgbClr val="FFFFFF"/>
                </a:solidFill>
                <a:latin typeface="+mn-lt"/>
              </a:rPr>
              <a:t> ASCO </a:t>
            </a:r>
            <a:r>
              <a:rPr lang="en-US" sz="1600" dirty="0" smtClean="0">
                <a:solidFill>
                  <a:srgbClr val="FFFFFF"/>
                </a:solidFill>
                <a:latin typeface="+mn-lt"/>
              </a:rPr>
              <a:t>2012;</a:t>
            </a:r>
            <a:r>
              <a:rPr lang="en-US" sz="1600" dirty="0" smtClean="0">
                <a:solidFill>
                  <a:schemeClr val="bg1"/>
                </a:solidFill>
                <a:latin typeface="+mn-lt"/>
              </a:rPr>
              <a:t>Abstract </a:t>
            </a:r>
            <a:r>
              <a:rPr lang="en-US" sz="1600" dirty="0">
                <a:solidFill>
                  <a:schemeClr val="bg1"/>
                </a:solidFill>
                <a:latin typeface="+mn-lt"/>
              </a:rPr>
              <a:t>8502</a:t>
            </a:r>
            <a:r>
              <a:rPr lang="en-US" dirty="0">
                <a:solidFill>
                  <a:schemeClr val="bg1"/>
                </a:solidFill>
              </a:rPr>
              <a:t>.</a:t>
            </a:r>
            <a:endParaRPr lang="en-US" dirty="0">
              <a:solidFill>
                <a:schemeClr val="bg1"/>
              </a:solidFill>
              <a:cs typeface="Arial" charset="0"/>
            </a:endParaRPr>
          </a:p>
        </p:txBody>
      </p:sp>
      <p:sp>
        <p:nvSpPr>
          <p:cNvPr id="8199" name="Line 22"/>
          <p:cNvSpPr>
            <a:spLocks noChangeShapeType="1"/>
          </p:cNvSpPr>
          <p:nvPr/>
        </p:nvSpPr>
        <p:spPr bwMode="auto">
          <a:xfrm flipV="1">
            <a:off x="4800600" y="2328863"/>
            <a:ext cx="685800" cy="533400"/>
          </a:xfrm>
          <a:prstGeom prst="line">
            <a:avLst/>
          </a:prstGeom>
          <a:noFill/>
          <a:ln w="38100">
            <a:solidFill>
              <a:schemeClr val="accent6">
                <a:lumMod val="20000"/>
                <a:lumOff val="80000"/>
              </a:schemeClr>
            </a:solidFill>
            <a:round/>
            <a:headEnd/>
            <a:tailEnd type="triangle" w="med" len="med"/>
          </a:ln>
        </p:spPr>
        <p:txBody>
          <a:bodyPr/>
          <a:lstStyle/>
          <a:p>
            <a:pPr>
              <a:defRPr/>
            </a:pPr>
            <a:endParaRPr lang="en-US">
              <a:ea typeface="ＭＳ Ｐゴシック" pitchFamily="-108" charset="-128"/>
              <a:cs typeface="+mn-cs"/>
            </a:endParaRPr>
          </a:p>
        </p:txBody>
      </p:sp>
      <p:sp>
        <p:nvSpPr>
          <p:cNvPr id="23556" name="Rectangle 15"/>
          <p:cNvSpPr>
            <a:spLocks noChangeArrowheads="1"/>
          </p:cNvSpPr>
          <p:nvPr/>
        </p:nvSpPr>
        <p:spPr bwMode="auto">
          <a:xfrm>
            <a:off x="3592513" y="2901950"/>
            <a:ext cx="29606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GB" b="1">
                <a:solidFill>
                  <a:srgbClr val="FFFFFF"/>
                </a:solidFill>
                <a:latin typeface="Arial" charset="0"/>
                <a:cs typeface="Arial" charset="0"/>
              </a:rPr>
              <a:t>Randomization</a:t>
            </a:r>
          </a:p>
          <a:p>
            <a:pPr algn="ctr"/>
            <a:r>
              <a:rPr lang="en-GB" b="1">
                <a:solidFill>
                  <a:srgbClr val="FFFFFF"/>
                </a:solidFill>
                <a:latin typeface="Arial" charset="0"/>
                <a:cs typeface="Arial" charset="0"/>
              </a:rPr>
              <a:t>n = 675 </a:t>
            </a:r>
          </a:p>
        </p:txBody>
      </p:sp>
      <p:sp>
        <p:nvSpPr>
          <p:cNvPr id="23557" name="TextBox 1"/>
          <p:cNvSpPr txBox="1">
            <a:spLocks noChangeArrowheads="1"/>
          </p:cNvSpPr>
          <p:nvPr/>
        </p:nvSpPr>
        <p:spPr bwMode="auto">
          <a:xfrm>
            <a:off x="2362200" y="5453063"/>
            <a:ext cx="41830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eaLnBrk="1" hangingPunct="1"/>
            <a:r>
              <a:rPr lang="en-GB" sz="1600">
                <a:solidFill>
                  <a:schemeClr val="bg1"/>
                </a:solidFill>
                <a:latin typeface="Arial" charset="0"/>
              </a:rPr>
              <a:t>Co-primary endpoints were OS and PFS</a:t>
            </a:r>
          </a:p>
        </p:txBody>
      </p:sp>
      <p:sp>
        <p:nvSpPr>
          <p:cNvPr id="19" name="Line 22"/>
          <p:cNvSpPr>
            <a:spLocks noChangeShapeType="1"/>
          </p:cNvSpPr>
          <p:nvPr/>
        </p:nvSpPr>
        <p:spPr bwMode="auto">
          <a:xfrm>
            <a:off x="4800600" y="3776663"/>
            <a:ext cx="685800" cy="609600"/>
          </a:xfrm>
          <a:prstGeom prst="line">
            <a:avLst/>
          </a:prstGeom>
          <a:noFill/>
          <a:ln w="38100">
            <a:solidFill>
              <a:schemeClr val="accent6">
                <a:lumMod val="20000"/>
                <a:lumOff val="80000"/>
              </a:schemeClr>
            </a:solidFill>
            <a:round/>
            <a:headEnd/>
            <a:tailEnd type="triangle" w="med" len="med"/>
          </a:ln>
        </p:spPr>
        <p:txBody>
          <a:bodyPr/>
          <a:lstStyle/>
          <a:p>
            <a:pPr>
              <a:defRPr/>
            </a:pPr>
            <a:endParaRPr lang="en-US">
              <a:ea typeface="ＭＳ Ｐゴシック" pitchFamily="-108" charset="-128"/>
              <a:cs typeface="+mn-cs"/>
            </a:endParaRPr>
          </a:p>
        </p:txBody>
      </p:sp>
      <p:sp>
        <p:nvSpPr>
          <p:cNvPr id="23" name="Rounded Rectangle 22"/>
          <p:cNvSpPr/>
          <p:nvPr/>
        </p:nvSpPr>
        <p:spPr bwMode="gray">
          <a:xfrm>
            <a:off x="5638800" y="1414463"/>
            <a:ext cx="3276600" cy="1389062"/>
          </a:xfrm>
          <a:prstGeom prst="roundRect">
            <a:avLst>
              <a:gd name="adj" fmla="val 0"/>
            </a:avLst>
          </a:prstGeom>
          <a:solidFill>
            <a:srgbClr val="FC841B"/>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b="1" dirty="0" err="1">
                <a:solidFill>
                  <a:srgbClr val="010F96"/>
                </a:solidFill>
              </a:rPr>
              <a:t>Vemurafenib</a:t>
            </a:r>
            <a:endParaRPr lang="en-GB" b="1" dirty="0">
              <a:solidFill>
                <a:srgbClr val="010F96"/>
              </a:solidFill>
            </a:endParaRPr>
          </a:p>
          <a:p>
            <a:pPr algn="ctr">
              <a:defRPr/>
            </a:pPr>
            <a:r>
              <a:rPr lang="en-GB" dirty="0">
                <a:solidFill>
                  <a:srgbClr val="010F96"/>
                </a:solidFill>
                <a:ea typeface="ＭＳ Ｐゴシック" pitchFamily="34" charset="-128"/>
              </a:rPr>
              <a:t>960 mg PO bid </a:t>
            </a:r>
          </a:p>
          <a:p>
            <a:pPr algn="ctr">
              <a:defRPr/>
            </a:pPr>
            <a:r>
              <a:rPr lang="en-GB" dirty="0">
                <a:solidFill>
                  <a:srgbClr val="010F96"/>
                </a:solidFill>
                <a:ea typeface="ＭＳ Ｐゴシック" pitchFamily="34" charset="-128"/>
              </a:rPr>
              <a:t>(n = 337) </a:t>
            </a:r>
          </a:p>
        </p:txBody>
      </p:sp>
      <p:sp>
        <p:nvSpPr>
          <p:cNvPr id="24" name="Rounded Rectangle 23"/>
          <p:cNvSpPr/>
          <p:nvPr/>
        </p:nvSpPr>
        <p:spPr bwMode="gray">
          <a:xfrm>
            <a:off x="5638800" y="3776663"/>
            <a:ext cx="3276600" cy="1389062"/>
          </a:xfrm>
          <a:prstGeom prst="roundRect">
            <a:avLst>
              <a:gd name="adj" fmla="val 0"/>
            </a:avLst>
          </a:prstGeom>
          <a:solidFill>
            <a:srgbClr val="FC841B"/>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b="1" dirty="0" err="1">
                <a:solidFill>
                  <a:srgbClr val="010F96"/>
                </a:solidFill>
              </a:rPr>
              <a:t>Dacarbazine</a:t>
            </a:r>
            <a:endParaRPr lang="en-GB" b="1" dirty="0">
              <a:solidFill>
                <a:srgbClr val="010F96"/>
              </a:solidFill>
            </a:endParaRPr>
          </a:p>
          <a:p>
            <a:pPr algn="ctr">
              <a:defRPr/>
            </a:pPr>
            <a:r>
              <a:rPr lang="en-GB" dirty="0">
                <a:solidFill>
                  <a:srgbClr val="010F96"/>
                </a:solidFill>
                <a:ea typeface="ＭＳ Ｐゴシック" pitchFamily="34" charset="-128"/>
              </a:rPr>
              <a:t>1000 mg/m</a:t>
            </a:r>
            <a:r>
              <a:rPr lang="en-GB" baseline="30000" dirty="0">
                <a:solidFill>
                  <a:srgbClr val="010F96"/>
                </a:solidFill>
                <a:ea typeface="ＭＳ Ｐゴシック" pitchFamily="34" charset="-128"/>
              </a:rPr>
              <a:t>2</a:t>
            </a:r>
            <a:r>
              <a:rPr lang="en-GB" dirty="0">
                <a:solidFill>
                  <a:srgbClr val="010F96"/>
                </a:solidFill>
                <a:ea typeface="ＭＳ Ｐゴシック" pitchFamily="34" charset="-128"/>
              </a:rPr>
              <a:t> IV q3wk </a:t>
            </a:r>
          </a:p>
          <a:p>
            <a:pPr algn="ctr">
              <a:defRPr/>
            </a:pPr>
            <a:r>
              <a:rPr lang="en-GB" dirty="0">
                <a:solidFill>
                  <a:srgbClr val="010F96"/>
                </a:solidFill>
                <a:ea typeface="ＭＳ Ｐゴシック" pitchFamily="34" charset="-128"/>
              </a:rPr>
              <a:t>(n = 338) </a:t>
            </a:r>
          </a:p>
        </p:txBody>
      </p:sp>
      <p:sp>
        <p:nvSpPr>
          <p:cNvPr id="25" name="Rounded Rectangle 24"/>
          <p:cNvSpPr/>
          <p:nvPr/>
        </p:nvSpPr>
        <p:spPr bwMode="gray">
          <a:xfrm>
            <a:off x="228600" y="1414463"/>
            <a:ext cx="3048000" cy="3962400"/>
          </a:xfrm>
          <a:prstGeom prst="roundRect">
            <a:avLst>
              <a:gd name="adj" fmla="val 0"/>
            </a:avLst>
          </a:prstGeom>
          <a:solidFill>
            <a:srgbClr val="012A5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b="1" dirty="0">
                <a:solidFill>
                  <a:schemeClr val="bg1"/>
                </a:solidFill>
              </a:rPr>
              <a:t>Screening</a:t>
            </a:r>
          </a:p>
          <a:p>
            <a:pPr algn="ctr">
              <a:defRPr/>
            </a:pPr>
            <a:endParaRPr lang="en-GB" sz="2000" b="1" dirty="0">
              <a:solidFill>
                <a:schemeClr val="bg1"/>
              </a:solidFill>
            </a:endParaRPr>
          </a:p>
          <a:p>
            <a:pPr algn="ctr">
              <a:defRPr/>
            </a:pPr>
            <a:endParaRPr lang="en-GB" sz="2000" b="1" dirty="0">
              <a:solidFill>
                <a:schemeClr val="bg1"/>
              </a:solidFill>
            </a:endParaRPr>
          </a:p>
          <a:p>
            <a:pPr algn="ctr">
              <a:defRPr/>
            </a:pPr>
            <a:r>
              <a:rPr lang="en-GB" sz="2000" i="1" dirty="0">
                <a:solidFill>
                  <a:schemeClr val="bg1"/>
                </a:solidFill>
                <a:ea typeface="ＭＳ Ｐゴシック" pitchFamily="34" charset="-128"/>
              </a:rPr>
              <a:t>BRAF</a:t>
            </a:r>
            <a:r>
              <a:rPr lang="en-GB" sz="2000" i="1" baseline="30000" dirty="0">
                <a:solidFill>
                  <a:schemeClr val="bg1"/>
                </a:solidFill>
                <a:ea typeface="ＭＳ Ｐゴシック" pitchFamily="34" charset="-128"/>
              </a:rPr>
              <a:t>V600E</a:t>
            </a:r>
            <a:r>
              <a:rPr lang="en-GB" sz="2000" dirty="0">
                <a:solidFill>
                  <a:schemeClr val="bg1"/>
                </a:solidFill>
                <a:ea typeface="ＭＳ Ｐゴシック" pitchFamily="34" charset="-128"/>
              </a:rPr>
              <a:t> mutation</a:t>
            </a:r>
          </a:p>
          <a:p>
            <a:pPr algn="ctr">
              <a:defRPr/>
            </a:pPr>
            <a:endParaRPr lang="en-GB" sz="2000" dirty="0">
              <a:solidFill>
                <a:schemeClr val="bg1"/>
              </a:solidFill>
              <a:ea typeface="ＭＳ Ｐゴシック" pitchFamily="34" charset="-128"/>
            </a:endParaRPr>
          </a:p>
          <a:p>
            <a:pPr algn="ctr">
              <a:defRPr/>
            </a:pPr>
            <a:endParaRPr lang="en-GB" sz="2000" dirty="0">
              <a:solidFill>
                <a:schemeClr val="bg1"/>
              </a:solidFill>
              <a:ea typeface="ＭＳ Ｐゴシック" pitchFamily="34" charset="-128"/>
            </a:endParaRPr>
          </a:p>
          <a:p>
            <a:pPr algn="ctr">
              <a:defRPr/>
            </a:pPr>
            <a:r>
              <a:rPr lang="en-GB" sz="2000" dirty="0">
                <a:solidFill>
                  <a:schemeClr val="bg1"/>
                </a:solidFill>
                <a:ea typeface="ＭＳ Ｐゴシック" pitchFamily="34" charset="-128"/>
              </a:rPr>
              <a:t>Stratification:</a:t>
            </a:r>
          </a:p>
          <a:p>
            <a:pPr algn="ctr">
              <a:buFontTx/>
              <a:buChar char="•"/>
              <a:defRPr/>
            </a:pPr>
            <a:r>
              <a:rPr lang="en-GB" sz="2000" dirty="0">
                <a:solidFill>
                  <a:schemeClr val="bg1"/>
                </a:solidFill>
                <a:ea typeface="ＭＳ Ｐゴシック" pitchFamily="34" charset="-128"/>
              </a:rPr>
              <a:t> Stage</a:t>
            </a:r>
          </a:p>
          <a:p>
            <a:pPr algn="ctr">
              <a:buFontTx/>
              <a:buChar char="•"/>
              <a:defRPr/>
            </a:pPr>
            <a:r>
              <a:rPr lang="en-GB" sz="2000" dirty="0">
                <a:solidFill>
                  <a:schemeClr val="bg1"/>
                </a:solidFill>
                <a:ea typeface="ＭＳ Ｐゴシック" pitchFamily="34" charset="-128"/>
              </a:rPr>
              <a:t> ECOG PS (0 </a:t>
            </a:r>
            <a:r>
              <a:rPr lang="en-GB" sz="2000" dirty="0" err="1">
                <a:solidFill>
                  <a:schemeClr val="bg1"/>
                </a:solidFill>
                <a:ea typeface="ＭＳ Ｐゴシック" pitchFamily="34" charset="-128"/>
              </a:rPr>
              <a:t>vs</a:t>
            </a:r>
            <a:r>
              <a:rPr lang="en-GB" sz="2000" dirty="0">
                <a:solidFill>
                  <a:schemeClr val="bg1"/>
                </a:solidFill>
                <a:ea typeface="ＭＳ Ｐゴシック" pitchFamily="34" charset="-128"/>
              </a:rPr>
              <a:t> 1)</a:t>
            </a:r>
          </a:p>
          <a:p>
            <a:pPr algn="ctr">
              <a:buFontTx/>
              <a:buChar char="•"/>
              <a:defRPr/>
            </a:pPr>
            <a:r>
              <a:rPr lang="en-GB" sz="2000" dirty="0">
                <a:solidFill>
                  <a:schemeClr val="bg1"/>
                </a:solidFill>
                <a:ea typeface="ＭＳ Ｐゴシック" pitchFamily="34" charset="-128"/>
              </a:rPr>
              <a:t> LDH (elevated </a:t>
            </a:r>
            <a:br>
              <a:rPr lang="en-GB" sz="2000" dirty="0">
                <a:solidFill>
                  <a:schemeClr val="bg1"/>
                </a:solidFill>
                <a:ea typeface="ＭＳ Ｐゴシック" pitchFamily="34" charset="-128"/>
              </a:rPr>
            </a:br>
            <a:r>
              <a:rPr lang="en-GB" sz="2000" dirty="0">
                <a:solidFill>
                  <a:schemeClr val="bg1"/>
                </a:solidFill>
                <a:ea typeface="ＭＳ Ｐゴシック" pitchFamily="34" charset="-128"/>
              </a:rPr>
              <a:t>  </a:t>
            </a:r>
            <a:r>
              <a:rPr lang="en-GB" sz="2000" dirty="0" err="1">
                <a:solidFill>
                  <a:schemeClr val="bg1"/>
                </a:solidFill>
                <a:ea typeface="ＭＳ Ｐゴシック" pitchFamily="34" charset="-128"/>
              </a:rPr>
              <a:t>vs</a:t>
            </a:r>
            <a:r>
              <a:rPr lang="en-GB" sz="2000" dirty="0">
                <a:solidFill>
                  <a:schemeClr val="bg1"/>
                </a:solidFill>
                <a:ea typeface="ＭＳ Ｐゴシック" pitchFamily="34" charset="-128"/>
              </a:rPr>
              <a:t> normal)</a:t>
            </a:r>
          </a:p>
          <a:p>
            <a:pPr algn="ctr">
              <a:buFontTx/>
              <a:buChar char="•"/>
              <a:defRPr/>
            </a:pPr>
            <a:r>
              <a:rPr lang="en-GB" sz="2000" dirty="0">
                <a:solidFill>
                  <a:schemeClr val="bg1"/>
                </a:solidFill>
                <a:ea typeface="ＭＳ Ｐゴシック" pitchFamily="34" charset="-128"/>
              </a:rPr>
              <a:t> Geographic region</a:t>
            </a:r>
          </a:p>
        </p:txBody>
      </p:sp>
      <p:cxnSp>
        <p:nvCxnSpPr>
          <p:cNvPr id="26" name="Straight Arrow Connector 25"/>
          <p:cNvCxnSpPr>
            <a:cxnSpLocks noChangeShapeType="1"/>
          </p:cNvCxnSpPr>
          <p:nvPr/>
        </p:nvCxnSpPr>
        <p:spPr bwMode="auto">
          <a:xfrm rot="5400000">
            <a:off x="1558926" y="2216150"/>
            <a:ext cx="385762" cy="1587"/>
          </a:xfrm>
          <a:prstGeom prst="straightConnector1">
            <a:avLst/>
          </a:prstGeom>
          <a:noFill/>
          <a:ln w="38100">
            <a:solidFill>
              <a:schemeClr val="bg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7" name="Straight Arrow Connector 26"/>
          <p:cNvCxnSpPr>
            <a:cxnSpLocks noChangeShapeType="1"/>
          </p:cNvCxnSpPr>
          <p:nvPr/>
        </p:nvCxnSpPr>
        <p:spPr bwMode="auto">
          <a:xfrm rot="5400000">
            <a:off x="1558926" y="3130550"/>
            <a:ext cx="385762" cy="1587"/>
          </a:xfrm>
          <a:prstGeom prst="straightConnector1">
            <a:avLst/>
          </a:prstGeom>
          <a:noFill/>
          <a:ln w="38100">
            <a:solidFill>
              <a:srgbClr val="FFFFFF"/>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9" name="Line 22"/>
          <p:cNvSpPr>
            <a:spLocks noChangeShapeType="1"/>
          </p:cNvSpPr>
          <p:nvPr/>
        </p:nvSpPr>
        <p:spPr bwMode="auto">
          <a:xfrm>
            <a:off x="3276600" y="3167063"/>
            <a:ext cx="609600" cy="0"/>
          </a:xfrm>
          <a:prstGeom prst="line">
            <a:avLst/>
          </a:prstGeom>
          <a:noFill/>
          <a:ln w="38100">
            <a:solidFill>
              <a:schemeClr val="accent6">
                <a:lumMod val="20000"/>
                <a:lumOff val="80000"/>
              </a:schemeClr>
            </a:solidFill>
            <a:round/>
            <a:headEnd/>
            <a:tailEnd type="triangle" w="med" len="med"/>
          </a:ln>
        </p:spPr>
        <p:txBody>
          <a:bodyPr/>
          <a:lstStyle/>
          <a:p>
            <a:pPr>
              <a:defRPr/>
            </a:pPr>
            <a:endParaRPr lang="en-US">
              <a:ea typeface="ＭＳ Ｐゴシック" pitchFamily="-108" charset="-128"/>
              <a:cs typeface="+mn-cs"/>
            </a:endParaRPr>
          </a:p>
        </p:txBody>
      </p:sp>
    </p:spTree>
  </p:cSld>
  <p:clrMapOvr>
    <a:masterClrMapping/>
  </p:clrMapOvr>
  <p:transition spd="slow"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BBFAF9"/>
                </a:solidFill>
                <a:ea typeface="ＭＳ Ｐゴシック" charset="0"/>
                <a:cs typeface="ＭＳ Ｐゴシック" charset="0"/>
              </a:rPr>
              <a:t>BRIM3: Best Tumor Response by Individual </a:t>
            </a:r>
            <a:r>
              <a:rPr lang="en-US" dirty="0" smtClean="0">
                <a:solidFill>
                  <a:srgbClr val="BBFAF9"/>
                </a:solidFill>
                <a:ea typeface="ＭＳ Ｐゴシック" charset="0"/>
                <a:cs typeface="ＭＳ Ｐゴシック" charset="0"/>
              </a:rPr>
              <a:t>Patient</a:t>
            </a:r>
            <a:endParaRPr lang="en-US" dirty="0"/>
          </a:p>
        </p:txBody>
      </p:sp>
      <p:sp>
        <p:nvSpPr>
          <p:cNvPr id="3" name="Content Placeholder 2"/>
          <p:cNvSpPr>
            <a:spLocks noGrp="1"/>
          </p:cNvSpPr>
          <p:nvPr>
            <p:ph idx="1"/>
          </p:nvPr>
        </p:nvSpPr>
        <p:spPr>
          <a:xfrm>
            <a:off x="2133600" y="3886200"/>
            <a:ext cx="6781800" cy="1295400"/>
          </a:xfrm>
        </p:spPr>
        <p:txBody>
          <a:bodyPr numCol="1" spcCol="274320"/>
          <a:lstStyle/>
          <a:p>
            <a:pPr marL="0" indent="0">
              <a:spcBef>
                <a:spcPts val="500"/>
              </a:spcBef>
              <a:spcAft>
                <a:spcPts val="0"/>
              </a:spcAft>
              <a:buNone/>
            </a:pPr>
            <a:r>
              <a:rPr lang="en-US" sz="2200" b="1" dirty="0" err="1" smtClean="0">
                <a:solidFill>
                  <a:srgbClr val="FFC314"/>
                </a:solidFill>
              </a:rPr>
              <a:t>Dacarbazine</a:t>
            </a:r>
            <a:endParaRPr lang="en-US" sz="2200" b="1" dirty="0">
              <a:solidFill>
                <a:srgbClr val="FFC314"/>
              </a:solidFill>
            </a:endParaRPr>
          </a:p>
          <a:p>
            <a:pPr>
              <a:spcBef>
                <a:spcPts val="500"/>
              </a:spcBef>
              <a:spcAft>
                <a:spcPts val="0"/>
              </a:spcAft>
            </a:pPr>
            <a:r>
              <a:rPr lang="en-US" sz="2200" dirty="0" smtClean="0"/>
              <a:t>5% </a:t>
            </a:r>
            <a:r>
              <a:rPr lang="en-US" sz="2200" dirty="0"/>
              <a:t>confirmed objective response (NEJM 2011)</a:t>
            </a:r>
          </a:p>
          <a:p>
            <a:pPr>
              <a:spcBef>
                <a:spcPts val="500"/>
              </a:spcBef>
              <a:spcAft>
                <a:spcPts val="0"/>
              </a:spcAft>
            </a:pPr>
            <a:r>
              <a:rPr lang="en-US" sz="2200" dirty="0" smtClean="0"/>
              <a:t>8.6</a:t>
            </a:r>
            <a:r>
              <a:rPr lang="en-US" sz="2200" dirty="0"/>
              <a:t>% confirmed objective response (ASCO 2012</a:t>
            </a:r>
            <a:r>
              <a:rPr lang="en-US" sz="2200" dirty="0" smtClean="0"/>
              <a:t>)</a:t>
            </a:r>
            <a:endParaRPr lang="en-US" sz="2200" dirty="0"/>
          </a:p>
        </p:txBody>
      </p:sp>
      <p:sp>
        <p:nvSpPr>
          <p:cNvPr id="5" name="Footer Placeholder 628"/>
          <p:cNvSpPr txBox="1">
            <a:spLocks/>
          </p:cNvSpPr>
          <p:nvPr/>
        </p:nvSpPr>
        <p:spPr>
          <a:xfrm>
            <a:off x="0" y="5562600"/>
            <a:ext cx="9144000" cy="1295400"/>
          </a:xfrm>
          <a:prstGeom prst="rect">
            <a:avLst/>
          </a:prstGeom>
        </p:spPr>
        <p:txBody>
          <a:bodyPr anchor="b"/>
          <a:lstStyle/>
          <a:p>
            <a:pPr lvl="0">
              <a:spcBef>
                <a:spcPts val="400"/>
              </a:spcBef>
              <a:defRPr/>
            </a:pPr>
            <a:r>
              <a:rPr lang="en-US" sz="1600" dirty="0" smtClean="0">
                <a:solidFill>
                  <a:schemeClr val="bg1"/>
                </a:solidFill>
                <a:latin typeface="Arial"/>
                <a:cs typeface="Arial"/>
              </a:rPr>
              <a:t>From </a:t>
            </a:r>
            <a:r>
              <a:rPr lang="en-US" sz="1600" i="1" dirty="0" smtClean="0">
                <a:solidFill>
                  <a:schemeClr val="bg1"/>
                </a:solidFill>
                <a:latin typeface="Arial"/>
                <a:cs typeface="Arial"/>
              </a:rPr>
              <a:t>The New England Journal of Medicine</a:t>
            </a:r>
            <a:r>
              <a:rPr lang="en-US" sz="1600" dirty="0" smtClean="0">
                <a:solidFill>
                  <a:schemeClr val="bg1"/>
                </a:solidFill>
                <a:latin typeface="Arial"/>
                <a:cs typeface="Arial"/>
              </a:rPr>
              <a:t>, Chapman PB et al, Improved Survival with </a:t>
            </a:r>
            <a:r>
              <a:rPr lang="en-US" sz="1600" dirty="0" err="1" smtClean="0">
                <a:solidFill>
                  <a:schemeClr val="bg1"/>
                </a:solidFill>
                <a:latin typeface="Arial"/>
                <a:cs typeface="Arial"/>
              </a:rPr>
              <a:t>Vemurafenib</a:t>
            </a:r>
            <a:r>
              <a:rPr lang="en-US" sz="1600" dirty="0" smtClean="0">
                <a:solidFill>
                  <a:schemeClr val="bg1"/>
                </a:solidFill>
                <a:latin typeface="Arial"/>
                <a:cs typeface="Arial"/>
              </a:rPr>
              <a:t> in Melanoma with BRAF V600E Mutation, Volume 364, Pages 2507-16. </a:t>
            </a:r>
            <a:br>
              <a:rPr lang="en-US" sz="1600" dirty="0" smtClean="0">
                <a:solidFill>
                  <a:schemeClr val="bg1"/>
                </a:solidFill>
                <a:latin typeface="Arial"/>
                <a:cs typeface="Arial"/>
              </a:rPr>
            </a:br>
            <a:r>
              <a:rPr lang="en-US" sz="1600" dirty="0" smtClean="0">
                <a:solidFill>
                  <a:schemeClr val="bg1"/>
                </a:solidFill>
                <a:latin typeface="Arial"/>
                <a:cs typeface="Arial"/>
              </a:rPr>
              <a:t>Copyright © 2013 Massachusetts Medical Society. Reprinted with permission from </a:t>
            </a:r>
            <a:br>
              <a:rPr lang="en-US" sz="1600" dirty="0" smtClean="0">
                <a:solidFill>
                  <a:schemeClr val="bg1"/>
                </a:solidFill>
                <a:latin typeface="Arial"/>
                <a:cs typeface="Arial"/>
              </a:rPr>
            </a:br>
            <a:r>
              <a:rPr lang="en-US" sz="1600" dirty="0" smtClean="0">
                <a:solidFill>
                  <a:schemeClr val="bg1"/>
                </a:solidFill>
                <a:latin typeface="Arial"/>
                <a:cs typeface="Arial"/>
              </a:rPr>
              <a:t>Massachusetts Medical Society</a:t>
            </a:r>
          </a:p>
          <a:p>
            <a:pPr lvl="0">
              <a:spcBef>
                <a:spcPts val="400"/>
              </a:spcBef>
              <a:defRPr/>
            </a:pPr>
            <a:r>
              <a:rPr kumimoji="0" lang="en-US" sz="1600" b="0" i="0" u="none" strike="noStrike" kern="1200" cap="none" spc="0" normalizeH="0" baseline="0" noProof="0" dirty="0" smtClean="0">
                <a:ln>
                  <a:noFill/>
                </a:ln>
                <a:solidFill>
                  <a:schemeClr val="bg1"/>
                </a:solidFill>
                <a:effectLst/>
                <a:uLnTx/>
                <a:uFillTx/>
                <a:latin typeface="Arial"/>
                <a:ea typeface="ＭＳ Ｐゴシック" charset="0"/>
                <a:cs typeface="Arial"/>
              </a:rPr>
              <a:t>Chapman PB et al. </a:t>
            </a:r>
            <a:r>
              <a:rPr kumimoji="0" lang="en-US" sz="1600" b="0" i="1" u="none" strike="noStrike" kern="1200" cap="none" spc="0" normalizeH="0" baseline="0" noProof="0" dirty="0" smtClean="0">
                <a:ln>
                  <a:noFill/>
                </a:ln>
                <a:solidFill>
                  <a:schemeClr val="bg1"/>
                </a:solidFill>
                <a:effectLst/>
                <a:uLnTx/>
                <a:uFillTx/>
                <a:latin typeface="Arial"/>
                <a:ea typeface="ＭＳ Ｐゴシック" charset="0"/>
                <a:cs typeface="Arial"/>
              </a:rPr>
              <a:t>Proc ASCO </a:t>
            </a:r>
            <a:r>
              <a:rPr kumimoji="0" lang="en-US" sz="1600" b="0" i="0" u="none" strike="noStrike" kern="1200" cap="none" spc="0" normalizeH="0" baseline="0" noProof="0" dirty="0" smtClean="0">
                <a:ln>
                  <a:noFill/>
                </a:ln>
                <a:solidFill>
                  <a:schemeClr val="bg1"/>
                </a:solidFill>
                <a:effectLst/>
                <a:uLnTx/>
                <a:uFillTx/>
                <a:latin typeface="Arial"/>
                <a:ea typeface="ＭＳ Ｐゴシック" charset="0"/>
                <a:cs typeface="Arial"/>
              </a:rPr>
              <a:t>2012;Abstract 8502. </a:t>
            </a:r>
            <a:endParaRPr kumimoji="0" lang="en-US" sz="1600" b="0" i="0" u="none" strike="noStrike" kern="1200" cap="none" spc="0" normalizeH="0" baseline="0" noProof="0" dirty="0">
              <a:ln>
                <a:noFill/>
              </a:ln>
              <a:solidFill>
                <a:schemeClr val="bg1"/>
              </a:solidFill>
              <a:effectLst/>
              <a:uLnTx/>
              <a:uFillTx/>
              <a:latin typeface="Arial"/>
              <a:ea typeface="ＭＳ Ｐゴシック" charset="0"/>
              <a:cs typeface="Arial"/>
            </a:endParaRPr>
          </a:p>
        </p:txBody>
      </p:sp>
      <p:grpSp>
        <p:nvGrpSpPr>
          <p:cNvPr id="6" name="Group 397"/>
          <p:cNvGrpSpPr/>
          <p:nvPr/>
        </p:nvGrpSpPr>
        <p:grpSpPr>
          <a:xfrm>
            <a:off x="2395207" y="1611390"/>
            <a:ext cx="6109466" cy="1678907"/>
            <a:chOff x="1293813" y="1585913"/>
            <a:chExt cx="7504112" cy="2062162"/>
          </a:xfrm>
          <a:solidFill>
            <a:srgbClr val="FFFF66"/>
          </a:solidFill>
        </p:grpSpPr>
        <p:sp>
          <p:nvSpPr>
            <p:cNvPr id="7" name="Rectangle 38"/>
            <p:cNvSpPr>
              <a:spLocks noChangeArrowheads="1"/>
            </p:cNvSpPr>
            <p:nvPr/>
          </p:nvSpPr>
          <p:spPr bwMode="auto">
            <a:xfrm>
              <a:off x="1404938" y="2105025"/>
              <a:ext cx="23812" cy="450850"/>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8" name="Rectangle 39"/>
            <p:cNvSpPr>
              <a:spLocks noChangeArrowheads="1"/>
            </p:cNvSpPr>
            <p:nvPr/>
          </p:nvSpPr>
          <p:spPr bwMode="auto">
            <a:xfrm>
              <a:off x="1293813" y="1585913"/>
              <a:ext cx="23812" cy="969962"/>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9" name="Rectangle 42"/>
            <p:cNvSpPr>
              <a:spLocks noChangeArrowheads="1"/>
            </p:cNvSpPr>
            <p:nvPr/>
          </p:nvSpPr>
          <p:spPr bwMode="auto">
            <a:xfrm>
              <a:off x="1441450" y="2228850"/>
              <a:ext cx="26988" cy="327025"/>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0" name="Rectangle 43"/>
            <p:cNvSpPr>
              <a:spLocks noChangeArrowheads="1"/>
            </p:cNvSpPr>
            <p:nvPr/>
          </p:nvSpPr>
          <p:spPr bwMode="auto">
            <a:xfrm>
              <a:off x="1330325" y="1693863"/>
              <a:ext cx="26988" cy="862012"/>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1" name="Rectangle 44"/>
            <p:cNvSpPr>
              <a:spLocks noChangeArrowheads="1"/>
            </p:cNvSpPr>
            <p:nvPr/>
          </p:nvSpPr>
          <p:spPr bwMode="auto">
            <a:xfrm>
              <a:off x="1552575" y="2489200"/>
              <a:ext cx="26988" cy="66675"/>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2" name="Rectangle 47"/>
            <p:cNvSpPr>
              <a:spLocks noChangeArrowheads="1"/>
            </p:cNvSpPr>
            <p:nvPr/>
          </p:nvSpPr>
          <p:spPr bwMode="auto">
            <a:xfrm>
              <a:off x="1516063" y="2371725"/>
              <a:ext cx="28575" cy="184150"/>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3" name="Rectangle 59"/>
            <p:cNvSpPr>
              <a:spLocks noChangeArrowheads="1"/>
            </p:cNvSpPr>
            <p:nvPr/>
          </p:nvSpPr>
          <p:spPr bwMode="auto">
            <a:xfrm>
              <a:off x="1779588" y="2555875"/>
              <a:ext cx="23812" cy="85725"/>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4" name="Rectangle 60"/>
            <p:cNvSpPr>
              <a:spLocks noChangeArrowheads="1"/>
            </p:cNvSpPr>
            <p:nvPr/>
          </p:nvSpPr>
          <p:spPr bwMode="auto">
            <a:xfrm>
              <a:off x="1814513" y="2555875"/>
              <a:ext cx="28575" cy="85725"/>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5" name="Rectangle 61"/>
            <p:cNvSpPr>
              <a:spLocks noChangeArrowheads="1"/>
            </p:cNvSpPr>
            <p:nvPr/>
          </p:nvSpPr>
          <p:spPr bwMode="auto">
            <a:xfrm>
              <a:off x="1854200" y="2555875"/>
              <a:ext cx="23813" cy="93663"/>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6" name="Rectangle 62"/>
            <p:cNvSpPr>
              <a:spLocks noChangeArrowheads="1"/>
            </p:cNvSpPr>
            <p:nvPr/>
          </p:nvSpPr>
          <p:spPr bwMode="auto">
            <a:xfrm>
              <a:off x="1890713" y="2555875"/>
              <a:ext cx="26987" cy="101600"/>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7" name="Rectangle 63"/>
            <p:cNvSpPr>
              <a:spLocks noChangeArrowheads="1"/>
            </p:cNvSpPr>
            <p:nvPr/>
          </p:nvSpPr>
          <p:spPr bwMode="auto">
            <a:xfrm>
              <a:off x="1925638" y="2555875"/>
              <a:ext cx="28575" cy="101600"/>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8" name="Rectangle 64"/>
            <p:cNvSpPr>
              <a:spLocks noChangeArrowheads="1"/>
            </p:cNvSpPr>
            <p:nvPr/>
          </p:nvSpPr>
          <p:spPr bwMode="auto">
            <a:xfrm>
              <a:off x="2112963" y="2555875"/>
              <a:ext cx="28575" cy="115888"/>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9" name="Rectangle 65"/>
            <p:cNvSpPr>
              <a:spLocks noChangeArrowheads="1"/>
            </p:cNvSpPr>
            <p:nvPr/>
          </p:nvSpPr>
          <p:spPr bwMode="auto">
            <a:xfrm>
              <a:off x="2152650" y="2555875"/>
              <a:ext cx="23813" cy="115888"/>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20" name="Rectangle 66"/>
            <p:cNvSpPr>
              <a:spLocks noChangeArrowheads="1"/>
            </p:cNvSpPr>
            <p:nvPr/>
          </p:nvSpPr>
          <p:spPr bwMode="auto">
            <a:xfrm>
              <a:off x="2189163" y="2555875"/>
              <a:ext cx="26987" cy="119063"/>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21" name="Rectangle 67"/>
            <p:cNvSpPr>
              <a:spLocks noChangeArrowheads="1"/>
            </p:cNvSpPr>
            <p:nvPr/>
          </p:nvSpPr>
          <p:spPr bwMode="auto">
            <a:xfrm>
              <a:off x="2263775" y="2555875"/>
              <a:ext cx="28575" cy="139700"/>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22" name="Rectangle 68"/>
            <p:cNvSpPr>
              <a:spLocks noChangeArrowheads="1"/>
            </p:cNvSpPr>
            <p:nvPr/>
          </p:nvSpPr>
          <p:spPr bwMode="auto">
            <a:xfrm>
              <a:off x="2303463" y="2555875"/>
              <a:ext cx="23812" cy="149225"/>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23" name="Rectangle 69"/>
            <p:cNvSpPr>
              <a:spLocks noChangeArrowheads="1"/>
            </p:cNvSpPr>
            <p:nvPr/>
          </p:nvSpPr>
          <p:spPr bwMode="auto">
            <a:xfrm>
              <a:off x="2339975" y="2555875"/>
              <a:ext cx="23813" cy="150813"/>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24" name="Rectangle 70"/>
            <p:cNvSpPr>
              <a:spLocks noChangeArrowheads="1"/>
            </p:cNvSpPr>
            <p:nvPr/>
          </p:nvSpPr>
          <p:spPr bwMode="auto">
            <a:xfrm>
              <a:off x="2376488" y="2555875"/>
              <a:ext cx="26987" cy="155575"/>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25" name="Rectangle 71"/>
            <p:cNvSpPr>
              <a:spLocks noChangeArrowheads="1"/>
            </p:cNvSpPr>
            <p:nvPr/>
          </p:nvSpPr>
          <p:spPr bwMode="auto">
            <a:xfrm>
              <a:off x="2416175" y="2555875"/>
              <a:ext cx="23813" cy="155575"/>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26" name="Rectangle 72"/>
            <p:cNvSpPr>
              <a:spLocks noChangeArrowheads="1"/>
            </p:cNvSpPr>
            <p:nvPr/>
          </p:nvSpPr>
          <p:spPr bwMode="auto">
            <a:xfrm>
              <a:off x="2451100" y="2555875"/>
              <a:ext cx="28575" cy="160338"/>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27" name="Rectangle 73"/>
            <p:cNvSpPr>
              <a:spLocks noChangeArrowheads="1"/>
            </p:cNvSpPr>
            <p:nvPr/>
          </p:nvSpPr>
          <p:spPr bwMode="auto">
            <a:xfrm>
              <a:off x="2490788" y="2555875"/>
              <a:ext cx="23812" cy="168275"/>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28" name="Rectangle 74"/>
            <p:cNvSpPr>
              <a:spLocks noChangeArrowheads="1"/>
            </p:cNvSpPr>
            <p:nvPr/>
          </p:nvSpPr>
          <p:spPr bwMode="auto">
            <a:xfrm>
              <a:off x="2527300" y="2555875"/>
              <a:ext cx="23813" cy="173038"/>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29" name="Rectangle 75"/>
            <p:cNvSpPr>
              <a:spLocks noChangeArrowheads="1"/>
            </p:cNvSpPr>
            <p:nvPr/>
          </p:nvSpPr>
          <p:spPr bwMode="auto">
            <a:xfrm>
              <a:off x="2562225" y="2555875"/>
              <a:ext cx="28575" cy="173038"/>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30" name="Rectangle 76"/>
            <p:cNvSpPr>
              <a:spLocks noChangeArrowheads="1"/>
            </p:cNvSpPr>
            <p:nvPr/>
          </p:nvSpPr>
          <p:spPr bwMode="auto">
            <a:xfrm>
              <a:off x="2601913" y="2555875"/>
              <a:ext cx="23812" cy="184150"/>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31" name="Rectangle 77"/>
            <p:cNvSpPr>
              <a:spLocks noChangeArrowheads="1"/>
            </p:cNvSpPr>
            <p:nvPr/>
          </p:nvSpPr>
          <p:spPr bwMode="auto">
            <a:xfrm>
              <a:off x="2638425" y="2555875"/>
              <a:ext cx="26988" cy="193675"/>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32" name="Rectangle 78"/>
            <p:cNvSpPr>
              <a:spLocks noChangeArrowheads="1"/>
            </p:cNvSpPr>
            <p:nvPr/>
          </p:nvSpPr>
          <p:spPr bwMode="auto">
            <a:xfrm>
              <a:off x="2678113" y="2555875"/>
              <a:ext cx="23812" cy="214313"/>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33" name="Rectangle 79"/>
            <p:cNvSpPr>
              <a:spLocks noChangeArrowheads="1"/>
            </p:cNvSpPr>
            <p:nvPr/>
          </p:nvSpPr>
          <p:spPr bwMode="auto">
            <a:xfrm>
              <a:off x="2789238" y="2555875"/>
              <a:ext cx="23812" cy="231775"/>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34" name="Rectangle 80"/>
            <p:cNvSpPr>
              <a:spLocks noChangeArrowheads="1"/>
            </p:cNvSpPr>
            <p:nvPr/>
          </p:nvSpPr>
          <p:spPr bwMode="auto">
            <a:xfrm>
              <a:off x="2825750" y="2555875"/>
              <a:ext cx="26988" cy="231775"/>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35" name="Rectangle 81"/>
            <p:cNvSpPr>
              <a:spLocks noChangeArrowheads="1"/>
            </p:cNvSpPr>
            <p:nvPr/>
          </p:nvSpPr>
          <p:spPr bwMode="auto">
            <a:xfrm>
              <a:off x="2936875" y="2555875"/>
              <a:ext cx="26988" cy="238125"/>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36" name="Rectangle 82"/>
            <p:cNvSpPr>
              <a:spLocks noChangeArrowheads="1"/>
            </p:cNvSpPr>
            <p:nvPr/>
          </p:nvSpPr>
          <p:spPr bwMode="auto">
            <a:xfrm>
              <a:off x="2976563" y="2555875"/>
              <a:ext cx="23812" cy="238125"/>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37" name="Rectangle 83"/>
            <p:cNvSpPr>
              <a:spLocks noChangeArrowheads="1"/>
            </p:cNvSpPr>
            <p:nvPr/>
          </p:nvSpPr>
          <p:spPr bwMode="auto">
            <a:xfrm>
              <a:off x="3011488" y="2555875"/>
              <a:ext cx="28575" cy="242888"/>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38" name="Rectangle 84"/>
            <p:cNvSpPr>
              <a:spLocks noChangeArrowheads="1"/>
            </p:cNvSpPr>
            <p:nvPr/>
          </p:nvSpPr>
          <p:spPr bwMode="auto">
            <a:xfrm>
              <a:off x="3051175" y="2555875"/>
              <a:ext cx="23813" cy="247650"/>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39" name="Rectangle 85"/>
            <p:cNvSpPr>
              <a:spLocks noChangeArrowheads="1"/>
            </p:cNvSpPr>
            <p:nvPr/>
          </p:nvSpPr>
          <p:spPr bwMode="auto">
            <a:xfrm>
              <a:off x="3122613" y="2555875"/>
              <a:ext cx="28575" cy="250825"/>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40" name="Rectangle 86"/>
            <p:cNvSpPr>
              <a:spLocks noChangeArrowheads="1"/>
            </p:cNvSpPr>
            <p:nvPr/>
          </p:nvSpPr>
          <p:spPr bwMode="auto">
            <a:xfrm>
              <a:off x="3275013" y="2555875"/>
              <a:ext cx="26987" cy="271463"/>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41" name="Rectangle 87"/>
            <p:cNvSpPr>
              <a:spLocks noChangeArrowheads="1"/>
            </p:cNvSpPr>
            <p:nvPr/>
          </p:nvSpPr>
          <p:spPr bwMode="auto">
            <a:xfrm>
              <a:off x="3309938" y="2555875"/>
              <a:ext cx="28575" cy="276225"/>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42" name="Rectangle 88"/>
            <p:cNvSpPr>
              <a:spLocks noChangeArrowheads="1"/>
            </p:cNvSpPr>
            <p:nvPr/>
          </p:nvSpPr>
          <p:spPr bwMode="auto">
            <a:xfrm>
              <a:off x="3386138" y="2555875"/>
              <a:ext cx="26987" cy="276225"/>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43" name="Rectangle 89"/>
            <p:cNvSpPr>
              <a:spLocks noChangeArrowheads="1"/>
            </p:cNvSpPr>
            <p:nvPr/>
          </p:nvSpPr>
          <p:spPr bwMode="auto">
            <a:xfrm>
              <a:off x="3536950" y="2555875"/>
              <a:ext cx="23813" cy="304800"/>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44" name="Rectangle 90"/>
            <p:cNvSpPr>
              <a:spLocks noChangeArrowheads="1"/>
            </p:cNvSpPr>
            <p:nvPr/>
          </p:nvSpPr>
          <p:spPr bwMode="auto">
            <a:xfrm>
              <a:off x="3573463" y="2555875"/>
              <a:ext cx="26987" cy="312738"/>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45" name="Rectangle 91"/>
            <p:cNvSpPr>
              <a:spLocks noChangeArrowheads="1"/>
            </p:cNvSpPr>
            <p:nvPr/>
          </p:nvSpPr>
          <p:spPr bwMode="auto">
            <a:xfrm>
              <a:off x="3613150" y="2555875"/>
              <a:ext cx="23813" cy="319088"/>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46" name="Rectangle 92"/>
            <p:cNvSpPr>
              <a:spLocks noChangeArrowheads="1"/>
            </p:cNvSpPr>
            <p:nvPr/>
          </p:nvSpPr>
          <p:spPr bwMode="auto">
            <a:xfrm>
              <a:off x="3724275" y="2555875"/>
              <a:ext cx="23813" cy="327025"/>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47" name="Rectangle 93"/>
            <p:cNvSpPr>
              <a:spLocks noChangeArrowheads="1"/>
            </p:cNvSpPr>
            <p:nvPr/>
          </p:nvSpPr>
          <p:spPr bwMode="auto">
            <a:xfrm>
              <a:off x="3798888" y="2555875"/>
              <a:ext cx="23812" cy="342900"/>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48" name="Rectangle 94"/>
            <p:cNvSpPr>
              <a:spLocks noChangeArrowheads="1"/>
            </p:cNvSpPr>
            <p:nvPr/>
          </p:nvSpPr>
          <p:spPr bwMode="auto">
            <a:xfrm>
              <a:off x="3835400" y="2555875"/>
              <a:ext cx="26988" cy="346075"/>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49" name="Rectangle 95"/>
            <p:cNvSpPr>
              <a:spLocks noChangeArrowheads="1"/>
            </p:cNvSpPr>
            <p:nvPr/>
          </p:nvSpPr>
          <p:spPr bwMode="auto">
            <a:xfrm>
              <a:off x="3911600" y="2555875"/>
              <a:ext cx="23813" cy="355600"/>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50" name="Rectangle 96"/>
            <p:cNvSpPr>
              <a:spLocks noChangeArrowheads="1"/>
            </p:cNvSpPr>
            <p:nvPr/>
          </p:nvSpPr>
          <p:spPr bwMode="auto">
            <a:xfrm>
              <a:off x="3946525" y="2555875"/>
              <a:ext cx="28575" cy="355600"/>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51" name="Rectangle 97"/>
            <p:cNvSpPr>
              <a:spLocks noChangeArrowheads="1"/>
            </p:cNvSpPr>
            <p:nvPr/>
          </p:nvSpPr>
          <p:spPr bwMode="auto">
            <a:xfrm>
              <a:off x="4057650" y="2555875"/>
              <a:ext cx="28575" cy="376238"/>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52" name="Rectangle 98"/>
            <p:cNvSpPr>
              <a:spLocks noChangeArrowheads="1"/>
            </p:cNvSpPr>
            <p:nvPr/>
          </p:nvSpPr>
          <p:spPr bwMode="auto">
            <a:xfrm>
              <a:off x="4097338" y="2555875"/>
              <a:ext cx="23812" cy="379413"/>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53" name="Rectangle 99"/>
            <p:cNvSpPr>
              <a:spLocks noChangeArrowheads="1"/>
            </p:cNvSpPr>
            <p:nvPr/>
          </p:nvSpPr>
          <p:spPr bwMode="auto">
            <a:xfrm>
              <a:off x="4208463" y="2555875"/>
              <a:ext cx="28575" cy="395288"/>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54" name="Rectangle 100"/>
            <p:cNvSpPr>
              <a:spLocks noChangeArrowheads="1"/>
            </p:cNvSpPr>
            <p:nvPr/>
          </p:nvSpPr>
          <p:spPr bwMode="auto">
            <a:xfrm>
              <a:off x="4248150" y="2555875"/>
              <a:ext cx="23813" cy="395288"/>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55" name="Rectangle 101"/>
            <p:cNvSpPr>
              <a:spLocks noChangeArrowheads="1"/>
            </p:cNvSpPr>
            <p:nvPr/>
          </p:nvSpPr>
          <p:spPr bwMode="auto">
            <a:xfrm>
              <a:off x="4321175" y="2555875"/>
              <a:ext cx="26988" cy="400050"/>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56" name="Rectangle 102"/>
            <p:cNvSpPr>
              <a:spLocks noChangeArrowheads="1"/>
            </p:cNvSpPr>
            <p:nvPr/>
          </p:nvSpPr>
          <p:spPr bwMode="auto">
            <a:xfrm>
              <a:off x="4395788" y="2555875"/>
              <a:ext cx="28575" cy="417513"/>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57" name="Rectangle 103"/>
            <p:cNvSpPr>
              <a:spLocks noChangeArrowheads="1"/>
            </p:cNvSpPr>
            <p:nvPr/>
          </p:nvSpPr>
          <p:spPr bwMode="auto">
            <a:xfrm>
              <a:off x="4506913" y="2555875"/>
              <a:ext cx="28575" cy="420688"/>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58" name="Rectangle 104"/>
            <p:cNvSpPr>
              <a:spLocks noChangeArrowheads="1"/>
            </p:cNvSpPr>
            <p:nvPr/>
          </p:nvSpPr>
          <p:spPr bwMode="auto">
            <a:xfrm>
              <a:off x="4546600" y="2555875"/>
              <a:ext cx="23813" cy="420688"/>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59" name="Rectangle 105"/>
            <p:cNvSpPr>
              <a:spLocks noChangeArrowheads="1"/>
            </p:cNvSpPr>
            <p:nvPr/>
          </p:nvSpPr>
          <p:spPr bwMode="auto">
            <a:xfrm>
              <a:off x="4622800" y="2555875"/>
              <a:ext cx="23813" cy="433388"/>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60" name="Rectangle 106"/>
            <p:cNvSpPr>
              <a:spLocks noChangeArrowheads="1"/>
            </p:cNvSpPr>
            <p:nvPr/>
          </p:nvSpPr>
          <p:spPr bwMode="auto">
            <a:xfrm>
              <a:off x="4659313" y="2555875"/>
              <a:ext cx="26987" cy="438150"/>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61" name="Rectangle 107"/>
            <p:cNvSpPr>
              <a:spLocks noChangeArrowheads="1"/>
            </p:cNvSpPr>
            <p:nvPr/>
          </p:nvSpPr>
          <p:spPr bwMode="auto">
            <a:xfrm>
              <a:off x="4733925" y="2555875"/>
              <a:ext cx="23813" cy="442913"/>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62" name="Rectangle 108"/>
            <p:cNvSpPr>
              <a:spLocks noChangeArrowheads="1"/>
            </p:cNvSpPr>
            <p:nvPr/>
          </p:nvSpPr>
          <p:spPr bwMode="auto">
            <a:xfrm>
              <a:off x="4770438" y="2555875"/>
              <a:ext cx="26987" cy="454025"/>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63" name="Rectangle 109"/>
            <p:cNvSpPr>
              <a:spLocks noChangeArrowheads="1"/>
            </p:cNvSpPr>
            <p:nvPr/>
          </p:nvSpPr>
          <p:spPr bwMode="auto">
            <a:xfrm>
              <a:off x="4810125" y="2555875"/>
              <a:ext cx="23813" cy="458788"/>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64" name="Rectangle 110"/>
            <p:cNvSpPr>
              <a:spLocks noChangeArrowheads="1"/>
            </p:cNvSpPr>
            <p:nvPr/>
          </p:nvSpPr>
          <p:spPr bwMode="auto">
            <a:xfrm>
              <a:off x="4845050" y="2555875"/>
              <a:ext cx="28575" cy="461963"/>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65" name="Rectangle 111"/>
            <p:cNvSpPr>
              <a:spLocks noChangeArrowheads="1"/>
            </p:cNvSpPr>
            <p:nvPr/>
          </p:nvSpPr>
          <p:spPr bwMode="auto">
            <a:xfrm>
              <a:off x="4881563" y="2555875"/>
              <a:ext cx="26987" cy="461963"/>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66" name="Rectangle 112"/>
            <p:cNvSpPr>
              <a:spLocks noChangeArrowheads="1"/>
            </p:cNvSpPr>
            <p:nvPr/>
          </p:nvSpPr>
          <p:spPr bwMode="auto">
            <a:xfrm>
              <a:off x="4921250" y="2555875"/>
              <a:ext cx="23813" cy="466725"/>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67" name="Rectangle 113"/>
            <p:cNvSpPr>
              <a:spLocks noChangeArrowheads="1"/>
            </p:cNvSpPr>
            <p:nvPr/>
          </p:nvSpPr>
          <p:spPr bwMode="auto">
            <a:xfrm>
              <a:off x="4995863" y="2555875"/>
              <a:ext cx="23812" cy="466725"/>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68" name="Rectangle 114"/>
            <p:cNvSpPr>
              <a:spLocks noChangeArrowheads="1"/>
            </p:cNvSpPr>
            <p:nvPr/>
          </p:nvSpPr>
          <p:spPr bwMode="auto">
            <a:xfrm>
              <a:off x="5032375" y="2555875"/>
              <a:ext cx="28575" cy="476250"/>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69" name="Rectangle 115"/>
            <p:cNvSpPr>
              <a:spLocks noChangeArrowheads="1"/>
            </p:cNvSpPr>
            <p:nvPr/>
          </p:nvSpPr>
          <p:spPr bwMode="auto">
            <a:xfrm>
              <a:off x="5068888" y="2555875"/>
              <a:ext cx="26987" cy="469900"/>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70" name="Rectangle 116"/>
            <p:cNvSpPr>
              <a:spLocks noChangeArrowheads="1"/>
            </p:cNvSpPr>
            <p:nvPr/>
          </p:nvSpPr>
          <p:spPr bwMode="auto">
            <a:xfrm>
              <a:off x="5108575" y="2555875"/>
              <a:ext cx="23813" cy="476250"/>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71" name="Rectangle 117"/>
            <p:cNvSpPr>
              <a:spLocks noChangeArrowheads="1"/>
            </p:cNvSpPr>
            <p:nvPr/>
          </p:nvSpPr>
          <p:spPr bwMode="auto">
            <a:xfrm>
              <a:off x="5143500" y="2555875"/>
              <a:ext cx="28575" cy="484188"/>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72" name="Rectangle 118"/>
            <p:cNvSpPr>
              <a:spLocks noChangeArrowheads="1"/>
            </p:cNvSpPr>
            <p:nvPr/>
          </p:nvSpPr>
          <p:spPr bwMode="auto">
            <a:xfrm>
              <a:off x="5183188" y="2555875"/>
              <a:ext cx="23812" cy="484188"/>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73" name="Rectangle 119"/>
            <p:cNvSpPr>
              <a:spLocks noChangeArrowheads="1"/>
            </p:cNvSpPr>
            <p:nvPr/>
          </p:nvSpPr>
          <p:spPr bwMode="auto">
            <a:xfrm>
              <a:off x="5219700" y="2555875"/>
              <a:ext cx="26988" cy="484188"/>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74" name="Rectangle 120"/>
            <p:cNvSpPr>
              <a:spLocks noChangeArrowheads="1"/>
            </p:cNvSpPr>
            <p:nvPr/>
          </p:nvSpPr>
          <p:spPr bwMode="auto">
            <a:xfrm>
              <a:off x="5254625" y="2555875"/>
              <a:ext cx="28575" cy="487363"/>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75" name="Rectangle 121"/>
            <p:cNvSpPr>
              <a:spLocks noChangeArrowheads="1"/>
            </p:cNvSpPr>
            <p:nvPr/>
          </p:nvSpPr>
          <p:spPr bwMode="auto">
            <a:xfrm>
              <a:off x="5294313" y="2555875"/>
              <a:ext cx="23812" cy="492125"/>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76" name="Rectangle 122"/>
            <p:cNvSpPr>
              <a:spLocks noChangeArrowheads="1"/>
            </p:cNvSpPr>
            <p:nvPr/>
          </p:nvSpPr>
          <p:spPr bwMode="auto">
            <a:xfrm>
              <a:off x="5405438" y="2555875"/>
              <a:ext cx="28575" cy="495300"/>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77" name="Rectangle 123"/>
            <p:cNvSpPr>
              <a:spLocks noChangeArrowheads="1"/>
            </p:cNvSpPr>
            <p:nvPr/>
          </p:nvSpPr>
          <p:spPr bwMode="auto">
            <a:xfrm>
              <a:off x="5441950" y="2555875"/>
              <a:ext cx="28575" cy="500063"/>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78" name="Rectangle 124"/>
            <p:cNvSpPr>
              <a:spLocks noChangeArrowheads="1"/>
            </p:cNvSpPr>
            <p:nvPr/>
          </p:nvSpPr>
          <p:spPr bwMode="auto">
            <a:xfrm>
              <a:off x="5481638" y="2555875"/>
              <a:ext cx="23812" cy="503238"/>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79" name="Rectangle 125"/>
            <p:cNvSpPr>
              <a:spLocks noChangeArrowheads="1"/>
            </p:cNvSpPr>
            <p:nvPr/>
          </p:nvSpPr>
          <p:spPr bwMode="auto">
            <a:xfrm>
              <a:off x="5518150" y="2555875"/>
              <a:ext cx="26988" cy="503238"/>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80" name="Rectangle 126"/>
            <p:cNvSpPr>
              <a:spLocks noChangeArrowheads="1"/>
            </p:cNvSpPr>
            <p:nvPr/>
          </p:nvSpPr>
          <p:spPr bwMode="auto">
            <a:xfrm>
              <a:off x="5592763" y="2555875"/>
              <a:ext cx="28575" cy="512763"/>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81" name="Rectangle 127"/>
            <p:cNvSpPr>
              <a:spLocks noChangeArrowheads="1"/>
            </p:cNvSpPr>
            <p:nvPr/>
          </p:nvSpPr>
          <p:spPr bwMode="auto">
            <a:xfrm>
              <a:off x="5629275" y="2555875"/>
              <a:ext cx="26988" cy="512763"/>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82" name="Rectangle 128"/>
            <p:cNvSpPr>
              <a:spLocks noChangeArrowheads="1"/>
            </p:cNvSpPr>
            <p:nvPr/>
          </p:nvSpPr>
          <p:spPr bwMode="auto">
            <a:xfrm>
              <a:off x="5668963" y="2555875"/>
              <a:ext cx="23812" cy="512763"/>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83" name="Rectangle 129"/>
            <p:cNvSpPr>
              <a:spLocks noChangeArrowheads="1"/>
            </p:cNvSpPr>
            <p:nvPr/>
          </p:nvSpPr>
          <p:spPr bwMode="auto">
            <a:xfrm>
              <a:off x="5703888" y="2555875"/>
              <a:ext cx="28575" cy="512763"/>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84" name="Rectangle 130"/>
            <p:cNvSpPr>
              <a:spLocks noChangeArrowheads="1"/>
            </p:cNvSpPr>
            <p:nvPr/>
          </p:nvSpPr>
          <p:spPr bwMode="auto">
            <a:xfrm>
              <a:off x="5743575" y="2555875"/>
              <a:ext cx="23813" cy="517525"/>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85" name="Rectangle 131"/>
            <p:cNvSpPr>
              <a:spLocks noChangeArrowheads="1"/>
            </p:cNvSpPr>
            <p:nvPr/>
          </p:nvSpPr>
          <p:spPr bwMode="auto">
            <a:xfrm>
              <a:off x="5816600" y="2555875"/>
              <a:ext cx="26988" cy="528638"/>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86" name="Rectangle 132"/>
            <p:cNvSpPr>
              <a:spLocks noChangeArrowheads="1"/>
            </p:cNvSpPr>
            <p:nvPr/>
          </p:nvSpPr>
          <p:spPr bwMode="auto">
            <a:xfrm>
              <a:off x="5856288" y="2555875"/>
              <a:ext cx="23812" cy="536575"/>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87" name="Rectangle 133"/>
            <p:cNvSpPr>
              <a:spLocks noChangeArrowheads="1"/>
            </p:cNvSpPr>
            <p:nvPr/>
          </p:nvSpPr>
          <p:spPr bwMode="auto">
            <a:xfrm>
              <a:off x="5891213" y="2555875"/>
              <a:ext cx="28575" cy="541338"/>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88" name="Rectangle 134"/>
            <p:cNvSpPr>
              <a:spLocks noChangeArrowheads="1"/>
            </p:cNvSpPr>
            <p:nvPr/>
          </p:nvSpPr>
          <p:spPr bwMode="auto">
            <a:xfrm>
              <a:off x="5930900" y="2555875"/>
              <a:ext cx="23813" cy="544513"/>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89" name="Rectangle 135"/>
            <p:cNvSpPr>
              <a:spLocks noChangeArrowheads="1"/>
            </p:cNvSpPr>
            <p:nvPr/>
          </p:nvSpPr>
          <p:spPr bwMode="auto">
            <a:xfrm>
              <a:off x="5967413" y="2555875"/>
              <a:ext cx="26987" cy="544513"/>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90" name="Rectangle 136"/>
            <p:cNvSpPr>
              <a:spLocks noChangeArrowheads="1"/>
            </p:cNvSpPr>
            <p:nvPr/>
          </p:nvSpPr>
          <p:spPr bwMode="auto">
            <a:xfrm>
              <a:off x="6118225" y="2555875"/>
              <a:ext cx="23813" cy="577850"/>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91" name="Rectangle 137"/>
            <p:cNvSpPr>
              <a:spLocks noChangeArrowheads="1"/>
            </p:cNvSpPr>
            <p:nvPr/>
          </p:nvSpPr>
          <p:spPr bwMode="auto">
            <a:xfrm>
              <a:off x="6153150" y="2555875"/>
              <a:ext cx="28575" cy="577850"/>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92" name="Rectangle 138"/>
            <p:cNvSpPr>
              <a:spLocks noChangeArrowheads="1"/>
            </p:cNvSpPr>
            <p:nvPr/>
          </p:nvSpPr>
          <p:spPr bwMode="auto">
            <a:xfrm>
              <a:off x="6194425" y="2555875"/>
              <a:ext cx="23813" cy="582613"/>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93" name="Rectangle 139"/>
            <p:cNvSpPr>
              <a:spLocks noChangeArrowheads="1"/>
            </p:cNvSpPr>
            <p:nvPr/>
          </p:nvSpPr>
          <p:spPr bwMode="auto">
            <a:xfrm>
              <a:off x="6229350" y="2555875"/>
              <a:ext cx="23813" cy="582613"/>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94" name="Rectangle 140"/>
            <p:cNvSpPr>
              <a:spLocks noChangeArrowheads="1"/>
            </p:cNvSpPr>
            <p:nvPr/>
          </p:nvSpPr>
          <p:spPr bwMode="auto">
            <a:xfrm>
              <a:off x="6305550" y="2555875"/>
              <a:ext cx="23813" cy="590550"/>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95" name="Rectangle 141"/>
            <p:cNvSpPr>
              <a:spLocks noChangeArrowheads="1"/>
            </p:cNvSpPr>
            <p:nvPr/>
          </p:nvSpPr>
          <p:spPr bwMode="auto">
            <a:xfrm>
              <a:off x="6380163" y="2555875"/>
              <a:ext cx="23812" cy="595313"/>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96" name="Rectangle 142"/>
            <p:cNvSpPr>
              <a:spLocks noChangeArrowheads="1"/>
            </p:cNvSpPr>
            <p:nvPr/>
          </p:nvSpPr>
          <p:spPr bwMode="auto">
            <a:xfrm>
              <a:off x="6451600" y="2555875"/>
              <a:ext cx="28575" cy="606425"/>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97" name="Rectangle 143"/>
            <p:cNvSpPr>
              <a:spLocks noChangeArrowheads="1"/>
            </p:cNvSpPr>
            <p:nvPr/>
          </p:nvSpPr>
          <p:spPr bwMode="auto">
            <a:xfrm>
              <a:off x="6527800" y="2555875"/>
              <a:ext cx="26988" cy="619125"/>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98" name="Rectangle 144"/>
            <p:cNvSpPr>
              <a:spLocks noChangeArrowheads="1"/>
            </p:cNvSpPr>
            <p:nvPr/>
          </p:nvSpPr>
          <p:spPr bwMode="auto">
            <a:xfrm>
              <a:off x="6678613" y="2555875"/>
              <a:ext cx="23812" cy="623888"/>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99" name="Rectangle 145"/>
            <p:cNvSpPr>
              <a:spLocks noChangeArrowheads="1"/>
            </p:cNvSpPr>
            <p:nvPr/>
          </p:nvSpPr>
          <p:spPr bwMode="auto">
            <a:xfrm>
              <a:off x="6715125" y="2555875"/>
              <a:ext cx="26988" cy="623888"/>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00" name="Rectangle 146"/>
            <p:cNvSpPr>
              <a:spLocks noChangeArrowheads="1"/>
            </p:cNvSpPr>
            <p:nvPr/>
          </p:nvSpPr>
          <p:spPr bwMode="auto">
            <a:xfrm>
              <a:off x="6754813" y="2555875"/>
              <a:ext cx="23812" cy="627063"/>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01" name="Rectangle 147"/>
            <p:cNvSpPr>
              <a:spLocks noChangeArrowheads="1"/>
            </p:cNvSpPr>
            <p:nvPr/>
          </p:nvSpPr>
          <p:spPr bwMode="auto">
            <a:xfrm>
              <a:off x="6789738" y="2555875"/>
              <a:ext cx="28575" cy="627063"/>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02" name="Rectangle 148"/>
            <p:cNvSpPr>
              <a:spLocks noChangeArrowheads="1"/>
            </p:cNvSpPr>
            <p:nvPr/>
          </p:nvSpPr>
          <p:spPr bwMode="auto">
            <a:xfrm>
              <a:off x="6826250" y="2555875"/>
              <a:ext cx="26988" cy="631825"/>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03" name="Rectangle 149"/>
            <p:cNvSpPr>
              <a:spLocks noChangeArrowheads="1"/>
            </p:cNvSpPr>
            <p:nvPr/>
          </p:nvSpPr>
          <p:spPr bwMode="auto">
            <a:xfrm>
              <a:off x="6865938" y="2555875"/>
              <a:ext cx="23812" cy="638175"/>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04" name="Rectangle 150"/>
            <p:cNvSpPr>
              <a:spLocks noChangeArrowheads="1"/>
            </p:cNvSpPr>
            <p:nvPr/>
          </p:nvSpPr>
          <p:spPr bwMode="auto">
            <a:xfrm>
              <a:off x="6900863" y="2555875"/>
              <a:ext cx="28575" cy="644525"/>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05" name="Rectangle 151"/>
            <p:cNvSpPr>
              <a:spLocks noChangeArrowheads="1"/>
            </p:cNvSpPr>
            <p:nvPr/>
          </p:nvSpPr>
          <p:spPr bwMode="auto">
            <a:xfrm>
              <a:off x="6977063" y="2555875"/>
              <a:ext cx="28575" cy="654050"/>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06" name="Rectangle 152"/>
            <p:cNvSpPr>
              <a:spLocks noChangeArrowheads="1"/>
            </p:cNvSpPr>
            <p:nvPr/>
          </p:nvSpPr>
          <p:spPr bwMode="auto">
            <a:xfrm>
              <a:off x="7013575" y="2555875"/>
              <a:ext cx="26988" cy="665163"/>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07" name="Rectangle 153"/>
            <p:cNvSpPr>
              <a:spLocks noChangeArrowheads="1"/>
            </p:cNvSpPr>
            <p:nvPr/>
          </p:nvSpPr>
          <p:spPr bwMode="auto">
            <a:xfrm>
              <a:off x="7053263" y="2555875"/>
              <a:ext cx="23812" cy="687388"/>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08" name="Rectangle 154"/>
            <p:cNvSpPr>
              <a:spLocks noChangeArrowheads="1"/>
            </p:cNvSpPr>
            <p:nvPr/>
          </p:nvSpPr>
          <p:spPr bwMode="auto">
            <a:xfrm>
              <a:off x="7088188" y="2555875"/>
              <a:ext cx="28575" cy="687388"/>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09" name="Rectangle 155"/>
            <p:cNvSpPr>
              <a:spLocks noChangeArrowheads="1"/>
            </p:cNvSpPr>
            <p:nvPr/>
          </p:nvSpPr>
          <p:spPr bwMode="auto">
            <a:xfrm>
              <a:off x="7127875" y="2555875"/>
              <a:ext cx="23813" cy="687388"/>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10" name="Rectangle 156"/>
            <p:cNvSpPr>
              <a:spLocks noChangeArrowheads="1"/>
            </p:cNvSpPr>
            <p:nvPr/>
          </p:nvSpPr>
          <p:spPr bwMode="auto">
            <a:xfrm>
              <a:off x="7164388" y="2555875"/>
              <a:ext cx="26987" cy="687388"/>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11" name="Rectangle 157"/>
            <p:cNvSpPr>
              <a:spLocks noChangeArrowheads="1"/>
            </p:cNvSpPr>
            <p:nvPr/>
          </p:nvSpPr>
          <p:spPr bwMode="auto">
            <a:xfrm>
              <a:off x="7199313" y="2555875"/>
              <a:ext cx="28575" cy="687388"/>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12" name="Rectangle 158"/>
            <p:cNvSpPr>
              <a:spLocks noChangeArrowheads="1"/>
            </p:cNvSpPr>
            <p:nvPr/>
          </p:nvSpPr>
          <p:spPr bwMode="auto">
            <a:xfrm>
              <a:off x="7239000" y="2555875"/>
              <a:ext cx="23813" cy="690563"/>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13" name="Rectangle 159"/>
            <p:cNvSpPr>
              <a:spLocks noChangeArrowheads="1"/>
            </p:cNvSpPr>
            <p:nvPr/>
          </p:nvSpPr>
          <p:spPr bwMode="auto">
            <a:xfrm>
              <a:off x="7275513" y="2555875"/>
              <a:ext cx="26987" cy="703263"/>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14" name="Rectangle 160"/>
            <p:cNvSpPr>
              <a:spLocks noChangeArrowheads="1"/>
            </p:cNvSpPr>
            <p:nvPr/>
          </p:nvSpPr>
          <p:spPr bwMode="auto">
            <a:xfrm>
              <a:off x="7315200" y="2555875"/>
              <a:ext cx="23813" cy="703263"/>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15" name="Rectangle 161"/>
            <p:cNvSpPr>
              <a:spLocks noChangeArrowheads="1"/>
            </p:cNvSpPr>
            <p:nvPr/>
          </p:nvSpPr>
          <p:spPr bwMode="auto">
            <a:xfrm>
              <a:off x="7351713" y="2555875"/>
              <a:ext cx="26987" cy="711200"/>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16" name="Rectangle 162"/>
            <p:cNvSpPr>
              <a:spLocks noChangeArrowheads="1"/>
            </p:cNvSpPr>
            <p:nvPr/>
          </p:nvSpPr>
          <p:spPr bwMode="auto">
            <a:xfrm>
              <a:off x="7426325" y="2555875"/>
              <a:ext cx="23813" cy="719138"/>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17" name="Rectangle 163"/>
            <p:cNvSpPr>
              <a:spLocks noChangeArrowheads="1"/>
            </p:cNvSpPr>
            <p:nvPr/>
          </p:nvSpPr>
          <p:spPr bwMode="auto">
            <a:xfrm>
              <a:off x="7462838" y="2555875"/>
              <a:ext cx="26987" cy="719138"/>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18" name="Rectangle 164"/>
            <p:cNvSpPr>
              <a:spLocks noChangeArrowheads="1"/>
            </p:cNvSpPr>
            <p:nvPr/>
          </p:nvSpPr>
          <p:spPr bwMode="auto">
            <a:xfrm>
              <a:off x="7537450" y="2555875"/>
              <a:ext cx="28575" cy="723900"/>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19" name="Rectangle 165"/>
            <p:cNvSpPr>
              <a:spLocks noChangeArrowheads="1"/>
            </p:cNvSpPr>
            <p:nvPr/>
          </p:nvSpPr>
          <p:spPr bwMode="auto">
            <a:xfrm>
              <a:off x="7573963" y="2555875"/>
              <a:ext cx="26987" cy="731838"/>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20" name="Rectangle 166"/>
            <p:cNvSpPr>
              <a:spLocks noChangeArrowheads="1"/>
            </p:cNvSpPr>
            <p:nvPr/>
          </p:nvSpPr>
          <p:spPr bwMode="auto">
            <a:xfrm>
              <a:off x="7648575" y="2555875"/>
              <a:ext cx="28575" cy="752475"/>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21" name="Rectangle 167"/>
            <p:cNvSpPr>
              <a:spLocks noChangeArrowheads="1"/>
            </p:cNvSpPr>
            <p:nvPr/>
          </p:nvSpPr>
          <p:spPr bwMode="auto">
            <a:xfrm>
              <a:off x="7688263" y="2555875"/>
              <a:ext cx="25400" cy="762000"/>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22" name="Rectangle 168"/>
            <p:cNvSpPr>
              <a:spLocks noChangeArrowheads="1"/>
            </p:cNvSpPr>
            <p:nvPr/>
          </p:nvSpPr>
          <p:spPr bwMode="auto">
            <a:xfrm>
              <a:off x="7724775" y="2555875"/>
              <a:ext cx="28575" cy="763588"/>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23" name="Rectangle 169"/>
            <p:cNvSpPr>
              <a:spLocks noChangeArrowheads="1"/>
            </p:cNvSpPr>
            <p:nvPr/>
          </p:nvSpPr>
          <p:spPr bwMode="auto">
            <a:xfrm>
              <a:off x="7764463" y="2555875"/>
              <a:ext cx="23812" cy="763588"/>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24" name="Rectangle 170"/>
            <p:cNvSpPr>
              <a:spLocks noChangeArrowheads="1"/>
            </p:cNvSpPr>
            <p:nvPr/>
          </p:nvSpPr>
          <p:spPr bwMode="auto">
            <a:xfrm>
              <a:off x="7800975" y="2555875"/>
              <a:ext cx="23813" cy="773113"/>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25" name="Rectangle 171"/>
            <p:cNvSpPr>
              <a:spLocks noChangeArrowheads="1"/>
            </p:cNvSpPr>
            <p:nvPr/>
          </p:nvSpPr>
          <p:spPr bwMode="auto">
            <a:xfrm>
              <a:off x="7835900" y="2555875"/>
              <a:ext cx="28575" cy="773113"/>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26" name="Rectangle 172"/>
            <p:cNvSpPr>
              <a:spLocks noChangeArrowheads="1"/>
            </p:cNvSpPr>
            <p:nvPr/>
          </p:nvSpPr>
          <p:spPr bwMode="auto">
            <a:xfrm>
              <a:off x="7912100" y="2555875"/>
              <a:ext cx="26988" cy="777875"/>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27" name="Rectangle 173"/>
            <p:cNvSpPr>
              <a:spLocks noChangeArrowheads="1"/>
            </p:cNvSpPr>
            <p:nvPr/>
          </p:nvSpPr>
          <p:spPr bwMode="auto">
            <a:xfrm>
              <a:off x="7951788" y="2555875"/>
              <a:ext cx="23812" cy="806450"/>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28" name="Rectangle 174"/>
            <p:cNvSpPr>
              <a:spLocks noChangeArrowheads="1"/>
            </p:cNvSpPr>
            <p:nvPr/>
          </p:nvSpPr>
          <p:spPr bwMode="auto">
            <a:xfrm>
              <a:off x="7986713" y="2555875"/>
              <a:ext cx="23812" cy="811213"/>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29" name="Rectangle 175"/>
            <p:cNvSpPr>
              <a:spLocks noChangeArrowheads="1"/>
            </p:cNvSpPr>
            <p:nvPr/>
          </p:nvSpPr>
          <p:spPr bwMode="auto">
            <a:xfrm>
              <a:off x="8023225" y="2555875"/>
              <a:ext cx="26988" cy="811213"/>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30" name="Rectangle 176"/>
            <p:cNvSpPr>
              <a:spLocks noChangeArrowheads="1"/>
            </p:cNvSpPr>
            <p:nvPr/>
          </p:nvSpPr>
          <p:spPr bwMode="auto">
            <a:xfrm>
              <a:off x="8062913" y="2555875"/>
              <a:ext cx="23812" cy="811213"/>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31" name="Rectangle 177"/>
            <p:cNvSpPr>
              <a:spLocks noChangeArrowheads="1"/>
            </p:cNvSpPr>
            <p:nvPr/>
          </p:nvSpPr>
          <p:spPr bwMode="auto">
            <a:xfrm>
              <a:off x="8099425" y="2555875"/>
              <a:ext cx="26988" cy="835025"/>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32" name="Rectangle 178"/>
            <p:cNvSpPr>
              <a:spLocks noChangeArrowheads="1"/>
            </p:cNvSpPr>
            <p:nvPr/>
          </p:nvSpPr>
          <p:spPr bwMode="auto">
            <a:xfrm>
              <a:off x="8139113" y="2555875"/>
              <a:ext cx="23812" cy="838200"/>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33" name="Rectangle 179"/>
            <p:cNvSpPr>
              <a:spLocks noChangeArrowheads="1"/>
            </p:cNvSpPr>
            <p:nvPr/>
          </p:nvSpPr>
          <p:spPr bwMode="auto">
            <a:xfrm>
              <a:off x="8174038" y="2555875"/>
              <a:ext cx="28575" cy="901700"/>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34" name="Rectangle 180"/>
            <p:cNvSpPr>
              <a:spLocks noChangeArrowheads="1"/>
            </p:cNvSpPr>
            <p:nvPr/>
          </p:nvSpPr>
          <p:spPr bwMode="auto">
            <a:xfrm>
              <a:off x="8285163" y="2555875"/>
              <a:ext cx="28575" cy="942975"/>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35" name="Rectangle 181"/>
            <p:cNvSpPr>
              <a:spLocks noChangeArrowheads="1"/>
            </p:cNvSpPr>
            <p:nvPr/>
          </p:nvSpPr>
          <p:spPr bwMode="auto">
            <a:xfrm>
              <a:off x="8361363" y="2555875"/>
              <a:ext cx="26987" cy="969963"/>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36" name="Rectangle 182"/>
            <p:cNvSpPr>
              <a:spLocks noChangeArrowheads="1"/>
            </p:cNvSpPr>
            <p:nvPr/>
          </p:nvSpPr>
          <p:spPr bwMode="auto">
            <a:xfrm>
              <a:off x="8396288" y="2555875"/>
              <a:ext cx="28575" cy="984250"/>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37" name="Rectangle 183"/>
            <p:cNvSpPr>
              <a:spLocks noChangeArrowheads="1"/>
            </p:cNvSpPr>
            <p:nvPr/>
          </p:nvSpPr>
          <p:spPr bwMode="auto">
            <a:xfrm>
              <a:off x="8435975" y="2555875"/>
              <a:ext cx="23813" cy="987425"/>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38" name="Rectangle 184"/>
            <p:cNvSpPr>
              <a:spLocks noChangeArrowheads="1"/>
            </p:cNvSpPr>
            <p:nvPr/>
          </p:nvSpPr>
          <p:spPr bwMode="auto">
            <a:xfrm>
              <a:off x="8512175" y="2555875"/>
              <a:ext cx="23813" cy="1092200"/>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39" name="Rectangle 185"/>
            <p:cNvSpPr>
              <a:spLocks noChangeArrowheads="1"/>
            </p:cNvSpPr>
            <p:nvPr/>
          </p:nvSpPr>
          <p:spPr bwMode="auto">
            <a:xfrm>
              <a:off x="8548688" y="2555875"/>
              <a:ext cx="26987" cy="1092200"/>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40" name="Rectangle 186"/>
            <p:cNvSpPr>
              <a:spLocks noChangeArrowheads="1"/>
            </p:cNvSpPr>
            <p:nvPr/>
          </p:nvSpPr>
          <p:spPr bwMode="auto">
            <a:xfrm>
              <a:off x="8734425" y="2555875"/>
              <a:ext cx="28575" cy="1092200"/>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sp>
          <p:nvSpPr>
            <p:cNvPr id="141" name="Rectangle 187"/>
            <p:cNvSpPr>
              <a:spLocks noChangeArrowheads="1"/>
            </p:cNvSpPr>
            <p:nvPr/>
          </p:nvSpPr>
          <p:spPr bwMode="auto">
            <a:xfrm>
              <a:off x="8770938" y="2555875"/>
              <a:ext cx="26987" cy="1092200"/>
            </a:xfrm>
            <a:prstGeom prst="rect">
              <a:avLst/>
            </a:prstGeom>
            <a:grpFill/>
            <a:ln w="9525">
              <a:noFill/>
              <a:miter lim="800000"/>
              <a:headEnd/>
              <a:tailEnd/>
            </a:ln>
          </p:spPr>
          <p:txBody>
            <a:bodyPr/>
            <a:lstStyle/>
            <a:p>
              <a:pPr defTabSz="457200">
                <a:defRPr/>
              </a:pPr>
              <a:endParaRPr lang="en-GB" sz="1200" b="1">
                <a:solidFill>
                  <a:schemeClr val="bg1"/>
                </a:solidFill>
                <a:latin typeface="Arial"/>
                <a:ea typeface="ヒラギノ角ゴ Pro W3" charset="-128"/>
                <a:cs typeface="Arial"/>
              </a:endParaRPr>
            </a:p>
          </p:txBody>
        </p:sp>
      </p:grpSp>
      <p:grpSp>
        <p:nvGrpSpPr>
          <p:cNvPr id="142" name="Group 398"/>
          <p:cNvGrpSpPr>
            <a:grpSpLocks/>
          </p:cNvGrpSpPr>
          <p:nvPr/>
        </p:nvGrpSpPr>
        <p:grpSpPr bwMode="auto">
          <a:xfrm>
            <a:off x="2395538" y="1611313"/>
            <a:ext cx="6108700" cy="1679575"/>
            <a:chOff x="1293813" y="1585913"/>
            <a:chExt cx="7504112" cy="2062162"/>
          </a:xfrm>
        </p:grpSpPr>
        <p:sp>
          <p:nvSpPr>
            <p:cNvPr id="143" name="Rectangle 38"/>
            <p:cNvSpPr>
              <a:spLocks noChangeArrowheads="1"/>
            </p:cNvSpPr>
            <p:nvPr/>
          </p:nvSpPr>
          <p:spPr bwMode="auto">
            <a:xfrm>
              <a:off x="1404938" y="2105025"/>
              <a:ext cx="23812" cy="45085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44" name="Rectangle 39"/>
            <p:cNvSpPr>
              <a:spLocks noChangeArrowheads="1"/>
            </p:cNvSpPr>
            <p:nvPr/>
          </p:nvSpPr>
          <p:spPr bwMode="auto">
            <a:xfrm>
              <a:off x="1293813" y="1585913"/>
              <a:ext cx="23812" cy="969962"/>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45" name="Rectangle 42"/>
            <p:cNvSpPr>
              <a:spLocks noChangeArrowheads="1"/>
            </p:cNvSpPr>
            <p:nvPr/>
          </p:nvSpPr>
          <p:spPr bwMode="auto">
            <a:xfrm>
              <a:off x="1441450" y="2228850"/>
              <a:ext cx="26988" cy="327025"/>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46" name="Rectangle 43"/>
            <p:cNvSpPr>
              <a:spLocks noChangeArrowheads="1"/>
            </p:cNvSpPr>
            <p:nvPr/>
          </p:nvSpPr>
          <p:spPr bwMode="auto">
            <a:xfrm>
              <a:off x="1330325" y="1693863"/>
              <a:ext cx="26988" cy="862012"/>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47" name="Rectangle 44"/>
            <p:cNvSpPr>
              <a:spLocks noChangeArrowheads="1"/>
            </p:cNvSpPr>
            <p:nvPr/>
          </p:nvSpPr>
          <p:spPr bwMode="auto">
            <a:xfrm>
              <a:off x="1552575" y="2489200"/>
              <a:ext cx="26988" cy="66675"/>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48" name="Rectangle 47"/>
            <p:cNvSpPr>
              <a:spLocks noChangeArrowheads="1"/>
            </p:cNvSpPr>
            <p:nvPr/>
          </p:nvSpPr>
          <p:spPr bwMode="auto">
            <a:xfrm>
              <a:off x="1516063" y="2371725"/>
              <a:ext cx="28575" cy="18415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49" name="Rectangle 59"/>
            <p:cNvSpPr>
              <a:spLocks noChangeArrowheads="1"/>
            </p:cNvSpPr>
            <p:nvPr/>
          </p:nvSpPr>
          <p:spPr bwMode="auto">
            <a:xfrm>
              <a:off x="1779588" y="2555875"/>
              <a:ext cx="23812" cy="85725"/>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50" name="Rectangle 60"/>
            <p:cNvSpPr>
              <a:spLocks noChangeArrowheads="1"/>
            </p:cNvSpPr>
            <p:nvPr/>
          </p:nvSpPr>
          <p:spPr bwMode="auto">
            <a:xfrm>
              <a:off x="1814513" y="2555875"/>
              <a:ext cx="28575" cy="85725"/>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51" name="Rectangle 61"/>
            <p:cNvSpPr>
              <a:spLocks noChangeArrowheads="1"/>
            </p:cNvSpPr>
            <p:nvPr/>
          </p:nvSpPr>
          <p:spPr bwMode="auto">
            <a:xfrm>
              <a:off x="1854200" y="2555875"/>
              <a:ext cx="23813" cy="936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52" name="Rectangle 62"/>
            <p:cNvSpPr>
              <a:spLocks noChangeArrowheads="1"/>
            </p:cNvSpPr>
            <p:nvPr/>
          </p:nvSpPr>
          <p:spPr bwMode="auto">
            <a:xfrm>
              <a:off x="1890713" y="2555875"/>
              <a:ext cx="26987" cy="1016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53" name="Rectangle 63"/>
            <p:cNvSpPr>
              <a:spLocks noChangeArrowheads="1"/>
            </p:cNvSpPr>
            <p:nvPr/>
          </p:nvSpPr>
          <p:spPr bwMode="auto">
            <a:xfrm>
              <a:off x="1925638" y="2555875"/>
              <a:ext cx="28575" cy="1016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54" name="Rectangle 64"/>
            <p:cNvSpPr>
              <a:spLocks noChangeArrowheads="1"/>
            </p:cNvSpPr>
            <p:nvPr/>
          </p:nvSpPr>
          <p:spPr bwMode="auto">
            <a:xfrm>
              <a:off x="2112963" y="2555875"/>
              <a:ext cx="28575" cy="11588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55" name="Rectangle 65"/>
            <p:cNvSpPr>
              <a:spLocks noChangeArrowheads="1"/>
            </p:cNvSpPr>
            <p:nvPr/>
          </p:nvSpPr>
          <p:spPr bwMode="auto">
            <a:xfrm>
              <a:off x="2152650" y="2555875"/>
              <a:ext cx="23813" cy="11588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56" name="Rectangle 66"/>
            <p:cNvSpPr>
              <a:spLocks noChangeArrowheads="1"/>
            </p:cNvSpPr>
            <p:nvPr/>
          </p:nvSpPr>
          <p:spPr bwMode="auto">
            <a:xfrm>
              <a:off x="2189163" y="2555875"/>
              <a:ext cx="26987" cy="1190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57" name="Rectangle 67"/>
            <p:cNvSpPr>
              <a:spLocks noChangeArrowheads="1"/>
            </p:cNvSpPr>
            <p:nvPr/>
          </p:nvSpPr>
          <p:spPr bwMode="auto">
            <a:xfrm>
              <a:off x="2263775" y="2555875"/>
              <a:ext cx="28575" cy="1397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58" name="Rectangle 68"/>
            <p:cNvSpPr>
              <a:spLocks noChangeArrowheads="1"/>
            </p:cNvSpPr>
            <p:nvPr/>
          </p:nvSpPr>
          <p:spPr bwMode="auto">
            <a:xfrm>
              <a:off x="2303463" y="2555875"/>
              <a:ext cx="23812" cy="149225"/>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59" name="Rectangle 69"/>
            <p:cNvSpPr>
              <a:spLocks noChangeArrowheads="1"/>
            </p:cNvSpPr>
            <p:nvPr/>
          </p:nvSpPr>
          <p:spPr bwMode="auto">
            <a:xfrm>
              <a:off x="2339975" y="2555875"/>
              <a:ext cx="23813" cy="15081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60" name="Rectangle 70"/>
            <p:cNvSpPr>
              <a:spLocks noChangeArrowheads="1"/>
            </p:cNvSpPr>
            <p:nvPr/>
          </p:nvSpPr>
          <p:spPr bwMode="auto">
            <a:xfrm>
              <a:off x="2376488" y="2555875"/>
              <a:ext cx="26987" cy="155575"/>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61" name="Rectangle 71"/>
            <p:cNvSpPr>
              <a:spLocks noChangeArrowheads="1"/>
            </p:cNvSpPr>
            <p:nvPr/>
          </p:nvSpPr>
          <p:spPr bwMode="auto">
            <a:xfrm>
              <a:off x="2416175" y="2555875"/>
              <a:ext cx="23813" cy="155575"/>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62" name="Rectangle 72"/>
            <p:cNvSpPr>
              <a:spLocks noChangeArrowheads="1"/>
            </p:cNvSpPr>
            <p:nvPr/>
          </p:nvSpPr>
          <p:spPr bwMode="auto">
            <a:xfrm>
              <a:off x="2451100" y="2555875"/>
              <a:ext cx="28575" cy="16033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63" name="Rectangle 73"/>
            <p:cNvSpPr>
              <a:spLocks noChangeArrowheads="1"/>
            </p:cNvSpPr>
            <p:nvPr/>
          </p:nvSpPr>
          <p:spPr bwMode="auto">
            <a:xfrm>
              <a:off x="2490788" y="2555875"/>
              <a:ext cx="23812" cy="168275"/>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64" name="Rectangle 74"/>
            <p:cNvSpPr>
              <a:spLocks noChangeArrowheads="1"/>
            </p:cNvSpPr>
            <p:nvPr/>
          </p:nvSpPr>
          <p:spPr bwMode="auto">
            <a:xfrm>
              <a:off x="2527300" y="2555875"/>
              <a:ext cx="23813" cy="17303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65" name="Rectangle 75"/>
            <p:cNvSpPr>
              <a:spLocks noChangeArrowheads="1"/>
            </p:cNvSpPr>
            <p:nvPr/>
          </p:nvSpPr>
          <p:spPr bwMode="auto">
            <a:xfrm>
              <a:off x="2562225" y="2555875"/>
              <a:ext cx="28575" cy="17303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66" name="Rectangle 76"/>
            <p:cNvSpPr>
              <a:spLocks noChangeArrowheads="1"/>
            </p:cNvSpPr>
            <p:nvPr/>
          </p:nvSpPr>
          <p:spPr bwMode="auto">
            <a:xfrm>
              <a:off x="2601913" y="2555875"/>
              <a:ext cx="23812" cy="18415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67" name="Rectangle 77"/>
            <p:cNvSpPr>
              <a:spLocks noChangeArrowheads="1"/>
            </p:cNvSpPr>
            <p:nvPr/>
          </p:nvSpPr>
          <p:spPr bwMode="auto">
            <a:xfrm>
              <a:off x="2638425" y="2555875"/>
              <a:ext cx="26988" cy="193675"/>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68" name="Rectangle 78"/>
            <p:cNvSpPr>
              <a:spLocks noChangeArrowheads="1"/>
            </p:cNvSpPr>
            <p:nvPr/>
          </p:nvSpPr>
          <p:spPr bwMode="auto">
            <a:xfrm>
              <a:off x="2678113" y="2555875"/>
              <a:ext cx="23812" cy="21431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69" name="Rectangle 79"/>
            <p:cNvSpPr>
              <a:spLocks noChangeArrowheads="1"/>
            </p:cNvSpPr>
            <p:nvPr/>
          </p:nvSpPr>
          <p:spPr bwMode="auto">
            <a:xfrm>
              <a:off x="2789238" y="2555875"/>
              <a:ext cx="23812" cy="231775"/>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70" name="Rectangle 80"/>
            <p:cNvSpPr>
              <a:spLocks noChangeArrowheads="1"/>
            </p:cNvSpPr>
            <p:nvPr/>
          </p:nvSpPr>
          <p:spPr bwMode="auto">
            <a:xfrm>
              <a:off x="2825750" y="2555875"/>
              <a:ext cx="26988" cy="231775"/>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71" name="Rectangle 81"/>
            <p:cNvSpPr>
              <a:spLocks noChangeArrowheads="1"/>
            </p:cNvSpPr>
            <p:nvPr/>
          </p:nvSpPr>
          <p:spPr bwMode="auto">
            <a:xfrm>
              <a:off x="2936875" y="2555875"/>
              <a:ext cx="26988" cy="238125"/>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72" name="Rectangle 82"/>
            <p:cNvSpPr>
              <a:spLocks noChangeArrowheads="1"/>
            </p:cNvSpPr>
            <p:nvPr/>
          </p:nvSpPr>
          <p:spPr bwMode="auto">
            <a:xfrm>
              <a:off x="2976563" y="2555875"/>
              <a:ext cx="23812" cy="238125"/>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73" name="Rectangle 83"/>
            <p:cNvSpPr>
              <a:spLocks noChangeArrowheads="1"/>
            </p:cNvSpPr>
            <p:nvPr/>
          </p:nvSpPr>
          <p:spPr bwMode="auto">
            <a:xfrm>
              <a:off x="3011488" y="2555875"/>
              <a:ext cx="28575" cy="24288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74" name="Rectangle 84"/>
            <p:cNvSpPr>
              <a:spLocks noChangeArrowheads="1"/>
            </p:cNvSpPr>
            <p:nvPr/>
          </p:nvSpPr>
          <p:spPr bwMode="auto">
            <a:xfrm>
              <a:off x="3051175" y="2555875"/>
              <a:ext cx="23813" cy="24765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75" name="Rectangle 85"/>
            <p:cNvSpPr>
              <a:spLocks noChangeArrowheads="1"/>
            </p:cNvSpPr>
            <p:nvPr/>
          </p:nvSpPr>
          <p:spPr bwMode="auto">
            <a:xfrm>
              <a:off x="3122613" y="2555875"/>
              <a:ext cx="28575" cy="250825"/>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76" name="Rectangle 86"/>
            <p:cNvSpPr>
              <a:spLocks noChangeArrowheads="1"/>
            </p:cNvSpPr>
            <p:nvPr/>
          </p:nvSpPr>
          <p:spPr bwMode="auto">
            <a:xfrm>
              <a:off x="3275013" y="2555875"/>
              <a:ext cx="26987" cy="2714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77" name="Rectangle 87"/>
            <p:cNvSpPr>
              <a:spLocks noChangeArrowheads="1"/>
            </p:cNvSpPr>
            <p:nvPr/>
          </p:nvSpPr>
          <p:spPr bwMode="auto">
            <a:xfrm>
              <a:off x="3309938" y="2555875"/>
              <a:ext cx="28575" cy="276225"/>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78" name="Rectangle 88"/>
            <p:cNvSpPr>
              <a:spLocks noChangeArrowheads="1"/>
            </p:cNvSpPr>
            <p:nvPr/>
          </p:nvSpPr>
          <p:spPr bwMode="auto">
            <a:xfrm>
              <a:off x="3386138" y="2555875"/>
              <a:ext cx="26987" cy="276225"/>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79" name="Rectangle 89"/>
            <p:cNvSpPr>
              <a:spLocks noChangeArrowheads="1"/>
            </p:cNvSpPr>
            <p:nvPr/>
          </p:nvSpPr>
          <p:spPr bwMode="auto">
            <a:xfrm>
              <a:off x="3536950" y="2555875"/>
              <a:ext cx="23813" cy="3048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80" name="Rectangle 90"/>
            <p:cNvSpPr>
              <a:spLocks noChangeArrowheads="1"/>
            </p:cNvSpPr>
            <p:nvPr/>
          </p:nvSpPr>
          <p:spPr bwMode="auto">
            <a:xfrm>
              <a:off x="3573463" y="2555875"/>
              <a:ext cx="26987" cy="31273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81" name="Rectangle 91"/>
            <p:cNvSpPr>
              <a:spLocks noChangeArrowheads="1"/>
            </p:cNvSpPr>
            <p:nvPr/>
          </p:nvSpPr>
          <p:spPr bwMode="auto">
            <a:xfrm>
              <a:off x="3613150" y="2555875"/>
              <a:ext cx="23813" cy="31908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82" name="Rectangle 92"/>
            <p:cNvSpPr>
              <a:spLocks noChangeArrowheads="1"/>
            </p:cNvSpPr>
            <p:nvPr/>
          </p:nvSpPr>
          <p:spPr bwMode="auto">
            <a:xfrm>
              <a:off x="3724275" y="2555875"/>
              <a:ext cx="23813" cy="327025"/>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83" name="Rectangle 93"/>
            <p:cNvSpPr>
              <a:spLocks noChangeArrowheads="1"/>
            </p:cNvSpPr>
            <p:nvPr/>
          </p:nvSpPr>
          <p:spPr bwMode="auto">
            <a:xfrm>
              <a:off x="3798888" y="2555875"/>
              <a:ext cx="23812" cy="3429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84" name="Rectangle 94"/>
            <p:cNvSpPr>
              <a:spLocks noChangeArrowheads="1"/>
            </p:cNvSpPr>
            <p:nvPr/>
          </p:nvSpPr>
          <p:spPr bwMode="auto">
            <a:xfrm>
              <a:off x="3835400" y="2555875"/>
              <a:ext cx="26988" cy="346075"/>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85" name="Rectangle 95"/>
            <p:cNvSpPr>
              <a:spLocks noChangeArrowheads="1"/>
            </p:cNvSpPr>
            <p:nvPr/>
          </p:nvSpPr>
          <p:spPr bwMode="auto">
            <a:xfrm>
              <a:off x="3911600" y="2555875"/>
              <a:ext cx="23813" cy="3556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86" name="Rectangle 96"/>
            <p:cNvSpPr>
              <a:spLocks noChangeArrowheads="1"/>
            </p:cNvSpPr>
            <p:nvPr/>
          </p:nvSpPr>
          <p:spPr bwMode="auto">
            <a:xfrm>
              <a:off x="3946525" y="2555875"/>
              <a:ext cx="28575" cy="3556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87" name="Rectangle 97"/>
            <p:cNvSpPr>
              <a:spLocks noChangeArrowheads="1"/>
            </p:cNvSpPr>
            <p:nvPr/>
          </p:nvSpPr>
          <p:spPr bwMode="auto">
            <a:xfrm>
              <a:off x="4057650" y="2555875"/>
              <a:ext cx="28575" cy="37623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88" name="Rectangle 98"/>
            <p:cNvSpPr>
              <a:spLocks noChangeArrowheads="1"/>
            </p:cNvSpPr>
            <p:nvPr/>
          </p:nvSpPr>
          <p:spPr bwMode="auto">
            <a:xfrm>
              <a:off x="4097338" y="2555875"/>
              <a:ext cx="23812" cy="37941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89" name="Rectangle 99"/>
            <p:cNvSpPr>
              <a:spLocks noChangeArrowheads="1"/>
            </p:cNvSpPr>
            <p:nvPr/>
          </p:nvSpPr>
          <p:spPr bwMode="auto">
            <a:xfrm>
              <a:off x="4208463" y="2555875"/>
              <a:ext cx="28575" cy="39528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90" name="Rectangle 100"/>
            <p:cNvSpPr>
              <a:spLocks noChangeArrowheads="1"/>
            </p:cNvSpPr>
            <p:nvPr/>
          </p:nvSpPr>
          <p:spPr bwMode="auto">
            <a:xfrm>
              <a:off x="4248150" y="2555875"/>
              <a:ext cx="23813" cy="39528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91" name="Rectangle 101"/>
            <p:cNvSpPr>
              <a:spLocks noChangeArrowheads="1"/>
            </p:cNvSpPr>
            <p:nvPr/>
          </p:nvSpPr>
          <p:spPr bwMode="auto">
            <a:xfrm>
              <a:off x="4321175" y="2555875"/>
              <a:ext cx="26988" cy="40005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92" name="Rectangle 102"/>
            <p:cNvSpPr>
              <a:spLocks noChangeArrowheads="1"/>
            </p:cNvSpPr>
            <p:nvPr/>
          </p:nvSpPr>
          <p:spPr bwMode="auto">
            <a:xfrm>
              <a:off x="4395788" y="2555875"/>
              <a:ext cx="28575" cy="41751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93" name="Rectangle 103"/>
            <p:cNvSpPr>
              <a:spLocks noChangeArrowheads="1"/>
            </p:cNvSpPr>
            <p:nvPr/>
          </p:nvSpPr>
          <p:spPr bwMode="auto">
            <a:xfrm>
              <a:off x="4506913" y="2555875"/>
              <a:ext cx="28575" cy="42068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94" name="Rectangle 104"/>
            <p:cNvSpPr>
              <a:spLocks noChangeArrowheads="1"/>
            </p:cNvSpPr>
            <p:nvPr/>
          </p:nvSpPr>
          <p:spPr bwMode="auto">
            <a:xfrm>
              <a:off x="4546600" y="2555875"/>
              <a:ext cx="23813" cy="42068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95" name="Rectangle 105"/>
            <p:cNvSpPr>
              <a:spLocks noChangeArrowheads="1"/>
            </p:cNvSpPr>
            <p:nvPr/>
          </p:nvSpPr>
          <p:spPr bwMode="auto">
            <a:xfrm>
              <a:off x="4622800" y="2555875"/>
              <a:ext cx="23813" cy="43338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96" name="Rectangle 106"/>
            <p:cNvSpPr>
              <a:spLocks noChangeArrowheads="1"/>
            </p:cNvSpPr>
            <p:nvPr/>
          </p:nvSpPr>
          <p:spPr bwMode="auto">
            <a:xfrm>
              <a:off x="4659313" y="2555875"/>
              <a:ext cx="26987" cy="43815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97" name="Rectangle 107"/>
            <p:cNvSpPr>
              <a:spLocks noChangeArrowheads="1"/>
            </p:cNvSpPr>
            <p:nvPr/>
          </p:nvSpPr>
          <p:spPr bwMode="auto">
            <a:xfrm>
              <a:off x="4733925" y="2555875"/>
              <a:ext cx="23813" cy="44291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98" name="Rectangle 108"/>
            <p:cNvSpPr>
              <a:spLocks noChangeArrowheads="1"/>
            </p:cNvSpPr>
            <p:nvPr/>
          </p:nvSpPr>
          <p:spPr bwMode="auto">
            <a:xfrm>
              <a:off x="4770438" y="2555875"/>
              <a:ext cx="26987" cy="454025"/>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199" name="Rectangle 109"/>
            <p:cNvSpPr>
              <a:spLocks noChangeArrowheads="1"/>
            </p:cNvSpPr>
            <p:nvPr/>
          </p:nvSpPr>
          <p:spPr bwMode="auto">
            <a:xfrm>
              <a:off x="4810125" y="2555875"/>
              <a:ext cx="23813" cy="45878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00" name="Rectangle 110"/>
            <p:cNvSpPr>
              <a:spLocks noChangeArrowheads="1"/>
            </p:cNvSpPr>
            <p:nvPr/>
          </p:nvSpPr>
          <p:spPr bwMode="auto">
            <a:xfrm>
              <a:off x="4845050" y="2555875"/>
              <a:ext cx="28575" cy="4619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01" name="Rectangle 111"/>
            <p:cNvSpPr>
              <a:spLocks noChangeArrowheads="1"/>
            </p:cNvSpPr>
            <p:nvPr/>
          </p:nvSpPr>
          <p:spPr bwMode="auto">
            <a:xfrm>
              <a:off x="4881563" y="2555875"/>
              <a:ext cx="26987" cy="4619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02" name="Rectangle 112"/>
            <p:cNvSpPr>
              <a:spLocks noChangeArrowheads="1"/>
            </p:cNvSpPr>
            <p:nvPr/>
          </p:nvSpPr>
          <p:spPr bwMode="auto">
            <a:xfrm>
              <a:off x="4921250" y="2555875"/>
              <a:ext cx="23813" cy="466725"/>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03" name="Rectangle 113"/>
            <p:cNvSpPr>
              <a:spLocks noChangeArrowheads="1"/>
            </p:cNvSpPr>
            <p:nvPr/>
          </p:nvSpPr>
          <p:spPr bwMode="auto">
            <a:xfrm>
              <a:off x="4995863" y="2555875"/>
              <a:ext cx="23812" cy="466725"/>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04" name="Rectangle 114"/>
            <p:cNvSpPr>
              <a:spLocks noChangeArrowheads="1"/>
            </p:cNvSpPr>
            <p:nvPr/>
          </p:nvSpPr>
          <p:spPr bwMode="auto">
            <a:xfrm>
              <a:off x="5032375" y="2555875"/>
              <a:ext cx="28575" cy="47625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05" name="Rectangle 115"/>
            <p:cNvSpPr>
              <a:spLocks noChangeArrowheads="1"/>
            </p:cNvSpPr>
            <p:nvPr/>
          </p:nvSpPr>
          <p:spPr bwMode="auto">
            <a:xfrm>
              <a:off x="5068888" y="2555875"/>
              <a:ext cx="26987" cy="4699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06" name="Rectangle 116"/>
            <p:cNvSpPr>
              <a:spLocks noChangeArrowheads="1"/>
            </p:cNvSpPr>
            <p:nvPr/>
          </p:nvSpPr>
          <p:spPr bwMode="auto">
            <a:xfrm>
              <a:off x="5108575" y="2555875"/>
              <a:ext cx="23813" cy="47625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07" name="Rectangle 117"/>
            <p:cNvSpPr>
              <a:spLocks noChangeArrowheads="1"/>
            </p:cNvSpPr>
            <p:nvPr/>
          </p:nvSpPr>
          <p:spPr bwMode="auto">
            <a:xfrm>
              <a:off x="5143500" y="2555875"/>
              <a:ext cx="28575" cy="48418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08" name="Rectangle 118"/>
            <p:cNvSpPr>
              <a:spLocks noChangeArrowheads="1"/>
            </p:cNvSpPr>
            <p:nvPr/>
          </p:nvSpPr>
          <p:spPr bwMode="auto">
            <a:xfrm>
              <a:off x="5183188" y="2555875"/>
              <a:ext cx="23812" cy="48418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09" name="Rectangle 119"/>
            <p:cNvSpPr>
              <a:spLocks noChangeArrowheads="1"/>
            </p:cNvSpPr>
            <p:nvPr/>
          </p:nvSpPr>
          <p:spPr bwMode="auto">
            <a:xfrm>
              <a:off x="5219700" y="2555875"/>
              <a:ext cx="26988" cy="48418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10" name="Rectangle 120"/>
            <p:cNvSpPr>
              <a:spLocks noChangeArrowheads="1"/>
            </p:cNvSpPr>
            <p:nvPr/>
          </p:nvSpPr>
          <p:spPr bwMode="auto">
            <a:xfrm>
              <a:off x="5254625" y="2555875"/>
              <a:ext cx="28575" cy="4873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11" name="Rectangle 121"/>
            <p:cNvSpPr>
              <a:spLocks noChangeArrowheads="1"/>
            </p:cNvSpPr>
            <p:nvPr/>
          </p:nvSpPr>
          <p:spPr bwMode="auto">
            <a:xfrm>
              <a:off x="5294313" y="2555875"/>
              <a:ext cx="23812" cy="492125"/>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12" name="Rectangle 122"/>
            <p:cNvSpPr>
              <a:spLocks noChangeArrowheads="1"/>
            </p:cNvSpPr>
            <p:nvPr/>
          </p:nvSpPr>
          <p:spPr bwMode="auto">
            <a:xfrm>
              <a:off x="5405438" y="2555875"/>
              <a:ext cx="28575" cy="4953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13" name="Rectangle 123"/>
            <p:cNvSpPr>
              <a:spLocks noChangeArrowheads="1"/>
            </p:cNvSpPr>
            <p:nvPr/>
          </p:nvSpPr>
          <p:spPr bwMode="auto">
            <a:xfrm>
              <a:off x="5441950" y="2555875"/>
              <a:ext cx="28575" cy="5000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14" name="Rectangle 124"/>
            <p:cNvSpPr>
              <a:spLocks noChangeArrowheads="1"/>
            </p:cNvSpPr>
            <p:nvPr/>
          </p:nvSpPr>
          <p:spPr bwMode="auto">
            <a:xfrm>
              <a:off x="5481638" y="2555875"/>
              <a:ext cx="23812" cy="50323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15" name="Rectangle 125"/>
            <p:cNvSpPr>
              <a:spLocks noChangeArrowheads="1"/>
            </p:cNvSpPr>
            <p:nvPr/>
          </p:nvSpPr>
          <p:spPr bwMode="auto">
            <a:xfrm>
              <a:off x="5518150" y="2555875"/>
              <a:ext cx="26988" cy="50323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16" name="Rectangle 126"/>
            <p:cNvSpPr>
              <a:spLocks noChangeArrowheads="1"/>
            </p:cNvSpPr>
            <p:nvPr/>
          </p:nvSpPr>
          <p:spPr bwMode="auto">
            <a:xfrm>
              <a:off x="5592763" y="2555875"/>
              <a:ext cx="28575" cy="5127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17" name="Rectangle 127"/>
            <p:cNvSpPr>
              <a:spLocks noChangeArrowheads="1"/>
            </p:cNvSpPr>
            <p:nvPr/>
          </p:nvSpPr>
          <p:spPr bwMode="auto">
            <a:xfrm>
              <a:off x="5629275" y="2555875"/>
              <a:ext cx="26988" cy="5127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18" name="Rectangle 128"/>
            <p:cNvSpPr>
              <a:spLocks noChangeArrowheads="1"/>
            </p:cNvSpPr>
            <p:nvPr/>
          </p:nvSpPr>
          <p:spPr bwMode="auto">
            <a:xfrm>
              <a:off x="5668963" y="2555875"/>
              <a:ext cx="23812" cy="5127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19" name="Rectangle 129"/>
            <p:cNvSpPr>
              <a:spLocks noChangeArrowheads="1"/>
            </p:cNvSpPr>
            <p:nvPr/>
          </p:nvSpPr>
          <p:spPr bwMode="auto">
            <a:xfrm>
              <a:off x="5703888" y="2555875"/>
              <a:ext cx="28575" cy="5127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20" name="Rectangle 130"/>
            <p:cNvSpPr>
              <a:spLocks noChangeArrowheads="1"/>
            </p:cNvSpPr>
            <p:nvPr/>
          </p:nvSpPr>
          <p:spPr bwMode="auto">
            <a:xfrm>
              <a:off x="5743575" y="2555875"/>
              <a:ext cx="23813" cy="517525"/>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21" name="Rectangle 131"/>
            <p:cNvSpPr>
              <a:spLocks noChangeArrowheads="1"/>
            </p:cNvSpPr>
            <p:nvPr/>
          </p:nvSpPr>
          <p:spPr bwMode="auto">
            <a:xfrm>
              <a:off x="5816600" y="2555875"/>
              <a:ext cx="26988" cy="52863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22" name="Rectangle 132"/>
            <p:cNvSpPr>
              <a:spLocks noChangeArrowheads="1"/>
            </p:cNvSpPr>
            <p:nvPr/>
          </p:nvSpPr>
          <p:spPr bwMode="auto">
            <a:xfrm>
              <a:off x="5856288" y="2555875"/>
              <a:ext cx="23812" cy="536575"/>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23" name="Rectangle 133"/>
            <p:cNvSpPr>
              <a:spLocks noChangeArrowheads="1"/>
            </p:cNvSpPr>
            <p:nvPr/>
          </p:nvSpPr>
          <p:spPr bwMode="auto">
            <a:xfrm>
              <a:off x="5891213" y="2555875"/>
              <a:ext cx="28575" cy="54133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24" name="Rectangle 134"/>
            <p:cNvSpPr>
              <a:spLocks noChangeArrowheads="1"/>
            </p:cNvSpPr>
            <p:nvPr/>
          </p:nvSpPr>
          <p:spPr bwMode="auto">
            <a:xfrm>
              <a:off x="5930900" y="2555875"/>
              <a:ext cx="23813" cy="54451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25" name="Rectangle 135"/>
            <p:cNvSpPr>
              <a:spLocks noChangeArrowheads="1"/>
            </p:cNvSpPr>
            <p:nvPr/>
          </p:nvSpPr>
          <p:spPr bwMode="auto">
            <a:xfrm>
              <a:off x="5967413" y="2555875"/>
              <a:ext cx="26987" cy="54451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26" name="Rectangle 136"/>
            <p:cNvSpPr>
              <a:spLocks noChangeArrowheads="1"/>
            </p:cNvSpPr>
            <p:nvPr/>
          </p:nvSpPr>
          <p:spPr bwMode="auto">
            <a:xfrm>
              <a:off x="6118225" y="2555875"/>
              <a:ext cx="23813" cy="57785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27" name="Rectangle 137"/>
            <p:cNvSpPr>
              <a:spLocks noChangeArrowheads="1"/>
            </p:cNvSpPr>
            <p:nvPr/>
          </p:nvSpPr>
          <p:spPr bwMode="auto">
            <a:xfrm>
              <a:off x="6153150" y="2555875"/>
              <a:ext cx="28575" cy="57785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28" name="Rectangle 138"/>
            <p:cNvSpPr>
              <a:spLocks noChangeArrowheads="1"/>
            </p:cNvSpPr>
            <p:nvPr/>
          </p:nvSpPr>
          <p:spPr bwMode="auto">
            <a:xfrm>
              <a:off x="6194425" y="2555875"/>
              <a:ext cx="23813" cy="58261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29" name="Rectangle 139"/>
            <p:cNvSpPr>
              <a:spLocks noChangeArrowheads="1"/>
            </p:cNvSpPr>
            <p:nvPr/>
          </p:nvSpPr>
          <p:spPr bwMode="auto">
            <a:xfrm>
              <a:off x="6229350" y="2555875"/>
              <a:ext cx="23813" cy="58261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30" name="Rectangle 140"/>
            <p:cNvSpPr>
              <a:spLocks noChangeArrowheads="1"/>
            </p:cNvSpPr>
            <p:nvPr/>
          </p:nvSpPr>
          <p:spPr bwMode="auto">
            <a:xfrm>
              <a:off x="6305550" y="2555875"/>
              <a:ext cx="23813" cy="59055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31" name="Rectangle 141"/>
            <p:cNvSpPr>
              <a:spLocks noChangeArrowheads="1"/>
            </p:cNvSpPr>
            <p:nvPr/>
          </p:nvSpPr>
          <p:spPr bwMode="auto">
            <a:xfrm>
              <a:off x="6380163" y="2555875"/>
              <a:ext cx="23812" cy="59531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32" name="Rectangle 142"/>
            <p:cNvSpPr>
              <a:spLocks noChangeArrowheads="1"/>
            </p:cNvSpPr>
            <p:nvPr/>
          </p:nvSpPr>
          <p:spPr bwMode="auto">
            <a:xfrm>
              <a:off x="6451600" y="2555875"/>
              <a:ext cx="28575" cy="606425"/>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33" name="Rectangle 143"/>
            <p:cNvSpPr>
              <a:spLocks noChangeArrowheads="1"/>
            </p:cNvSpPr>
            <p:nvPr/>
          </p:nvSpPr>
          <p:spPr bwMode="auto">
            <a:xfrm>
              <a:off x="6527800" y="2555875"/>
              <a:ext cx="26988" cy="619125"/>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34" name="Rectangle 144"/>
            <p:cNvSpPr>
              <a:spLocks noChangeArrowheads="1"/>
            </p:cNvSpPr>
            <p:nvPr/>
          </p:nvSpPr>
          <p:spPr bwMode="auto">
            <a:xfrm>
              <a:off x="6678613" y="2555875"/>
              <a:ext cx="23812" cy="62388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35" name="Rectangle 145"/>
            <p:cNvSpPr>
              <a:spLocks noChangeArrowheads="1"/>
            </p:cNvSpPr>
            <p:nvPr/>
          </p:nvSpPr>
          <p:spPr bwMode="auto">
            <a:xfrm>
              <a:off x="6715125" y="2555875"/>
              <a:ext cx="26988" cy="62388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36" name="Rectangle 146"/>
            <p:cNvSpPr>
              <a:spLocks noChangeArrowheads="1"/>
            </p:cNvSpPr>
            <p:nvPr/>
          </p:nvSpPr>
          <p:spPr bwMode="auto">
            <a:xfrm>
              <a:off x="6754813" y="2555875"/>
              <a:ext cx="23812" cy="6270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37" name="Rectangle 147"/>
            <p:cNvSpPr>
              <a:spLocks noChangeArrowheads="1"/>
            </p:cNvSpPr>
            <p:nvPr/>
          </p:nvSpPr>
          <p:spPr bwMode="auto">
            <a:xfrm>
              <a:off x="6789738" y="2555875"/>
              <a:ext cx="28575" cy="6270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38" name="Rectangle 148"/>
            <p:cNvSpPr>
              <a:spLocks noChangeArrowheads="1"/>
            </p:cNvSpPr>
            <p:nvPr/>
          </p:nvSpPr>
          <p:spPr bwMode="auto">
            <a:xfrm>
              <a:off x="6826250" y="2555875"/>
              <a:ext cx="26988" cy="631825"/>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39" name="Rectangle 149"/>
            <p:cNvSpPr>
              <a:spLocks noChangeArrowheads="1"/>
            </p:cNvSpPr>
            <p:nvPr/>
          </p:nvSpPr>
          <p:spPr bwMode="auto">
            <a:xfrm>
              <a:off x="6865938" y="2555875"/>
              <a:ext cx="23812" cy="638175"/>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40" name="Rectangle 150"/>
            <p:cNvSpPr>
              <a:spLocks noChangeArrowheads="1"/>
            </p:cNvSpPr>
            <p:nvPr/>
          </p:nvSpPr>
          <p:spPr bwMode="auto">
            <a:xfrm>
              <a:off x="6900863" y="2555875"/>
              <a:ext cx="28575" cy="644525"/>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41" name="Rectangle 151"/>
            <p:cNvSpPr>
              <a:spLocks noChangeArrowheads="1"/>
            </p:cNvSpPr>
            <p:nvPr/>
          </p:nvSpPr>
          <p:spPr bwMode="auto">
            <a:xfrm>
              <a:off x="6977063" y="2555875"/>
              <a:ext cx="28575" cy="65405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42" name="Rectangle 152"/>
            <p:cNvSpPr>
              <a:spLocks noChangeArrowheads="1"/>
            </p:cNvSpPr>
            <p:nvPr/>
          </p:nvSpPr>
          <p:spPr bwMode="auto">
            <a:xfrm>
              <a:off x="7013575" y="2555875"/>
              <a:ext cx="26988" cy="6651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43" name="Rectangle 153"/>
            <p:cNvSpPr>
              <a:spLocks noChangeArrowheads="1"/>
            </p:cNvSpPr>
            <p:nvPr/>
          </p:nvSpPr>
          <p:spPr bwMode="auto">
            <a:xfrm>
              <a:off x="7053263" y="2555875"/>
              <a:ext cx="23812" cy="68738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44" name="Rectangle 154"/>
            <p:cNvSpPr>
              <a:spLocks noChangeArrowheads="1"/>
            </p:cNvSpPr>
            <p:nvPr/>
          </p:nvSpPr>
          <p:spPr bwMode="auto">
            <a:xfrm>
              <a:off x="7088188" y="2555875"/>
              <a:ext cx="28575" cy="68738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45" name="Rectangle 155"/>
            <p:cNvSpPr>
              <a:spLocks noChangeArrowheads="1"/>
            </p:cNvSpPr>
            <p:nvPr/>
          </p:nvSpPr>
          <p:spPr bwMode="auto">
            <a:xfrm>
              <a:off x="7127875" y="2555875"/>
              <a:ext cx="23813" cy="68738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46" name="Rectangle 156"/>
            <p:cNvSpPr>
              <a:spLocks noChangeArrowheads="1"/>
            </p:cNvSpPr>
            <p:nvPr/>
          </p:nvSpPr>
          <p:spPr bwMode="auto">
            <a:xfrm>
              <a:off x="7164388" y="2555875"/>
              <a:ext cx="26987" cy="68738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47" name="Rectangle 157"/>
            <p:cNvSpPr>
              <a:spLocks noChangeArrowheads="1"/>
            </p:cNvSpPr>
            <p:nvPr/>
          </p:nvSpPr>
          <p:spPr bwMode="auto">
            <a:xfrm>
              <a:off x="7199313" y="2555875"/>
              <a:ext cx="28575" cy="68738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48" name="Rectangle 158"/>
            <p:cNvSpPr>
              <a:spLocks noChangeArrowheads="1"/>
            </p:cNvSpPr>
            <p:nvPr/>
          </p:nvSpPr>
          <p:spPr bwMode="auto">
            <a:xfrm>
              <a:off x="7239000" y="2555875"/>
              <a:ext cx="23813" cy="6905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49" name="Rectangle 159"/>
            <p:cNvSpPr>
              <a:spLocks noChangeArrowheads="1"/>
            </p:cNvSpPr>
            <p:nvPr/>
          </p:nvSpPr>
          <p:spPr bwMode="auto">
            <a:xfrm>
              <a:off x="7275513" y="2555875"/>
              <a:ext cx="26987" cy="7032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50" name="Rectangle 160"/>
            <p:cNvSpPr>
              <a:spLocks noChangeArrowheads="1"/>
            </p:cNvSpPr>
            <p:nvPr/>
          </p:nvSpPr>
          <p:spPr bwMode="auto">
            <a:xfrm>
              <a:off x="7315200" y="2555875"/>
              <a:ext cx="23813" cy="7032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51" name="Rectangle 161"/>
            <p:cNvSpPr>
              <a:spLocks noChangeArrowheads="1"/>
            </p:cNvSpPr>
            <p:nvPr/>
          </p:nvSpPr>
          <p:spPr bwMode="auto">
            <a:xfrm>
              <a:off x="7351713" y="2555875"/>
              <a:ext cx="26987" cy="711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52" name="Rectangle 162"/>
            <p:cNvSpPr>
              <a:spLocks noChangeArrowheads="1"/>
            </p:cNvSpPr>
            <p:nvPr/>
          </p:nvSpPr>
          <p:spPr bwMode="auto">
            <a:xfrm>
              <a:off x="7426325" y="2555875"/>
              <a:ext cx="23813" cy="71913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53" name="Rectangle 163"/>
            <p:cNvSpPr>
              <a:spLocks noChangeArrowheads="1"/>
            </p:cNvSpPr>
            <p:nvPr/>
          </p:nvSpPr>
          <p:spPr bwMode="auto">
            <a:xfrm>
              <a:off x="7462838" y="2555875"/>
              <a:ext cx="26987" cy="71913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54" name="Rectangle 164"/>
            <p:cNvSpPr>
              <a:spLocks noChangeArrowheads="1"/>
            </p:cNvSpPr>
            <p:nvPr/>
          </p:nvSpPr>
          <p:spPr bwMode="auto">
            <a:xfrm>
              <a:off x="7537450" y="2555875"/>
              <a:ext cx="28575" cy="7239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55" name="Rectangle 165"/>
            <p:cNvSpPr>
              <a:spLocks noChangeArrowheads="1"/>
            </p:cNvSpPr>
            <p:nvPr/>
          </p:nvSpPr>
          <p:spPr bwMode="auto">
            <a:xfrm>
              <a:off x="7573963" y="2555875"/>
              <a:ext cx="26987" cy="73183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56" name="Rectangle 166"/>
            <p:cNvSpPr>
              <a:spLocks noChangeArrowheads="1"/>
            </p:cNvSpPr>
            <p:nvPr/>
          </p:nvSpPr>
          <p:spPr bwMode="auto">
            <a:xfrm>
              <a:off x="7648575" y="2555875"/>
              <a:ext cx="28575" cy="752475"/>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57" name="Rectangle 167"/>
            <p:cNvSpPr>
              <a:spLocks noChangeArrowheads="1"/>
            </p:cNvSpPr>
            <p:nvPr/>
          </p:nvSpPr>
          <p:spPr bwMode="auto">
            <a:xfrm>
              <a:off x="7688263" y="2555875"/>
              <a:ext cx="25400" cy="7620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58" name="Rectangle 168"/>
            <p:cNvSpPr>
              <a:spLocks noChangeArrowheads="1"/>
            </p:cNvSpPr>
            <p:nvPr/>
          </p:nvSpPr>
          <p:spPr bwMode="auto">
            <a:xfrm>
              <a:off x="7724775" y="2555875"/>
              <a:ext cx="28575" cy="76358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59" name="Rectangle 169"/>
            <p:cNvSpPr>
              <a:spLocks noChangeArrowheads="1"/>
            </p:cNvSpPr>
            <p:nvPr/>
          </p:nvSpPr>
          <p:spPr bwMode="auto">
            <a:xfrm>
              <a:off x="7764463" y="2555875"/>
              <a:ext cx="23812" cy="76358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60" name="Rectangle 170"/>
            <p:cNvSpPr>
              <a:spLocks noChangeArrowheads="1"/>
            </p:cNvSpPr>
            <p:nvPr/>
          </p:nvSpPr>
          <p:spPr bwMode="auto">
            <a:xfrm>
              <a:off x="7800975" y="2555875"/>
              <a:ext cx="23813" cy="77311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61" name="Rectangle 171"/>
            <p:cNvSpPr>
              <a:spLocks noChangeArrowheads="1"/>
            </p:cNvSpPr>
            <p:nvPr/>
          </p:nvSpPr>
          <p:spPr bwMode="auto">
            <a:xfrm>
              <a:off x="7835900" y="2555875"/>
              <a:ext cx="28575" cy="77311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62" name="Rectangle 172"/>
            <p:cNvSpPr>
              <a:spLocks noChangeArrowheads="1"/>
            </p:cNvSpPr>
            <p:nvPr/>
          </p:nvSpPr>
          <p:spPr bwMode="auto">
            <a:xfrm>
              <a:off x="7912100" y="2555875"/>
              <a:ext cx="26988" cy="777875"/>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63" name="Rectangle 173"/>
            <p:cNvSpPr>
              <a:spLocks noChangeArrowheads="1"/>
            </p:cNvSpPr>
            <p:nvPr/>
          </p:nvSpPr>
          <p:spPr bwMode="auto">
            <a:xfrm>
              <a:off x="7951788" y="2555875"/>
              <a:ext cx="23812" cy="80645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64" name="Rectangle 174"/>
            <p:cNvSpPr>
              <a:spLocks noChangeArrowheads="1"/>
            </p:cNvSpPr>
            <p:nvPr/>
          </p:nvSpPr>
          <p:spPr bwMode="auto">
            <a:xfrm>
              <a:off x="7986713" y="2555875"/>
              <a:ext cx="23812" cy="81121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65" name="Rectangle 175"/>
            <p:cNvSpPr>
              <a:spLocks noChangeArrowheads="1"/>
            </p:cNvSpPr>
            <p:nvPr/>
          </p:nvSpPr>
          <p:spPr bwMode="auto">
            <a:xfrm>
              <a:off x="8023225" y="2555875"/>
              <a:ext cx="26988" cy="81121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66" name="Rectangle 176"/>
            <p:cNvSpPr>
              <a:spLocks noChangeArrowheads="1"/>
            </p:cNvSpPr>
            <p:nvPr/>
          </p:nvSpPr>
          <p:spPr bwMode="auto">
            <a:xfrm>
              <a:off x="8062913" y="2555875"/>
              <a:ext cx="23812" cy="81121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67" name="Rectangle 177"/>
            <p:cNvSpPr>
              <a:spLocks noChangeArrowheads="1"/>
            </p:cNvSpPr>
            <p:nvPr/>
          </p:nvSpPr>
          <p:spPr bwMode="auto">
            <a:xfrm>
              <a:off x="8099425" y="2555875"/>
              <a:ext cx="26988" cy="835025"/>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68" name="Rectangle 178"/>
            <p:cNvSpPr>
              <a:spLocks noChangeArrowheads="1"/>
            </p:cNvSpPr>
            <p:nvPr/>
          </p:nvSpPr>
          <p:spPr bwMode="auto">
            <a:xfrm>
              <a:off x="8139113" y="2555875"/>
              <a:ext cx="23812" cy="838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69" name="Rectangle 179"/>
            <p:cNvSpPr>
              <a:spLocks noChangeArrowheads="1"/>
            </p:cNvSpPr>
            <p:nvPr/>
          </p:nvSpPr>
          <p:spPr bwMode="auto">
            <a:xfrm>
              <a:off x="8174038" y="2555875"/>
              <a:ext cx="28575" cy="9017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70" name="Rectangle 180"/>
            <p:cNvSpPr>
              <a:spLocks noChangeArrowheads="1"/>
            </p:cNvSpPr>
            <p:nvPr/>
          </p:nvSpPr>
          <p:spPr bwMode="auto">
            <a:xfrm>
              <a:off x="8285163" y="2555875"/>
              <a:ext cx="28575" cy="942975"/>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71" name="Rectangle 181"/>
            <p:cNvSpPr>
              <a:spLocks noChangeArrowheads="1"/>
            </p:cNvSpPr>
            <p:nvPr/>
          </p:nvSpPr>
          <p:spPr bwMode="auto">
            <a:xfrm>
              <a:off x="8361363" y="2555875"/>
              <a:ext cx="26987" cy="9699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72" name="Rectangle 182"/>
            <p:cNvSpPr>
              <a:spLocks noChangeArrowheads="1"/>
            </p:cNvSpPr>
            <p:nvPr/>
          </p:nvSpPr>
          <p:spPr bwMode="auto">
            <a:xfrm>
              <a:off x="8396288" y="2555875"/>
              <a:ext cx="28575" cy="98425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73" name="Rectangle 183"/>
            <p:cNvSpPr>
              <a:spLocks noChangeArrowheads="1"/>
            </p:cNvSpPr>
            <p:nvPr/>
          </p:nvSpPr>
          <p:spPr bwMode="auto">
            <a:xfrm>
              <a:off x="8435975" y="2555875"/>
              <a:ext cx="23813" cy="987425"/>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74" name="Rectangle 184"/>
            <p:cNvSpPr>
              <a:spLocks noChangeArrowheads="1"/>
            </p:cNvSpPr>
            <p:nvPr/>
          </p:nvSpPr>
          <p:spPr bwMode="auto">
            <a:xfrm>
              <a:off x="8512175" y="2555875"/>
              <a:ext cx="23813" cy="1092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75" name="Rectangle 185"/>
            <p:cNvSpPr>
              <a:spLocks noChangeArrowheads="1"/>
            </p:cNvSpPr>
            <p:nvPr/>
          </p:nvSpPr>
          <p:spPr bwMode="auto">
            <a:xfrm>
              <a:off x="8548688" y="2555875"/>
              <a:ext cx="26987" cy="1092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76" name="Rectangle 186"/>
            <p:cNvSpPr>
              <a:spLocks noChangeArrowheads="1"/>
            </p:cNvSpPr>
            <p:nvPr/>
          </p:nvSpPr>
          <p:spPr bwMode="auto">
            <a:xfrm>
              <a:off x="8734425" y="2555875"/>
              <a:ext cx="28575" cy="1092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77" name="Rectangle 187"/>
            <p:cNvSpPr>
              <a:spLocks noChangeArrowheads="1"/>
            </p:cNvSpPr>
            <p:nvPr/>
          </p:nvSpPr>
          <p:spPr bwMode="auto">
            <a:xfrm>
              <a:off x="8770938" y="2555875"/>
              <a:ext cx="26987" cy="1092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grpSp>
      <p:sp>
        <p:nvSpPr>
          <p:cNvPr id="278" name="Rectangle 7"/>
          <p:cNvSpPr>
            <a:spLocks noChangeArrowheads="1"/>
          </p:cNvSpPr>
          <p:nvPr>
            <p:custDataLst>
              <p:tags r:id="rId1"/>
            </p:custDataLst>
          </p:nvPr>
        </p:nvSpPr>
        <p:spPr bwMode="auto">
          <a:xfrm rot="16200000">
            <a:off x="1420019" y="1737519"/>
            <a:ext cx="261938"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0" tIns="0" rIns="0" bIns="0">
            <a:spAutoFit/>
          </a:bodyPr>
          <a:lstStyle/>
          <a:p>
            <a:pPr defTabSz="457200"/>
            <a:endParaRPr lang="en-US" sz="1700">
              <a:solidFill>
                <a:schemeClr val="bg1"/>
              </a:solidFill>
              <a:latin typeface="Arial" charset="0"/>
              <a:cs typeface="Arial" charset="0"/>
            </a:endParaRPr>
          </a:p>
        </p:txBody>
      </p:sp>
      <p:sp>
        <p:nvSpPr>
          <p:cNvPr id="279" name="Rectangle 6"/>
          <p:cNvSpPr>
            <a:spLocks noChangeArrowheads="1"/>
          </p:cNvSpPr>
          <p:nvPr/>
        </p:nvSpPr>
        <p:spPr bwMode="auto">
          <a:xfrm rot="16200000">
            <a:off x="-319852" y="1767653"/>
            <a:ext cx="2727325" cy="1325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p>
            <a:pPr algn="ctr"/>
            <a:r>
              <a:rPr lang="en-US" sz="2000" b="1" dirty="0">
                <a:solidFill>
                  <a:schemeClr val="bg1"/>
                </a:solidFill>
                <a:latin typeface="Arial" charset="0"/>
                <a:ea typeface="ヒラギノ角ゴ Pro W3" charset="0"/>
              </a:rPr>
              <a:t>Percent Change From Baseline in Sum of Tumor Diameters</a:t>
            </a:r>
          </a:p>
        </p:txBody>
      </p:sp>
      <p:sp>
        <p:nvSpPr>
          <p:cNvPr id="280" name="Rectangle 29"/>
          <p:cNvSpPr>
            <a:spLocks noChangeArrowheads="1"/>
          </p:cNvSpPr>
          <p:nvPr/>
        </p:nvSpPr>
        <p:spPr bwMode="auto">
          <a:xfrm>
            <a:off x="1408113" y="1412875"/>
            <a:ext cx="8858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gn="r"/>
            <a:r>
              <a:rPr lang="en-US" sz="1700" b="1">
                <a:solidFill>
                  <a:schemeClr val="bg1"/>
                </a:solidFill>
                <a:latin typeface="Arial" charset="0"/>
                <a:ea typeface="ヒラギノ角ゴ Pro W3" charset="0"/>
              </a:rPr>
              <a:t>&gt;100</a:t>
            </a:r>
          </a:p>
        </p:txBody>
      </p:sp>
      <p:sp>
        <p:nvSpPr>
          <p:cNvPr id="281" name="Rectangle 31"/>
          <p:cNvSpPr>
            <a:spLocks noChangeArrowheads="1"/>
          </p:cNvSpPr>
          <p:nvPr/>
        </p:nvSpPr>
        <p:spPr bwMode="auto">
          <a:xfrm>
            <a:off x="1724025" y="1841500"/>
            <a:ext cx="5699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gn="r"/>
            <a:r>
              <a:rPr lang="en-US" sz="1700" b="1">
                <a:solidFill>
                  <a:schemeClr val="bg1"/>
                </a:solidFill>
                <a:latin typeface="Arial" charset="0"/>
                <a:ea typeface="ヒラギノ角ゴ Pro W3" charset="0"/>
              </a:rPr>
              <a:t>50</a:t>
            </a:r>
          </a:p>
        </p:txBody>
      </p:sp>
      <p:sp>
        <p:nvSpPr>
          <p:cNvPr id="282" name="Rectangle 33"/>
          <p:cNvSpPr>
            <a:spLocks noChangeArrowheads="1"/>
          </p:cNvSpPr>
          <p:nvPr/>
        </p:nvSpPr>
        <p:spPr bwMode="auto">
          <a:xfrm>
            <a:off x="1873250" y="2293938"/>
            <a:ext cx="4206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gn="r"/>
            <a:r>
              <a:rPr lang="en-US" sz="1700" b="1">
                <a:solidFill>
                  <a:schemeClr val="bg1"/>
                </a:solidFill>
                <a:latin typeface="Arial" charset="0"/>
                <a:ea typeface="ヒラギノ角ゴ Pro W3" charset="0"/>
              </a:rPr>
              <a:t>0</a:t>
            </a:r>
          </a:p>
        </p:txBody>
      </p:sp>
      <p:sp>
        <p:nvSpPr>
          <p:cNvPr id="283" name="Rectangle 35"/>
          <p:cNvSpPr>
            <a:spLocks noChangeArrowheads="1"/>
          </p:cNvSpPr>
          <p:nvPr/>
        </p:nvSpPr>
        <p:spPr bwMode="auto">
          <a:xfrm>
            <a:off x="1636713" y="2732088"/>
            <a:ext cx="6572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gn="r"/>
            <a:r>
              <a:rPr lang="en-US" sz="1700" b="1">
                <a:solidFill>
                  <a:schemeClr val="bg1"/>
                </a:solidFill>
                <a:latin typeface="Arial" charset="0"/>
                <a:ea typeface="ヒラギノ角ゴ Pro W3" charset="0"/>
              </a:rPr>
              <a:t>-50</a:t>
            </a:r>
          </a:p>
        </p:txBody>
      </p:sp>
      <p:sp>
        <p:nvSpPr>
          <p:cNvPr id="284" name="Rectangle 37"/>
          <p:cNvSpPr>
            <a:spLocks noChangeArrowheads="1"/>
          </p:cNvSpPr>
          <p:nvPr/>
        </p:nvSpPr>
        <p:spPr bwMode="auto">
          <a:xfrm>
            <a:off x="1536700" y="3168650"/>
            <a:ext cx="7572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gn="r"/>
            <a:r>
              <a:rPr lang="en-US" sz="1700" b="1">
                <a:solidFill>
                  <a:schemeClr val="bg1"/>
                </a:solidFill>
                <a:latin typeface="Arial" charset="0"/>
                <a:ea typeface="ヒラギノ角ゴ Pro W3" charset="0"/>
              </a:rPr>
              <a:t>-100</a:t>
            </a:r>
          </a:p>
        </p:txBody>
      </p:sp>
      <p:sp>
        <p:nvSpPr>
          <p:cNvPr id="285" name="Rectangle 40"/>
          <p:cNvSpPr>
            <a:spLocks noChangeArrowheads="1"/>
          </p:cNvSpPr>
          <p:nvPr/>
        </p:nvSpPr>
        <p:spPr bwMode="auto">
          <a:xfrm>
            <a:off x="2362200" y="1570038"/>
            <a:ext cx="23813" cy="831850"/>
          </a:xfrm>
          <a:prstGeom prst="rect">
            <a:avLst/>
          </a:prstGeom>
          <a:solidFill>
            <a:srgbClr val="FFFF66"/>
          </a:solidFill>
          <a:ln w="9525">
            <a:solidFill>
              <a:schemeClr val="bg1"/>
            </a:solidFill>
            <a:miter lim="800000"/>
            <a:headEnd/>
            <a:tailEnd/>
          </a:ln>
        </p:spPr>
        <p:txBody>
          <a:bodyPr/>
          <a:lstStyle/>
          <a:p>
            <a:pPr defTabSz="457200"/>
            <a:endParaRPr lang="en-US" sz="1700" b="1">
              <a:solidFill>
                <a:schemeClr val="bg1"/>
              </a:solidFill>
              <a:latin typeface="Arial" charset="0"/>
              <a:ea typeface="ヒラギノ角ゴ Pro W3" charset="0"/>
            </a:endParaRPr>
          </a:p>
        </p:txBody>
      </p:sp>
      <p:sp>
        <p:nvSpPr>
          <p:cNvPr id="286" name="Rectangle 41"/>
          <p:cNvSpPr>
            <a:spLocks noChangeArrowheads="1"/>
          </p:cNvSpPr>
          <p:nvPr/>
        </p:nvSpPr>
        <p:spPr bwMode="auto">
          <a:xfrm>
            <a:off x="2452688" y="1992313"/>
            <a:ext cx="23812" cy="409575"/>
          </a:xfrm>
          <a:prstGeom prst="rect">
            <a:avLst/>
          </a:prstGeom>
          <a:solidFill>
            <a:srgbClr val="FFFF66"/>
          </a:solidFill>
          <a:ln w="9525">
            <a:solidFill>
              <a:schemeClr val="bg1"/>
            </a:solidFill>
            <a:miter lim="800000"/>
            <a:headEnd/>
            <a:tailEnd/>
          </a:ln>
        </p:spPr>
        <p:txBody>
          <a:bodyPr/>
          <a:lstStyle/>
          <a:p>
            <a:pPr defTabSz="457200"/>
            <a:endParaRPr lang="en-US" sz="1700" b="1">
              <a:solidFill>
                <a:schemeClr val="bg1"/>
              </a:solidFill>
              <a:latin typeface="Arial" charset="0"/>
              <a:ea typeface="ヒラギノ角ゴ Pro W3" charset="0"/>
            </a:endParaRPr>
          </a:p>
        </p:txBody>
      </p:sp>
      <p:sp>
        <p:nvSpPr>
          <p:cNvPr id="287" name="Rectangle 45"/>
          <p:cNvSpPr>
            <a:spLocks noChangeArrowheads="1"/>
          </p:cNvSpPr>
          <p:nvPr/>
        </p:nvSpPr>
        <p:spPr bwMode="auto">
          <a:xfrm>
            <a:off x="2547938" y="2238375"/>
            <a:ext cx="19050" cy="163513"/>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700" b="1">
              <a:solidFill>
                <a:schemeClr val="bg1"/>
              </a:solidFill>
              <a:latin typeface="Arial" charset="0"/>
              <a:ea typeface="ヒラギノ角ゴ Pro W3" charset="0"/>
            </a:endParaRPr>
          </a:p>
        </p:txBody>
      </p:sp>
      <p:sp>
        <p:nvSpPr>
          <p:cNvPr id="288" name="Rectangle 46"/>
          <p:cNvSpPr>
            <a:spLocks noChangeArrowheads="1"/>
          </p:cNvSpPr>
          <p:nvPr/>
        </p:nvSpPr>
        <p:spPr bwMode="auto">
          <a:xfrm>
            <a:off x="2638425" y="2363788"/>
            <a:ext cx="19050" cy="3810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700" b="1">
              <a:solidFill>
                <a:schemeClr val="bg1"/>
              </a:solidFill>
              <a:latin typeface="Arial" charset="0"/>
              <a:ea typeface="ヒラギノ角ゴ Pro W3" charset="0"/>
            </a:endParaRPr>
          </a:p>
        </p:txBody>
      </p:sp>
      <p:sp>
        <p:nvSpPr>
          <p:cNvPr id="289" name="Rectangle 48"/>
          <p:cNvSpPr>
            <a:spLocks noChangeArrowheads="1"/>
          </p:cNvSpPr>
          <p:nvPr/>
        </p:nvSpPr>
        <p:spPr bwMode="auto">
          <a:xfrm>
            <a:off x="2668588" y="2401888"/>
            <a:ext cx="20637" cy="33337"/>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700" b="1">
              <a:solidFill>
                <a:schemeClr val="bg1"/>
              </a:solidFill>
              <a:latin typeface="Arial" charset="0"/>
              <a:ea typeface="ヒラギノ角ゴ Pro W3" charset="0"/>
            </a:endParaRPr>
          </a:p>
        </p:txBody>
      </p:sp>
      <p:sp>
        <p:nvSpPr>
          <p:cNvPr id="290" name="Rectangle 49"/>
          <p:cNvSpPr>
            <a:spLocks noChangeArrowheads="1"/>
          </p:cNvSpPr>
          <p:nvPr/>
        </p:nvSpPr>
        <p:spPr bwMode="auto">
          <a:xfrm>
            <a:off x="2700338" y="2401888"/>
            <a:ext cx="19050" cy="46037"/>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91" name="Rectangle 50"/>
          <p:cNvSpPr>
            <a:spLocks noChangeArrowheads="1"/>
          </p:cNvSpPr>
          <p:nvPr/>
        </p:nvSpPr>
        <p:spPr bwMode="auto">
          <a:xfrm>
            <a:off x="2759075" y="2401888"/>
            <a:ext cx="20638" cy="6350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92" name="Rectangle 51"/>
          <p:cNvSpPr>
            <a:spLocks noChangeArrowheads="1"/>
          </p:cNvSpPr>
          <p:nvPr/>
        </p:nvSpPr>
        <p:spPr bwMode="auto">
          <a:xfrm>
            <a:off x="3033713" y="2401888"/>
            <a:ext cx="22225" cy="90487"/>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93" name="Rectangle 52"/>
          <p:cNvSpPr>
            <a:spLocks noChangeArrowheads="1"/>
          </p:cNvSpPr>
          <p:nvPr/>
        </p:nvSpPr>
        <p:spPr bwMode="auto">
          <a:xfrm>
            <a:off x="3155950" y="2401888"/>
            <a:ext cx="20638" cy="109537"/>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94" name="Rectangle 53"/>
          <p:cNvSpPr>
            <a:spLocks noChangeArrowheads="1"/>
          </p:cNvSpPr>
          <p:nvPr/>
        </p:nvSpPr>
        <p:spPr bwMode="auto">
          <a:xfrm>
            <a:off x="4159250" y="2401888"/>
            <a:ext cx="23813" cy="23495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95" name="Rectangle 54"/>
          <p:cNvSpPr>
            <a:spLocks noChangeArrowheads="1"/>
          </p:cNvSpPr>
          <p:nvPr/>
        </p:nvSpPr>
        <p:spPr bwMode="auto">
          <a:xfrm>
            <a:off x="4953000" y="2401888"/>
            <a:ext cx="19050" cy="339725"/>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96" name="Rectangle 55"/>
          <p:cNvSpPr>
            <a:spLocks noChangeArrowheads="1"/>
          </p:cNvSpPr>
          <p:nvPr/>
        </p:nvSpPr>
        <p:spPr bwMode="auto">
          <a:xfrm>
            <a:off x="5073650" y="2401888"/>
            <a:ext cx="22225" cy="346075"/>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97" name="Rectangle 56"/>
          <p:cNvSpPr>
            <a:spLocks noChangeArrowheads="1"/>
          </p:cNvSpPr>
          <p:nvPr/>
        </p:nvSpPr>
        <p:spPr bwMode="auto">
          <a:xfrm>
            <a:off x="6718300" y="2401888"/>
            <a:ext cx="22225" cy="503237"/>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98" name="Rectangle 57"/>
          <p:cNvSpPr>
            <a:spLocks noChangeArrowheads="1"/>
          </p:cNvSpPr>
          <p:nvPr/>
        </p:nvSpPr>
        <p:spPr bwMode="auto">
          <a:xfrm>
            <a:off x="6992938" y="2401888"/>
            <a:ext cx="20637" cy="531812"/>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299" name="Rectangle 58"/>
          <p:cNvSpPr>
            <a:spLocks noChangeArrowheads="1"/>
          </p:cNvSpPr>
          <p:nvPr/>
        </p:nvSpPr>
        <p:spPr bwMode="auto">
          <a:xfrm>
            <a:off x="8239125" y="2401888"/>
            <a:ext cx="23813" cy="815975"/>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00" name="Rectangle 188"/>
          <p:cNvSpPr>
            <a:spLocks noChangeArrowheads="1"/>
          </p:cNvSpPr>
          <p:nvPr/>
        </p:nvSpPr>
        <p:spPr bwMode="auto">
          <a:xfrm>
            <a:off x="2728913" y="2401888"/>
            <a:ext cx="22225" cy="6350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01" name="Rectangle 189"/>
          <p:cNvSpPr>
            <a:spLocks noChangeArrowheads="1"/>
          </p:cNvSpPr>
          <p:nvPr/>
        </p:nvSpPr>
        <p:spPr bwMode="auto">
          <a:xfrm>
            <a:off x="2941638" y="2401888"/>
            <a:ext cx="20637" cy="8255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02" name="Rectangle 190"/>
          <p:cNvSpPr>
            <a:spLocks noChangeArrowheads="1"/>
          </p:cNvSpPr>
          <p:nvPr/>
        </p:nvSpPr>
        <p:spPr bwMode="auto">
          <a:xfrm>
            <a:off x="2971800" y="2401888"/>
            <a:ext cx="23813" cy="90487"/>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03" name="Rectangle 191"/>
          <p:cNvSpPr>
            <a:spLocks noChangeArrowheads="1"/>
          </p:cNvSpPr>
          <p:nvPr/>
        </p:nvSpPr>
        <p:spPr bwMode="auto">
          <a:xfrm>
            <a:off x="3675063" y="2401888"/>
            <a:ext cx="19050" cy="188912"/>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04" name="Rectangle 192"/>
          <p:cNvSpPr>
            <a:spLocks noChangeArrowheads="1"/>
          </p:cNvSpPr>
          <p:nvPr/>
        </p:nvSpPr>
        <p:spPr bwMode="auto">
          <a:xfrm>
            <a:off x="3703638" y="2401888"/>
            <a:ext cx="22225" cy="19050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05" name="Rectangle 193"/>
          <p:cNvSpPr>
            <a:spLocks noChangeArrowheads="1"/>
          </p:cNvSpPr>
          <p:nvPr/>
        </p:nvSpPr>
        <p:spPr bwMode="auto">
          <a:xfrm>
            <a:off x="3856038" y="2401888"/>
            <a:ext cx="22225" cy="20320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06" name="Rectangle 194"/>
          <p:cNvSpPr>
            <a:spLocks noChangeArrowheads="1"/>
          </p:cNvSpPr>
          <p:nvPr/>
        </p:nvSpPr>
        <p:spPr bwMode="auto">
          <a:xfrm>
            <a:off x="3917950" y="2401888"/>
            <a:ext cx="19050" cy="211137"/>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07" name="Rectangle 195"/>
          <p:cNvSpPr>
            <a:spLocks noChangeArrowheads="1"/>
          </p:cNvSpPr>
          <p:nvPr/>
        </p:nvSpPr>
        <p:spPr bwMode="auto">
          <a:xfrm>
            <a:off x="3978275" y="2401888"/>
            <a:ext cx="19050" cy="220662"/>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08" name="Rectangle 196"/>
          <p:cNvSpPr>
            <a:spLocks noChangeArrowheads="1"/>
          </p:cNvSpPr>
          <p:nvPr/>
        </p:nvSpPr>
        <p:spPr bwMode="auto">
          <a:xfrm>
            <a:off x="4189413" y="2401888"/>
            <a:ext cx="22225" cy="246062"/>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09" name="Rectangle 197"/>
          <p:cNvSpPr>
            <a:spLocks noChangeArrowheads="1"/>
          </p:cNvSpPr>
          <p:nvPr/>
        </p:nvSpPr>
        <p:spPr bwMode="auto">
          <a:xfrm>
            <a:off x="4311650" y="2401888"/>
            <a:ext cx="23813" cy="261937"/>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10" name="Rectangle 198"/>
          <p:cNvSpPr>
            <a:spLocks noChangeArrowheads="1"/>
          </p:cNvSpPr>
          <p:nvPr/>
        </p:nvSpPr>
        <p:spPr bwMode="auto">
          <a:xfrm>
            <a:off x="4341813" y="2401888"/>
            <a:ext cx="22225" cy="261937"/>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11" name="Rectangle 199"/>
          <p:cNvSpPr>
            <a:spLocks noChangeArrowheads="1"/>
          </p:cNvSpPr>
          <p:nvPr/>
        </p:nvSpPr>
        <p:spPr bwMode="auto">
          <a:xfrm>
            <a:off x="4706938" y="2401888"/>
            <a:ext cx="22225" cy="314325"/>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12" name="Rectangle 200"/>
          <p:cNvSpPr>
            <a:spLocks noChangeArrowheads="1"/>
          </p:cNvSpPr>
          <p:nvPr/>
        </p:nvSpPr>
        <p:spPr bwMode="auto">
          <a:xfrm>
            <a:off x="4830763" y="2401888"/>
            <a:ext cx="19050" cy="322262"/>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13" name="Rectangle 201"/>
          <p:cNvSpPr>
            <a:spLocks noChangeArrowheads="1"/>
          </p:cNvSpPr>
          <p:nvPr/>
        </p:nvSpPr>
        <p:spPr bwMode="auto">
          <a:xfrm>
            <a:off x="4892675" y="2401888"/>
            <a:ext cx="19050" cy="328612"/>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14" name="Rectangle 202"/>
          <p:cNvSpPr>
            <a:spLocks noChangeArrowheads="1"/>
          </p:cNvSpPr>
          <p:nvPr/>
        </p:nvSpPr>
        <p:spPr bwMode="auto">
          <a:xfrm>
            <a:off x="6232525" y="2401888"/>
            <a:ext cx="19050" cy="442912"/>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15" name="Rectangle 203"/>
          <p:cNvSpPr>
            <a:spLocks noChangeArrowheads="1"/>
          </p:cNvSpPr>
          <p:nvPr/>
        </p:nvSpPr>
        <p:spPr bwMode="auto">
          <a:xfrm>
            <a:off x="7354888" y="2401888"/>
            <a:ext cx="23812" cy="581025"/>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16" name="Rectangle 204"/>
          <p:cNvSpPr>
            <a:spLocks noChangeArrowheads="1"/>
          </p:cNvSpPr>
          <p:nvPr/>
        </p:nvSpPr>
        <p:spPr bwMode="auto">
          <a:xfrm>
            <a:off x="8058150" y="2401888"/>
            <a:ext cx="20638" cy="763587"/>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17" name="Rectangle 205"/>
          <p:cNvSpPr>
            <a:spLocks noChangeArrowheads="1"/>
          </p:cNvSpPr>
          <p:nvPr/>
        </p:nvSpPr>
        <p:spPr bwMode="auto">
          <a:xfrm>
            <a:off x="8515350" y="2401888"/>
            <a:ext cx="19050" cy="88900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18" name="Rectangle 207"/>
          <p:cNvSpPr>
            <a:spLocks noChangeArrowheads="1"/>
          </p:cNvSpPr>
          <p:nvPr/>
        </p:nvSpPr>
        <p:spPr bwMode="auto">
          <a:xfrm>
            <a:off x="3003550" y="2401888"/>
            <a:ext cx="19050" cy="90487"/>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19" name="Rectangle 208"/>
          <p:cNvSpPr>
            <a:spLocks noChangeArrowheads="1"/>
          </p:cNvSpPr>
          <p:nvPr/>
        </p:nvSpPr>
        <p:spPr bwMode="auto">
          <a:xfrm>
            <a:off x="3551238" y="2401888"/>
            <a:ext cx="19050" cy="180975"/>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20" name="Rectangle 209"/>
          <p:cNvSpPr>
            <a:spLocks noChangeArrowheads="1"/>
          </p:cNvSpPr>
          <p:nvPr/>
        </p:nvSpPr>
        <p:spPr bwMode="auto">
          <a:xfrm>
            <a:off x="3579813" y="2401888"/>
            <a:ext cx="23812" cy="180975"/>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21" name="Rectangle 210"/>
          <p:cNvSpPr>
            <a:spLocks noChangeArrowheads="1"/>
          </p:cNvSpPr>
          <p:nvPr/>
        </p:nvSpPr>
        <p:spPr bwMode="auto">
          <a:xfrm>
            <a:off x="3946525" y="2401888"/>
            <a:ext cx="22225" cy="217487"/>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22" name="Rectangle 211"/>
          <p:cNvSpPr>
            <a:spLocks noChangeArrowheads="1"/>
          </p:cNvSpPr>
          <p:nvPr/>
        </p:nvSpPr>
        <p:spPr bwMode="auto">
          <a:xfrm>
            <a:off x="4068763" y="2401888"/>
            <a:ext cx="19050" cy="223837"/>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23" name="Rectangle 212"/>
          <p:cNvSpPr>
            <a:spLocks noChangeArrowheads="1"/>
          </p:cNvSpPr>
          <p:nvPr/>
        </p:nvSpPr>
        <p:spPr bwMode="auto">
          <a:xfrm>
            <a:off x="4130675" y="2401888"/>
            <a:ext cx="19050" cy="231775"/>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24" name="Rectangle 213"/>
          <p:cNvSpPr>
            <a:spLocks noChangeArrowheads="1"/>
          </p:cNvSpPr>
          <p:nvPr/>
        </p:nvSpPr>
        <p:spPr bwMode="auto">
          <a:xfrm>
            <a:off x="4402138" y="2401888"/>
            <a:ext cx="23812" cy="27305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25" name="Rectangle 214"/>
          <p:cNvSpPr>
            <a:spLocks noChangeArrowheads="1"/>
          </p:cNvSpPr>
          <p:nvPr/>
        </p:nvSpPr>
        <p:spPr bwMode="auto">
          <a:xfrm>
            <a:off x="4492625" y="2401888"/>
            <a:ext cx="23813" cy="280987"/>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26" name="Rectangle 215"/>
          <p:cNvSpPr>
            <a:spLocks noChangeArrowheads="1"/>
          </p:cNvSpPr>
          <p:nvPr/>
        </p:nvSpPr>
        <p:spPr bwMode="auto">
          <a:xfrm>
            <a:off x="4587875" y="2401888"/>
            <a:ext cx="19050" cy="293687"/>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27" name="Rectangle 216"/>
          <p:cNvSpPr>
            <a:spLocks noChangeArrowheads="1"/>
          </p:cNvSpPr>
          <p:nvPr/>
        </p:nvSpPr>
        <p:spPr bwMode="auto">
          <a:xfrm>
            <a:off x="4616450" y="2401888"/>
            <a:ext cx="22225" cy="293687"/>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28" name="Rectangle 217"/>
          <p:cNvSpPr>
            <a:spLocks noChangeArrowheads="1"/>
          </p:cNvSpPr>
          <p:nvPr/>
        </p:nvSpPr>
        <p:spPr bwMode="auto">
          <a:xfrm>
            <a:off x="4740275" y="2401888"/>
            <a:ext cx="19050" cy="314325"/>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29" name="Rectangle 218"/>
          <p:cNvSpPr>
            <a:spLocks noChangeArrowheads="1"/>
          </p:cNvSpPr>
          <p:nvPr/>
        </p:nvSpPr>
        <p:spPr bwMode="auto">
          <a:xfrm>
            <a:off x="4983163" y="2401888"/>
            <a:ext cx="19050" cy="34290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30" name="Rectangle 219"/>
          <p:cNvSpPr>
            <a:spLocks noChangeArrowheads="1"/>
          </p:cNvSpPr>
          <p:nvPr/>
        </p:nvSpPr>
        <p:spPr bwMode="auto">
          <a:xfrm>
            <a:off x="5164138" y="2401888"/>
            <a:ext cx="22225" cy="360362"/>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31" name="Rectangle 220"/>
          <p:cNvSpPr>
            <a:spLocks noChangeArrowheads="1"/>
          </p:cNvSpPr>
          <p:nvPr/>
        </p:nvSpPr>
        <p:spPr bwMode="auto">
          <a:xfrm>
            <a:off x="5376863" y="2401888"/>
            <a:ext cx="23812" cy="379412"/>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32" name="Rectangle 221"/>
          <p:cNvSpPr>
            <a:spLocks noChangeArrowheads="1"/>
          </p:cNvSpPr>
          <p:nvPr/>
        </p:nvSpPr>
        <p:spPr bwMode="auto">
          <a:xfrm>
            <a:off x="5681663" y="2401888"/>
            <a:ext cx="22225" cy="40005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33" name="Rectangle 222"/>
          <p:cNvSpPr>
            <a:spLocks noChangeArrowheads="1"/>
          </p:cNvSpPr>
          <p:nvPr/>
        </p:nvSpPr>
        <p:spPr bwMode="auto">
          <a:xfrm>
            <a:off x="5715000" y="2401888"/>
            <a:ext cx="19050" cy="403225"/>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34" name="Rectangle 223"/>
          <p:cNvSpPr>
            <a:spLocks noChangeArrowheads="1"/>
          </p:cNvSpPr>
          <p:nvPr/>
        </p:nvSpPr>
        <p:spPr bwMode="auto">
          <a:xfrm>
            <a:off x="5867400" y="2401888"/>
            <a:ext cx="19050" cy="41275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35" name="Rectangle 224"/>
          <p:cNvSpPr>
            <a:spLocks noChangeArrowheads="1"/>
          </p:cNvSpPr>
          <p:nvPr/>
        </p:nvSpPr>
        <p:spPr bwMode="auto">
          <a:xfrm>
            <a:off x="6048375" y="2401888"/>
            <a:ext cx="22225" cy="422275"/>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36" name="Rectangle 225"/>
          <p:cNvSpPr>
            <a:spLocks noChangeArrowheads="1"/>
          </p:cNvSpPr>
          <p:nvPr/>
        </p:nvSpPr>
        <p:spPr bwMode="auto">
          <a:xfrm>
            <a:off x="6261100" y="2401888"/>
            <a:ext cx="19050" cy="442912"/>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37" name="Rectangle 226"/>
          <p:cNvSpPr>
            <a:spLocks noChangeArrowheads="1"/>
          </p:cNvSpPr>
          <p:nvPr/>
        </p:nvSpPr>
        <p:spPr bwMode="auto">
          <a:xfrm>
            <a:off x="6291263" y="2401888"/>
            <a:ext cx="20637" cy="45720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38" name="Rectangle 227"/>
          <p:cNvSpPr>
            <a:spLocks noChangeArrowheads="1"/>
          </p:cNvSpPr>
          <p:nvPr/>
        </p:nvSpPr>
        <p:spPr bwMode="auto">
          <a:xfrm>
            <a:off x="6443663" y="2401888"/>
            <a:ext cx="22225" cy="474662"/>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39" name="Rectangle 228"/>
          <p:cNvSpPr>
            <a:spLocks noChangeArrowheads="1"/>
          </p:cNvSpPr>
          <p:nvPr/>
        </p:nvSpPr>
        <p:spPr bwMode="auto">
          <a:xfrm>
            <a:off x="6503988" y="2401888"/>
            <a:ext cx="23812" cy="484187"/>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40" name="Rectangle 229"/>
          <p:cNvSpPr>
            <a:spLocks noChangeArrowheads="1"/>
          </p:cNvSpPr>
          <p:nvPr/>
        </p:nvSpPr>
        <p:spPr bwMode="auto">
          <a:xfrm>
            <a:off x="6565900" y="2401888"/>
            <a:ext cx="22225" cy="48895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41" name="Rectangle 230"/>
          <p:cNvSpPr>
            <a:spLocks noChangeArrowheads="1"/>
          </p:cNvSpPr>
          <p:nvPr/>
        </p:nvSpPr>
        <p:spPr bwMode="auto">
          <a:xfrm>
            <a:off x="6626225" y="2401888"/>
            <a:ext cx="20638" cy="493712"/>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42" name="Rectangle 231"/>
          <p:cNvSpPr>
            <a:spLocks noChangeArrowheads="1"/>
          </p:cNvSpPr>
          <p:nvPr/>
        </p:nvSpPr>
        <p:spPr bwMode="auto">
          <a:xfrm>
            <a:off x="6688138" y="2401888"/>
            <a:ext cx="20637" cy="50165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43" name="Rectangle 232"/>
          <p:cNvSpPr>
            <a:spLocks noChangeArrowheads="1"/>
          </p:cNvSpPr>
          <p:nvPr/>
        </p:nvSpPr>
        <p:spPr bwMode="auto">
          <a:xfrm>
            <a:off x="6746875" y="2401888"/>
            <a:ext cx="23813" cy="50800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44" name="Rectangle 233"/>
          <p:cNvSpPr>
            <a:spLocks noChangeArrowheads="1"/>
          </p:cNvSpPr>
          <p:nvPr/>
        </p:nvSpPr>
        <p:spPr bwMode="auto">
          <a:xfrm>
            <a:off x="7450138" y="2401888"/>
            <a:ext cx="19050" cy="588962"/>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45" name="Rectangle 234"/>
          <p:cNvSpPr>
            <a:spLocks noChangeArrowheads="1"/>
          </p:cNvSpPr>
          <p:nvPr/>
        </p:nvSpPr>
        <p:spPr bwMode="auto">
          <a:xfrm>
            <a:off x="7540625" y="2401888"/>
            <a:ext cx="19050" cy="608012"/>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46" name="Rectangle 235"/>
          <p:cNvSpPr>
            <a:spLocks noChangeArrowheads="1"/>
          </p:cNvSpPr>
          <p:nvPr/>
        </p:nvSpPr>
        <p:spPr bwMode="auto">
          <a:xfrm>
            <a:off x="7753350" y="2401888"/>
            <a:ext cx="19050" cy="633412"/>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47" name="Rectangle 236"/>
          <p:cNvSpPr>
            <a:spLocks noChangeArrowheads="1"/>
          </p:cNvSpPr>
          <p:nvPr/>
        </p:nvSpPr>
        <p:spPr bwMode="auto">
          <a:xfrm>
            <a:off x="8026400" y="2401888"/>
            <a:ext cx="22225" cy="73660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48" name="Rectangle 237"/>
          <p:cNvSpPr>
            <a:spLocks noChangeArrowheads="1"/>
          </p:cNvSpPr>
          <p:nvPr/>
        </p:nvSpPr>
        <p:spPr bwMode="auto">
          <a:xfrm>
            <a:off x="8120063" y="2401888"/>
            <a:ext cx="19050" cy="784225"/>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49" name="Rectangle 238"/>
          <p:cNvSpPr>
            <a:spLocks noChangeArrowheads="1"/>
          </p:cNvSpPr>
          <p:nvPr/>
        </p:nvSpPr>
        <p:spPr bwMode="auto">
          <a:xfrm>
            <a:off x="8329613" y="2401888"/>
            <a:ext cx="23812" cy="88900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50" name="Rectangle 239"/>
          <p:cNvSpPr>
            <a:spLocks noChangeArrowheads="1"/>
          </p:cNvSpPr>
          <p:nvPr/>
        </p:nvSpPr>
        <p:spPr bwMode="auto">
          <a:xfrm>
            <a:off x="8362950" y="2401888"/>
            <a:ext cx="19050" cy="88900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51" name="Rectangle 240"/>
          <p:cNvSpPr>
            <a:spLocks noChangeArrowheads="1"/>
          </p:cNvSpPr>
          <p:nvPr/>
        </p:nvSpPr>
        <p:spPr bwMode="auto">
          <a:xfrm>
            <a:off x="8391525" y="2401888"/>
            <a:ext cx="22225" cy="88900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52" name="Rectangle 241"/>
          <p:cNvSpPr>
            <a:spLocks noChangeArrowheads="1"/>
          </p:cNvSpPr>
          <p:nvPr/>
        </p:nvSpPr>
        <p:spPr bwMode="auto">
          <a:xfrm>
            <a:off x="8424863" y="2401888"/>
            <a:ext cx="19050" cy="88900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53" name="Freeform 266"/>
          <p:cNvSpPr>
            <a:spLocks/>
          </p:cNvSpPr>
          <p:nvPr/>
        </p:nvSpPr>
        <p:spPr bwMode="auto">
          <a:xfrm>
            <a:off x="2343150" y="1536700"/>
            <a:ext cx="6173788" cy="1760538"/>
          </a:xfrm>
          <a:custGeom>
            <a:avLst/>
            <a:gdLst>
              <a:gd name="T0" fmla="*/ 0 w 4206"/>
              <a:gd name="T1" fmla="*/ 0 h 1984"/>
              <a:gd name="T2" fmla="*/ 0 w 4206"/>
              <a:gd name="T3" fmla="*/ 2147483647 h 1984"/>
              <a:gd name="T4" fmla="*/ 2147483647 w 4206"/>
              <a:gd name="T5" fmla="*/ 2147483647 h 1984"/>
              <a:gd name="T6" fmla="*/ 0 60000 65536"/>
              <a:gd name="T7" fmla="*/ 0 60000 65536"/>
              <a:gd name="T8" fmla="*/ 0 60000 65536"/>
              <a:gd name="T9" fmla="*/ 0 w 4206"/>
              <a:gd name="T10" fmla="*/ 0 h 1984"/>
              <a:gd name="T11" fmla="*/ 4206 w 4206"/>
              <a:gd name="T12" fmla="*/ 1984 h 1984"/>
            </a:gdLst>
            <a:ahLst/>
            <a:cxnLst>
              <a:cxn ang="T6">
                <a:pos x="T0" y="T1"/>
              </a:cxn>
              <a:cxn ang="T7">
                <a:pos x="T2" y="T3"/>
              </a:cxn>
              <a:cxn ang="T8">
                <a:pos x="T4" y="T5"/>
              </a:cxn>
            </a:cxnLst>
            <a:rect l="T9" t="T10" r="T11" b="T12"/>
            <a:pathLst>
              <a:path w="4206" h="1984">
                <a:moveTo>
                  <a:pt x="0" y="0"/>
                </a:moveTo>
                <a:lnTo>
                  <a:pt x="0" y="1984"/>
                </a:lnTo>
                <a:lnTo>
                  <a:pt x="4206" y="1984"/>
                </a:lnTo>
              </a:path>
            </a:pathLst>
          </a:custGeom>
          <a:noFill/>
          <a:ln w="3175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4" name="Line 260"/>
          <p:cNvSpPr>
            <a:spLocks noChangeShapeType="1"/>
          </p:cNvSpPr>
          <p:nvPr/>
        </p:nvSpPr>
        <p:spPr bwMode="auto">
          <a:xfrm flipH="1">
            <a:off x="2265363" y="1758950"/>
            <a:ext cx="85725" cy="0"/>
          </a:xfrm>
          <a:prstGeom prst="line">
            <a:avLst/>
          </a:prstGeom>
          <a:noFill/>
          <a:ln w="3175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5" name="Line 261"/>
          <p:cNvSpPr>
            <a:spLocks noChangeShapeType="1"/>
          </p:cNvSpPr>
          <p:nvPr/>
        </p:nvSpPr>
        <p:spPr bwMode="auto">
          <a:xfrm flipH="1">
            <a:off x="2265363" y="1979613"/>
            <a:ext cx="85725" cy="0"/>
          </a:xfrm>
          <a:prstGeom prst="line">
            <a:avLst/>
          </a:prstGeom>
          <a:noFill/>
          <a:ln w="3175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6" name="Line 262"/>
          <p:cNvSpPr>
            <a:spLocks noChangeShapeType="1"/>
          </p:cNvSpPr>
          <p:nvPr/>
        </p:nvSpPr>
        <p:spPr bwMode="auto">
          <a:xfrm flipH="1">
            <a:off x="2265363" y="2417763"/>
            <a:ext cx="85725" cy="0"/>
          </a:xfrm>
          <a:prstGeom prst="line">
            <a:avLst/>
          </a:prstGeom>
          <a:noFill/>
          <a:ln w="3175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7" name="Line 263"/>
          <p:cNvSpPr>
            <a:spLocks noChangeShapeType="1"/>
          </p:cNvSpPr>
          <p:nvPr/>
        </p:nvSpPr>
        <p:spPr bwMode="auto">
          <a:xfrm flipH="1">
            <a:off x="2265363" y="2638425"/>
            <a:ext cx="85725" cy="0"/>
          </a:xfrm>
          <a:prstGeom prst="line">
            <a:avLst/>
          </a:prstGeom>
          <a:noFill/>
          <a:ln w="3175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 name="Line 264"/>
          <p:cNvSpPr>
            <a:spLocks noChangeShapeType="1"/>
          </p:cNvSpPr>
          <p:nvPr/>
        </p:nvSpPr>
        <p:spPr bwMode="auto">
          <a:xfrm flipH="1">
            <a:off x="2265363" y="3076575"/>
            <a:ext cx="85725" cy="0"/>
          </a:xfrm>
          <a:prstGeom prst="line">
            <a:avLst/>
          </a:prstGeom>
          <a:noFill/>
          <a:ln w="3175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 name="Line 265"/>
          <p:cNvSpPr>
            <a:spLocks noChangeShapeType="1"/>
          </p:cNvSpPr>
          <p:nvPr/>
        </p:nvSpPr>
        <p:spPr bwMode="auto">
          <a:xfrm flipH="1">
            <a:off x="2265363" y="3297238"/>
            <a:ext cx="85725" cy="0"/>
          </a:xfrm>
          <a:prstGeom prst="line">
            <a:avLst/>
          </a:prstGeom>
          <a:noFill/>
          <a:ln w="3175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0" name="Line 285"/>
          <p:cNvSpPr>
            <a:spLocks noChangeShapeType="1"/>
          </p:cNvSpPr>
          <p:nvPr/>
        </p:nvSpPr>
        <p:spPr bwMode="auto">
          <a:xfrm flipH="1">
            <a:off x="2271713" y="1539875"/>
            <a:ext cx="84137" cy="0"/>
          </a:xfrm>
          <a:prstGeom prst="line">
            <a:avLst/>
          </a:prstGeom>
          <a:noFill/>
          <a:ln w="3175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1" name="Line 286"/>
          <p:cNvSpPr>
            <a:spLocks noChangeShapeType="1"/>
          </p:cNvSpPr>
          <p:nvPr/>
        </p:nvSpPr>
        <p:spPr bwMode="auto">
          <a:xfrm flipH="1">
            <a:off x="2265363" y="2197100"/>
            <a:ext cx="85725" cy="0"/>
          </a:xfrm>
          <a:prstGeom prst="line">
            <a:avLst/>
          </a:prstGeom>
          <a:noFill/>
          <a:ln w="3175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2" name="Line 287"/>
          <p:cNvSpPr>
            <a:spLocks noChangeShapeType="1"/>
          </p:cNvSpPr>
          <p:nvPr/>
        </p:nvSpPr>
        <p:spPr bwMode="auto">
          <a:xfrm flipH="1">
            <a:off x="2265363" y="2857500"/>
            <a:ext cx="85725" cy="0"/>
          </a:xfrm>
          <a:prstGeom prst="line">
            <a:avLst/>
          </a:prstGeom>
          <a:noFill/>
          <a:ln w="3175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3" name="TextBox 438"/>
          <p:cNvSpPr txBox="1">
            <a:spLocks noChangeArrowheads="1"/>
          </p:cNvSpPr>
          <p:nvPr/>
        </p:nvSpPr>
        <p:spPr bwMode="auto">
          <a:xfrm>
            <a:off x="2667000" y="1143000"/>
            <a:ext cx="4724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defRPr sz="2400">
                <a:solidFill>
                  <a:schemeClr val="tx1"/>
                </a:solidFill>
                <a:latin typeface="Times" charset="0"/>
                <a:ea typeface="ＭＳ Ｐゴシック" charset="0"/>
                <a:cs typeface="ＭＳ Ｐゴシック" charset="0"/>
              </a:defRPr>
            </a:lvl1pPr>
            <a:lvl2pPr marL="742950" indent="-285750" defTabSz="457200">
              <a:defRPr sz="2400">
                <a:solidFill>
                  <a:schemeClr val="tx1"/>
                </a:solidFill>
                <a:latin typeface="Times" charset="0"/>
                <a:ea typeface="ＭＳ Ｐゴシック" charset="0"/>
              </a:defRPr>
            </a:lvl2pPr>
            <a:lvl3pPr marL="1143000" indent="-228600" defTabSz="457200">
              <a:defRPr sz="2400">
                <a:solidFill>
                  <a:schemeClr val="tx1"/>
                </a:solidFill>
                <a:latin typeface="Times" charset="0"/>
                <a:ea typeface="ＭＳ Ｐゴシック" charset="0"/>
              </a:defRPr>
            </a:lvl3pPr>
            <a:lvl4pPr marL="1600200" indent="-228600" defTabSz="457200">
              <a:defRPr sz="2400">
                <a:solidFill>
                  <a:schemeClr val="tx1"/>
                </a:solidFill>
                <a:latin typeface="Times" charset="0"/>
                <a:ea typeface="ＭＳ Ｐゴシック" charset="0"/>
              </a:defRPr>
            </a:lvl4pPr>
            <a:lvl5pPr marL="2057400" indent="-228600" defTabSz="4572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800" b="1" dirty="0" err="1">
                <a:solidFill>
                  <a:srgbClr val="FFFFFF"/>
                </a:solidFill>
                <a:latin typeface="Arial"/>
                <a:cs typeface="Arial"/>
              </a:rPr>
              <a:t>Vemurafenib</a:t>
            </a:r>
            <a:r>
              <a:rPr lang="en-US" sz="1800" b="1" dirty="0">
                <a:solidFill>
                  <a:srgbClr val="FFFFFF"/>
                </a:solidFill>
                <a:latin typeface="Arial"/>
                <a:cs typeface="Arial"/>
              </a:rPr>
              <a:t>: </a:t>
            </a:r>
            <a:r>
              <a:rPr lang="en-US" sz="1800" dirty="0">
                <a:solidFill>
                  <a:srgbClr val="FFFFFF"/>
                </a:solidFill>
                <a:latin typeface="Arial"/>
                <a:cs typeface="Arial"/>
              </a:rPr>
              <a:t>48.4% confirmed objective </a:t>
            </a:r>
            <a:r>
              <a:rPr lang="en-US" sz="1800" dirty="0" smtClean="0">
                <a:solidFill>
                  <a:srgbClr val="FFFFFF"/>
                </a:solidFill>
                <a:latin typeface="Arial"/>
                <a:cs typeface="Arial"/>
              </a:rPr>
              <a:t>response (ASCO 2011)</a:t>
            </a:r>
            <a:endParaRPr lang="en-US" sz="1800" dirty="0">
              <a:solidFill>
                <a:srgbClr val="FFFFFF"/>
              </a:solidFill>
              <a:latin typeface="Arial"/>
              <a:cs typeface="Arial"/>
            </a:endParaRPr>
          </a:p>
        </p:txBody>
      </p:sp>
      <p:sp>
        <p:nvSpPr>
          <p:cNvPr id="364" name="Rectangle 363"/>
          <p:cNvSpPr>
            <a:spLocks noChangeArrowheads="1"/>
          </p:cNvSpPr>
          <p:nvPr/>
        </p:nvSpPr>
        <p:spPr bwMode="auto">
          <a:xfrm>
            <a:off x="7956550" y="1412875"/>
            <a:ext cx="7302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r>
              <a:rPr lang="en-US" sz="2200" b="1" dirty="0">
                <a:solidFill>
                  <a:schemeClr val="bg1"/>
                </a:solidFill>
                <a:latin typeface="Arial" charset="0"/>
                <a:ea typeface="ヒラギノ角ゴ Pro W3" charset="0"/>
              </a:rPr>
              <a:t>M1c</a:t>
            </a:r>
          </a:p>
        </p:txBody>
      </p:sp>
      <p:sp>
        <p:nvSpPr>
          <p:cNvPr id="365" name="Rectangle 370"/>
          <p:cNvSpPr>
            <a:spLocks noChangeArrowheads="1"/>
          </p:cNvSpPr>
          <p:nvPr/>
        </p:nvSpPr>
        <p:spPr bwMode="auto">
          <a:xfrm>
            <a:off x="7766050" y="1552575"/>
            <a:ext cx="152400" cy="12858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a:endParaRPr lang="en-US" sz="1200" b="1">
              <a:solidFill>
                <a:schemeClr val="bg1"/>
              </a:solidFill>
              <a:latin typeface="Arial" charset="0"/>
              <a:ea typeface="ヒラギノ角ゴ Pro W3" charset="0"/>
            </a:endParaRPr>
          </a:p>
        </p:txBody>
      </p:sp>
      <p:sp>
        <p:nvSpPr>
          <p:cNvPr id="366" name="Line 18"/>
          <p:cNvSpPr>
            <a:spLocks noChangeShapeType="1"/>
          </p:cNvSpPr>
          <p:nvPr/>
        </p:nvSpPr>
        <p:spPr bwMode="auto">
          <a:xfrm>
            <a:off x="2349500" y="2403475"/>
            <a:ext cx="6184900" cy="0"/>
          </a:xfrm>
          <a:prstGeom prst="line">
            <a:avLst/>
          </a:prstGeom>
          <a:noFill/>
          <a:ln w="15875">
            <a:solidFill>
              <a:schemeClr val="bg1"/>
            </a:solidFill>
            <a:prstDash val="sysDash"/>
            <a:round/>
            <a:headEnd/>
            <a:tailEnd/>
          </a:ln>
          <a:extLst>
            <a:ext uri="{909E8E84-426E-40DD-AFC4-6F175D3DCCD1}">
              <a14:hiddenFill xmlns:a14="http://schemas.microsoft.com/office/drawing/2010/main">
                <a:noFill/>
              </a14:hiddenFill>
            </a:ext>
          </a:extLst>
        </p:spPr>
        <p:txBody>
          <a:bodyPr/>
          <a:lstStyle/>
          <a:p>
            <a:endParaRPr lang="en-US"/>
          </a:p>
        </p:txBody>
      </p:sp>
      <p:sp>
        <p:nvSpPr>
          <p:cNvPr id="367" name="TextBox 366"/>
          <p:cNvSpPr txBox="1"/>
          <p:nvPr/>
        </p:nvSpPr>
        <p:spPr>
          <a:xfrm>
            <a:off x="4191000" y="1752600"/>
            <a:ext cx="3657600" cy="646331"/>
          </a:xfrm>
          <a:prstGeom prst="rect">
            <a:avLst/>
          </a:prstGeom>
          <a:noFill/>
        </p:spPr>
        <p:txBody>
          <a:bodyPr wrap="square" rtlCol="0">
            <a:spAutoFit/>
          </a:bodyPr>
          <a:lstStyle/>
          <a:p>
            <a:r>
              <a:rPr lang="en-US" sz="1800" dirty="0" smtClean="0">
                <a:solidFill>
                  <a:srgbClr val="FFFF00"/>
                </a:solidFill>
                <a:latin typeface="Arial"/>
                <a:cs typeface="Arial"/>
              </a:rPr>
              <a:t>57.0% </a:t>
            </a:r>
            <a:r>
              <a:rPr lang="en-US" sz="1800" dirty="0">
                <a:solidFill>
                  <a:srgbClr val="FFFF00"/>
                </a:solidFill>
                <a:latin typeface="Arial"/>
                <a:cs typeface="Arial"/>
              </a:rPr>
              <a:t>confirmed objective </a:t>
            </a:r>
            <a:r>
              <a:rPr lang="en-US" sz="1800" dirty="0" smtClean="0">
                <a:solidFill>
                  <a:srgbClr val="FFFF00"/>
                </a:solidFill>
                <a:latin typeface="Arial"/>
                <a:cs typeface="Arial"/>
              </a:rPr>
              <a:t>response (ASCO 2012)</a:t>
            </a:r>
            <a:endParaRPr lang="en-US" sz="1800" dirty="0">
              <a:solidFill>
                <a:srgbClr val="FFFF00"/>
              </a:solidFill>
              <a:latin typeface="Arial"/>
              <a:cs typeface="Arial"/>
            </a:endParaRPr>
          </a:p>
        </p:txBody>
      </p:sp>
    </p:spTree>
    <p:extLst>
      <p:ext uri="{BB962C8B-B14F-4D97-AF65-F5344CB8AC3E}">
        <p14:creationId xmlns:p14="http://schemas.microsoft.com/office/powerpoint/2010/main" val="2229480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ubtitle 2"/>
          <p:cNvSpPr txBox="1">
            <a:spLocks/>
          </p:cNvSpPr>
          <p:nvPr/>
        </p:nvSpPr>
        <p:spPr bwMode="auto">
          <a:xfrm>
            <a:off x="1828800" y="457200"/>
            <a:ext cx="7315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nSpc>
                <a:spcPts val="2175"/>
              </a:lnSpc>
            </a:pPr>
            <a:r>
              <a:rPr lang="en-US" sz="1900">
                <a:solidFill>
                  <a:schemeClr val="accent1"/>
                </a:solidFill>
                <a:latin typeface="Arial" charset="0"/>
              </a:rPr>
              <a:t>Keith T Flaherty, MD</a:t>
            </a:r>
            <a:endParaRPr lang="en-US" sz="1900">
              <a:solidFill>
                <a:schemeClr val="bg1"/>
              </a:solidFill>
              <a:latin typeface="Arial" charset="0"/>
            </a:endParaRPr>
          </a:p>
          <a:p>
            <a:pPr>
              <a:lnSpc>
                <a:spcPts val="2175"/>
              </a:lnSpc>
            </a:pPr>
            <a:r>
              <a:rPr lang="en-US" sz="1900">
                <a:solidFill>
                  <a:schemeClr val="bg1"/>
                </a:solidFill>
                <a:latin typeface="Arial" charset="0"/>
              </a:rPr>
              <a:t>Director, Henri and Belinda </a:t>
            </a:r>
            <a:br>
              <a:rPr lang="en-US" sz="1900">
                <a:solidFill>
                  <a:schemeClr val="bg1"/>
                </a:solidFill>
                <a:latin typeface="Arial" charset="0"/>
              </a:rPr>
            </a:br>
            <a:r>
              <a:rPr lang="en-US" sz="1900">
                <a:solidFill>
                  <a:schemeClr val="bg1"/>
                </a:solidFill>
                <a:latin typeface="Arial" charset="0"/>
              </a:rPr>
              <a:t>Termeer Center </a:t>
            </a:r>
            <a:br>
              <a:rPr lang="en-US" sz="1900">
                <a:solidFill>
                  <a:schemeClr val="bg1"/>
                </a:solidFill>
                <a:latin typeface="Arial" charset="0"/>
              </a:rPr>
            </a:br>
            <a:r>
              <a:rPr lang="en-US" sz="1900">
                <a:solidFill>
                  <a:schemeClr val="bg1"/>
                </a:solidFill>
                <a:latin typeface="Arial" charset="0"/>
              </a:rPr>
              <a:t>for Targeted Therapies</a:t>
            </a:r>
          </a:p>
          <a:p>
            <a:pPr>
              <a:lnSpc>
                <a:spcPts val="2175"/>
              </a:lnSpc>
            </a:pPr>
            <a:r>
              <a:rPr lang="en-US" sz="1900">
                <a:solidFill>
                  <a:schemeClr val="bg1"/>
                </a:solidFill>
                <a:latin typeface="Arial" charset="0"/>
              </a:rPr>
              <a:t>Massachusetts General Hospital Cancer Center</a:t>
            </a:r>
          </a:p>
          <a:p>
            <a:pPr>
              <a:lnSpc>
                <a:spcPts val="2175"/>
              </a:lnSpc>
            </a:pPr>
            <a:r>
              <a:rPr lang="en-US" sz="1900">
                <a:solidFill>
                  <a:schemeClr val="bg1"/>
                </a:solidFill>
                <a:latin typeface="Arial" charset="0"/>
              </a:rPr>
              <a:t>Associate Professor, Harvard Medical School</a:t>
            </a:r>
          </a:p>
          <a:p>
            <a:pPr>
              <a:lnSpc>
                <a:spcPts val="2175"/>
              </a:lnSpc>
            </a:pPr>
            <a:r>
              <a:rPr lang="en-US" sz="1900">
                <a:solidFill>
                  <a:schemeClr val="bg1"/>
                </a:solidFill>
                <a:latin typeface="Arial" charset="0"/>
              </a:rPr>
              <a:t>Director of Developmental Therapeutics</a:t>
            </a:r>
          </a:p>
          <a:p>
            <a:pPr>
              <a:lnSpc>
                <a:spcPts val="2175"/>
              </a:lnSpc>
            </a:pPr>
            <a:r>
              <a:rPr lang="en-US" sz="1900">
                <a:solidFill>
                  <a:schemeClr val="bg1"/>
                </a:solidFill>
                <a:latin typeface="Arial" charset="0"/>
              </a:rPr>
              <a:t>Boston, Massachusetts</a:t>
            </a:r>
          </a:p>
        </p:txBody>
      </p:sp>
      <p:sp>
        <p:nvSpPr>
          <p:cNvPr id="10242" name="Subtitle 2"/>
          <p:cNvSpPr txBox="1">
            <a:spLocks/>
          </p:cNvSpPr>
          <p:nvPr/>
        </p:nvSpPr>
        <p:spPr bwMode="auto">
          <a:xfrm>
            <a:off x="1828800" y="2895600"/>
            <a:ext cx="72009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nSpc>
                <a:spcPts val="2175"/>
              </a:lnSpc>
            </a:pPr>
            <a:r>
              <a:rPr lang="en-US" sz="1900">
                <a:solidFill>
                  <a:schemeClr val="accent1"/>
                </a:solidFill>
                <a:latin typeface="Arial" charset="0"/>
              </a:rPr>
              <a:t>Anna C Pavlick, MS, DO</a:t>
            </a:r>
          </a:p>
          <a:p>
            <a:pPr>
              <a:lnSpc>
                <a:spcPts val="2175"/>
              </a:lnSpc>
            </a:pPr>
            <a:r>
              <a:rPr lang="en-US" sz="1900">
                <a:solidFill>
                  <a:schemeClr val="bg1"/>
                </a:solidFill>
                <a:latin typeface="Arial" charset="0"/>
              </a:rPr>
              <a:t>Associate Professor of Medicine and Dermatology</a:t>
            </a:r>
          </a:p>
          <a:p>
            <a:pPr>
              <a:lnSpc>
                <a:spcPts val="2175"/>
              </a:lnSpc>
            </a:pPr>
            <a:r>
              <a:rPr lang="en-US" sz="1900">
                <a:solidFill>
                  <a:schemeClr val="bg1"/>
                </a:solidFill>
                <a:latin typeface="Arial" charset="0"/>
              </a:rPr>
              <a:t>Director, NYU Melanoma Program</a:t>
            </a:r>
          </a:p>
          <a:p>
            <a:pPr>
              <a:lnSpc>
                <a:spcPts val="2175"/>
              </a:lnSpc>
            </a:pPr>
            <a:r>
              <a:rPr lang="en-US" sz="1900">
                <a:solidFill>
                  <a:schemeClr val="bg1"/>
                </a:solidFill>
                <a:latin typeface="Arial" charset="0"/>
              </a:rPr>
              <a:t>Director, NYU Clinical Trials Office</a:t>
            </a:r>
            <a:br>
              <a:rPr lang="en-US" sz="1900">
                <a:solidFill>
                  <a:schemeClr val="bg1"/>
                </a:solidFill>
                <a:latin typeface="Arial" charset="0"/>
              </a:rPr>
            </a:br>
            <a:r>
              <a:rPr lang="en-US" sz="1900">
                <a:solidFill>
                  <a:schemeClr val="bg1"/>
                </a:solidFill>
                <a:latin typeface="Arial" charset="0"/>
              </a:rPr>
              <a:t>Assistant Director for Clinical Research and Education</a:t>
            </a:r>
          </a:p>
          <a:p>
            <a:pPr>
              <a:lnSpc>
                <a:spcPts val="2175"/>
              </a:lnSpc>
            </a:pPr>
            <a:r>
              <a:rPr lang="en-US" sz="1900">
                <a:solidFill>
                  <a:schemeClr val="bg1"/>
                </a:solidFill>
                <a:latin typeface="Arial" charset="0"/>
              </a:rPr>
              <a:t>New York University Langone Medical Center</a:t>
            </a:r>
          </a:p>
          <a:p>
            <a:pPr>
              <a:lnSpc>
                <a:spcPts val="2175"/>
              </a:lnSpc>
            </a:pPr>
            <a:r>
              <a:rPr lang="en-US" sz="1900">
                <a:solidFill>
                  <a:schemeClr val="bg1"/>
                </a:solidFill>
                <a:latin typeface="Arial" charset="0"/>
              </a:rPr>
              <a:t>New York, New York</a:t>
            </a:r>
          </a:p>
        </p:txBody>
      </p:sp>
      <p:sp>
        <p:nvSpPr>
          <p:cNvPr id="10243" name="Subtitle 2"/>
          <p:cNvSpPr txBox="1">
            <a:spLocks/>
          </p:cNvSpPr>
          <p:nvPr/>
        </p:nvSpPr>
        <p:spPr bwMode="auto">
          <a:xfrm>
            <a:off x="1828800" y="5257800"/>
            <a:ext cx="62103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nSpc>
                <a:spcPts val="2175"/>
              </a:lnSpc>
              <a:spcBef>
                <a:spcPct val="20000"/>
              </a:spcBef>
            </a:pPr>
            <a:r>
              <a:rPr lang="en-US" sz="1900">
                <a:solidFill>
                  <a:srgbClr val="CCFFFF"/>
                </a:solidFill>
                <a:latin typeface="Arial" charset="0"/>
              </a:rPr>
              <a:t>Neil Love, MD</a:t>
            </a:r>
            <a:br>
              <a:rPr lang="en-US" sz="1900">
                <a:solidFill>
                  <a:srgbClr val="CCFFFF"/>
                </a:solidFill>
                <a:latin typeface="Arial" charset="0"/>
              </a:rPr>
            </a:br>
            <a:r>
              <a:rPr lang="en-US" sz="1900">
                <a:solidFill>
                  <a:schemeClr val="bg1"/>
                </a:solidFill>
                <a:latin typeface="Arial" charset="0"/>
              </a:rPr>
              <a:t>Research To Practice</a:t>
            </a:r>
            <a:br>
              <a:rPr lang="en-US" sz="1900">
                <a:solidFill>
                  <a:schemeClr val="bg1"/>
                </a:solidFill>
                <a:latin typeface="Arial" charset="0"/>
              </a:rPr>
            </a:br>
            <a:r>
              <a:rPr lang="en-US" sz="1900">
                <a:solidFill>
                  <a:schemeClr val="bg1"/>
                </a:solidFill>
                <a:latin typeface="Arial" charset="0"/>
              </a:rPr>
              <a:t>Miami, Florida</a:t>
            </a:r>
          </a:p>
        </p:txBody>
      </p:sp>
      <p:pic>
        <p:nvPicPr>
          <p:cNvPr id="3" name="Picture 2" descr="FlahertyKeith.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533400"/>
            <a:ext cx="1143000" cy="1143000"/>
          </a:xfrm>
          <a:prstGeom prst="rect">
            <a:avLst/>
          </a:prstGeom>
          <a:effectLst>
            <a:outerShdw blurRad="63500" dist="38100" dir="2700000" algn="tl" rotWithShape="0">
              <a:prstClr val="black">
                <a:alpha val="40000"/>
              </a:prstClr>
            </a:outerShdw>
          </a:effectLst>
        </p:spPr>
      </p:pic>
      <p:pic>
        <p:nvPicPr>
          <p:cNvPr id="4" name="Picture 3" descr="Neil_Lov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5334000"/>
            <a:ext cx="1143000" cy="1143000"/>
          </a:xfrm>
          <a:prstGeom prst="rect">
            <a:avLst/>
          </a:prstGeom>
          <a:effectLst>
            <a:outerShdw blurRad="63500" dist="38100" dir="2700000" algn="tl" rotWithShape="0">
              <a:prstClr val="black">
                <a:alpha val="40000"/>
              </a:prstClr>
            </a:outerShdw>
          </a:effectLst>
        </p:spPr>
      </p:pic>
      <p:pic>
        <p:nvPicPr>
          <p:cNvPr id="5" name="Picture 4" descr="PavlickAnna.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3048000"/>
            <a:ext cx="1143000" cy="1143000"/>
          </a:xfrm>
          <a:prstGeom prst="rect">
            <a:avLst/>
          </a:prstGeom>
          <a:effectLst>
            <a:outerShdw blurRad="63500" dist="38100" dir="2700000" algn="tl" rotWithShape="0">
              <a:prstClr val="black">
                <a:alpha val="40000"/>
              </a:prstClr>
            </a:outerShdw>
          </a:effectLst>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solidFill>
                  <a:srgbClr val="BBFAF9"/>
                </a:solidFill>
                <a:ea typeface="ＭＳ Ｐゴシック" charset="0"/>
                <a:cs typeface="ＭＳ Ｐゴシック" charset="0"/>
              </a:rPr>
              <a:t>BRIM3: Overall Survival </a:t>
            </a:r>
            <a:r>
              <a:rPr lang="en-US" dirty="0">
                <a:solidFill>
                  <a:srgbClr val="BBFAF9"/>
                </a:solidFill>
                <a:ea typeface="ＭＳ Ｐゴシック" charset="0"/>
                <a:cs typeface="ＭＳ Ｐゴシック" charset="0"/>
              </a:rPr>
              <a:t>at February 1, 2012 Cutoff, </a:t>
            </a:r>
            <a:r>
              <a:rPr lang="en-GB" dirty="0">
                <a:solidFill>
                  <a:srgbClr val="BBFAF9"/>
                </a:solidFill>
                <a:ea typeface="ＭＳ Ｐゴシック" charset="0"/>
                <a:cs typeface="ＭＳ Ｐゴシック" charset="0"/>
              </a:rPr>
              <a:t>Censored at Crossover</a:t>
            </a:r>
            <a:endParaRPr lang="en-US" dirty="0"/>
          </a:p>
        </p:txBody>
      </p:sp>
      <p:sp>
        <p:nvSpPr>
          <p:cNvPr id="5" name="Rectangle 52"/>
          <p:cNvSpPr>
            <a:spLocks noChangeArrowheads="1"/>
          </p:cNvSpPr>
          <p:nvPr/>
        </p:nvSpPr>
        <p:spPr bwMode="auto">
          <a:xfrm>
            <a:off x="381000" y="1981200"/>
            <a:ext cx="8534400" cy="2438400"/>
          </a:xfrm>
          <a:prstGeom prst="rect">
            <a:avLst/>
          </a:prstGeom>
          <a:solidFill>
            <a:srgbClr val="9CCBED"/>
          </a:solidFill>
          <a:ln w="9525">
            <a:solidFill>
              <a:schemeClr val="tx1">
                <a:alpha val="50195"/>
              </a:schemeClr>
            </a:solidFill>
            <a:miter lim="800000"/>
            <a:headEnd/>
            <a:tailEnd/>
          </a:ln>
        </p:spPr>
        <p:txBody>
          <a:bodyPr wrap="none" anchor="ctr"/>
          <a:lstStyle/>
          <a:p>
            <a:pPr algn="ctr"/>
            <a:endParaRPr lang="en-US" baseline="-25000"/>
          </a:p>
        </p:txBody>
      </p:sp>
      <p:graphicFrame>
        <p:nvGraphicFramePr>
          <p:cNvPr id="6" name="Table Placeholder 3"/>
          <p:cNvGraphicFramePr>
            <a:graphicFrameLocks/>
          </p:cNvGraphicFramePr>
          <p:nvPr>
            <p:extLst>
              <p:ext uri="{D42A27DB-BD31-4B8C-83A1-F6EECF244321}">
                <p14:modId xmlns:p14="http://schemas.microsoft.com/office/powerpoint/2010/main" val="250557032"/>
              </p:ext>
            </p:extLst>
          </p:nvPr>
        </p:nvGraphicFramePr>
        <p:xfrm>
          <a:off x="533400" y="2133600"/>
          <a:ext cx="8229601" cy="2133600"/>
        </p:xfrm>
        <a:graphic>
          <a:graphicData uri="http://schemas.openxmlformats.org/drawingml/2006/table">
            <a:tbl>
              <a:tblPr firstRow="1" bandRow="1">
                <a:tableStyleId>{5C22544A-7EE6-4342-B048-85BDC9FD1C3A}</a:tableStyleId>
              </a:tblPr>
              <a:tblGrid>
                <a:gridCol w="1371600"/>
                <a:gridCol w="1981200"/>
                <a:gridCol w="1828800"/>
                <a:gridCol w="1295400"/>
                <a:gridCol w="1752601"/>
              </a:tblGrid>
              <a:tr h="1049864">
                <a:tc>
                  <a:txBody>
                    <a:bodyPr/>
                    <a:lstStyle/>
                    <a:p>
                      <a:endParaRPr lang="en-US" sz="1900" dirty="0">
                        <a:solidFill>
                          <a:srgbClr val="FFFFFF"/>
                        </a:solidFill>
                      </a:endParaRPr>
                    </a:p>
                  </a:txBody>
                  <a:tcPr marL="84327" marR="84327" marT="40958" marB="40958" anchor="b">
                    <a:solidFill>
                      <a:srgbClr val="012A50"/>
                    </a:solidFill>
                  </a:tcPr>
                </a:tc>
                <a:tc>
                  <a:txBody>
                    <a:bodyPr/>
                    <a:lstStyle/>
                    <a:p>
                      <a:pPr algn="ctr"/>
                      <a:r>
                        <a:rPr lang="en-US" sz="1900" i="0" dirty="0" err="1" smtClean="0">
                          <a:solidFill>
                            <a:srgbClr val="FFFFFF"/>
                          </a:solidFill>
                        </a:rPr>
                        <a:t>Vemurafenib</a:t>
                      </a:r>
                      <a:r>
                        <a:rPr lang="en-US" sz="1900" i="0" dirty="0" smtClean="0">
                          <a:solidFill>
                            <a:srgbClr val="FFFFFF"/>
                          </a:solidFill>
                        </a:rPr>
                        <a:t/>
                      </a:r>
                      <a:br>
                        <a:rPr lang="en-US" sz="1900" i="0" dirty="0" smtClean="0">
                          <a:solidFill>
                            <a:srgbClr val="FFFFFF"/>
                          </a:solidFill>
                        </a:rPr>
                      </a:br>
                      <a:r>
                        <a:rPr lang="en-US" sz="1900" i="0" dirty="0" smtClean="0">
                          <a:solidFill>
                            <a:srgbClr val="FFFFFF"/>
                          </a:solidFill>
                        </a:rPr>
                        <a:t>(n = 337)</a:t>
                      </a:r>
                      <a:endParaRPr lang="en-US" sz="1900" i="0" baseline="0" dirty="0">
                        <a:solidFill>
                          <a:srgbClr val="FFFFFF"/>
                        </a:solidFill>
                      </a:endParaRPr>
                    </a:p>
                  </a:txBody>
                  <a:tcPr marL="84327" marR="84327" marT="40958" marB="40958" anchor="b">
                    <a:solidFill>
                      <a:srgbClr val="012A50"/>
                    </a:solidFill>
                  </a:tcPr>
                </a:tc>
                <a:tc>
                  <a:txBody>
                    <a:bodyPr/>
                    <a:lstStyle/>
                    <a:p>
                      <a:pPr marL="0" algn="ctr" defTabSz="457200" rtl="0" eaLnBrk="1" latinLnBrk="0" hangingPunct="1"/>
                      <a:r>
                        <a:rPr lang="en-US" sz="1900" b="1" i="0" kern="1200" baseline="0" dirty="0" err="1" smtClean="0">
                          <a:solidFill>
                            <a:srgbClr val="FFFFFF"/>
                          </a:solidFill>
                          <a:latin typeface="+mn-lt"/>
                          <a:ea typeface="+mn-ea"/>
                          <a:cs typeface="+mn-cs"/>
                        </a:rPr>
                        <a:t>Dacarbazine</a:t>
                      </a:r>
                      <a:r>
                        <a:rPr lang="en-US" sz="1900" b="1" i="0" kern="1200" baseline="0" dirty="0" smtClean="0">
                          <a:solidFill>
                            <a:srgbClr val="FFFFFF"/>
                          </a:solidFill>
                          <a:latin typeface="+mn-lt"/>
                          <a:ea typeface="+mn-ea"/>
                          <a:cs typeface="+mn-cs"/>
                        </a:rPr>
                        <a:t/>
                      </a:r>
                      <a:br>
                        <a:rPr lang="en-US" sz="1900" b="1" i="0" kern="1200" baseline="0" dirty="0" smtClean="0">
                          <a:solidFill>
                            <a:srgbClr val="FFFFFF"/>
                          </a:solidFill>
                          <a:latin typeface="+mn-lt"/>
                          <a:ea typeface="+mn-ea"/>
                          <a:cs typeface="+mn-cs"/>
                        </a:rPr>
                      </a:br>
                      <a:r>
                        <a:rPr lang="en-US" sz="1900" b="1" i="0" kern="1200" baseline="0" dirty="0" smtClean="0">
                          <a:solidFill>
                            <a:srgbClr val="FFFFFF"/>
                          </a:solidFill>
                          <a:latin typeface="+mn-lt"/>
                          <a:ea typeface="+mn-ea"/>
                          <a:cs typeface="+mn-cs"/>
                        </a:rPr>
                        <a:t>(n = 338)</a:t>
                      </a:r>
                      <a:endParaRPr lang="en-US" sz="1900" b="1" i="0" kern="1200" baseline="0" dirty="0">
                        <a:solidFill>
                          <a:srgbClr val="FFFFFF"/>
                        </a:solidFill>
                        <a:latin typeface="+mn-lt"/>
                        <a:ea typeface="+mn-ea"/>
                        <a:cs typeface="+mn-cs"/>
                      </a:endParaRPr>
                    </a:p>
                  </a:txBody>
                  <a:tcPr marL="84327" marR="84327" marT="40958" marB="40958" anchor="b">
                    <a:solidFill>
                      <a:srgbClr val="012A50"/>
                    </a:solidFill>
                  </a:tcPr>
                </a:tc>
                <a:tc>
                  <a:txBody>
                    <a:bodyPr/>
                    <a:lstStyle/>
                    <a:p>
                      <a:pPr marL="0" algn="ctr" defTabSz="457200" rtl="0" eaLnBrk="1" latinLnBrk="0" hangingPunct="1"/>
                      <a:r>
                        <a:rPr lang="en-US" sz="1900" b="1" i="0" kern="1200" baseline="0" dirty="0" smtClean="0">
                          <a:solidFill>
                            <a:srgbClr val="FFFFFF"/>
                          </a:solidFill>
                          <a:latin typeface="+mn-lt"/>
                          <a:ea typeface="+mn-ea"/>
                          <a:cs typeface="+mn-cs"/>
                        </a:rPr>
                        <a:t>Hazard ratio</a:t>
                      </a:r>
                      <a:endParaRPr lang="en-US" sz="1900" b="1" i="0" kern="1200" baseline="0" dirty="0">
                        <a:solidFill>
                          <a:srgbClr val="FFFFFF"/>
                        </a:solidFill>
                        <a:latin typeface="+mn-lt"/>
                        <a:ea typeface="+mn-ea"/>
                        <a:cs typeface="+mn-cs"/>
                      </a:endParaRPr>
                    </a:p>
                  </a:txBody>
                  <a:tcPr marL="84327" marR="84327" marT="40958" marB="40958" anchor="b">
                    <a:solidFill>
                      <a:srgbClr val="012A50"/>
                    </a:solidFill>
                  </a:tcPr>
                </a:tc>
                <a:tc>
                  <a:txBody>
                    <a:bodyPr/>
                    <a:lstStyle/>
                    <a:p>
                      <a:pPr marL="0" algn="ctr" defTabSz="457200" rtl="0" eaLnBrk="1" latinLnBrk="0" hangingPunct="1"/>
                      <a:r>
                        <a:rPr lang="en-US" sz="1900" b="1" i="0" kern="1200" baseline="0" dirty="0" smtClean="0">
                          <a:solidFill>
                            <a:srgbClr val="FFFFFF"/>
                          </a:solidFill>
                          <a:latin typeface="+mn-lt"/>
                          <a:ea typeface="+mn-ea"/>
                          <a:cs typeface="+mn-cs"/>
                        </a:rPr>
                        <a:t>Post-hoc</a:t>
                      </a:r>
                      <a:br>
                        <a:rPr lang="en-US" sz="1900" b="1" i="0" kern="1200" baseline="0" dirty="0" smtClean="0">
                          <a:solidFill>
                            <a:srgbClr val="FFFFFF"/>
                          </a:solidFill>
                          <a:latin typeface="+mn-lt"/>
                          <a:ea typeface="+mn-ea"/>
                          <a:cs typeface="+mn-cs"/>
                        </a:rPr>
                      </a:br>
                      <a:r>
                        <a:rPr lang="en-US" sz="1900" b="1" i="1" kern="1200" baseline="0" dirty="0" smtClean="0">
                          <a:solidFill>
                            <a:srgbClr val="FFFFFF"/>
                          </a:solidFill>
                          <a:latin typeface="+mn-lt"/>
                          <a:ea typeface="+mn-ea"/>
                          <a:cs typeface="+mn-cs"/>
                        </a:rPr>
                        <a:t>p</a:t>
                      </a:r>
                      <a:r>
                        <a:rPr lang="en-US" sz="1900" b="1" i="0" kern="1200" baseline="0" dirty="0" smtClean="0">
                          <a:solidFill>
                            <a:srgbClr val="FFFFFF"/>
                          </a:solidFill>
                          <a:latin typeface="+mn-lt"/>
                          <a:ea typeface="+mn-ea"/>
                          <a:cs typeface="+mn-cs"/>
                        </a:rPr>
                        <a:t>-value</a:t>
                      </a:r>
                      <a:endParaRPr lang="en-US" sz="1900" b="1" i="0" kern="1200" baseline="0" dirty="0">
                        <a:solidFill>
                          <a:srgbClr val="FFFFFF"/>
                        </a:solidFill>
                        <a:latin typeface="+mn-lt"/>
                        <a:ea typeface="+mn-ea"/>
                        <a:cs typeface="+mn-cs"/>
                      </a:endParaRPr>
                    </a:p>
                  </a:txBody>
                  <a:tcPr marL="84327" marR="84327" marT="40958" marB="40958" anchor="b">
                    <a:solidFill>
                      <a:srgbClr val="012A50"/>
                    </a:solidFill>
                  </a:tcPr>
                </a:tc>
              </a:tr>
              <a:tr h="1083736">
                <a:tc>
                  <a:txBody>
                    <a:bodyPr/>
                    <a:lstStyle/>
                    <a:p>
                      <a:r>
                        <a:rPr lang="en-US" sz="1900" dirty="0" smtClean="0">
                          <a:solidFill>
                            <a:srgbClr val="FFFFFF"/>
                          </a:solidFill>
                        </a:rPr>
                        <a:t>Overall survival</a:t>
                      </a:r>
                      <a:endParaRPr lang="en-US" sz="1900" dirty="0">
                        <a:solidFill>
                          <a:srgbClr val="FFFFFF"/>
                        </a:solidFill>
                      </a:endParaRPr>
                    </a:p>
                  </a:txBody>
                  <a:tcPr marL="84327" marR="84327" marT="40958" marB="40958" anchor="ctr">
                    <a:solidFill>
                      <a:srgbClr val="005796"/>
                    </a:solidFill>
                  </a:tcPr>
                </a:tc>
                <a:tc>
                  <a:txBody>
                    <a:bodyPr/>
                    <a:lstStyle/>
                    <a:p>
                      <a:pPr algn="ctr"/>
                      <a:r>
                        <a:rPr lang="en-US" sz="1900" dirty="0" smtClean="0">
                          <a:solidFill>
                            <a:schemeClr val="bg1"/>
                          </a:solidFill>
                        </a:rPr>
                        <a:t>13.6 </a:t>
                      </a:r>
                      <a:r>
                        <a:rPr lang="en-US" sz="1900" dirty="0" err="1" smtClean="0">
                          <a:solidFill>
                            <a:schemeClr val="bg1"/>
                          </a:solidFill>
                        </a:rPr>
                        <a:t>mo</a:t>
                      </a:r>
                      <a:endParaRPr lang="en-US" sz="1900" dirty="0">
                        <a:solidFill>
                          <a:schemeClr val="bg1"/>
                        </a:solidFill>
                      </a:endParaRPr>
                    </a:p>
                  </a:txBody>
                  <a:tcPr marL="84327" marR="84327" marT="40958" marB="40958" anchor="ctr">
                    <a:solidFill>
                      <a:srgbClr val="005796"/>
                    </a:solidFill>
                  </a:tcPr>
                </a:tc>
                <a:tc>
                  <a:txBody>
                    <a:bodyPr/>
                    <a:lstStyle/>
                    <a:p>
                      <a:pPr algn="ctr"/>
                      <a:r>
                        <a:rPr lang="en-US" sz="1900" dirty="0" smtClean="0">
                          <a:solidFill>
                            <a:srgbClr val="FFFFFF"/>
                          </a:solidFill>
                        </a:rPr>
                        <a:t>9.7 </a:t>
                      </a:r>
                      <a:r>
                        <a:rPr lang="en-US" sz="1900" dirty="0" err="1" smtClean="0">
                          <a:solidFill>
                            <a:srgbClr val="FFFFFF"/>
                          </a:solidFill>
                        </a:rPr>
                        <a:t>mo</a:t>
                      </a:r>
                      <a:endParaRPr lang="en-US" sz="1900" dirty="0">
                        <a:solidFill>
                          <a:srgbClr val="FFC314"/>
                        </a:solidFill>
                      </a:endParaRPr>
                    </a:p>
                  </a:txBody>
                  <a:tcPr marL="84327" marR="84327" marT="40958" marB="40958" anchor="ctr">
                    <a:solidFill>
                      <a:srgbClr val="005796"/>
                    </a:solidFill>
                  </a:tcPr>
                </a:tc>
                <a:tc>
                  <a:txBody>
                    <a:bodyPr/>
                    <a:lstStyle/>
                    <a:p>
                      <a:pPr algn="ctr"/>
                      <a:r>
                        <a:rPr lang="en-US" sz="1900" dirty="0" smtClean="0">
                          <a:solidFill>
                            <a:srgbClr val="FFFFFF"/>
                          </a:solidFill>
                        </a:rPr>
                        <a:t>0.70</a:t>
                      </a:r>
                      <a:endParaRPr lang="en-US" sz="1900" dirty="0">
                        <a:solidFill>
                          <a:srgbClr val="FFFFFF"/>
                        </a:solidFill>
                      </a:endParaRPr>
                    </a:p>
                  </a:txBody>
                  <a:tcPr marL="84327" marR="84327" marT="40958" marB="40958" anchor="ctr">
                    <a:solidFill>
                      <a:srgbClr val="005796"/>
                    </a:solidFill>
                  </a:tcPr>
                </a:tc>
                <a:tc>
                  <a:txBody>
                    <a:bodyPr/>
                    <a:lstStyle/>
                    <a:p>
                      <a:pPr algn="ctr"/>
                      <a:r>
                        <a:rPr lang="en-US" sz="1900" dirty="0" smtClean="0">
                          <a:solidFill>
                            <a:srgbClr val="FFFFFF"/>
                          </a:solidFill>
                        </a:rPr>
                        <a:t>&lt;0.001</a:t>
                      </a:r>
                      <a:endParaRPr lang="en-US" sz="1900" dirty="0">
                        <a:solidFill>
                          <a:srgbClr val="FFFFFF"/>
                        </a:solidFill>
                      </a:endParaRPr>
                    </a:p>
                  </a:txBody>
                  <a:tcPr marL="84327" marR="84327" marT="40958" marB="40958" anchor="ctr">
                    <a:solidFill>
                      <a:srgbClr val="005796"/>
                    </a:solidFill>
                  </a:tcPr>
                </a:tc>
              </a:tr>
            </a:tbl>
          </a:graphicData>
        </a:graphic>
      </p:graphicFrame>
      <p:sp>
        <p:nvSpPr>
          <p:cNvPr id="7" name="Footer Placeholder 7"/>
          <p:cNvSpPr txBox="1">
            <a:spLocks/>
          </p:cNvSpPr>
          <p:nvPr/>
        </p:nvSpPr>
        <p:spPr>
          <a:xfrm>
            <a:off x="0" y="6324600"/>
            <a:ext cx="8153400"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Times"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defRPr/>
            </a:pPr>
            <a:r>
              <a:rPr lang="en-US" sz="1600" smtClean="0">
                <a:solidFill>
                  <a:srgbClr val="FFFFFF"/>
                </a:solidFill>
                <a:latin typeface="+mn-lt"/>
              </a:rPr>
              <a:t>Chapman PB et al. </a:t>
            </a:r>
            <a:r>
              <a:rPr lang="en-US" sz="1600" i="1" smtClean="0">
                <a:solidFill>
                  <a:srgbClr val="FFFFFF"/>
                </a:solidFill>
                <a:latin typeface="+mn-lt"/>
              </a:rPr>
              <a:t>Proc ASCO </a:t>
            </a:r>
            <a:r>
              <a:rPr lang="en-US" sz="1600" smtClean="0">
                <a:solidFill>
                  <a:srgbClr val="FFFFFF"/>
                </a:solidFill>
                <a:latin typeface="+mn-lt"/>
              </a:rPr>
              <a:t>2012;Abstract </a:t>
            </a:r>
            <a:r>
              <a:rPr lang="en-US" sz="1600" smtClean="0">
                <a:solidFill>
                  <a:schemeClr val="bg1"/>
                </a:solidFill>
                <a:latin typeface="+mn-lt"/>
              </a:rPr>
              <a:t>8502</a:t>
            </a:r>
            <a:r>
              <a:rPr lang="en-US" smtClean="0">
                <a:solidFill>
                  <a:schemeClr val="bg1"/>
                </a:solidFill>
              </a:rPr>
              <a:t>.</a:t>
            </a:r>
            <a:endParaRPr lang="en-US" dirty="0">
              <a:solidFill>
                <a:schemeClr val="bg1"/>
              </a:solidFill>
              <a:cs typeface="Arial" charset="0"/>
            </a:endParaRPr>
          </a:p>
        </p:txBody>
      </p:sp>
    </p:spTree>
    <p:extLst>
      <p:ext uri="{BB962C8B-B14F-4D97-AF65-F5344CB8AC3E}">
        <p14:creationId xmlns:p14="http://schemas.microsoft.com/office/powerpoint/2010/main" val="18441670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idx="4294967295"/>
          </p:nvPr>
        </p:nvSpPr>
        <p:spPr>
          <a:xfrm>
            <a:off x="685800" y="533400"/>
            <a:ext cx="7772400" cy="2514600"/>
          </a:xfrm>
        </p:spPr>
        <p:txBody>
          <a:bodyPr anchor="b"/>
          <a:lstStyle/>
          <a:p>
            <a:r>
              <a:rPr lang="en-US" sz="3600" dirty="0">
                <a:latin typeface="Arial" charset="0"/>
                <a:ea typeface="ＭＳ Ｐゴシック" charset="0"/>
              </a:rPr>
              <a:t>Efficacy of </a:t>
            </a:r>
            <a:r>
              <a:rPr lang="en-US" sz="3600" dirty="0" err="1">
                <a:latin typeface="Arial" charset="0"/>
                <a:ea typeface="ＭＳ Ｐゴシック" charset="0"/>
              </a:rPr>
              <a:t>Vemurafenib</a:t>
            </a:r>
            <a:r>
              <a:rPr lang="en-US" sz="3600" dirty="0">
                <a:latin typeface="Arial" charset="0"/>
                <a:ea typeface="ＭＳ Ｐゴシック" charset="0"/>
              </a:rPr>
              <a:t> in BRAFV600K Mutation-Positive Melanoma Disease – Results from the Phase 3 Clinical Study BRIM3 </a:t>
            </a:r>
          </a:p>
        </p:txBody>
      </p:sp>
      <p:sp>
        <p:nvSpPr>
          <p:cNvPr id="22530" name="Content Placeholder 2"/>
          <p:cNvSpPr>
            <a:spLocks noGrp="1"/>
          </p:cNvSpPr>
          <p:nvPr>
            <p:ph idx="4294967295"/>
          </p:nvPr>
        </p:nvSpPr>
        <p:spPr>
          <a:xfrm>
            <a:off x="685800" y="3429000"/>
            <a:ext cx="7772400" cy="3200400"/>
          </a:xfrm>
        </p:spPr>
        <p:txBody>
          <a:bodyPr/>
          <a:lstStyle/>
          <a:p>
            <a:pPr marL="0" indent="0">
              <a:buFontTx/>
              <a:buNone/>
            </a:pPr>
            <a:r>
              <a:rPr lang="en-US" dirty="0" smtClean="0">
                <a:latin typeface="Arial" charset="0"/>
                <a:ea typeface="ＭＳ Ｐゴシック" charset="0"/>
              </a:rPr>
              <a:t>GA </a:t>
            </a:r>
            <a:r>
              <a:rPr lang="en-US" dirty="0">
                <a:latin typeface="Arial" charset="0"/>
                <a:ea typeface="ＭＳ Ｐゴシック" charset="0"/>
              </a:rPr>
              <a:t>McArthur, </a:t>
            </a:r>
            <a:r>
              <a:rPr lang="en-US" dirty="0" smtClean="0">
                <a:latin typeface="Arial" charset="0"/>
                <a:ea typeface="ＭＳ Ｐゴシック" charset="0"/>
              </a:rPr>
              <a:t>A </a:t>
            </a:r>
            <a:r>
              <a:rPr lang="en-US" dirty="0" err="1">
                <a:latin typeface="Arial" charset="0"/>
                <a:ea typeface="ＭＳ Ｐゴシック" charset="0"/>
              </a:rPr>
              <a:t>Hauschild</a:t>
            </a:r>
            <a:r>
              <a:rPr lang="en-US" dirty="0">
                <a:latin typeface="Arial" charset="0"/>
                <a:ea typeface="ＭＳ Ｐゴシック" charset="0"/>
              </a:rPr>
              <a:t>, </a:t>
            </a:r>
            <a:r>
              <a:rPr lang="en-US" dirty="0" smtClean="0">
                <a:latin typeface="Arial" charset="0"/>
                <a:ea typeface="ＭＳ Ｐゴシック" charset="0"/>
              </a:rPr>
              <a:t>C </a:t>
            </a:r>
            <a:r>
              <a:rPr lang="en-US" dirty="0">
                <a:latin typeface="Arial" charset="0"/>
                <a:ea typeface="ＭＳ Ｐゴシック" charset="0"/>
              </a:rPr>
              <a:t>Robert, </a:t>
            </a:r>
            <a:r>
              <a:rPr lang="en-US" dirty="0" smtClean="0">
                <a:latin typeface="Arial" charset="0"/>
                <a:ea typeface="ＭＳ Ｐゴシック" charset="0"/>
              </a:rPr>
              <a:t>J </a:t>
            </a:r>
            <a:r>
              <a:rPr lang="en-US" dirty="0">
                <a:latin typeface="Arial" charset="0"/>
                <a:ea typeface="ＭＳ Ｐゴシック" charset="0"/>
              </a:rPr>
              <a:t>Larkin, </a:t>
            </a:r>
            <a:r>
              <a:rPr lang="en-US" dirty="0" smtClean="0">
                <a:latin typeface="Arial" charset="0"/>
                <a:ea typeface="ＭＳ Ｐゴシック" charset="0"/>
              </a:rPr>
              <a:t>JB </a:t>
            </a:r>
            <a:r>
              <a:rPr lang="en-US" dirty="0" err="1">
                <a:latin typeface="Arial" charset="0"/>
                <a:ea typeface="ＭＳ Ｐゴシック" charset="0"/>
              </a:rPr>
              <a:t>Haanen</a:t>
            </a:r>
            <a:r>
              <a:rPr lang="en-US" dirty="0">
                <a:latin typeface="Arial" charset="0"/>
                <a:ea typeface="ＭＳ Ｐゴシック" charset="0"/>
              </a:rPr>
              <a:t>, </a:t>
            </a:r>
            <a:r>
              <a:rPr lang="en-US" dirty="0" smtClean="0">
                <a:latin typeface="Arial" charset="0"/>
                <a:ea typeface="ＭＳ Ｐゴシック" charset="0"/>
              </a:rPr>
              <a:t>A </a:t>
            </a:r>
            <a:r>
              <a:rPr lang="en-US" dirty="0" err="1">
                <a:latin typeface="Arial" charset="0"/>
                <a:ea typeface="ＭＳ Ｐゴシック" charset="0"/>
              </a:rPr>
              <a:t>Ribas</a:t>
            </a:r>
            <a:r>
              <a:rPr lang="en-US" dirty="0">
                <a:latin typeface="Arial" charset="0"/>
                <a:ea typeface="ＭＳ Ｐゴシック" charset="0"/>
              </a:rPr>
              <a:t>, </a:t>
            </a:r>
            <a:r>
              <a:rPr lang="en-US" dirty="0" smtClean="0">
                <a:latin typeface="Arial" charset="0"/>
                <a:ea typeface="ＭＳ Ｐゴシック" charset="0"/>
              </a:rPr>
              <a:t>D </a:t>
            </a:r>
            <a:r>
              <a:rPr lang="en-US" dirty="0">
                <a:latin typeface="Arial" charset="0"/>
                <a:ea typeface="ＭＳ Ｐゴシック" charset="0"/>
              </a:rPr>
              <a:t>Hogg, </a:t>
            </a:r>
            <a:r>
              <a:rPr lang="en-US" dirty="0" smtClean="0">
                <a:latin typeface="Arial" charset="0"/>
                <a:ea typeface="ＭＳ Ｐゴシック" charset="0"/>
              </a:rPr>
              <a:t>O Hamid, P </a:t>
            </a:r>
            <a:r>
              <a:rPr lang="en-US" dirty="0" err="1">
                <a:latin typeface="Arial" charset="0"/>
                <a:ea typeface="ＭＳ Ｐゴシック" charset="0"/>
              </a:rPr>
              <a:t>Ascierto</a:t>
            </a:r>
            <a:r>
              <a:rPr lang="en-US" dirty="0">
                <a:latin typeface="Arial" charset="0"/>
                <a:ea typeface="ＭＳ Ｐゴシック" charset="0"/>
              </a:rPr>
              <a:t>, </a:t>
            </a:r>
            <a:r>
              <a:rPr lang="en-US" dirty="0" smtClean="0">
                <a:latin typeface="Arial" charset="0"/>
                <a:ea typeface="ＭＳ Ｐゴシック" charset="0"/>
              </a:rPr>
              <a:t>A </a:t>
            </a:r>
            <a:r>
              <a:rPr lang="en-US" dirty="0" err="1">
                <a:latin typeface="Arial" charset="0"/>
                <a:ea typeface="ＭＳ Ｐゴシック" charset="0"/>
              </a:rPr>
              <a:t>Testori</a:t>
            </a:r>
            <a:r>
              <a:rPr lang="en-US" dirty="0">
                <a:latin typeface="Arial" charset="0"/>
                <a:ea typeface="ＭＳ Ｐゴシック" charset="0"/>
              </a:rPr>
              <a:t>, </a:t>
            </a:r>
            <a:r>
              <a:rPr lang="en-US" dirty="0" smtClean="0">
                <a:latin typeface="Arial" charset="0"/>
                <a:ea typeface="ＭＳ Ｐゴシック" charset="0"/>
              </a:rPr>
              <a:t>P </a:t>
            </a:r>
            <a:r>
              <a:rPr lang="en-US" dirty="0" err="1">
                <a:latin typeface="Arial" charset="0"/>
                <a:ea typeface="ＭＳ Ｐゴシック" charset="0"/>
              </a:rPr>
              <a:t>Lorigan</a:t>
            </a:r>
            <a:r>
              <a:rPr lang="en-US" dirty="0">
                <a:latin typeface="Arial" charset="0"/>
                <a:ea typeface="ＭＳ Ｐゴシック" charset="0"/>
              </a:rPr>
              <a:t>, </a:t>
            </a:r>
            <a:r>
              <a:rPr lang="en-US" dirty="0" smtClean="0">
                <a:latin typeface="Arial" charset="0"/>
                <a:ea typeface="ＭＳ Ｐゴシック" charset="0"/>
              </a:rPr>
              <a:t>R </a:t>
            </a:r>
            <a:r>
              <a:rPr lang="en-US" dirty="0" err="1">
                <a:latin typeface="Arial" charset="0"/>
                <a:ea typeface="ＭＳ Ｐゴシック" charset="0"/>
              </a:rPr>
              <a:t>Dummer</a:t>
            </a:r>
            <a:r>
              <a:rPr lang="en-US" dirty="0">
                <a:latin typeface="Arial" charset="0"/>
                <a:ea typeface="ＭＳ Ｐゴシック" charset="0"/>
              </a:rPr>
              <a:t>, </a:t>
            </a:r>
            <a:r>
              <a:rPr lang="en-US" dirty="0" smtClean="0">
                <a:latin typeface="Arial" charset="0"/>
                <a:ea typeface="ＭＳ Ｐゴシック" charset="0"/>
              </a:rPr>
              <a:t>JA </a:t>
            </a:r>
            <a:r>
              <a:rPr lang="en-US" dirty="0" err="1">
                <a:latin typeface="Arial" charset="0"/>
                <a:ea typeface="ＭＳ Ｐゴシック" charset="0"/>
              </a:rPr>
              <a:t>Sosman</a:t>
            </a:r>
            <a:r>
              <a:rPr lang="en-US" dirty="0">
                <a:latin typeface="Arial" charset="0"/>
                <a:ea typeface="ＭＳ Ｐゴシック" charset="0"/>
              </a:rPr>
              <a:t>, </a:t>
            </a:r>
            <a:r>
              <a:rPr lang="en-US" dirty="0" smtClean="0">
                <a:latin typeface="Arial" charset="0"/>
                <a:ea typeface="ＭＳ Ｐゴシック" charset="0"/>
              </a:rPr>
              <a:t>K </a:t>
            </a:r>
            <a:r>
              <a:rPr lang="en-US" dirty="0">
                <a:latin typeface="Arial" charset="0"/>
                <a:ea typeface="ＭＳ Ｐゴシック" charset="0"/>
              </a:rPr>
              <a:t>Flaherty, </a:t>
            </a:r>
            <a:r>
              <a:rPr lang="en-US" dirty="0" smtClean="0">
                <a:latin typeface="Arial" charset="0"/>
                <a:ea typeface="ＭＳ Ｐゴシック" charset="0"/>
              </a:rPr>
              <a:t>M </a:t>
            </a:r>
            <a:r>
              <a:rPr lang="en-US" dirty="0">
                <a:latin typeface="Arial" charset="0"/>
                <a:ea typeface="ＭＳ Ｐゴシック" charset="0"/>
              </a:rPr>
              <a:t>Yin, </a:t>
            </a:r>
            <a:r>
              <a:rPr lang="en-US" dirty="0" smtClean="0">
                <a:latin typeface="Arial" charset="0"/>
                <a:ea typeface="ＭＳ Ｐゴシック" charset="0"/>
              </a:rPr>
              <a:t>I </a:t>
            </a:r>
            <a:r>
              <a:rPr lang="en-US" dirty="0">
                <a:latin typeface="Arial" charset="0"/>
                <a:ea typeface="ＭＳ Ｐゴシック" charset="0"/>
              </a:rPr>
              <a:t>Caro, </a:t>
            </a:r>
            <a:r>
              <a:rPr lang="en-US" dirty="0" smtClean="0">
                <a:latin typeface="Arial" charset="0"/>
                <a:ea typeface="ＭＳ Ｐゴシック" charset="0"/>
              </a:rPr>
              <a:t>F </a:t>
            </a:r>
            <a:r>
              <a:rPr lang="en-US" dirty="0" err="1">
                <a:latin typeface="Arial" charset="0"/>
                <a:ea typeface="ＭＳ Ｐゴシック" charset="0"/>
              </a:rPr>
              <a:t>Shieh</a:t>
            </a:r>
            <a:r>
              <a:rPr lang="en-US" dirty="0">
                <a:latin typeface="Arial" charset="0"/>
                <a:ea typeface="ＭＳ Ｐゴシック" charset="0"/>
              </a:rPr>
              <a:t>, </a:t>
            </a:r>
            <a:r>
              <a:rPr lang="en-US" dirty="0" smtClean="0">
                <a:latin typeface="Arial" charset="0"/>
                <a:ea typeface="ＭＳ Ｐゴシック" charset="0"/>
              </a:rPr>
              <a:t>R </a:t>
            </a:r>
            <a:r>
              <a:rPr lang="en-US" dirty="0">
                <a:latin typeface="Arial" charset="0"/>
                <a:ea typeface="ＭＳ Ｐゴシック" charset="0"/>
              </a:rPr>
              <a:t>Schilling, </a:t>
            </a:r>
            <a:r>
              <a:rPr lang="en-US" dirty="0" smtClean="0">
                <a:latin typeface="Arial" charset="0"/>
                <a:ea typeface="ＭＳ Ｐゴシック" charset="0"/>
              </a:rPr>
              <a:t>K </a:t>
            </a:r>
            <a:r>
              <a:rPr lang="en-US" dirty="0" err="1">
                <a:latin typeface="Arial" charset="0"/>
                <a:ea typeface="ＭＳ Ｐゴシック" charset="0"/>
              </a:rPr>
              <a:t>Trunzer</a:t>
            </a:r>
            <a:r>
              <a:rPr lang="en-US" dirty="0">
                <a:latin typeface="Arial" charset="0"/>
                <a:ea typeface="ＭＳ Ｐゴシック" charset="0"/>
              </a:rPr>
              <a:t>, </a:t>
            </a:r>
            <a:r>
              <a:rPr lang="en-US" dirty="0" smtClean="0">
                <a:latin typeface="Arial" charset="0"/>
                <a:ea typeface="ＭＳ Ｐゴシック" charset="0"/>
              </a:rPr>
              <a:t>P Chapman</a:t>
            </a:r>
            <a:endParaRPr lang="en-US" dirty="0">
              <a:latin typeface="Arial" charset="0"/>
              <a:ea typeface="ＭＳ Ｐゴシック" charset="0"/>
            </a:endParaRPr>
          </a:p>
          <a:p>
            <a:pPr marL="0" indent="0">
              <a:buFontTx/>
              <a:buNone/>
            </a:pPr>
            <a:endParaRPr lang="en-US" dirty="0">
              <a:latin typeface="Arial" charset="0"/>
              <a:ea typeface="ＭＳ Ｐゴシック" charset="0"/>
            </a:endParaRPr>
          </a:p>
          <a:p>
            <a:pPr marL="0" indent="0">
              <a:buFontTx/>
              <a:buNone/>
            </a:pPr>
            <a:r>
              <a:rPr lang="en-US" dirty="0">
                <a:latin typeface="Arial" charset="0"/>
                <a:ea typeface="ＭＳ Ｐゴシック" charset="0"/>
              </a:rPr>
              <a:t>Society for Melanoma </a:t>
            </a:r>
            <a:r>
              <a:rPr lang="en-US" dirty="0" smtClean="0">
                <a:latin typeface="Arial" charset="0"/>
                <a:ea typeface="ＭＳ Ｐゴシック" charset="0"/>
              </a:rPr>
              <a:t>Research, </a:t>
            </a:r>
            <a:r>
              <a:rPr lang="en-US" dirty="0">
                <a:latin typeface="Arial" charset="0"/>
                <a:ea typeface="ＭＳ Ｐゴシック" charset="0"/>
              </a:rPr>
              <a:t>November 8-11, 2012, Hollywood, </a:t>
            </a:r>
            <a:r>
              <a:rPr lang="en-US" dirty="0" smtClean="0">
                <a:latin typeface="Arial" charset="0"/>
                <a:ea typeface="ＭＳ Ｐゴシック" charset="0"/>
              </a:rPr>
              <a:t>California</a:t>
            </a:r>
            <a:endParaRPr lang="en-US" dirty="0">
              <a:latin typeface="Arial" charset="0"/>
              <a:ea typeface="ＭＳ Ｐゴシック"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52"/>
          <p:cNvSpPr>
            <a:spLocks noChangeArrowheads="1"/>
          </p:cNvSpPr>
          <p:nvPr/>
        </p:nvSpPr>
        <p:spPr bwMode="auto">
          <a:xfrm>
            <a:off x="381000" y="1143000"/>
            <a:ext cx="8534400" cy="4267200"/>
          </a:xfrm>
          <a:prstGeom prst="rect">
            <a:avLst/>
          </a:prstGeom>
          <a:solidFill>
            <a:srgbClr val="9CCBED"/>
          </a:solidFill>
          <a:ln w="9525">
            <a:solidFill>
              <a:schemeClr val="tx1">
                <a:alpha val="50195"/>
              </a:schemeClr>
            </a:solidFill>
            <a:miter lim="800000"/>
            <a:headEnd/>
            <a:tailEnd/>
          </a:ln>
        </p:spPr>
        <p:txBody>
          <a:bodyPr wrap="none" anchor="ctr"/>
          <a:lstStyle/>
          <a:p>
            <a:pPr algn="ctr"/>
            <a:endParaRPr lang="en-US" baseline="-25000"/>
          </a:p>
        </p:txBody>
      </p:sp>
      <p:graphicFrame>
        <p:nvGraphicFramePr>
          <p:cNvPr id="4" name="Table Placeholder 3"/>
          <p:cNvGraphicFramePr>
            <a:graphicFrameLocks noGrp="1"/>
          </p:cNvGraphicFramePr>
          <p:nvPr>
            <p:ph idx="1"/>
            <p:extLst>
              <p:ext uri="{D42A27DB-BD31-4B8C-83A1-F6EECF244321}">
                <p14:modId xmlns:p14="http://schemas.microsoft.com/office/powerpoint/2010/main" val="3526079262"/>
              </p:ext>
            </p:extLst>
          </p:nvPr>
        </p:nvGraphicFramePr>
        <p:xfrm>
          <a:off x="533400" y="1288002"/>
          <a:ext cx="8229601" cy="3977196"/>
        </p:xfrm>
        <a:graphic>
          <a:graphicData uri="http://schemas.openxmlformats.org/drawingml/2006/table">
            <a:tbl>
              <a:tblPr firstRow="1" bandRow="1">
                <a:tableStyleId>{5C22544A-7EE6-4342-B048-85BDC9FD1C3A}</a:tableStyleId>
              </a:tblPr>
              <a:tblGrid>
                <a:gridCol w="1551958"/>
                <a:gridCol w="1694721"/>
                <a:gridCol w="1694721"/>
                <a:gridCol w="1621037"/>
                <a:gridCol w="1667164"/>
              </a:tblGrid>
              <a:tr h="386767">
                <a:tc>
                  <a:txBody>
                    <a:bodyPr/>
                    <a:lstStyle/>
                    <a:p>
                      <a:endParaRPr lang="en-US" sz="1900" dirty="0">
                        <a:solidFill>
                          <a:srgbClr val="FFFFFF"/>
                        </a:solidFill>
                      </a:endParaRPr>
                    </a:p>
                  </a:txBody>
                  <a:tcPr marL="84327" marR="84327" marT="40958" marB="40958">
                    <a:solidFill>
                      <a:srgbClr val="012A50"/>
                    </a:solidFill>
                  </a:tcPr>
                </a:tc>
                <a:tc gridSpan="2">
                  <a:txBody>
                    <a:bodyPr/>
                    <a:lstStyle/>
                    <a:p>
                      <a:pPr algn="ctr"/>
                      <a:r>
                        <a:rPr lang="en-US" sz="1900" i="1" dirty="0" smtClean="0">
                          <a:solidFill>
                            <a:srgbClr val="FFFFFF"/>
                          </a:solidFill>
                        </a:rPr>
                        <a:t>BRAF</a:t>
                      </a:r>
                      <a:r>
                        <a:rPr lang="en-US" sz="1900" i="1" baseline="0" dirty="0" smtClean="0">
                          <a:solidFill>
                            <a:srgbClr val="FFFFFF"/>
                          </a:solidFill>
                        </a:rPr>
                        <a:t> </a:t>
                      </a:r>
                      <a:r>
                        <a:rPr lang="en-US" sz="1900" i="0" baseline="0" dirty="0" smtClean="0">
                          <a:solidFill>
                            <a:srgbClr val="FFFFFF"/>
                          </a:solidFill>
                        </a:rPr>
                        <a:t>V600E</a:t>
                      </a:r>
                      <a:endParaRPr lang="en-US" sz="1900" i="0" baseline="0" dirty="0">
                        <a:solidFill>
                          <a:srgbClr val="FFFFFF"/>
                        </a:solidFill>
                      </a:endParaRPr>
                    </a:p>
                  </a:txBody>
                  <a:tcPr marL="84327" marR="84327" marT="40958" marB="40958">
                    <a:solidFill>
                      <a:srgbClr val="012A50"/>
                    </a:solidFill>
                  </a:tcPr>
                </a:tc>
                <a:tc hMerge="1">
                  <a:txBody>
                    <a:bodyPr/>
                    <a:lstStyle/>
                    <a:p>
                      <a:pPr algn="ctr"/>
                      <a:endParaRPr lang="en-US" sz="1800" i="0" baseline="0" dirty="0">
                        <a:solidFill>
                          <a:srgbClr val="FF0000"/>
                        </a:solidFill>
                      </a:endParaRPr>
                    </a:p>
                  </a:txBody>
                  <a:tcPr marL="91433" marR="91433" marT="45744" marB="45744">
                    <a:noFill/>
                  </a:tcPr>
                </a:tc>
                <a:tc gridSpan="2">
                  <a:txBody>
                    <a:bodyPr/>
                    <a:lstStyle/>
                    <a:p>
                      <a:pPr marL="0" algn="ctr" defTabSz="457200" rtl="0" eaLnBrk="1" latinLnBrk="0" hangingPunct="1"/>
                      <a:r>
                        <a:rPr lang="en-US" sz="1900" b="1" i="1" kern="1200" baseline="0" dirty="0" smtClean="0">
                          <a:solidFill>
                            <a:srgbClr val="FFFFFF"/>
                          </a:solidFill>
                          <a:latin typeface="+mn-lt"/>
                          <a:ea typeface="+mn-ea"/>
                          <a:cs typeface="+mn-cs"/>
                        </a:rPr>
                        <a:t>BRAF</a:t>
                      </a:r>
                      <a:r>
                        <a:rPr lang="en-US" sz="1900" b="1" i="1" kern="1200" baseline="0" dirty="0">
                          <a:solidFill>
                            <a:srgbClr val="FFFFFF"/>
                          </a:solidFill>
                          <a:latin typeface="+mn-lt"/>
                          <a:ea typeface="+mn-ea"/>
                          <a:cs typeface="+mn-cs"/>
                        </a:rPr>
                        <a:t> </a:t>
                      </a:r>
                      <a:r>
                        <a:rPr lang="en-US" sz="1900" b="1" i="0" kern="1200" baseline="0" dirty="0" smtClean="0">
                          <a:solidFill>
                            <a:srgbClr val="FFFFFF"/>
                          </a:solidFill>
                          <a:latin typeface="+mn-lt"/>
                          <a:ea typeface="+mn-ea"/>
                          <a:cs typeface="+mn-cs"/>
                        </a:rPr>
                        <a:t>V600K</a:t>
                      </a:r>
                      <a:endParaRPr lang="en-US" sz="1900" b="1" i="0" kern="1200" baseline="0" dirty="0">
                        <a:solidFill>
                          <a:srgbClr val="FFFFFF"/>
                        </a:solidFill>
                        <a:latin typeface="+mn-lt"/>
                        <a:ea typeface="+mn-ea"/>
                        <a:cs typeface="+mn-cs"/>
                      </a:endParaRPr>
                    </a:p>
                  </a:txBody>
                  <a:tcPr marL="84327" marR="84327" marT="40958" marB="40958">
                    <a:solidFill>
                      <a:srgbClr val="012A50"/>
                    </a:solidFill>
                  </a:tcPr>
                </a:tc>
                <a:tc hMerge="1">
                  <a:txBody>
                    <a:bodyPr/>
                    <a:lstStyle/>
                    <a:p>
                      <a:pPr marL="0" algn="ctr" defTabSz="457200" rtl="0" eaLnBrk="1" latinLnBrk="0" hangingPunct="1"/>
                      <a:endParaRPr lang="en-US" sz="1800" b="1" i="0" kern="1200" baseline="0" dirty="0">
                        <a:solidFill>
                          <a:srgbClr val="FF0000"/>
                        </a:solidFill>
                        <a:latin typeface="+mn-lt"/>
                        <a:ea typeface="+mn-ea"/>
                        <a:cs typeface="+mn-cs"/>
                      </a:endParaRPr>
                    </a:p>
                  </a:txBody>
                  <a:tcPr marL="91433" marR="91433" marT="45744" marB="45744">
                    <a:noFill/>
                  </a:tcPr>
                </a:tc>
              </a:tr>
              <a:tr h="386767">
                <a:tc>
                  <a:txBody>
                    <a:bodyPr/>
                    <a:lstStyle/>
                    <a:p>
                      <a:endParaRPr lang="en-US" sz="1900" dirty="0">
                        <a:solidFill>
                          <a:srgbClr val="FFFFFF"/>
                        </a:solidFill>
                      </a:endParaRPr>
                    </a:p>
                  </a:txBody>
                  <a:tcPr marL="84327" marR="84327" marT="40958" marB="40958" anchor="b">
                    <a:solidFill>
                      <a:srgbClr val="012A50"/>
                    </a:solidFill>
                  </a:tcPr>
                </a:tc>
                <a:tc>
                  <a:txBody>
                    <a:bodyPr/>
                    <a:lstStyle/>
                    <a:p>
                      <a:pPr algn="ctr"/>
                      <a:r>
                        <a:rPr lang="en-US" sz="1900" dirty="0" smtClean="0">
                          <a:solidFill>
                            <a:srgbClr val="FFFFFF"/>
                          </a:solidFill>
                        </a:rPr>
                        <a:t>Dacarbazine</a:t>
                      </a:r>
                      <a:endParaRPr lang="en-US" sz="1900" dirty="0">
                        <a:solidFill>
                          <a:srgbClr val="FFFFFF"/>
                        </a:solidFill>
                      </a:endParaRPr>
                    </a:p>
                  </a:txBody>
                  <a:tcPr marL="84327" marR="84327" marT="40958" marB="40958" anchor="b">
                    <a:solidFill>
                      <a:srgbClr val="012A50"/>
                    </a:solidFill>
                  </a:tcPr>
                </a:tc>
                <a:tc>
                  <a:txBody>
                    <a:bodyPr/>
                    <a:lstStyle/>
                    <a:p>
                      <a:pPr algn="ctr"/>
                      <a:r>
                        <a:rPr lang="en-US" sz="1900" dirty="0" smtClean="0">
                          <a:solidFill>
                            <a:srgbClr val="FFC314"/>
                          </a:solidFill>
                        </a:rPr>
                        <a:t>Vemurafenib</a:t>
                      </a:r>
                      <a:endParaRPr lang="en-US" sz="1900" dirty="0">
                        <a:solidFill>
                          <a:srgbClr val="FFC314"/>
                        </a:solidFill>
                      </a:endParaRPr>
                    </a:p>
                  </a:txBody>
                  <a:tcPr marL="84327" marR="84327" marT="40958" marB="40958" anchor="b">
                    <a:solidFill>
                      <a:srgbClr val="012A50"/>
                    </a:solidFill>
                  </a:tcPr>
                </a:tc>
                <a:tc>
                  <a:txBody>
                    <a:bodyPr/>
                    <a:lstStyle/>
                    <a:p>
                      <a:pPr algn="ctr"/>
                      <a:r>
                        <a:rPr lang="en-US" sz="1900" dirty="0" smtClean="0">
                          <a:solidFill>
                            <a:srgbClr val="FFFFFF"/>
                          </a:solidFill>
                        </a:rPr>
                        <a:t>Dacarbazine</a:t>
                      </a:r>
                      <a:endParaRPr lang="en-US" sz="1900" dirty="0">
                        <a:solidFill>
                          <a:srgbClr val="FFFFFF"/>
                        </a:solidFill>
                      </a:endParaRPr>
                    </a:p>
                  </a:txBody>
                  <a:tcPr marL="84327" marR="84327" marT="40958" marB="40958" anchor="b">
                    <a:solidFill>
                      <a:srgbClr val="012A50"/>
                    </a:solidFill>
                  </a:tcPr>
                </a:tc>
                <a:tc>
                  <a:txBody>
                    <a:bodyPr/>
                    <a:lstStyle/>
                    <a:p>
                      <a:pPr algn="ctr"/>
                      <a:r>
                        <a:rPr lang="en-US" sz="1900" dirty="0" smtClean="0">
                          <a:solidFill>
                            <a:srgbClr val="FFC314"/>
                          </a:solidFill>
                        </a:rPr>
                        <a:t>Vemurafenib</a:t>
                      </a:r>
                      <a:endParaRPr lang="en-US" sz="1900" dirty="0">
                        <a:solidFill>
                          <a:srgbClr val="FFC314"/>
                        </a:solidFill>
                      </a:endParaRPr>
                    </a:p>
                  </a:txBody>
                  <a:tcPr marL="84327" marR="84327" marT="40958" marB="40958" anchor="b">
                    <a:solidFill>
                      <a:srgbClr val="012A50"/>
                    </a:solidFill>
                  </a:tcPr>
                </a:tc>
              </a:tr>
              <a:tr h="682363">
                <a:tc>
                  <a:txBody>
                    <a:bodyPr/>
                    <a:lstStyle/>
                    <a:p>
                      <a:r>
                        <a:rPr lang="en-US" sz="1900" dirty="0" smtClean="0">
                          <a:solidFill>
                            <a:srgbClr val="FFFFFF"/>
                          </a:solidFill>
                        </a:rPr>
                        <a:t>Median OS</a:t>
                      </a:r>
                      <a:endParaRPr lang="en-US" sz="1900" dirty="0">
                        <a:solidFill>
                          <a:srgbClr val="FFFFFF"/>
                        </a:solidFill>
                      </a:endParaRPr>
                    </a:p>
                  </a:txBody>
                  <a:tcPr marL="84327" marR="84327" marT="40958" marB="40958" anchor="ctr">
                    <a:solidFill>
                      <a:srgbClr val="005796"/>
                    </a:solidFill>
                  </a:tcPr>
                </a:tc>
                <a:tc>
                  <a:txBody>
                    <a:bodyPr/>
                    <a:lstStyle/>
                    <a:p>
                      <a:pPr algn="ctr"/>
                      <a:r>
                        <a:rPr lang="en-US" sz="1900" dirty="0" smtClean="0">
                          <a:solidFill>
                            <a:srgbClr val="FFFFFF"/>
                          </a:solidFill>
                        </a:rPr>
                        <a:t>10.0 </a:t>
                      </a:r>
                      <a:r>
                        <a:rPr lang="en-US" sz="1900" dirty="0" err="1" smtClean="0">
                          <a:solidFill>
                            <a:srgbClr val="FFFFFF"/>
                          </a:solidFill>
                        </a:rPr>
                        <a:t>mos</a:t>
                      </a:r>
                      <a:endParaRPr lang="en-US" sz="1900" dirty="0">
                        <a:solidFill>
                          <a:srgbClr val="FFFFFF"/>
                        </a:solidFill>
                      </a:endParaRPr>
                    </a:p>
                  </a:txBody>
                  <a:tcPr marL="84327" marR="84327" marT="40958" marB="40958" anchor="ctr">
                    <a:solidFill>
                      <a:srgbClr val="005796"/>
                    </a:solidFill>
                  </a:tcPr>
                </a:tc>
                <a:tc>
                  <a:txBody>
                    <a:bodyPr/>
                    <a:lstStyle/>
                    <a:p>
                      <a:pPr algn="ctr"/>
                      <a:r>
                        <a:rPr lang="en-US" sz="1900" dirty="0" smtClean="0">
                          <a:solidFill>
                            <a:srgbClr val="FFC314"/>
                          </a:solidFill>
                        </a:rPr>
                        <a:t>13.3 </a:t>
                      </a:r>
                      <a:r>
                        <a:rPr lang="en-US" sz="1900" dirty="0" err="1" smtClean="0">
                          <a:solidFill>
                            <a:srgbClr val="FFC314"/>
                          </a:solidFill>
                        </a:rPr>
                        <a:t>mos</a:t>
                      </a:r>
                      <a:endParaRPr lang="en-US" sz="1900" dirty="0">
                        <a:solidFill>
                          <a:srgbClr val="FFC314"/>
                        </a:solidFill>
                      </a:endParaRPr>
                    </a:p>
                  </a:txBody>
                  <a:tcPr marL="84327" marR="84327" marT="40958" marB="40958" anchor="ctr">
                    <a:solidFill>
                      <a:srgbClr val="005796"/>
                    </a:solidFill>
                  </a:tcPr>
                </a:tc>
                <a:tc>
                  <a:txBody>
                    <a:bodyPr/>
                    <a:lstStyle/>
                    <a:p>
                      <a:pPr algn="ctr"/>
                      <a:r>
                        <a:rPr lang="en-US" sz="1900" dirty="0" smtClean="0">
                          <a:solidFill>
                            <a:srgbClr val="FFFFFF"/>
                          </a:solidFill>
                        </a:rPr>
                        <a:t>7.6  </a:t>
                      </a:r>
                      <a:r>
                        <a:rPr lang="en-US" sz="1900" dirty="0" err="1" smtClean="0">
                          <a:solidFill>
                            <a:srgbClr val="FFFFFF"/>
                          </a:solidFill>
                        </a:rPr>
                        <a:t>mos</a:t>
                      </a:r>
                      <a:endParaRPr lang="en-US" sz="1900" dirty="0">
                        <a:solidFill>
                          <a:srgbClr val="FFFFFF"/>
                        </a:solidFill>
                      </a:endParaRPr>
                    </a:p>
                  </a:txBody>
                  <a:tcPr marL="84327" marR="84327" marT="40958" marB="40958" anchor="ctr">
                    <a:solidFill>
                      <a:srgbClr val="005796"/>
                    </a:solidFill>
                  </a:tcPr>
                </a:tc>
                <a:tc>
                  <a:txBody>
                    <a:bodyPr/>
                    <a:lstStyle/>
                    <a:p>
                      <a:pPr algn="ctr"/>
                      <a:r>
                        <a:rPr lang="en-US" sz="1900" dirty="0" smtClean="0">
                          <a:solidFill>
                            <a:srgbClr val="FFC314"/>
                          </a:solidFill>
                        </a:rPr>
                        <a:t>14.5 </a:t>
                      </a:r>
                      <a:r>
                        <a:rPr lang="en-US" sz="1900" dirty="0" err="1" smtClean="0">
                          <a:solidFill>
                            <a:srgbClr val="FFC314"/>
                          </a:solidFill>
                        </a:rPr>
                        <a:t>mos</a:t>
                      </a:r>
                      <a:endParaRPr lang="en-US" sz="1900" dirty="0">
                        <a:solidFill>
                          <a:srgbClr val="FFC314"/>
                        </a:solidFill>
                      </a:endParaRPr>
                    </a:p>
                  </a:txBody>
                  <a:tcPr marL="84327" marR="84327" marT="40958" marB="40958" anchor="ctr">
                    <a:solidFill>
                      <a:srgbClr val="005796"/>
                    </a:solidFill>
                  </a:tcPr>
                </a:tc>
              </a:tr>
              <a:tr h="372903">
                <a:tc>
                  <a:txBody>
                    <a:bodyPr/>
                    <a:lstStyle/>
                    <a:p>
                      <a:endParaRPr lang="en-US" sz="1900" dirty="0">
                        <a:solidFill>
                          <a:srgbClr val="FFFFFF"/>
                        </a:solidFill>
                      </a:endParaRPr>
                    </a:p>
                  </a:txBody>
                  <a:tcPr marL="84327" marR="84327" marT="40958" marB="40958" anchor="ctr">
                    <a:solidFill>
                      <a:srgbClr val="005796"/>
                    </a:solidFill>
                  </a:tcPr>
                </a:tc>
                <a:tc gridSpan="2">
                  <a:txBody>
                    <a:bodyPr/>
                    <a:lstStyle/>
                    <a:p>
                      <a:pPr algn="ctr"/>
                      <a:r>
                        <a:rPr lang="en-US" sz="1900" dirty="0" smtClean="0">
                          <a:solidFill>
                            <a:srgbClr val="FFFFFF"/>
                          </a:solidFill>
                        </a:rPr>
                        <a:t>Hazard ratio: 0.75</a:t>
                      </a:r>
                      <a:endParaRPr lang="en-US" sz="1900" dirty="0">
                        <a:solidFill>
                          <a:srgbClr val="FFFFFF"/>
                        </a:solidFill>
                      </a:endParaRPr>
                    </a:p>
                  </a:txBody>
                  <a:tcPr marL="84327" marR="84327" marT="40958" marB="40958" anchor="ctr">
                    <a:solidFill>
                      <a:srgbClr val="005796"/>
                    </a:solidFill>
                  </a:tcPr>
                </a:tc>
                <a:tc hMerge="1">
                  <a:txBody>
                    <a:bodyPr/>
                    <a:lstStyle/>
                    <a:p>
                      <a:pPr algn="ctr"/>
                      <a:endParaRPr lang="en-US" sz="1900" dirty="0">
                        <a:solidFill>
                          <a:srgbClr val="FFC314"/>
                        </a:solidFill>
                      </a:endParaRPr>
                    </a:p>
                  </a:txBody>
                  <a:tcPr marL="84327" marR="84327" marT="40958" marB="40958" anchor="ctr">
                    <a:solidFill>
                      <a:srgbClr val="005796"/>
                    </a:solidFill>
                  </a:tcPr>
                </a:tc>
                <a:tc gridSpan="2">
                  <a:txBody>
                    <a:bodyPr/>
                    <a:lstStyle/>
                    <a:p>
                      <a:pPr algn="ctr"/>
                      <a:r>
                        <a:rPr lang="en-US" sz="1900" dirty="0" smtClean="0">
                          <a:solidFill>
                            <a:srgbClr val="FFFFFF"/>
                          </a:solidFill>
                        </a:rPr>
                        <a:t>Hazard ratio: 0.43</a:t>
                      </a:r>
                      <a:endParaRPr lang="en-US" sz="1900" dirty="0">
                        <a:solidFill>
                          <a:srgbClr val="FFFFFF"/>
                        </a:solidFill>
                      </a:endParaRPr>
                    </a:p>
                  </a:txBody>
                  <a:tcPr marL="84327" marR="84327" marT="40958" marB="40958" anchor="ctr">
                    <a:solidFill>
                      <a:srgbClr val="005796"/>
                    </a:solidFill>
                  </a:tcPr>
                </a:tc>
                <a:tc hMerge="1">
                  <a:txBody>
                    <a:bodyPr/>
                    <a:lstStyle/>
                    <a:p>
                      <a:pPr algn="ctr"/>
                      <a:endParaRPr lang="en-US" sz="1900" dirty="0">
                        <a:solidFill>
                          <a:srgbClr val="FFC314"/>
                        </a:solidFill>
                      </a:endParaRPr>
                    </a:p>
                  </a:txBody>
                  <a:tcPr marL="84327" marR="84327" marT="40958" marB="40958" anchor="ctr">
                    <a:solidFill>
                      <a:srgbClr val="005796"/>
                    </a:solidFill>
                  </a:tcPr>
                </a:tc>
              </a:tr>
              <a:tr h="685800">
                <a:tc>
                  <a:txBody>
                    <a:bodyPr/>
                    <a:lstStyle/>
                    <a:p>
                      <a:r>
                        <a:rPr lang="en-US" sz="1900" dirty="0" smtClean="0">
                          <a:solidFill>
                            <a:srgbClr val="FFFFFF"/>
                          </a:solidFill>
                        </a:rPr>
                        <a:t>Median PFS </a:t>
                      </a:r>
                      <a:endParaRPr lang="en-US" sz="1900" dirty="0">
                        <a:solidFill>
                          <a:srgbClr val="FFFFFF"/>
                        </a:solidFill>
                      </a:endParaRPr>
                    </a:p>
                  </a:txBody>
                  <a:tcPr marL="84327" marR="84327" marT="40958" marB="40958" anchor="ctr">
                    <a:solidFill>
                      <a:srgbClr val="005796"/>
                    </a:solidFill>
                  </a:tcPr>
                </a:tc>
                <a:tc>
                  <a:txBody>
                    <a:bodyPr/>
                    <a:lstStyle/>
                    <a:p>
                      <a:pPr algn="ctr"/>
                      <a:r>
                        <a:rPr lang="en-US" sz="1900" dirty="0" smtClean="0">
                          <a:solidFill>
                            <a:srgbClr val="FFFFFF"/>
                          </a:solidFill>
                        </a:rPr>
                        <a:t>1.6 </a:t>
                      </a:r>
                      <a:r>
                        <a:rPr lang="en-US" sz="1900" dirty="0" err="1" smtClean="0">
                          <a:solidFill>
                            <a:srgbClr val="FFFFFF"/>
                          </a:solidFill>
                        </a:rPr>
                        <a:t>mos</a:t>
                      </a:r>
                      <a:endParaRPr lang="en-US" sz="1900" dirty="0">
                        <a:solidFill>
                          <a:srgbClr val="FFFFFF"/>
                        </a:solidFill>
                      </a:endParaRPr>
                    </a:p>
                  </a:txBody>
                  <a:tcPr marL="84327" marR="84327" marT="40958" marB="40958" anchor="ctr">
                    <a:solidFill>
                      <a:srgbClr val="005796"/>
                    </a:solidFill>
                  </a:tcPr>
                </a:tc>
                <a:tc>
                  <a:txBody>
                    <a:bodyPr/>
                    <a:lstStyle/>
                    <a:p>
                      <a:pPr algn="ctr"/>
                      <a:r>
                        <a:rPr lang="en-US" sz="1900" dirty="0" smtClean="0">
                          <a:solidFill>
                            <a:srgbClr val="FFC314"/>
                          </a:solidFill>
                        </a:rPr>
                        <a:t>6.9 </a:t>
                      </a:r>
                      <a:r>
                        <a:rPr lang="en-US" sz="1900" dirty="0" err="1" smtClean="0">
                          <a:solidFill>
                            <a:srgbClr val="FFC314"/>
                          </a:solidFill>
                        </a:rPr>
                        <a:t>mos</a:t>
                      </a:r>
                      <a:endParaRPr lang="en-US" sz="1900" dirty="0">
                        <a:solidFill>
                          <a:srgbClr val="FFC314"/>
                        </a:solidFill>
                      </a:endParaRPr>
                    </a:p>
                  </a:txBody>
                  <a:tcPr marL="84327" marR="84327" marT="40958" marB="40958" anchor="ctr">
                    <a:solidFill>
                      <a:srgbClr val="005796"/>
                    </a:solidFill>
                  </a:tcPr>
                </a:tc>
                <a:tc>
                  <a:txBody>
                    <a:bodyPr/>
                    <a:lstStyle/>
                    <a:p>
                      <a:pPr algn="ctr"/>
                      <a:r>
                        <a:rPr lang="en-US" sz="1900" dirty="0" smtClean="0">
                          <a:solidFill>
                            <a:srgbClr val="FFFFFF"/>
                          </a:solidFill>
                        </a:rPr>
                        <a:t>1.7 </a:t>
                      </a:r>
                      <a:r>
                        <a:rPr lang="en-US" sz="1900" dirty="0" err="1" smtClean="0">
                          <a:solidFill>
                            <a:srgbClr val="FFFFFF"/>
                          </a:solidFill>
                        </a:rPr>
                        <a:t>mos</a:t>
                      </a:r>
                      <a:endParaRPr lang="en-US" sz="1900" dirty="0">
                        <a:solidFill>
                          <a:srgbClr val="FFFFFF"/>
                        </a:solidFill>
                      </a:endParaRPr>
                    </a:p>
                  </a:txBody>
                  <a:tcPr marL="84327" marR="84327" marT="40958" marB="40958" anchor="ctr">
                    <a:solidFill>
                      <a:srgbClr val="005796"/>
                    </a:solidFill>
                  </a:tcPr>
                </a:tc>
                <a:tc>
                  <a:txBody>
                    <a:bodyPr/>
                    <a:lstStyle/>
                    <a:p>
                      <a:pPr algn="ctr"/>
                      <a:r>
                        <a:rPr lang="en-US" sz="1900" dirty="0" smtClean="0">
                          <a:solidFill>
                            <a:srgbClr val="FFC314"/>
                          </a:solidFill>
                        </a:rPr>
                        <a:t>5.9 </a:t>
                      </a:r>
                      <a:r>
                        <a:rPr lang="en-US" sz="1900" dirty="0" err="1" smtClean="0">
                          <a:solidFill>
                            <a:srgbClr val="FFC314"/>
                          </a:solidFill>
                        </a:rPr>
                        <a:t>mos</a:t>
                      </a:r>
                      <a:endParaRPr lang="en-US" sz="1900" dirty="0">
                        <a:solidFill>
                          <a:srgbClr val="FFC314"/>
                        </a:solidFill>
                      </a:endParaRPr>
                    </a:p>
                  </a:txBody>
                  <a:tcPr marL="84327" marR="84327" marT="40958" marB="40958" anchor="ctr">
                    <a:solidFill>
                      <a:srgbClr val="005796"/>
                    </a:solidFill>
                  </a:tcPr>
                </a:tc>
              </a:tr>
              <a:tr h="406051">
                <a:tc>
                  <a:txBody>
                    <a:bodyPr/>
                    <a:lstStyle/>
                    <a:p>
                      <a:endParaRPr lang="en-US" sz="1900" dirty="0">
                        <a:solidFill>
                          <a:srgbClr val="FFFFFF"/>
                        </a:solidFill>
                      </a:endParaRPr>
                    </a:p>
                  </a:txBody>
                  <a:tcPr marL="84327" marR="84327" marT="40958" marB="40958" anchor="ctr">
                    <a:solidFill>
                      <a:srgbClr val="005796"/>
                    </a:solidFill>
                  </a:tcPr>
                </a:tc>
                <a:tc gridSpan="2">
                  <a:txBody>
                    <a:bodyPr/>
                    <a:lstStyle/>
                    <a:p>
                      <a:pPr algn="ctr"/>
                      <a:r>
                        <a:rPr lang="en-US" sz="1900" dirty="0" smtClean="0">
                          <a:solidFill>
                            <a:srgbClr val="FFFFFF"/>
                          </a:solidFill>
                        </a:rPr>
                        <a:t>Hazard ratio:</a:t>
                      </a:r>
                      <a:r>
                        <a:rPr lang="en-US" sz="1900" baseline="0" dirty="0" smtClean="0">
                          <a:solidFill>
                            <a:srgbClr val="FFFFFF"/>
                          </a:solidFill>
                        </a:rPr>
                        <a:t> 0.39</a:t>
                      </a:r>
                      <a:endParaRPr lang="en-US" sz="1900" dirty="0">
                        <a:solidFill>
                          <a:srgbClr val="FFFFFF"/>
                        </a:solidFill>
                      </a:endParaRPr>
                    </a:p>
                  </a:txBody>
                  <a:tcPr marL="84327" marR="84327" marT="40958" marB="40958" anchor="ctr">
                    <a:solidFill>
                      <a:srgbClr val="005796"/>
                    </a:solidFill>
                  </a:tcPr>
                </a:tc>
                <a:tc hMerge="1">
                  <a:txBody>
                    <a:bodyPr/>
                    <a:lstStyle/>
                    <a:p>
                      <a:pPr algn="ctr"/>
                      <a:endParaRPr lang="en-US" sz="1900" dirty="0">
                        <a:solidFill>
                          <a:srgbClr val="FFC314"/>
                        </a:solidFill>
                      </a:endParaRPr>
                    </a:p>
                  </a:txBody>
                  <a:tcPr marL="84327" marR="84327" marT="40958" marB="40958" anchor="ctr">
                    <a:solidFill>
                      <a:srgbClr val="005796"/>
                    </a:solidFill>
                  </a:tcPr>
                </a:tc>
                <a:tc gridSpan="2">
                  <a:txBody>
                    <a:bodyPr/>
                    <a:lstStyle/>
                    <a:p>
                      <a:pPr algn="ctr"/>
                      <a:r>
                        <a:rPr lang="en-US" sz="1900" dirty="0" smtClean="0">
                          <a:solidFill>
                            <a:srgbClr val="FFFFFF"/>
                          </a:solidFill>
                        </a:rPr>
                        <a:t>Hazard ratio: 0.30</a:t>
                      </a:r>
                      <a:endParaRPr lang="en-US" sz="1900" dirty="0">
                        <a:solidFill>
                          <a:srgbClr val="FFFFFF"/>
                        </a:solidFill>
                      </a:endParaRPr>
                    </a:p>
                  </a:txBody>
                  <a:tcPr marL="84327" marR="84327" marT="40958" marB="40958" anchor="ctr">
                    <a:solidFill>
                      <a:srgbClr val="005796"/>
                    </a:solidFill>
                  </a:tcPr>
                </a:tc>
                <a:tc hMerge="1">
                  <a:txBody>
                    <a:bodyPr/>
                    <a:lstStyle/>
                    <a:p>
                      <a:pPr algn="ctr"/>
                      <a:endParaRPr lang="en-US" sz="1900" dirty="0">
                        <a:solidFill>
                          <a:srgbClr val="FFC314"/>
                        </a:solidFill>
                      </a:endParaRPr>
                    </a:p>
                  </a:txBody>
                  <a:tcPr marL="84327" marR="84327" marT="40958" marB="40958" anchor="ctr">
                    <a:solidFill>
                      <a:srgbClr val="005796"/>
                    </a:solidFill>
                  </a:tcPr>
                </a:tc>
              </a:tr>
              <a:tr h="660749">
                <a:tc>
                  <a:txBody>
                    <a:bodyPr/>
                    <a:lstStyle/>
                    <a:p>
                      <a:r>
                        <a:rPr lang="en-US" sz="1900" dirty="0" smtClean="0">
                          <a:solidFill>
                            <a:srgbClr val="FFFFFF"/>
                          </a:solidFill>
                        </a:rPr>
                        <a:t>Best ORR </a:t>
                      </a:r>
                      <a:endParaRPr lang="en-US" sz="1900" dirty="0">
                        <a:solidFill>
                          <a:srgbClr val="FFFFFF"/>
                        </a:solidFill>
                      </a:endParaRPr>
                    </a:p>
                  </a:txBody>
                  <a:tcPr marL="84327" marR="84327" marT="40958" marB="40958" anchor="ctr">
                    <a:solidFill>
                      <a:srgbClr val="005796"/>
                    </a:solidFill>
                  </a:tcPr>
                </a:tc>
                <a:tc>
                  <a:txBody>
                    <a:bodyPr/>
                    <a:lstStyle/>
                    <a:p>
                      <a:pPr algn="ctr"/>
                      <a:r>
                        <a:rPr lang="en-US" sz="1900" dirty="0" smtClean="0">
                          <a:solidFill>
                            <a:srgbClr val="FFFFFF"/>
                          </a:solidFill>
                        </a:rPr>
                        <a:t>11%</a:t>
                      </a:r>
                      <a:endParaRPr lang="en-US" sz="1900" dirty="0">
                        <a:solidFill>
                          <a:srgbClr val="FFFFFF"/>
                        </a:solidFill>
                      </a:endParaRPr>
                    </a:p>
                  </a:txBody>
                  <a:tcPr marL="84327" marR="84327" marT="40958" marB="40958" anchor="ctr">
                    <a:solidFill>
                      <a:srgbClr val="005796"/>
                    </a:solidFill>
                  </a:tcPr>
                </a:tc>
                <a:tc>
                  <a:txBody>
                    <a:bodyPr/>
                    <a:lstStyle/>
                    <a:p>
                      <a:pPr algn="ctr"/>
                      <a:r>
                        <a:rPr lang="en-US" sz="1900" dirty="0" smtClean="0">
                          <a:solidFill>
                            <a:srgbClr val="FFC314"/>
                          </a:solidFill>
                        </a:rPr>
                        <a:t>59%</a:t>
                      </a:r>
                      <a:endParaRPr lang="en-US" sz="1900" dirty="0">
                        <a:solidFill>
                          <a:srgbClr val="FFC314"/>
                        </a:solidFill>
                      </a:endParaRPr>
                    </a:p>
                  </a:txBody>
                  <a:tcPr marL="84327" marR="84327" marT="40958" marB="40958" anchor="ctr">
                    <a:solidFill>
                      <a:srgbClr val="005796"/>
                    </a:solidFill>
                  </a:tcPr>
                </a:tc>
                <a:tc>
                  <a:txBody>
                    <a:bodyPr/>
                    <a:lstStyle/>
                    <a:p>
                      <a:pPr algn="ctr"/>
                      <a:r>
                        <a:rPr lang="en-US" sz="1900" dirty="0" smtClean="0">
                          <a:solidFill>
                            <a:srgbClr val="FFFFFF"/>
                          </a:solidFill>
                        </a:rPr>
                        <a:t>4%</a:t>
                      </a:r>
                      <a:endParaRPr lang="en-US" sz="1900" dirty="0">
                        <a:solidFill>
                          <a:srgbClr val="FFFFFF"/>
                        </a:solidFill>
                      </a:endParaRPr>
                    </a:p>
                  </a:txBody>
                  <a:tcPr marL="84327" marR="84327" marT="40958" marB="40958" anchor="ctr">
                    <a:solidFill>
                      <a:srgbClr val="005796"/>
                    </a:solidFill>
                  </a:tcPr>
                </a:tc>
                <a:tc>
                  <a:txBody>
                    <a:bodyPr/>
                    <a:lstStyle/>
                    <a:p>
                      <a:pPr algn="ctr"/>
                      <a:r>
                        <a:rPr lang="en-US" sz="1900" dirty="0" smtClean="0">
                          <a:solidFill>
                            <a:srgbClr val="FFC314"/>
                          </a:solidFill>
                        </a:rPr>
                        <a:t>45%</a:t>
                      </a:r>
                      <a:endParaRPr lang="en-US" sz="1900" dirty="0">
                        <a:solidFill>
                          <a:srgbClr val="FFC314"/>
                        </a:solidFill>
                      </a:endParaRPr>
                    </a:p>
                  </a:txBody>
                  <a:tcPr marL="84327" marR="84327" marT="40958" marB="40958" anchor="ctr">
                    <a:solidFill>
                      <a:srgbClr val="005796"/>
                    </a:solidFill>
                  </a:tcPr>
                </a:tc>
              </a:tr>
              <a:tr h="395796">
                <a:tc>
                  <a:txBody>
                    <a:bodyPr/>
                    <a:lstStyle/>
                    <a:p>
                      <a:endParaRPr lang="en-US" sz="1900" dirty="0">
                        <a:solidFill>
                          <a:srgbClr val="FFFFFF"/>
                        </a:solidFill>
                      </a:endParaRPr>
                    </a:p>
                  </a:txBody>
                  <a:tcPr marL="84327" marR="84327" marT="40958" marB="40958" anchor="ctr">
                    <a:solidFill>
                      <a:srgbClr val="005796"/>
                    </a:solidFill>
                  </a:tcPr>
                </a:tc>
                <a:tc gridSpan="2">
                  <a:txBody>
                    <a:bodyPr/>
                    <a:lstStyle/>
                    <a:p>
                      <a:pPr algn="ctr"/>
                      <a:r>
                        <a:rPr lang="en-US" sz="1900" dirty="0" smtClean="0">
                          <a:solidFill>
                            <a:srgbClr val="FFFFFF"/>
                          </a:solidFill>
                        </a:rPr>
                        <a:t>Odds ratio: 11.2</a:t>
                      </a:r>
                      <a:endParaRPr lang="en-US" sz="1900" dirty="0">
                        <a:solidFill>
                          <a:srgbClr val="FFFFFF"/>
                        </a:solidFill>
                      </a:endParaRPr>
                    </a:p>
                  </a:txBody>
                  <a:tcPr marL="84327" marR="84327" marT="40958" marB="40958" anchor="ctr">
                    <a:solidFill>
                      <a:srgbClr val="005796"/>
                    </a:solidFill>
                  </a:tcPr>
                </a:tc>
                <a:tc hMerge="1">
                  <a:txBody>
                    <a:bodyPr/>
                    <a:lstStyle/>
                    <a:p>
                      <a:pPr algn="ctr"/>
                      <a:endParaRPr lang="en-US" sz="1900" dirty="0">
                        <a:solidFill>
                          <a:srgbClr val="FFC314"/>
                        </a:solidFill>
                      </a:endParaRPr>
                    </a:p>
                  </a:txBody>
                  <a:tcPr marL="84327" marR="84327" marT="40958" marB="40958" anchor="ctr">
                    <a:solidFill>
                      <a:srgbClr val="005796"/>
                    </a:solidFill>
                  </a:tcPr>
                </a:tc>
                <a:tc gridSpan="2">
                  <a:txBody>
                    <a:bodyPr/>
                    <a:lstStyle/>
                    <a:p>
                      <a:pPr algn="ctr"/>
                      <a:r>
                        <a:rPr lang="en-US" sz="1900" dirty="0" smtClean="0">
                          <a:solidFill>
                            <a:srgbClr val="FFFFFF"/>
                          </a:solidFill>
                        </a:rPr>
                        <a:t>Odds ratio: 19.2</a:t>
                      </a:r>
                      <a:endParaRPr lang="en-US" sz="1900" dirty="0">
                        <a:solidFill>
                          <a:srgbClr val="FFFFFF"/>
                        </a:solidFill>
                      </a:endParaRPr>
                    </a:p>
                  </a:txBody>
                  <a:tcPr marL="84327" marR="84327" marT="40958" marB="40958" anchor="ctr">
                    <a:solidFill>
                      <a:srgbClr val="005796"/>
                    </a:solidFill>
                  </a:tcPr>
                </a:tc>
                <a:tc hMerge="1">
                  <a:txBody>
                    <a:bodyPr/>
                    <a:lstStyle/>
                    <a:p>
                      <a:pPr algn="ctr"/>
                      <a:endParaRPr lang="en-US" sz="1900" dirty="0">
                        <a:solidFill>
                          <a:srgbClr val="FFC314"/>
                        </a:solidFill>
                      </a:endParaRPr>
                    </a:p>
                  </a:txBody>
                  <a:tcPr marL="84327" marR="84327" marT="40958" marB="40958" anchor="ctr">
                    <a:solidFill>
                      <a:srgbClr val="005796"/>
                    </a:solidFill>
                  </a:tcPr>
                </a:tc>
              </a:tr>
            </a:tbl>
          </a:graphicData>
        </a:graphic>
      </p:graphicFrame>
      <p:sp>
        <p:nvSpPr>
          <p:cNvPr id="15399" name="TextBox 4"/>
          <p:cNvSpPr txBox="1">
            <a:spLocks noChangeArrowheads="1"/>
          </p:cNvSpPr>
          <p:nvPr/>
        </p:nvSpPr>
        <p:spPr bwMode="auto">
          <a:xfrm>
            <a:off x="381000" y="5562600"/>
            <a:ext cx="82772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sz="1600">
                <a:solidFill>
                  <a:schemeClr val="tx1"/>
                </a:solidFill>
                <a:latin typeface="Arial" charset="0"/>
                <a:ea typeface="MS PGothic" charset="0"/>
                <a:cs typeface="MS PGothic" charset="0"/>
              </a:defRPr>
            </a:lvl1pPr>
            <a:lvl2pPr marL="742950" indent="-285750" eaLnBrk="0" hangingPunct="0">
              <a:defRPr sz="1600">
                <a:solidFill>
                  <a:schemeClr val="tx1"/>
                </a:solidFill>
                <a:latin typeface="Arial" charset="0"/>
                <a:ea typeface="MS PGothic" charset="0"/>
                <a:cs typeface="MS PGothic" charset="0"/>
              </a:defRPr>
            </a:lvl2pPr>
            <a:lvl3pPr marL="1143000" indent="-228600" eaLnBrk="0" hangingPunct="0">
              <a:defRPr sz="1600">
                <a:solidFill>
                  <a:schemeClr val="tx1"/>
                </a:solidFill>
                <a:latin typeface="Arial" charset="0"/>
                <a:ea typeface="MS PGothic" charset="0"/>
                <a:cs typeface="MS PGothic" charset="0"/>
              </a:defRPr>
            </a:lvl3pPr>
            <a:lvl4pPr marL="1600200" indent="-228600" eaLnBrk="0" hangingPunct="0">
              <a:defRPr sz="1600">
                <a:solidFill>
                  <a:schemeClr val="tx1"/>
                </a:solidFill>
                <a:latin typeface="Arial" charset="0"/>
                <a:ea typeface="MS PGothic" charset="0"/>
                <a:cs typeface="MS PGothic" charset="0"/>
              </a:defRPr>
            </a:lvl4pPr>
            <a:lvl5pPr marL="2057400" indent="-228600" eaLnBrk="0" hangingPunct="0">
              <a:defRPr sz="1600">
                <a:solidFill>
                  <a:schemeClr val="tx1"/>
                </a:solidFill>
                <a:latin typeface="Arial" charset="0"/>
                <a:ea typeface="MS PGothic" charset="0"/>
                <a:cs typeface="MS PGothic" charset="0"/>
              </a:defRPr>
            </a:lvl5pPr>
            <a:lvl6pPr marL="2514600" indent="-228600" algn="ctr" eaLnBrk="0" fontAlgn="base" hangingPunct="0">
              <a:spcBef>
                <a:spcPct val="0"/>
              </a:spcBef>
              <a:spcAft>
                <a:spcPct val="0"/>
              </a:spcAft>
              <a:defRPr sz="1600">
                <a:solidFill>
                  <a:schemeClr val="tx1"/>
                </a:solidFill>
                <a:latin typeface="Arial" charset="0"/>
                <a:ea typeface="MS PGothic" charset="0"/>
                <a:cs typeface="MS PGothic" charset="0"/>
              </a:defRPr>
            </a:lvl6pPr>
            <a:lvl7pPr marL="2971800" indent="-228600" algn="ctr" eaLnBrk="0" fontAlgn="base" hangingPunct="0">
              <a:spcBef>
                <a:spcPct val="0"/>
              </a:spcBef>
              <a:spcAft>
                <a:spcPct val="0"/>
              </a:spcAft>
              <a:defRPr sz="1600">
                <a:solidFill>
                  <a:schemeClr val="tx1"/>
                </a:solidFill>
                <a:latin typeface="Arial" charset="0"/>
                <a:ea typeface="MS PGothic" charset="0"/>
                <a:cs typeface="MS PGothic" charset="0"/>
              </a:defRPr>
            </a:lvl7pPr>
            <a:lvl8pPr marL="3429000" indent="-228600" algn="ctr" eaLnBrk="0" fontAlgn="base" hangingPunct="0">
              <a:spcBef>
                <a:spcPct val="0"/>
              </a:spcBef>
              <a:spcAft>
                <a:spcPct val="0"/>
              </a:spcAft>
              <a:defRPr sz="1600">
                <a:solidFill>
                  <a:schemeClr val="tx1"/>
                </a:solidFill>
                <a:latin typeface="Arial" charset="0"/>
                <a:ea typeface="MS PGothic" charset="0"/>
                <a:cs typeface="MS PGothic" charset="0"/>
              </a:defRPr>
            </a:lvl8pPr>
            <a:lvl9pPr marL="3886200" indent="-228600" algn="ctr" eaLnBrk="0" fontAlgn="base" hangingPunct="0">
              <a:spcBef>
                <a:spcPct val="0"/>
              </a:spcBef>
              <a:spcAft>
                <a:spcPct val="0"/>
              </a:spcAft>
              <a:defRPr sz="1600">
                <a:solidFill>
                  <a:schemeClr val="tx1"/>
                </a:solidFill>
                <a:latin typeface="Arial" charset="0"/>
                <a:ea typeface="MS PGothic" charset="0"/>
                <a:cs typeface="MS PGothic" charset="0"/>
              </a:defRPr>
            </a:lvl9pPr>
          </a:lstStyle>
          <a:p>
            <a:pPr marL="0" indent="0" eaLnBrk="1" hangingPunct="1">
              <a:defRPr/>
            </a:pPr>
            <a:endParaRPr lang="en-US" sz="1800" dirty="0" smtClean="0">
              <a:solidFill>
                <a:schemeClr val="bg1"/>
              </a:solidFill>
            </a:endParaRPr>
          </a:p>
          <a:p>
            <a:pPr eaLnBrk="1" hangingPunct="1">
              <a:buFont typeface="Arial" charset="0"/>
              <a:buChar char="•"/>
              <a:defRPr/>
            </a:pPr>
            <a:r>
              <a:rPr lang="en-US" sz="1800" dirty="0" smtClean="0">
                <a:solidFill>
                  <a:schemeClr val="bg1"/>
                </a:solidFill>
              </a:rPr>
              <a:t>Comparable effects with </a:t>
            </a:r>
            <a:r>
              <a:rPr lang="en-US" sz="1800" dirty="0" err="1" smtClean="0">
                <a:solidFill>
                  <a:schemeClr val="bg1"/>
                </a:solidFill>
              </a:rPr>
              <a:t>vemurafenib</a:t>
            </a:r>
            <a:r>
              <a:rPr lang="en-US" sz="1800" dirty="0" smtClean="0">
                <a:solidFill>
                  <a:schemeClr val="bg1"/>
                </a:solidFill>
              </a:rPr>
              <a:t> in </a:t>
            </a:r>
            <a:r>
              <a:rPr lang="en-US" sz="1800" i="1" dirty="0" smtClean="0">
                <a:solidFill>
                  <a:schemeClr val="bg1"/>
                </a:solidFill>
              </a:rPr>
              <a:t>BRAF </a:t>
            </a:r>
            <a:r>
              <a:rPr lang="en-US" sz="1800" dirty="0" smtClean="0">
                <a:solidFill>
                  <a:schemeClr val="bg1"/>
                </a:solidFill>
              </a:rPr>
              <a:t>V600E and </a:t>
            </a:r>
            <a:r>
              <a:rPr lang="en-US" sz="1800" i="1" dirty="0" smtClean="0">
                <a:solidFill>
                  <a:schemeClr val="bg1"/>
                </a:solidFill>
              </a:rPr>
              <a:t>BRAF </a:t>
            </a:r>
            <a:r>
              <a:rPr lang="en-US" sz="1800" dirty="0" smtClean="0">
                <a:solidFill>
                  <a:schemeClr val="bg1"/>
                </a:solidFill>
              </a:rPr>
              <a:t>V600K mutation-positive disease</a:t>
            </a:r>
          </a:p>
        </p:txBody>
      </p:sp>
      <p:sp>
        <p:nvSpPr>
          <p:cNvPr id="2" name="TextBox 1"/>
          <p:cNvSpPr txBox="1"/>
          <p:nvPr/>
        </p:nvSpPr>
        <p:spPr>
          <a:xfrm>
            <a:off x="0" y="6519863"/>
            <a:ext cx="5407851" cy="338554"/>
          </a:xfrm>
          <a:prstGeom prst="rect">
            <a:avLst/>
          </a:prstGeom>
          <a:noFill/>
        </p:spPr>
        <p:txBody>
          <a:bodyPr wrap="none">
            <a:spAutoFit/>
          </a:bodyPr>
          <a:lstStyle/>
          <a:p>
            <a:pPr>
              <a:defRPr/>
            </a:pPr>
            <a:r>
              <a:rPr lang="en-US" sz="1600" dirty="0">
                <a:solidFill>
                  <a:srgbClr val="FFFFFF"/>
                </a:solidFill>
                <a:latin typeface="+mn-lt"/>
              </a:rPr>
              <a:t>McArthur </a:t>
            </a:r>
            <a:r>
              <a:rPr lang="en-US" sz="1600" dirty="0" smtClean="0">
                <a:solidFill>
                  <a:srgbClr val="FFFFFF"/>
                </a:solidFill>
                <a:latin typeface="+mn-lt"/>
              </a:rPr>
              <a:t>GA </a:t>
            </a:r>
            <a:r>
              <a:rPr lang="en-US" sz="1600" dirty="0">
                <a:solidFill>
                  <a:srgbClr val="FFFFFF"/>
                </a:solidFill>
                <a:latin typeface="+mn-lt"/>
              </a:rPr>
              <a:t>et al. Society for Melanoma Research 2012.</a:t>
            </a:r>
          </a:p>
        </p:txBody>
      </p:sp>
      <p:sp>
        <p:nvSpPr>
          <p:cNvPr id="30760" name="Title 2"/>
          <p:cNvSpPr>
            <a:spLocks noGrp="1"/>
          </p:cNvSpPr>
          <p:nvPr>
            <p:ph type="title"/>
          </p:nvPr>
        </p:nvSpPr>
        <p:spPr/>
        <p:txBody>
          <a:bodyPr/>
          <a:lstStyle/>
          <a:p>
            <a:r>
              <a:rPr lang="en-US" dirty="0" smtClean="0">
                <a:solidFill>
                  <a:srgbClr val="BBFAF9"/>
                </a:solidFill>
                <a:ea typeface="MS PGothic" charset="0"/>
                <a:cs typeface="MS PGothic" charset="0"/>
              </a:rPr>
              <a:t>BRIM3</a:t>
            </a:r>
            <a:r>
              <a:rPr lang="en-US" dirty="0">
                <a:solidFill>
                  <a:srgbClr val="BBFAF9"/>
                </a:solidFill>
                <a:ea typeface="MS PGothic" charset="0"/>
                <a:cs typeface="MS PGothic" charset="0"/>
              </a:rPr>
              <a:t>: Summary of Efficacy Data </a:t>
            </a:r>
            <a:r>
              <a:rPr lang="en-US" dirty="0" smtClean="0">
                <a:solidFill>
                  <a:srgbClr val="BBFAF9"/>
                </a:solidFill>
                <a:ea typeface="MS PGothic" charset="0"/>
                <a:cs typeface="MS PGothic" charset="0"/>
              </a:rPr>
              <a:t>by </a:t>
            </a:r>
            <a:r>
              <a:rPr lang="en-US" i="1" dirty="0">
                <a:solidFill>
                  <a:srgbClr val="BBFAF9"/>
                </a:solidFill>
                <a:ea typeface="MS PGothic" charset="0"/>
                <a:cs typeface="MS PGothic" charset="0"/>
              </a:rPr>
              <a:t>BRAF </a:t>
            </a:r>
            <a:r>
              <a:rPr lang="en-US" dirty="0">
                <a:solidFill>
                  <a:srgbClr val="BBFAF9"/>
                </a:solidFill>
                <a:ea typeface="MS PGothic" charset="0"/>
                <a:cs typeface="MS PGothic" charset="0"/>
              </a:rPr>
              <a:t>Mutation Genotype</a:t>
            </a:r>
            <a:endParaRPr lang="en-US" dirty="0">
              <a:solidFill>
                <a:srgbClr val="BBFAF9"/>
              </a:solidFill>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52"/>
          <p:cNvSpPr>
            <a:spLocks noChangeArrowheads="1"/>
          </p:cNvSpPr>
          <p:nvPr/>
        </p:nvSpPr>
        <p:spPr bwMode="auto">
          <a:xfrm>
            <a:off x="533400" y="1143000"/>
            <a:ext cx="8077200" cy="4267200"/>
          </a:xfrm>
          <a:prstGeom prst="rect">
            <a:avLst/>
          </a:prstGeom>
          <a:solidFill>
            <a:srgbClr val="9CCBED"/>
          </a:solidFill>
          <a:ln w="9525">
            <a:solidFill>
              <a:schemeClr val="tx1">
                <a:alpha val="50195"/>
              </a:schemeClr>
            </a:solidFill>
            <a:miter lim="800000"/>
            <a:headEnd/>
            <a:tailEnd/>
          </a:ln>
        </p:spPr>
        <p:txBody>
          <a:bodyPr wrap="none" anchor="ctr"/>
          <a:lstStyle/>
          <a:p>
            <a:pPr algn="ctr"/>
            <a:endParaRPr lang="en-US" baseline="-25000"/>
          </a:p>
        </p:txBody>
      </p:sp>
      <p:sp>
        <p:nvSpPr>
          <p:cNvPr id="31746" name="Title 1"/>
          <p:cNvSpPr>
            <a:spLocks noGrp="1"/>
          </p:cNvSpPr>
          <p:nvPr>
            <p:ph type="title"/>
          </p:nvPr>
        </p:nvSpPr>
        <p:spPr/>
        <p:txBody>
          <a:bodyPr/>
          <a:lstStyle/>
          <a:p>
            <a:r>
              <a:rPr lang="en-US" dirty="0">
                <a:ea typeface="MS PGothic" charset="0"/>
                <a:cs typeface="MS PGothic" charset="0"/>
              </a:rPr>
              <a:t>Selected Adverse Events (% of </a:t>
            </a:r>
            <a:r>
              <a:rPr lang="en-US" dirty="0" smtClean="0">
                <a:ea typeface="MS PGothic" charset="0"/>
                <a:cs typeface="MS PGothic" charset="0"/>
              </a:rPr>
              <a:t>Patients</a:t>
            </a:r>
            <a:r>
              <a:rPr lang="en-US" dirty="0">
                <a:ea typeface="MS PGothic" charset="0"/>
                <a:cs typeface="MS PGothic" charset="0"/>
              </a:rPr>
              <a:t>)</a:t>
            </a:r>
          </a:p>
        </p:txBody>
      </p:sp>
      <p:graphicFrame>
        <p:nvGraphicFramePr>
          <p:cNvPr id="4" name="Table Placeholder 3"/>
          <p:cNvGraphicFramePr>
            <a:graphicFrameLocks noGrp="1"/>
          </p:cNvGraphicFramePr>
          <p:nvPr>
            <p:ph idx="1"/>
          </p:nvPr>
        </p:nvGraphicFramePr>
        <p:xfrm>
          <a:off x="685800" y="1295400"/>
          <a:ext cx="7772400" cy="3929257"/>
        </p:xfrm>
        <a:graphic>
          <a:graphicData uri="http://schemas.openxmlformats.org/drawingml/2006/table">
            <a:tbl>
              <a:tblPr firstRow="1" bandRow="1">
                <a:tableStyleId>{5C22544A-7EE6-4342-B048-85BDC9FD1C3A}</a:tableStyleId>
              </a:tblPr>
              <a:tblGrid>
                <a:gridCol w="3789045"/>
                <a:gridCol w="1984738"/>
                <a:gridCol w="1998617"/>
              </a:tblGrid>
              <a:tr h="635480">
                <a:tc>
                  <a:txBody>
                    <a:bodyPr/>
                    <a:lstStyle/>
                    <a:p>
                      <a:endParaRPr lang="en-US" sz="1800" dirty="0">
                        <a:solidFill>
                          <a:srgbClr val="FFFFFF"/>
                        </a:solidFill>
                      </a:endParaRPr>
                    </a:p>
                  </a:txBody>
                  <a:tcPr marL="88827" marR="88827" marT="43439" marB="43439">
                    <a:solidFill>
                      <a:srgbClr val="012A50"/>
                    </a:solidFill>
                  </a:tcPr>
                </a:tc>
                <a:tc>
                  <a:txBody>
                    <a:bodyPr/>
                    <a:lstStyle/>
                    <a:p>
                      <a:pPr algn="ctr"/>
                      <a:r>
                        <a:rPr lang="en-US" sz="1800" i="1" dirty="0" smtClean="0">
                          <a:solidFill>
                            <a:srgbClr val="FFFFFF"/>
                          </a:solidFill>
                        </a:rPr>
                        <a:t>BRAF </a:t>
                      </a:r>
                      <a:r>
                        <a:rPr lang="en-US" sz="1800" i="0" baseline="0" dirty="0" smtClean="0">
                          <a:solidFill>
                            <a:srgbClr val="FFFFFF"/>
                          </a:solidFill>
                        </a:rPr>
                        <a:t>V600E</a:t>
                      </a:r>
                      <a:br>
                        <a:rPr lang="en-US" sz="1800" i="0" baseline="0" dirty="0" smtClean="0">
                          <a:solidFill>
                            <a:srgbClr val="FFFFFF"/>
                          </a:solidFill>
                        </a:rPr>
                      </a:br>
                      <a:r>
                        <a:rPr lang="en-US" sz="1800" dirty="0" smtClean="0">
                          <a:solidFill>
                            <a:srgbClr val="FFFFFF"/>
                          </a:solidFill>
                        </a:rPr>
                        <a:t>(n = 295)</a:t>
                      </a:r>
                      <a:endParaRPr lang="en-US" sz="1800" dirty="0">
                        <a:solidFill>
                          <a:srgbClr val="FFFFFF"/>
                        </a:solidFill>
                      </a:endParaRPr>
                    </a:p>
                  </a:txBody>
                  <a:tcPr marL="88827" marR="88827" marT="43439" marB="43439">
                    <a:solidFill>
                      <a:srgbClr val="012A50"/>
                    </a:solidFill>
                  </a:tcPr>
                </a:tc>
                <a:tc>
                  <a:txBody>
                    <a:bodyPr/>
                    <a:lstStyle/>
                    <a:p>
                      <a:pPr algn="ctr"/>
                      <a:r>
                        <a:rPr lang="en-US" sz="1800" i="1" dirty="0" smtClean="0">
                          <a:solidFill>
                            <a:srgbClr val="FFFFFF"/>
                          </a:solidFill>
                        </a:rPr>
                        <a:t>BRAF </a:t>
                      </a:r>
                      <a:r>
                        <a:rPr lang="en-US" sz="1800" i="0" baseline="0" dirty="0" smtClean="0">
                          <a:solidFill>
                            <a:srgbClr val="FFFFFF"/>
                          </a:solidFill>
                        </a:rPr>
                        <a:t>V600K</a:t>
                      </a:r>
                      <a:br>
                        <a:rPr lang="en-US" sz="1800" i="0" baseline="0" dirty="0" smtClean="0">
                          <a:solidFill>
                            <a:srgbClr val="FFFFFF"/>
                          </a:solidFill>
                        </a:rPr>
                      </a:br>
                      <a:r>
                        <a:rPr lang="en-US" sz="1800" dirty="0" smtClean="0">
                          <a:solidFill>
                            <a:srgbClr val="FFFFFF"/>
                          </a:solidFill>
                        </a:rPr>
                        <a:t>(n = 33)</a:t>
                      </a:r>
                      <a:endParaRPr lang="en-US" sz="1800" dirty="0">
                        <a:solidFill>
                          <a:srgbClr val="FFFFFF"/>
                        </a:solidFill>
                      </a:endParaRPr>
                    </a:p>
                  </a:txBody>
                  <a:tcPr marL="88827" marR="88827" marT="43439" marB="43439">
                    <a:solidFill>
                      <a:srgbClr val="012A50"/>
                    </a:solidFill>
                  </a:tcPr>
                </a:tc>
              </a:tr>
              <a:tr h="404155">
                <a:tc>
                  <a:txBody>
                    <a:bodyPr/>
                    <a:lstStyle/>
                    <a:p>
                      <a:r>
                        <a:rPr lang="en-US" sz="1800" dirty="0" smtClean="0">
                          <a:solidFill>
                            <a:srgbClr val="FFFFFF"/>
                          </a:solidFill>
                        </a:rPr>
                        <a:t>Total</a:t>
                      </a:r>
                      <a:r>
                        <a:rPr lang="en-US" sz="1800" baseline="0" dirty="0" smtClean="0">
                          <a:solidFill>
                            <a:srgbClr val="FFFFFF"/>
                          </a:solidFill>
                        </a:rPr>
                        <a:t> patients with at least 1 AE</a:t>
                      </a:r>
                      <a:endParaRPr lang="en-US" sz="1800" dirty="0">
                        <a:solidFill>
                          <a:srgbClr val="FFFFFF"/>
                        </a:solidFill>
                      </a:endParaRPr>
                    </a:p>
                  </a:txBody>
                  <a:tcPr marL="88827" marR="88827" marT="43439" marB="43439">
                    <a:solidFill>
                      <a:srgbClr val="005796"/>
                    </a:solidFill>
                  </a:tcPr>
                </a:tc>
                <a:tc>
                  <a:txBody>
                    <a:bodyPr/>
                    <a:lstStyle/>
                    <a:p>
                      <a:pPr algn="ctr"/>
                      <a:r>
                        <a:rPr lang="en-US" sz="1800" dirty="0" smtClean="0">
                          <a:solidFill>
                            <a:srgbClr val="FFFFFF"/>
                          </a:solidFill>
                        </a:rPr>
                        <a:t>100%</a:t>
                      </a:r>
                      <a:endParaRPr lang="en-US" sz="1800" dirty="0">
                        <a:solidFill>
                          <a:srgbClr val="FFFFFF"/>
                        </a:solidFill>
                      </a:endParaRPr>
                    </a:p>
                  </a:txBody>
                  <a:tcPr marL="88827" marR="88827" marT="43439" marB="43439">
                    <a:solidFill>
                      <a:srgbClr val="005796"/>
                    </a:solidFill>
                  </a:tcPr>
                </a:tc>
                <a:tc>
                  <a:txBody>
                    <a:bodyPr/>
                    <a:lstStyle/>
                    <a:p>
                      <a:pPr algn="ctr"/>
                      <a:r>
                        <a:rPr lang="en-US" sz="1800" dirty="0" smtClean="0">
                          <a:solidFill>
                            <a:srgbClr val="FFFFFF"/>
                          </a:solidFill>
                        </a:rPr>
                        <a:t>100%</a:t>
                      </a:r>
                      <a:endParaRPr lang="en-US" sz="1800" dirty="0">
                        <a:solidFill>
                          <a:srgbClr val="FFFFFF"/>
                        </a:solidFill>
                      </a:endParaRPr>
                    </a:p>
                  </a:txBody>
                  <a:tcPr marL="88827" marR="88827" marT="43439" marB="43439">
                    <a:solidFill>
                      <a:srgbClr val="005796"/>
                    </a:solidFill>
                  </a:tcPr>
                </a:tc>
              </a:tr>
              <a:tr h="361179">
                <a:tc>
                  <a:txBody>
                    <a:bodyPr/>
                    <a:lstStyle/>
                    <a:p>
                      <a:pPr marL="169863" indent="-169863"/>
                      <a:r>
                        <a:rPr lang="en-US" sz="1800" dirty="0" smtClean="0">
                          <a:solidFill>
                            <a:srgbClr val="FFFFFF"/>
                          </a:solidFill>
                        </a:rPr>
                        <a:t>Arthralgia</a:t>
                      </a:r>
                      <a:endParaRPr lang="en-US" sz="1800" dirty="0">
                        <a:solidFill>
                          <a:srgbClr val="FFFFFF"/>
                        </a:solidFill>
                      </a:endParaRPr>
                    </a:p>
                  </a:txBody>
                  <a:tcPr marL="88827" marR="88827" marT="43439" marB="43439">
                    <a:solidFill>
                      <a:srgbClr val="005796"/>
                    </a:solidFill>
                  </a:tcPr>
                </a:tc>
                <a:tc>
                  <a:txBody>
                    <a:bodyPr/>
                    <a:lstStyle/>
                    <a:p>
                      <a:pPr algn="ctr"/>
                      <a:r>
                        <a:rPr lang="en-US" sz="1800" dirty="0" smtClean="0">
                          <a:solidFill>
                            <a:srgbClr val="FFFFFF"/>
                          </a:solidFill>
                        </a:rPr>
                        <a:t>58%</a:t>
                      </a:r>
                      <a:endParaRPr lang="en-US" sz="1800" dirty="0">
                        <a:solidFill>
                          <a:srgbClr val="FFFFFF"/>
                        </a:solidFill>
                      </a:endParaRPr>
                    </a:p>
                  </a:txBody>
                  <a:tcPr marL="88827" marR="88827" marT="43439" marB="43439">
                    <a:solidFill>
                      <a:srgbClr val="005796"/>
                    </a:solidFill>
                  </a:tcPr>
                </a:tc>
                <a:tc>
                  <a:txBody>
                    <a:bodyPr/>
                    <a:lstStyle/>
                    <a:p>
                      <a:pPr algn="ctr"/>
                      <a:r>
                        <a:rPr lang="en-US" sz="1800" dirty="0" smtClean="0">
                          <a:solidFill>
                            <a:srgbClr val="FFFFFF"/>
                          </a:solidFill>
                        </a:rPr>
                        <a:t>39%</a:t>
                      </a:r>
                      <a:endParaRPr lang="en-US" sz="1800" dirty="0">
                        <a:solidFill>
                          <a:srgbClr val="FFFFFF"/>
                        </a:solidFill>
                      </a:endParaRPr>
                    </a:p>
                  </a:txBody>
                  <a:tcPr marL="88827" marR="88827" marT="43439" marB="43439">
                    <a:solidFill>
                      <a:srgbClr val="005796"/>
                    </a:solidFill>
                  </a:tcPr>
                </a:tc>
              </a:tr>
              <a:tr h="361179">
                <a:tc>
                  <a:txBody>
                    <a:bodyPr/>
                    <a:lstStyle/>
                    <a:p>
                      <a:r>
                        <a:rPr lang="en-US" sz="1800" dirty="0" smtClean="0">
                          <a:solidFill>
                            <a:srgbClr val="FFFFFF"/>
                          </a:solidFill>
                        </a:rPr>
                        <a:t>Rash</a:t>
                      </a:r>
                      <a:endParaRPr lang="en-US" sz="1800" dirty="0">
                        <a:solidFill>
                          <a:srgbClr val="FFFFFF"/>
                        </a:solidFill>
                      </a:endParaRPr>
                    </a:p>
                  </a:txBody>
                  <a:tcPr marL="88827" marR="88827" marT="43439" marB="43439">
                    <a:solidFill>
                      <a:srgbClr val="005796"/>
                    </a:solidFill>
                  </a:tcPr>
                </a:tc>
                <a:tc>
                  <a:txBody>
                    <a:bodyPr/>
                    <a:lstStyle/>
                    <a:p>
                      <a:pPr algn="ctr"/>
                      <a:r>
                        <a:rPr lang="en-US" sz="1800" dirty="0" smtClean="0">
                          <a:solidFill>
                            <a:srgbClr val="FFFFFF"/>
                          </a:solidFill>
                        </a:rPr>
                        <a:t>42%</a:t>
                      </a:r>
                      <a:endParaRPr lang="en-US" sz="1800" dirty="0">
                        <a:solidFill>
                          <a:srgbClr val="FFFFFF"/>
                        </a:solidFill>
                      </a:endParaRPr>
                    </a:p>
                  </a:txBody>
                  <a:tcPr marL="88827" marR="88827" marT="43439" marB="43439">
                    <a:solidFill>
                      <a:srgbClr val="005796"/>
                    </a:solidFill>
                  </a:tcPr>
                </a:tc>
                <a:tc>
                  <a:txBody>
                    <a:bodyPr/>
                    <a:lstStyle/>
                    <a:p>
                      <a:pPr algn="ctr"/>
                      <a:r>
                        <a:rPr lang="en-US" sz="1800" dirty="0" smtClean="0">
                          <a:solidFill>
                            <a:srgbClr val="FFFFFF"/>
                          </a:solidFill>
                        </a:rPr>
                        <a:t>39%</a:t>
                      </a:r>
                    </a:p>
                  </a:txBody>
                  <a:tcPr marL="88827" marR="88827" marT="43439" marB="43439">
                    <a:solidFill>
                      <a:srgbClr val="005796"/>
                    </a:solidFill>
                  </a:tcPr>
                </a:tc>
              </a:tr>
              <a:tr h="361179">
                <a:tc>
                  <a:txBody>
                    <a:bodyPr/>
                    <a:lstStyle/>
                    <a:p>
                      <a:r>
                        <a:rPr lang="en-US" sz="1800" dirty="0" smtClean="0">
                          <a:solidFill>
                            <a:srgbClr val="FFFFFF"/>
                          </a:solidFill>
                        </a:rPr>
                        <a:t>Fatigue</a:t>
                      </a:r>
                      <a:endParaRPr lang="en-US" sz="1800" dirty="0">
                        <a:solidFill>
                          <a:srgbClr val="FFFFFF"/>
                        </a:solidFill>
                      </a:endParaRPr>
                    </a:p>
                  </a:txBody>
                  <a:tcPr marL="88827" marR="88827" marT="43439" marB="43439">
                    <a:solidFill>
                      <a:srgbClr val="005796"/>
                    </a:solidFill>
                  </a:tcPr>
                </a:tc>
                <a:tc>
                  <a:txBody>
                    <a:bodyPr/>
                    <a:lstStyle/>
                    <a:p>
                      <a:pPr algn="ctr"/>
                      <a:r>
                        <a:rPr lang="en-US" sz="1800" dirty="0" smtClean="0">
                          <a:solidFill>
                            <a:srgbClr val="FFFFFF"/>
                          </a:solidFill>
                        </a:rPr>
                        <a:t>45%</a:t>
                      </a:r>
                      <a:endParaRPr lang="en-US" sz="1800" dirty="0">
                        <a:solidFill>
                          <a:srgbClr val="FFFFFF"/>
                        </a:solidFill>
                      </a:endParaRPr>
                    </a:p>
                  </a:txBody>
                  <a:tcPr marL="88827" marR="88827" marT="43439" marB="43439">
                    <a:solidFill>
                      <a:srgbClr val="005796"/>
                    </a:solidFill>
                  </a:tcPr>
                </a:tc>
                <a:tc>
                  <a:txBody>
                    <a:bodyPr/>
                    <a:lstStyle/>
                    <a:p>
                      <a:pPr algn="ctr"/>
                      <a:r>
                        <a:rPr lang="en-US" sz="1800" dirty="0" smtClean="0">
                          <a:solidFill>
                            <a:srgbClr val="FFFFFF"/>
                          </a:solidFill>
                        </a:rPr>
                        <a:t>58%</a:t>
                      </a:r>
                      <a:endParaRPr lang="en-US" sz="1800" dirty="0">
                        <a:solidFill>
                          <a:srgbClr val="FFFFFF"/>
                        </a:solidFill>
                      </a:endParaRPr>
                    </a:p>
                  </a:txBody>
                  <a:tcPr marL="88827" marR="88827" marT="43439" marB="43439">
                    <a:solidFill>
                      <a:srgbClr val="005796"/>
                    </a:solidFill>
                  </a:tcPr>
                </a:tc>
              </a:tr>
              <a:tr h="361179">
                <a:tc>
                  <a:txBody>
                    <a:bodyPr/>
                    <a:lstStyle/>
                    <a:p>
                      <a:r>
                        <a:rPr lang="en-US" sz="1800" dirty="0" smtClean="0">
                          <a:solidFill>
                            <a:srgbClr val="FFFFFF"/>
                          </a:solidFill>
                        </a:rPr>
                        <a:t>Photosensitivity</a:t>
                      </a:r>
                      <a:endParaRPr lang="en-US" sz="1800" dirty="0">
                        <a:solidFill>
                          <a:srgbClr val="FFFFFF"/>
                        </a:solidFill>
                      </a:endParaRPr>
                    </a:p>
                  </a:txBody>
                  <a:tcPr marL="88827" marR="88827" marT="43439" marB="43439">
                    <a:solidFill>
                      <a:srgbClr val="005796"/>
                    </a:solidFill>
                  </a:tcPr>
                </a:tc>
                <a:tc>
                  <a:txBody>
                    <a:bodyPr/>
                    <a:lstStyle/>
                    <a:p>
                      <a:pPr algn="ctr"/>
                      <a:r>
                        <a:rPr lang="en-US" sz="1800" dirty="0" smtClean="0">
                          <a:solidFill>
                            <a:srgbClr val="FFFFFF"/>
                          </a:solidFill>
                        </a:rPr>
                        <a:t>41%</a:t>
                      </a:r>
                      <a:endParaRPr lang="en-US" sz="1800" dirty="0">
                        <a:solidFill>
                          <a:srgbClr val="FFFFFF"/>
                        </a:solidFill>
                      </a:endParaRPr>
                    </a:p>
                  </a:txBody>
                  <a:tcPr marL="88827" marR="88827" marT="43439" marB="43439">
                    <a:solidFill>
                      <a:srgbClr val="005796"/>
                    </a:solidFill>
                  </a:tcPr>
                </a:tc>
                <a:tc>
                  <a:txBody>
                    <a:bodyPr/>
                    <a:lstStyle/>
                    <a:p>
                      <a:pPr algn="ctr"/>
                      <a:r>
                        <a:rPr lang="en-US" sz="1800" dirty="0" smtClean="0">
                          <a:solidFill>
                            <a:srgbClr val="FFFFFF"/>
                          </a:solidFill>
                        </a:rPr>
                        <a:t>36%</a:t>
                      </a:r>
                      <a:endParaRPr lang="en-US" sz="1800" dirty="0">
                        <a:solidFill>
                          <a:srgbClr val="FFFFFF"/>
                        </a:solidFill>
                      </a:endParaRPr>
                    </a:p>
                  </a:txBody>
                  <a:tcPr marL="88827" marR="88827" marT="43439" marB="43439">
                    <a:solidFill>
                      <a:srgbClr val="005796"/>
                    </a:solidFill>
                  </a:tcPr>
                </a:tc>
              </a:tr>
              <a:tr h="361179">
                <a:tc>
                  <a:txBody>
                    <a:bodyPr/>
                    <a:lstStyle/>
                    <a:p>
                      <a:r>
                        <a:rPr lang="en-US" sz="1800" dirty="0" smtClean="0">
                          <a:solidFill>
                            <a:srgbClr val="FFFF00"/>
                          </a:solidFill>
                        </a:rPr>
                        <a:t>Cutaneous SCC</a:t>
                      </a:r>
                      <a:endParaRPr lang="en-US" sz="1800" dirty="0">
                        <a:solidFill>
                          <a:srgbClr val="FFFF00"/>
                        </a:solidFill>
                      </a:endParaRPr>
                    </a:p>
                  </a:txBody>
                  <a:tcPr marL="88827" marR="88827" marT="43439" marB="43439">
                    <a:solidFill>
                      <a:srgbClr val="005796"/>
                    </a:solidFill>
                  </a:tcPr>
                </a:tc>
                <a:tc>
                  <a:txBody>
                    <a:bodyPr/>
                    <a:lstStyle/>
                    <a:p>
                      <a:pPr algn="ctr"/>
                      <a:r>
                        <a:rPr lang="en-US" sz="1800" dirty="0" smtClean="0">
                          <a:solidFill>
                            <a:srgbClr val="FFFF00"/>
                          </a:solidFill>
                        </a:rPr>
                        <a:t>19%</a:t>
                      </a:r>
                      <a:endParaRPr lang="en-US" sz="1800" dirty="0">
                        <a:solidFill>
                          <a:srgbClr val="FFFF00"/>
                        </a:solidFill>
                      </a:endParaRPr>
                    </a:p>
                  </a:txBody>
                  <a:tcPr marL="88827" marR="88827" marT="43439" marB="43439">
                    <a:solidFill>
                      <a:srgbClr val="005796"/>
                    </a:solidFill>
                  </a:tcPr>
                </a:tc>
                <a:tc>
                  <a:txBody>
                    <a:bodyPr/>
                    <a:lstStyle/>
                    <a:p>
                      <a:pPr algn="ctr"/>
                      <a:r>
                        <a:rPr lang="en-US" sz="1800" dirty="0" smtClean="0">
                          <a:solidFill>
                            <a:srgbClr val="FFFF00"/>
                          </a:solidFill>
                        </a:rPr>
                        <a:t>24%</a:t>
                      </a:r>
                      <a:endParaRPr lang="en-US" sz="1800" dirty="0">
                        <a:solidFill>
                          <a:srgbClr val="FFFF00"/>
                        </a:solidFill>
                      </a:endParaRPr>
                    </a:p>
                  </a:txBody>
                  <a:tcPr marL="88827" marR="88827" marT="43439" marB="43439">
                    <a:solidFill>
                      <a:srgbClr val="005796"/>
                    </a:solidFill>
                  </a:tcPr>
                </a:tc>
              </a:tr>
              <a:tr h="361179">
                <a:tc>
                  <a:txBody>
                    <a:bodyPr/>
                    <a:lstStyle/>
                    <a:p>
                      <a:r>
                        <a:rPr lang="en-US" sz="1800" dirty="0" err="1" smtClean="0">
                          <a:solidFill>
                            <a:srgbClr val="FFFF00"/>
                          </a:solidFill>
                        </a:rPr>
                        <a:t>Keratoacanthoma</a:t>
                      </a:r>
                      <a:endParaRPr lang="en-US" sz="1800" dirty="0">
                        <a:solidFill>
                          <a:srgbClr val="FFFF00"/>
                        </a:solidFill>
                      </a:endParaRPr>
                    </a:p>
                  </a:txBody>
                  <a:tcPr marL="88827" marR="88827" marT="43439" marB="43439">
                    <a:solidFill>
                      <a:srgbClr val="005796"/>
                    </a:solidFill>
                  </a:tcPr>
                </a:tc>
                <a:tc>
                  <a:txBody>
                    <a:bodyPr/>
                    <a:lstStyle/>
                    <a:p>
                      <a:pPr algn="ctr"/>
                      <a:r>
                        <a:rPr lang="en-US" sz="1800" dirty="0" smtClean="0">
                          <a:solidFill>
                            <a:srgbClr val="FFFF00"/>
                          </a:solidFill>
                        </a:rPr>
                        <a:t>10%</a:t>
                      </a:r>
                      <a:endParaRPr lang="en-US" sz="1800" dirty="0">
                        <a:solidFill>
                          <a:srgbClr val="FFFF00"/>
                        </a:solidFill>
                      </a:endParaRPr>
                    </a:p>
                  </a:txBody>
                  <a:tcPr marL="88827" marR="88827" marT="43439" marB="43439">
                    <a:solidFill>
                      <a:srgbClr val="005796"/>
                    </a:solidFill>
                  </a:tcPr>
                </a:tc>
                <a:tc>
                  <a:txBody>
                    <a:bodyPr/>
                    <a:lstStyle/>
                    <a:p>
                      <a:pPr algn="ctr"/>
                      <a:r>
                        <a:rPr lang="en-US" sz="1800" dirty="0" smtClean="0">
                          <a:solidFill>
                            <a:srgbClr val="FFFF00"/>
                          </a:solidFill>
                        </a:rPr>
                        <a:t>21%</a:t>
                      </a:r>
                      <a:endParaRPr lang="en-US" sz="1800" dirty="0">
                        <a:solidFill>
                          <a:srgbClr val="FFFF00"/>
                        </a:solidFill>
                      </a:endParaRPr>
                    </a:p>
                  </a:txBody>
                  <a:tcPr marL="88827" marR="88827" marT="43439" marB="43439">
                    <a:solidFill>
                      <a:srgbClr val="005796"/>
                    </a:solidFill>
                  </a:tcPr>
                </a:tc>
              </a:tr>
              <a:tr h="361179">
                <a:tc>
                  <a:txBody>
                    <a:bodyPr/>
                    <a:lstStyle/>
                    <a:p>
                      <a:r>
                        <a:rPr lang="en-US" sz="1800" dirty="0" smtClean="0">
                          <a:solidFill>
                            <a:srgbClr val="FFFF00"/>
                          </a:solidFill>
                        </a:rPr>
                        <a:t>Skin</a:t>
                      </a:r>
                      <a:r>
                        <a:rPr lang="en-US" sz="1800" baseline="0" dirty="0" smtClean="0">
                          <a:solidFill>
                            <a:srgbClr val="FFFF00"/>
                          </a:solidFill>
                        </a:rPr>
                        <a:t> papilloma</a:t>
                      </a:r>
                      <a:endParaRPr lang="en-US" sz="1800" dirty="0">
                        <a:solidFill>
                          <a:srgbClr val="FFFF00"/>
                        </a:solidFill>
                      </a:endParaRPr>
                    </a:p>
                  </a:txBody>
                  <a:tcPr marL="88827" marR="88827" marT="43439" marB="43439">
                    <a:solidFill>
                      <a:srgbClr val="005796"/>
                    </a:solidFill>
                  </a:tcPr>
                </a:tc>
                <a:tc>
                  <a:txBody>
                    <a:bodyPr/>
                    <a:lstStyle/>
                    <a:p>
                      <a:pPr algn="ctr"/>
                      <a:r>
                        <a:rPr lang="en-US" sz="1800" dirty="0" smtClean="0">
                          <a:solidFill>
                            <a:srgbClr val="FFFF00"/>
                          </a:solidFill>
                        </a:rPr>
                        <a:t>29%</a:t>
                      </a:r>
                      <a:endParaRPr lang="en-US" sz="1800" dirty="0">
                        <a:solidFill>
                          <a:srgbClr val="FFFF00"/>
                        </a:solidFill>
                      </a:endParaRPr>
                    </a:p>
                  </a:txBody>
                  <a:tcPr marL="88827" marR="88827" marT="43439" marB="43439">
                    <a:solidFill>
                      <a:srgbClr val="005796"/>
                    </a:solidFill>
                  </a:tcPr>
                </a:tc>
                <a:tc>
                  <a:txBody>
                    <a:bodyPr/>
                    <a:lstStyle/>
                    <a:p>
                      <a:pPr algn="ctr"/>
                      <a:r>
                        <a:rPr lang="en-US" sz="1800" dirty="0" smtClean="0">
                          <a:solidFill>
                            <a:srgbClr val="FFFF00"/>
                          </a:solidFill>
                        </a:rPr>
                        <a:t>27%</a:t>
                      </a:r>
                      <a:endParaRPr lang="en-US" sz="1800" dirty="0">
                        <a:solidFill>
                          <a:srgbClr val="FFFF00"/>
                        </a:solidFill>
                      </a:endParaRPr>
                    </a:p>
                  </a:txBody>
                  <a:tcPr marL="88827" marR="88827" marT="43439" marB="43439">
                    <a:solidFill>
                      <a:srgbClr val="005796"/>
                    </a:solidFill>
                  </a:tcPr>
                </a:tc>
              </a:tr>
              <a:tr h="361179">
                <a:tc>
                  <a:txBody>
                    <a:bodyPr/>
                    <a:lstStyle/>
                    <a:p>
                      <a:r>
                        <a:rPr lang="en-US" sz="1800" dirty="0" smtClean="0">
                          <a:solidFill>
                            <a:srgbClr val="FF9933"/>
                          </a:solidFill>
                        </a:rPr>
                        <a:t>Nausea</a:t>
                      </a:r>
                      <a:endParaRPr lang="en-US" sz="1800" dirty="0">
                        <a:solidFill>
                          <a:srgbClr val="FF9933"/>
                        </a:solidFill>
                      </a:endParaRPr>
                    </a:p>
                  </a:txBody>
                  <a:tcPr marL="88827" marR="88827" marT="43439" marB="43439">
                    <a:solidFill>
                      <a:srgbClr val="005796"/>
                    </a:solidFill>
                  </a:tcPr>
                </a:tc>
                <a:tc>
                  <a:txBody>
                    <a:bodyPr/>
                    <a:lstStyle/>
                    <a:p>
                      <a:pPr algn="ctr"/>
                      <a:r>
                        <a:rPr lang="en-US" sz="1800" dirty="0" smtClean="0">
                          <a:solidFill>
                            <a:srgbClr val="FF9933"/>
                          </a:solidFill>
                        </a:rPr>
                        <a:t>40%</a:t>
                      </a:r>
                      <a:endParaRPr lang="en-US" sz="1800" dirty="0">
                        <a:solidFill>
                          <a:srgbClr val="FF9933"/>
                        </a:solidFill>
                      </a:endParaRPr>
                    </a:p>
                  </a:txBody>
                  <a:tcPr marL="88827" marR="88827" marT="43439" marB="43439">
                    <a:solidFill>
                      <a:srgbClr val="005796"/>
                    </a:solidFill>
                  </a:tcPr>
                </a:tc>
                <a:tc>
                  <a:txBody>
                    <a:bodyPr/>
                    <a:lstStyle/>
                    <a:p>
                      <a:pPr algn="ctr"/>
                      <a:r>
                        <a:rPr lang="en-US" sz="1800" dirty="0" smtClean="0">
                          <a:solidFill>
                            <a:srgbClr val="FF9933"/>
                          </a:solidFill>
                        </a:rPr>
                        <a:t>24%</a:t>
                      </a:r>
                      <a:endParaRPr lang="en-US" sz="1800" dirty="0">
                        <a:solidFill>
                          <a:srgbClr val="FF9933"/>
                        </a:solidFill>
                      </a:endParaRPr>
                    </a:p>
                  </a:txBody>
                  <a:tcPr marL="88827" marR="88827" marT="43439" marB="43439">
                    <a:solidFill>
                      <a:srgbClr val="005796"/>
                    </a:solidFill>
                  </a:tcPr>
                </a:tc>
              </a:tr>
            </a:tbl>
          </a:graphicData>
        </a:graphic>
      </p:graphicFrame>
      <p:sp>
        <p:nvSpPr>
          <p:cNvPr id="5" name="TextBox 4"/>
          <p:cNvSpPr txBox="1"/>
          <p:nvPr/>
        </p:nvSpPr>
        <p:spPr>
          <a:xfrm>
            <a:off x="0" y="6519863"/>
            <a:ext cx="5407851" cy="338554"/>
          </a:xfrm>
          <a:prstGeom prst="rect">
            <a:avLst/>
          </a:prstGeom>
          <a:noFill/>
        </p:spPr>
        <p:txBody>
          <a:bodyPr wrap="none">
            <a:spAutoFit/>
          </a:bodyPr>
          <a:lstStyle/>
          <a:p>
            <a:pPr>
              <a:defRPr/>
            </a:pPr>
            <a:r>
              <a:rPr lang="en-US" sz="1600" dirty="0">
                <a:solidFill>
                  <a:srgbClr val="FFFFFF"/>
                </a:solidFill>
                <a:latin typeface="+mn-lt"/>
              </a:rPr>
              <a:t>McArthur </a:t>
            </a:r>
            <a:r>
              <a:rPr lang="en-US" sz="1600" dirty="0" smtClean="0">
                <a:solidFill>
                  <a:srgbClr val="FFFFFF"/>
                </a:solidFill>
                <a:latin typeface="+mn-lt"/>
              </a:rPr>
              <a:t>GA </a:t>
            </a:r>
            <a:r>
              <a:rPr lang="en-US" sz="1600" dirty="0">
                <a:solidFill>
                  <a:srgbClr val="FFFFFF"/>
                </a:solidFill>
                <a:latin typeface="+mn-lt"/>
              </a:rPr>
              <a:t>et al. Society for Melanoma Research 2012.</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Case 5: From the Practice of Dr </a:t>
            </a:r>
            <a:r>
              <a:rPr lang="en-US" dirty="0" err="1" smtClean="0"/>
              <a:t>Pavlick</a:t>
            </a:r>
            <a:endParaRPr lang="en-US" dirty="0"/>
          </a:p>
        </p:txBody>
      </p:sp>
      <p:sp>
        <p:nvSpPr>
          <p:cNvPr id="4" name="Content Placeholder 3"/>
          <p:cNvSpPr>
            <a:spLocks noGrp="1"/>
          </p:cNvSpPr>
          <p:nvPr>
            <p:ph idx="1"/>
          </p:nvPr>
        </p:nvSpPr>
        <p:spPr>
          <a:xfrm>
            <a:off x="457200" y="990600"/>
            <a:ext cx="8229600" cy="5791200"/>
          </a:xfrm>
        </p:spPr>
        <p:txBody>
          <a:bodyPr/>
          <a:lstStyle/>
          <a:p>
            <a:r>
              <a:rPr lang="en-US" sz="2200" b="1" dirty="0" smtClean="0"/>
              <a:t>An 87-year-old man s/p resected Stage IIIC melanoma in 2011</a:t>
            </a:r>
          </a:p>
          <a:p>
            <a:r>
              <a:rPr lang="en-US" sz="2200" b="1" dirty="0" smtClean="0"/>
              <a:t>Presents 10/2012 with decreased appetite, weight loss, abdominal fullness</a:t>
            </a:r>
          </a:p>
          <a:p>
            <a:pPr lvl="1"/>
            <a:r>
              <a:rPr lang="en-US" sz="2200" b="1" dirty="0" smtClean="0"/>
              <a:t>Workup reveals multiple small lung </a:t>
            </a:r>
            <a:r>
              <a:rPr lang="en-US" sz="2200" b="1" dirty="0" err="1" smtClean="0"/>
              <a:t>mets</a:t>
            </a:r>
            <a:r>
              <a:rPr lang="en-US" sz="2200" b="1" dirty="0" smtClean="0"/>
              <a:t> and several large liver </a:t>
            </a:r>
            <a:r>
              <a:rPr lang="en-US" sz="2200" b="1" dirty="0" err="1" smtClean="0"/>
              <a:t>mets</a:t>
            </a:r>
            <a:r>
              <a:rPr lang="en-US" sz="2200" b="1" dirty="0" smtClean="0"/>
              <a:t> from melanoma</a:t>
            </a:r>
          </a:p>
          <a:p>
            <a:pPr lvl="2"/>
            <a:r>
              <a:rPr lang="en-US" sz="2200" b="1" dirty="0" smtClean="0"/>
              <a:t>LDH: 3500</a:t>
            </a:r>
          </a:p>
          <a:p>
            <a:pPr lvl="2"/>
            <a:r>
              <a:rPr lang="en-US" sz="2200" b="1" dirty="0" smtClean="0"/>
              <a:t>BRAF V600E m+</a:t>
            </a:r>
          </a:p>
          <a:p>
            <a:r>
              <a:rPr lang="en-US" sz="2200" b="1" dirty="0" err="1" smtClean="0"/>
              <a:t>Vemurafenib</a:t>
            </a:r>
            <a:endParaRPr lang="en-US" sz="2200" b="1" dirty="0" smtClean="0"/>
          </a:p>
          <a:p>
            <a:pPr lvl="1"/>
            <a:r>
              <a:rPr lang="en-US" sz="2200" b="1" dirty="0" smtClean="0"/>
              <a:t>Dramatic response, resolution of symptoms</a:t>
            </a:r>
          </a:p>
          <a:p>
            <a:pPr lvl="1"/>
            <a:r>
              <a:rPr lang="en-US" sz="2200" b="1" dirty="0" smtClean="0"/>
              <a:t>Dose reduction for Grade 3 rash and itching</a:t>
            </a:r>
          </a:p>
          <a:p>
            <a:pPr lvl="1"/>
            <a:r>
              <a:rPr lang="en-US" sz="2200" b="1" dirty="0" smtClean="0"/>
              <a:t>On treatment 5 months with excellent QOL</a:t>
            </a:r>
          </a:p>
          <a:p>
            <a:r>
              <a:rPr lang="en-US" sz="2200" b="1" dirty="0" smtClean="0"/>
              <a:t>Grand mal seizure</a:t>
            </a:r>
          </a:p>
          <a:p>
            <a:pPr lvl="1"/>
            <a:r>
              <a:rPr lang="en-US" sz="2200" b="1" dirty="0" smtClean="0"/>
              <a:t>Innumerable hemorrhagic brain </a:t>
            </a:r>
            <a:r>
              <a:rPr lang="en-US" sz="2200" b="1" dirty="0" err="1" smtClean="0"/>
              <a:t>mets</a:t>
            </a:r>
            <a:endParaRPr lang="en-US" sz="2200" b="1" dirty="0" smtClean="0"/>
          </a:p>
        </p:txBody>
      </p:sp>
    </p:spTree>
    <p:extLst>
      <p:ext uri="{BB962C8B-B14F-4D97-AF65-F5344CB8AC3E}">
        <p14:creationId xmlns:p14="http://schemas.microsoft.com/office/powerpoint/2010/main" val="39072310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69225" cy="1828800"/>
          </a:xfrm>
        </p:spPr>
        <p:txBody>
          <a:bodyPr/>
          <a:lstStyle/>
          <a:p>
            <a:r>
              <a:rPr lang="en-US" dirty="0" smtClean="0"/>
              <a:t>Are there situations in which you would delay </a:t>
            </a:r>
            <a:r>
              <a:rPr lang="en-US" dirty="0"/>
              <a:t>local treatment </a:t>
            </a:r>
            <a:r>
              <a:rPr lang="en-US" dirty="0" smtClean="0"/>
              <a:t>with radiation therapy </a:t>
            </a:r>
            <a:r>
              <a:rPr lang="en-US" dirty="0"/>
              <a:t>for brain metastases and instead administer </a:t>
            </a:r>
            <a:r>
              <a:rPr lang="en-US" dirty="0" err="1"/>
              <a:t>vemurafenib</a:t>
            </a:r>
            <a:r>
              <a:rPr lang="en-US" dirty="0"/>
              <a:t> for a patient with a BRAF V600E-positive tumor?</a:t>
            </a:r>
          </a:p>
        </p:txBody>
      </p:sp>
      <p:sp>
        <p:nvSpPr>
          <p:cNvPr id="3" name="Content Placeholder 2"/>
          <p:cNvSpPr>
            <a:spLocks noGrp="1"/>
          </p:cNvSpPr>
          <p:nvPr>
            <p:ph idx="1"/>
          </p:nvPr>
        </p:nvSpPr>
        <p:spPr>
          <a:xfrm>
            <a:off x="685800" y="2667000"/>
            <a:ext cx="7772400" cy="3276600"/>
          </a:xfrm>
        </p:spPr>
        <p:txBody>
          <a:bodyPr/>
          <a:lstStyle/>
          <a:p>
            <a:pPr marL="457200" indent="-457200">
              <a:buFont typeface="+mj-lt"/>
              <a:buAutoNum type="arabicPeriod"/>
            </a:pPr>
            <a:r>
              <a:rPr lang="en-US" dirty="0" smtClean="0"/>
              <a:t>Yes</a:t>
            </a:r>
          </a:p>
          <a:p>
            <a:pPr marL="457200" indent="-457200">
              <a:buFont typeface="+mj-lt"/>
              <a:buAutoNum type="arabicPeriod"/>
            </a:pPr>
            <a:r>
              <a:rPr lang="en-US" dirty="0" smtClean="0"/>
              <a:t>No</a:t>
            </a:r>
          </a:p>
          <a:p>
            <a:pPr marL="457200" indent="-457200">
              <a:buFont typeface="+mj-lt"/>
              <a:buAutoNum type="arabicPeriod"/>
            </a:pPr>
            <a:r>
              <a:rPr lang="en-US" dirty="0" smtClean="0"/>
              <a:t>I don’t know</a:t>
            </a:r>
            <a:endParaRPr lang="en-US" dirty="0"/>
          </a:p>
        </p:txBody>
      </p:sp>
    </p:spTree>
    <p:extLst>
      <p:ext uri="{BB962C8B-B14F-4D97-AF65-F5344CB8AC3E}">
        <p14:creationId xmlns:p14="http://schemas.microsoft.com/office/powerpoint/2010/main" val="23661649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15"/>
          <p:cNvGraphicFramePr>
            <a:graphicFrameLocks noChangeAspect="1"/>
          </p:cNvGraphicFramePr>
          <p:nvPr/>
        </p:nvGraphicFramePr>
        <p:xfrm>
          <a:off x="304800" y="2946400"/>
          <a:ext cx="8559800" cy="36195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152400" y="3263900"/>
            <a:ext cx="1828800" cy="457200"/>
          </a:xfrm>
          <a:prstGeom prst="rect">
            <a:avLst/>
          </a:prstGeom>
          <a:noFill/>
        </p:spPr>
        <p:txBody>
          <a:bodyPr wrap="square" rtlCol="0">
            <a:noAutofit/>
          </a:bodyPr>
          <a:lstStyle/>
          <a:p>
            <a:pPr algn="r"/>
            <a:r>
              <a:rPr lang="en-US" sz="2000" kern="0" dirty="0" smtClean="0">
                <a:solidFill>
                  <a:srgbClr val="FFFFFF"/>
                </a:solidFill>
                <a:latin typeface="Arial"/>
                <a:ea typeface="ＭＳ Ｐゴシック" charset="-128"/>
                <a:cs typeface="ＭＳ Ｐゴシック" charset="-128"/>
              </a:rPr>
              <a:t>Yes</a:t>
            </a:r>
            <a:endParaRPr lang="en-US" sz="2000" dirty="0">
              <a:solidFill>
                <a:schemeClr val="bg1"/>
              </a:solidFill>
              <a:latin typeface="Arial"/>
              <a:cs typeface="Arial"/>
            </a:endParaRPr>
          </a:p>
        </p:txBody>
      </p:sp>
      <p:sp>
        <p:nvSpPr>
          <p:cNvPr id="6" name="TextBox 5"/>
          <p:cNvSpPr txBox="1"/>
          <p:nvPr/>
        </p:nvSpPr>
        <p:spPr>
          <a:xfrm>
            <a:off x="152400" y="4298950"/>
            <a:ext cx="1828800" cy="457200"/>
          </a:xfrm>
          <a:prstGeom prst="rect">
            <a:avLst/>
          </a:prstGeom>
          <a:noFill/>
        </p:spPr>
        <p:txBody>
          <a:bodyPr wrap="square" rtlCol="0">
            <a:noAutofit/>
          </a:bodyPr>
          <a:lstStyle/>
          <a:p>
            <a:pPr lvl="0" algn="r">
              <a:spcBef>
                <a:spcPct val="20000"/>
              </a:spcBef>
            </a:pPr>
            <a:r>
              <a:rPr lang="en-US" sz="2000" kern="0" dirty="0" smtClean="0">
                <a:solidFill>
                  <a:srgbClr val="FFFFFF"/>
                </a:solidFill>
                <a:latin typeface="Arial"/>
                <a:ea typeface="ＭＳ Ｐゴシック" charset="-128"/>
                <a:cs typeface="ＭＳ Ｐゴシック" charset="-128"/>
              </a:rPr>
              <a:t>No</a:t>
            </a:r>
            <a:endParaRPr lang="en-US" sz="2000" kern="0" dirty="0">
              <a:solidFill>
                <a:srgbClr val="FFFFFF"/>
              </a:solidFill>
              <a:latin typeface="Arial"/>
              <a:ea typeface="ＭＳ Ｐゴシック" charset="-128"/>
              <a:cs typeface="ＭＳ Ｐゴシック" charset="-128"/>
            </a:endParaRPr>
          </a:p>
        </p:txBody>
      </p:sp>
      <p:sp>
        <p:nvSpPr>
          <p:cNvPr id="7" name="TextBox 6"/>
          <p:cNvSpPr txBox="1"/>
          <p:nvPr/>
        </p:nvSpPr>
        <p:spPr>
          <a:xfrm>
            <a:off x="152400" y="5334000"/>
            <a:ext cx="1828800" cy="457200"/>
          </a:xfrm>
          <a:prstGeom prst="rect">
            <a:avLst/>
          </a:prstGeom>
          <a:noFill/>
        </p:spPr>
        <p:txBody>
          <a:bodyPr wrap="square" rtlCol="0">
            <a:noAutofit/>
          </a:bodyPr>
          <a:lstStyle/>
          <a:p>
            <a:pPr algn="r"/>
            <a:r>
              <a:rPr lang="en-US" sz="2000" kern="0" dirty="0" smtClean="0">
                <a:solidFill>
                  <a:srgbClr val="FFFFFF"/>
                </a:solidFill>
                <a:latin typeface="Arial"/>
                <a:ea typeface="ＭＳ Ｐゴシック" charset="-128"/>
                <a:cs typeface="ＭＳ Ｐゴシック" charset="-128"/>
              </a:rPr>
              <a:t>I don’t know</a:t>
            </a:r>
            <a:endParaRPr lang="en-US" sz="2000" dirty="0">
              <a:solidFill>
                <a:schemeClr val="bg1"/>
              </a:solidFill>
              <a:latin typeface="Arial"/>
              <a:cs typeface="Arial"/>
            </a:endParaRPr>
          </a:p>
        </p:txBody>
      </p:sp>
      <p:sp>
        <p:nvSpPr>
          <p:cNvPr id="13" name="Title 1"/>
          <p:cNvSpPr>
            <a:spLocks noGrp="1"/>
          </p:cNvSpPr>
          <p:nvPr>
            <p:ph type="title"/>
          </p:nvPr>
        </p:nvSpPr>
        <p:spPr>
          <a:xfrm>
            <a:off x="685800" y="533400"/>
            <a:ext cx="7769225" cy="1828800"/>
          </a:xfrm>
        </p:spPr>
        <p:txBody>
          <a:bodyPr/>
          <a:lstStyle/>
          <a:p>
            <a:r>
              <a:rPr lang="en-US" dirty="0" smtClean="0"/>
              <a:t>Are there situations in which you would delay </a:t>
            </a:r>
            <a:r>
              <a:rPr lang="en-US" dirty="0"/>
              <a:t>local treatment </a:t>
            </a:r>
            <a:r>
              <a:rPr lang="en-US" dirty="0" smtClean="0"/>
              <a:t>with radiation therapy </a:t>
            </a:r>
            <a:r>
              <a:rPr lang="en-US" dirty="0"/>
              <a:t>for brain metastases and instead administer </a:t>
            </a:r>
            <a:r>
              <a:rPr lang="en-US" dirty="0" err="1"/>
              <a:t>vemurafenib</a:t>
            </a:r>
            <a:r>
              <a:rPr lang="en-US" dirty="0"/>
              <a:t> for a patient with a BRAF V600E-positive tumor?</a:t>
            </a:r>
          </a:p>
        </p:txBody>
      </p:sp>
    </p:spTree>
    <p:extLst>
      <p:ext uri="{BB962C8B-B14F-4D97-AF65-F5344CB8AC3E}">
        <p14:creationId xmlns:p14="http://schemas.microsoft.com/office/powerpoint/2010/main" val="27495452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95600"/>
            <a:ext cx="7769225" cy="1143000"/>
          </a:xfrm>
        </p:spPr>
        <p:txBody>
          <a:bodyPr/>
          <a:lstStyle/>
          <a:p>
            <a:pPr algn="ctr"/>
            <a:r>
              <a:rPr lang="en-US" sz="3600" dirty="0" smtClean="0"/>
              <a:t>Chemotherapy in the Management of Advanced Melanoma</a:t>
            </a:r>
            <a:endParaRPr lang="en-US" sz="3600" dirty="0"/>
          </a:p>
        </p:txBody>
      </p:sp>
    </p:spTree>
    <p:extLst>
      <p:ext uri="{BB962C8B-B14F-4D97-AF65-F5344CB8AC3E}">
        <p14:creationId xmlns:p14="http://schemas.microsoft.com/office/powerpoint/2010/main" val="12318427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381000"/>
            <a:ext cx="9144000" cy="685800"/>
          </a:xfrm>
        </p:spPr>
        <p:txBody>
          <a:bodyPr/>
          <a:lstStyle/>
          <a:p>
            <a:pPr algn="ctr"/>
            <a:r>
              <a:rPr lang="en-US" sz="2400" dirty="0" smtClean="0"/>
              <a:t>Case 6: From the Practice of Dr Flaherty</a:t>
            </a:r>
            <a:endParaRPr lang="en-US" sz="2400" dirty="0"/>
          </a:p>
        </p:txBody>
      </p:sp>
      <p:sp>
        <p:nvSpPr>
          <p:cNvPr id="4" name="Content Placeholder 3"/>
          <p:cNvSpPr>
            <a:spLocks noGrp="1"/>
          </p:cNvSpPr>
          <p:nvPr>
            <p:ph idx="1"/>
          </p:nvPr>
        </p:nvSpPr>
        <p:spPr>
          <a:xfrm>
            <a:off x="304800" y="1371600"/>
            <a:ext cx="8610600" cy="5486400"/>
          </a:xfrm>
        </p:spPr>
        <p:txBody>
          <a:bodyPr/>
          <a:lstStyle/>
          <a:p>
            <a:r>
              <a:rPr lang="en-US" sz="2200" b="1" dirty="0" smtClean="0"/>
              <a:t>A 41-year-old with a history of excision/adjuvant interferon for primary melanoma (2008) presents with lung and liver </a:t>
            </a:r>
            <a:r>
              <a:rPr lang="en-US" sz="2200" b="1" dirty="0" err="1" smtClean="0"/>
              <a:t>mets</a:t>
            </a:r>
            <a:r>
              <a:rPr lang="en-US" sz="2200" b="1" dirty="0" smtClean="0"/>
              <a:t>, pleural effusion in 2011</a:t>
            </a:r>
          </a:p>
          <a:p>
            <a:pPr lvl="1"/>
            <a:r>
              <a:rPr lang="en-US" sz="2200" b="1" dirty="0" smtClean="0"/>
              <a:t>BRAF V600E m+</a:t>
            </a:r>
          </a:p>
          <a:p>
            <a:pPr marL="457200" lvl="1" indent="0">
              <a:buNone/>
            </a:pPr>
            <a:endParaRPr lang="en-US" sz="2200" b="1" dirty="0" smtClean="0"/>
          </a:p>
          <a:p>
            <a:r>
              <a:rPr lang="en-US" sz="2200" b="1" dirty="0" err="1"/>
              <a:t>Vemurafenib</a:t>
            </a:r>
            <a:r>
              <a:rPr lang="en-US" sz="2200" b="1" dirty="0"/>
              <a:t> (7/2011)</a:t>
            </a:r>
            <a:endParaRPr lang="en-US" sz="2200" b="1" dirty="0" smtClean="0"/>
          </a:p>
          <a:p>
            <a:pPr lvl="1"/>
            <a:r>
              <a:rPr lang="en-US" sz="2000" b="1" dirty="0"/>
              <a:t>9/2011</a:t>
            </a:r>
            <a:r>
              <a:rPr lang="en-US" sz="2000" b="1" dirty="0" smtClean="0"/>
              <a:t>: </a:t>
            </a:r>
            <a:r>
              <a:rPr lang="en-US" sz="2200" b="1" dirty="0" smtClean="0"/>
              <a:t>80% reduction in lung, liver, lymph nodes</a:t>
            </a:r>
            <a:endParaRPr lang="en-US" sz="2200" b="1" dirty="0"/>
          </a:p>
          <a:p>
            <a:pPr lvl="1"/>
            <a:r>
              <a:rPr lang="en-US" sz="2200" b="1" dirty="0" smtClean="0"/>
              <a:t>Marked reduction in pleural effusion</a:t>
            </a:r>
          </a:p>
          <a:p>
            <a:pPr marL="457200" lvl="1" indent="0">
              <a:buNone/>
            </a:pPr>
            <a:endParaRPr lang="en-US" sz="2200" b="1" dirty="0" smtClean="0"/>
          </a:p>
          <a:p>
            <a:r>
              <a:rPr lang="en-US" sz="2200" b="1" dirty="0" smtClean="0"/>
              <a:t>HD IL-2 initiated (14/14) w/o progression on </a:t>
            </a:r>
            <a:r>
              <a:rPr lang="en-US" sz="2200" b="1" dirty="0" err="1" smtClean="0"/>
              <a:t>vemurafenib</a:t>
            </a:r>
            <a:endParaRPr lang="en-US" sz="2200" b="1" dirty="0" smtClean="0"/>
          </a:p>
          <a:p>
            <a:pPr lvl="1"/>
            <a:r>
              <a:rPr lang="en-US" sz="2200" b="1" dirty="0"/>
              <a:t>1 month later: Increase in size of </a:t>
            </a:r>
            <a:r>
              <a:rPr lang="en-US" sz="2200" b="1" dirty="0" err="1"/>
              <a:t>mets</a:t>
            </a:r>
            <a:r>
              <a:rPr lang="en-US" sz="2200" b="1" dirty="0"/>
              <a:t>, new </a:t>
            </a:r>
            <a:r>
              <a:rPr lang="en-US" sz="2200" b="1" dirty="0" err="1" smtClean="0"/>
              <a:t>mets</a:t>
            </a:r>
            <a:endParaRPr lang="en-US" sz="2200" b="1" dirty="0" smtClean="0"/>
          </a:p>
          <a:p>
            <a:pPr lvl="1"/>
            <a:endParaRPr lang="en-US" sz="2200" b="1" dirty="0" smtClean="0"/>
          </a:p>
          <a:p>
            <a:r>
              <a:rPr lang="en-US" sz="2200" b="1" dirty="0" err="1" smtClean="0"/>
              <a:t>Carbo</a:t>
            </a:r>
            <a:r>
              <a:rPr lang="en-US" sz="2200" b="1" dirty="0" smtClean="0"/>
              <a:t>/paclitaxel</a:t>
            </a:r>
          </a:p>
        </p:txBody>
      </p:sp>
    </p:spTree>
    <p:extLst>
      <p:ext uri="{BB962C8B-B14F-4D97-AF65-F5344CB8AC3E}">
        <p14:creationId xmlns:p14="http://schemas.microsoft.com/office/powerpoint/2010/main" val="13271371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3"/>
          <p:cNvSpPr>
            <a:spLocks noGrp="1"/>
          </p:cNvSpPr>
          <p:nvPr>
            <p:ph type="title"/>
          </p:nvPr>
        </p:nvSpPr>
        <p:spPr>
          <a:xfrm>
            <a:off x="457200" y="1371600"/>
            <a:ext cx="8229600" cy="2544763"/>
          </a:xfrm>
        </p:spPr>
        <p:txBody>
          <a:bodyPr/>
          <a:lstStyle/>
          <a:p>
            <a:r>
              <a:rPr lang="en-US" sz="3400" dirty="0">
                <a:ea typeface="ＭＳ Ｐゴシック" charset="0"/>
                <a:cs typeface="ＭＳ Ｐゴシック" charset="0"/>
              </a:rPr>
              <a:t>Phase 3, Randomized, Open-Label, Multicenter Trial of </a:t>
            </a:r>
            <a:r>
              <a:rPr lang="en-US" sz="3400" i="1" dirty="0">
                <a:ea typeface="ＭＳ Ｐゴシック" charset="0"/>
                <a:cs typeface="ＭＳ Ｐゴシック" charset="0"/>
              </a:rPr>
              <a:t>Nab</a:t>
            </a:r>
            <a:r>
              <a:rPr lang="en-US" sz="3400" dirty="0">
                <a:ea typeface="ＭＳ Ｐゴシック" charset="0"/>
                <a:cs typeface="ＭＳ Ｐゴシック" charset="0"/>
              </a:rPr>
              <a:t>-Paclitaxel </a:t>
            </a:r>
            <a:br>
              <a:rPr lang="en-US" sz="3400" dirty="0">
                <a:ea typeface="ＭＳ Ｐゴシック" charset="0"/>
                <a:cs typeface="ＭＳ Ｐゴシック" charset="0"/>
              </a:rPr>
            </a:br>
            <a:r>
              <a:rPr lang="en-US" sz="3400" dirty="0">
                <a:ea typeface="ＭＳ Ｐゴシック" charset="0"/>
                <a:cs typeface="ＭＳ Ｐゴシック" charset="0"/>
              </a:rPr>
              <a:t>(</a:t>
            </a:r>
            <a:r>
              <a:rPr lang="en-US" sz="3400" i="1" dirty="0">
                <a:ea typeface="ＭＳ Ｐゴシック" charset="0"/>
                <a:cs typeface="ＭＳ Ｐゴシック" charset="0"/>
              </a:rPr>
              <a:t>nab</a:t>
            </a:r>
            <a:r>
              <a:rPr lang="en-US" sz="3400" dirty="0">
                <a:ea typeface="ＭＳ Ｐゴシック" charset="0"/>
                <a:cs typeface="ＭＳ Ｐゴシック" charset="0"/>
              </a:rPr>
              <a:t>-P) </a:t>
            </a:r>
            <a:r>
              <a:rPr lang="en-US" sz="3400" dirty="0" err="1">
                <a:ea typeface="ＭＳ Ｐゴシック" charset="0"/>
                <a:cs typeface="ＭＳ Ｐゴシック" charset="0"/>
              </a:rPr>
              <a:t>vs</a:t>
            </a:r>
            <a:r>
              <a:rPr lang="en-US" sz="3400" dirty="0">
                <a:ea typeface="ＭＳ Ｐゴシック" charset="0"/>
                <a:cs typeface="ＭＳ Ｐゴシック" charset="0"/>
              </a:rPr>
              <a:t> </a:t>
            </a:r>
            <a:r>
              <a:rPr lang="en-US" sz="3400" dirty="0" err="1">
                <a:ea typeface="ＭＳ Ｐゴシック" charset="0"/>
                <a:cs typeface="ＭＳ Ｐゴシック" charset="0"/>
              </a:rPr>
              <a:t>Dacarbazine</a:t>
            </a:r>
            <a:r>
              <a:rPr lang="en-US" sz="3400" dirty="0">
                <a:ea typeface="ＭＳ Ｐゴシック" charset="0"/>
                <a:cs typeface="ＭＳ Ｐゴシック" charset="0"/>
              </a:rPr>
              <a:t> (DTIC) in Previously Untreated Patients with Metastatic Malignant Melanoma (MMM)</a:t>
            </a:r>
          </a:p>
        </p:txBody>
      </p:sp>
      <p:sp>
        <p:nvSpPr>
          <p:cNvPr id="48130" name="Content Placeholder 4"/>
          <p:cNvSpPr>
            <a:spLocks noGrp="1"/>
          </p:cNvSpPr>
          <p:nvPr>
            <p:ph idx="1"/>
          </p:nvPr>
        </p:nvSpPr>
        <p:spPr>
          <a:xfrm>
            <a:off x="457200" y="4191000"/>
            <a:ext cx="8229600" cy="1905000"/>
          </a:xfrm>
        </p:spPr>
        <p:txBody>
          <a:bodyPr/>
          <a:lstStyle/>
          <a:p>
            <a:pPr marL="0" indent="0">
              <a:buFontTx/>
              <a:buNone/>
            </a:pPr>
            <a:r>
              <a:rPr lang="en-US" dirty="0" err="1">
                <a:latin typeface="Arial" charset="0"/>
                <a:ea typeface="ＭＳ Ｐゴシック" charset="0"/>
                <a:cs typeface="ＭＳ Ｐゴシック" charset="0"/>
              </a:rPr>
              <a:t>Hersh</a:t>
            </a:r>
            <a:r>
              <a:rPr lang="en-US" dirty="0">
                <a:latin typeface="Arial" charset="0"/>
                <a:ea typeface="ＭＳ Ｐゴシック" charset="0"/>
                <a:cs typeface="ＭＳ Ｐゴシック" charset="0"/>
              </a:rPr>
              <a:t> E et al.</a:t>
            </a:r>
          </a:p>
          <a:p>
            <a:pPr marL="0" indent="0">
              <a:buFontTx/>
              <a:buNone/>
            </a:pPr>
            <a:r>
              <a:rPr lang="en-US" dirty="0">
                <a:latin typeface="Arial" charset="0"/>
                <a:ea typeface="ＭＳ Ｐゴシック" charset="0"/>
                <a:cs typeface="ＭＳ Ｐゴシック" charset="0"/>
              </a:rPr>
              <a:t>Society for Melanoma </a:t>
            </a:r>
            <a:r>
              <a:rPr lang="en-US" dirty="0" smtClean="0">
                <a:latin typeface="Arial" charset="0"/>
                <a:ea typeface="ＭＳ Ｐゴシック" charset="0"/>
                <a:cs typeface="ＭＳ Ｐゴシック" charset="0"/>
              </a:rPr>
              <a:t>Research, </a:t>
            </a:r>
            <a:r>
              <a:rPr lang="en-US" dirty="0">
                <a:latin typeface="Arial" charset="0"/>
                <a:ea typeface="ＭＳ Ｐゴシック" charset="0"/>
                <a:cs typeface="ＭＳ Ｐゴシック" charset="0"/>
              </a:rPr>
              <a:t>November 8-11, 2012, Hollywood, </a:t>
            </a:r>
            <a:r>
              <a:rPr lang="en-US" dirty="0" smtClean="0">
                <a:latin typeface="Arial" charset="0"/>
                <a:ea typeface="ＭＳ Ｐゴシック" charset="0"/>
                <a:cs typeface="ＭＳ Ｐゴシック" charset="0"/>
              </a:rPr>
              <a:t>California</a:t>
            </a:r>
            <a:endParaRPr lang="en-US" dirty="0">
              <a:latin typeface="Arial" charset="0"/>
              <a:ea typeface="ＭＳ Ｐゴシック" charset="0"/>
              <a:cs typeface="ＭＳ Ｐゴシック" charset="0"/>
            </a:endParaRPr>
          </a:p>
        </p:txBody>
      </p:sp>
    </p:spTree>
  </p:cSld>
  <p:clrMapOvr>
    <a:masterClrMapping/>
  </p:clrMapOvr>
  <p:transition spd="slow"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a:lstStyle/>
          <a:p>
            <a:pPr algn="ctr"/>
            <a:r>
              <a:rPr lang="en-US" dirty="0" smtClean="0">
                <a:solidFill>
                  <a:srgbClr val="BBFAF9"/>
                </a:solidFill>
                <a:ea typeface="ＭＳ Ｐゴシック" charset="0"/>
                <a:cs typeface="ＭＳ Ｐゴシック" charset="0"/>
              </a:rPr>
              <a:t>Agenda</a:t>
            </a:r>
            <a:endParaRPr lang="en-US" dirty="0">
              <a:solidFill>
                <a:srgbClr val="BBFAF9"/>
              </a:solidFill>
              <a:ea typeface="ＭＳ Ｐゴシック" charset="0"/>
              <a:cs typeface="ＭＳ Ｐゴシック" charset="0"/>
            </a:endParaRPr>
          </a:p>
        </p:txBody>
      </p:sp>
      <p:sp>
        <p:nvSpPr>
          <p:cNvPr id="12291" name="Rectangle 5"/>
          <p:cNvSpPr>
            <a:spLocks noGrp="1" noChangeArrowheads="1"/>
          </p:cNvSpPr>
          <p:nvPr>
            <p:ph idx="1"/>
          </p:nvPr>
        </p:nvSpPr>
        <p:spPr>
          <a:xfrm>
            <a:off x="152400" y="1143000"/>
            <a:ext cx="8991600" cy="5348288"/>
          </a:xfrm>
        </p:spPr>
        <p:txBody>
          <a:bodyPr/>
          <a:lstStyle/>
          <a:p>
            <a:pPr>
              <a:lnSpc>
                <a:spcPct val="90000"/>
              </a:lnSpc>
              <a:spcBef>
                <a:spcPct val="45000"/>
              </a:spcBef>
            </a:pPr>
            <a:r>
              <a:rPr lang="en-US" b="1" dirty="0" smtClean="0">
                <a:solidFill>
                  <a:srgbClr val="FFC314"/>
                </a:solidFill>
                <a:latin typeface="Arial" charset="0"/>
                <a:ea typeface="ＭＳ Ｐゴシック" charset="0"/>
                <a:cs typeface="ＭＳ Ｐゴシック" charset="0"/>
              </a:rPr>
              <a:t>Module 1: Melanoma</a:t>
            </a:r>
            <a:endParaRPr lang="en-US" b="1" dirty="0">
              <a:solidFill>
                <a:srgbClr val="FFC314"/>
              </a:solidFill>
              <a:latin typeface="Arial" charset="0"/>
              <a:ea typeface="ＭＳ Ｐゴシック" charset="0"/>
              <a:cs typeface="ＭＳ Ｐゴシック" charset="0"/>
            </a:endParaRPr>
          </a:p>
          <a:p>
            <a:pPr lvl="1">
              <a:lnSpc>
                <a:spcPct val="90000"/>
              </a:lnSpc>
              <a:spcBef>
                <a:spcPct val="45000"/>
              </a:spcBef>
            </a:pPr>
            <a:r>
              <a:rPr lang="en-US" dirty="0" smtClean="0">
                <a:latin typeface="Arial" charset="0"/>
                <a:ea typeface="ＭＳ Ｐゴシック" charset="0"/>
                <a:cs typeface="ＭＳ Ｐゴシック" charset="0"/>
              </a:rPr>
              <a:t>Sequencing of systemic treatments/management of toxicity</a:t>
            </a:r>
          </a:p>
          <a:p>
            <a:pPr lvl="2">
              <a:lnSpc>
                <a:spcPct val="90000"/>
              </a:lnSpc>
              <a:spcBef>
                <a:spcPct val="45000"/>
              </a:spcBef>
            </a:pPr>
            <a:r>
              <a:rPr lang="en-US" dirty="0" smtClean="0">
                <a:latin typeface="Arial" charset="0"/>
                <a:ea typeface="ＭＳ Ｐゴシック" charset="0"/>
                <a:cs typeface="ＭＳ Ｐゴシック" charset="0"/>
              </a:rPr>
              <a:t>Immunotherapy – High-dose IL-2, </a:t>
            </a:r>
            <a:r>
              <a:rPr lang="en-US" dirty="0" err="1" smtClean="0">
                <a:latin typeface="Arial" charset="0"/>
                <a:ea typeface="ＭＳ Ｐゴシック" charset="0"/>
                <a:cs typeface="ＭＳ Ｐゴシック" charset="0"/>
              </a:rPr>
              <a:t>ipilimumab</a:t>
            </a:r>
            <a:endParaRPr lang="en-US" dirty="0" smtClean="0">
              <a:latin typeface="Arial" charset="0"/>
              <a:ea typeface="ＭＳ Ｐゴシック" charset="0"/>
              <a:cs typeface="ＭＳ Ｐゴシック" charset="0"/>
            </a:endParaRPr>
          </a:p>
          <a:p>
            <a:pPr lvl="2">
              <a:lnSpc>
                <a:spcPct val="90000"/>
              </a:lnSpc>
              <a:spcBef>
                <a:spcPct val="45000"/>
              </a:spcBef>
            </a:pPr>
            <a:r>
              <a:rPr lang="en-US" dirty="0" smtClean="0">
                <a:latin typeface="Arial" charset="0"/>
                <a:ea typeface="ＭＳ Ｐゴシック" charset="0"/>
                <a:cs typeface="ＭＳ Ｐゴシック" charset="0"/>
              </a:rPr>
              <a:t>BRAF </a:t>
            </a:r>
            <a:r>
              <a:rPr lang="en-US" dirty="0">
                <a:latin typeface="Arial" charset="0"/>
                <a:ea typeface="ＭＳ Ｐゴシック" charset="0"/>
                <a:cs typeface="ＭＳ Ｐゴシック" charset="0"/>
              </a:rPr>
              <a:t>inhibition – </a:t>
            </a:r>
            <a:r>
              <a:rPr lang="en-US" dirty="0" err="1" smtClean="0">
                <a:latin typeface="Arial" charset="0"/>
                <a:ea typeface="ＭＳ Ｐゴシック" charset="0"/>
                <a:cs typeface="ＭＳ Ｐゴシック" charset="0"/>
              </a:rPr>
              <a:t>Vemurafenib</a:t>
            </a:r>
            <a:endParaRPr lang="en-US" dirty="0" smtClean="0">
              <a:latin typeface="Arial" charset="0"/>
              <a:ea typeface="ＭＳ Ｐゴシック" charset="0"/>
              <a:cs typeface="ＭＳ Ｐゴシック" charset="0"/>
            </a:endParaRPr>
          </a:p>
          <a:p>
            <a:pPr lvl="2">
              <a:lnSpc>
                <a:spcPct val="90000"/>
              </a:lnSpc>
              <a:spcBef>
                <a:spcPct val="45000"/>
              </a:spcBef>
            </a:pPr>
            <a:r>
              <a:rPr lang="en-US" dirty="0" smtClean="0">
                <a:latin typeface="Arial" charset="0"/>
                <a:ea typeface="ＭＳ Ｐゴシック" charset="0"/>
                <a:cs typeface="ＭＳ Ｐゴシック" charset="0"/>
              </a:rPr>
              <a:t>Chemotherapy – </a:t>
            </a:r>
            <a:r>
              <a:rPr lang="en-US" i="1" dirty="0" smtClean="0">
                <a:latin typeface="Arial" charset="0"/>
                <a:ea typeface="ＭＳ Ｐゴシック" charset="0"/>
                <a:cs typeface="ＭＳ Ｐゴシック" charset="0"/>
              </a:rPr>
              <a:t>Nab</a:t>
            </a:r>
            <a:r>
              <a:rPr lang="en-US" dirty="0" smtClean="0">
                <a:latin typeface="Arial" charset="0"/>
                <a:ea typeface="ＭＳ Ｐゴシック" charset="0"/>
                <a:cs typeface="ＭＳ Ｐゴシック" charset="0"/>
              </a:rPr>
              <a:t> paclitaxel</a:t>
            </a:r>
          </a:p>
          <a:p>
            <a:pPr marL="914400" lvl="2" indent="0">
              <a:lnSpc>
                <a:spcPct val="90000"/>
              </a:lnSpc>
              <a:spcBef>
                <a:spcPct val="45000"/>
              </a:spcBef>
              <a:buNone/>
            </a:pPr>
            <a:endParaRPr lang="en-US" dirty="0">
              <a:latin typeface="Arial" charset="0"/>
              <a:ea typeface="ＭＳ Ｐゴシック" charset="0"/>
              <a:cs typeface="ＭＳ Ｐゴシック" charset="0"/>
            </a:endParaRPr>
          </a:p>
          <a:p>
            <a:pPr lvl="1">
              <a:lnSpc>
                <a:spcPct val="90000"/>
              </a:lnSpc>
              <a:spcBef>
                <a:spcPct val="45000"/>
              </a:spcBef>
            </a:pPr>
            <a:r>
              <a:rPr lang="en-US" dirty="0" smtClean="0">
                <a:latin typeface="Arial" charset="0"/>
                <a:ea typeface="ＭＳ Ｐゴシック" charset="0"/>
                <a:cs typeface="ＭＳ Ｐゴシック" charset="0"/>
              </a:rPr>
              <a:t>Emerging agents/regimens</a:t>
            </a:r>
            <a:r>
              <a:rPr lang="en-US" dirty="0">
                <a:latin typeface="Arial" charset="0"/>
                <a:ea typeface="ＭＳ Ｐゴシック" charset="0"/>
                <a:cs typeface="ＭＳ Ｐゴシック" charset="0"/>
              </a:rPr>
              <a:t> </a:t>
            </a:r>
            <a:r>
              <a:rPr lang="en-US" dirty="0" smtClean="0">
                <a:latin typeface="Arial" charset="0"/>
                <a:ea typeface="ＭＳ Ｐゴシック" charset="0"/>
                <a:cs typeface="ＭＳ Ｐゴシック" charset="0"/>
              </a:rPr>
              <a:t>and ongoing clinical trials</a:t>
            </a:r>
          </a:p>
          <a:p>
            <a:pPr lvl="2">
              <a:lnSpc>
                <a:spcPct val="90000"/>
              </a:lnSpc>
              <a:spcBef>
                <a:spcPct val="45000"/>
              </a:spcBef>
            </a:pPr>
            <a:r>
              <a:rPr lang="en-US" dirty="0" smtClean="0">
                <a:latin typeface="Arial" charset="0"/>
                <a:ea typeface="ＭＳ Ｐゴシック" charset="0"/>
                <a:cs typeface="ＭＳ Ｐゴシック" charset="0"/>
              </a:rPr>
              <a:t>Novel BRAF inhibitor – </a:t>
            </a:r>
            <a:r>
              <a:rPr lang="en-US" dirty="0" err="1" smtClean="0">
                <a:latin typeface="Arial" charset="0"/>
                <a:ea typeface="ＭＳ Ｐゴシック" charset="0"/>
                <a:cs typeface="ＭＳ Ｐゴシック" charset="0"/>
              </a:rPr>
              <a:t>Dabrafenib</a:t>
            </a:r>
            <a:endParaRPr lang="en-US" dirty="0" smtClean="0">
              <a:latin typeface="Arial" charset="0"/>
              <a:ea typeface="ＭＳ Ｐゴシック" charset="0"/>
              <a:cs typeface="ＭＳ Ｐゴシック" charset="0"/>
            </a:endParaRPr>
          </a:p>
          <a:p>
            <a:pPr lvl="2">
              <a:lnSpc>
                <a:spcPct val="90000"/>
              </a:lnSpc>
              <a:spcBef>
                <a:spcPct val="45000"/>
              </a:spcBef>
            </a:pPr>
            <a:r>
              <a:rPr lang="en-US" dirty="0" smtClean="0">
                <a:latin typeface="Arial" charset="0"/>
                <a:ea typeface="ＭＳ Ｐゴシック" charset="0"/>
                <a:cs typeface="ＭＳ Ｐゴシック" charset="0"/>
              </a:rPr>
              <a:t>MEK </a:t>
            </a:r>
            <a:r>
              <a:rPr lang="en-US" dirty="0">
                <a:latin typeface="Arial" charset="0"/>
                <a:ea typeface="ＭＳ Ｐゴシック" charset="0"/>
                <a:cs typeface="ＭＳ Ｐゴシック" charset="0"/>
              </a:rPr>
              <a:t>inhibitor – </a:t>
            </a:r>
            <a:r>
              <a:rPr lang="en-US" dirty="0" err="1" smtClean="0">
                <a:latin typeface="Arial" charset="0"/>
                <a:ea typeface="ＭＳ Ｐゴシック" charset="0"/>
                <a:cs typeface="ＭＳ Ｐゴシック" charset="0"/>
              </a:rPr>
              <a:t>Trametinib</a:t>
            </a:r>
            <a:endParaRPr lang="en-US" dirty="0" smtClean="0">
              <a:latin typeface="Arial" charset="0"/>
              <a:ea typeface="ＭＳ Ｐゴシック" charset="0"/>
              <a:cs typeface="ＭＳ Ｐゴシック" charset="0"/>
            </a:endParaRPr>
          </a:p>
          <a:p>
            <a:pPr lvl="2">
              <a:lnSpc>
                <a:spcPct val="90000"/>
              </a:lnSpc>
              <a:spcBef>
                <a:spcPct val="45000"/>
              </a:spcBef>
            </a:pPr>
            <a:r>
              <a:rPr lang="en-US" dirty="0" smtClean="0">
                <a:latin typeface="Arial" charset="0"/>
                <a:ea typeface="ＭＳ Ｐゴシック" charset="0"/>
                <a:cs typeface="ＭＳ Ｐゴシック" charset="0"/>
              </a:rPr>
              <a:t>Immunotherapy – </a:t>
            </a:r>
            <a:r>
              <a:rPr lang="en-US" dirty="0" err="1" smtClean="0">
                <a:latin typeface="Arial" charset="0"/>
                <a:ea typeface="ＭＳ Ｐゴシック" charset="0"/>
                <a:cs typeface="ＭＳ Ｐゴシック" charset="0"/>
              </a:rPr>
              <a:t>Nivolumab</a:t>
            </a:r>
            <a:r>
              <a:rPr lang="en-US" dirty="0" smtClean="0">
                <a:latin typeface="Arial" charset="0"/>
                <a:ea typeface="ＭＳ Ｐゴシック" charset="0"/>
                <a:cs typeface="ＭＳ Ｐゴシック" charset="0"/>
              </a:rPr>
              <a:t>, </a:t>
            </a:r>
            <a:r>
              <a:rPr lang="en-US" dirty="0" err="1" smtClean="0">
                <a:latin typeface="Arial" charset="0"/>
                <a:ea typeface="ＭＳ Ｐゴシック" charset="0"/>
                <a:cs typeface="ＭＳ Ｐゴシック" charset="0"/>
              </a:rPr>
              <a:t>talimogene</a:t>
            </a:r>
            <a:r>
              <a:rPr lang="en-US" dirty="0" smtClean="0">
                <a:latin typeface="Arial" charset="0"/>
                <a:ea typeface="ＭＳ Ｐゴシック" charset="0"/>
                <a:cs typeface="ＭＳ Ｐゴシック" charset="0"/>
              </a:rPr>
              <a:t> </a:t>
            </a:r>
            <a:r>
              <a:rPr lang="en-US" dirty="0" err="1" smtClean="0">
                <a:latin typeface="Arial" charset="0"/>
                <a:ea typeface="ＭＳ Ｐゴシック" charset="0"/>
                <a:cs typeface="ＭＳ Ｐゴシック" charset="0"/>
              </a:rPr>
              <a:t>laherparepvec</a:t>
            </a:r>
            <a:endParaRPr lang="en-US" dirty="0">
              <a:latin typeface="Arial" charset="0"/>
              <a:ea typeface="ＭＳ Ｐゴシック" charset="0"/>
              <a:cs typeface="ＭＳ Ｐゴシック" charset="0"/>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52"/>
          <p:cNvSpPr>
            <a:spLocks noChangeArrowheads="1"/>
          </p:cNvSpPr>
          <p:nvPr/>
        </p:nvSpPr>
        <p:spPr bwMode="auto">
          <a:xfrm>
            <a:off x="533400" y="1295400"/>
            <a:ext cx="8077200" cy="4648200"/>
          </a:xfrm>
          <a:prstGeom prst="rect">
            <a:avLst/>
          </a:prstGeom>
          <a:solidFill>
            <a:srgbClr val="9CCBED"/>
          </a:solidFill>
          <a:ln w="9525">
            <a:solidFill>
              <a:schemeClr val="tx1">
                <a:alpha val="50195"/>
              </a:schemeClr>
            </a:solidFill>
            <a:miter lim="800000"/>
            <a:headEnd/>
            <a:tailEnd/>
          </a:ln>
        </p:spPr>
        <p:txBody>
          <a:bodyPr wrap="none" anchor="ctr"/>
          <a:lstStyle/>
          <a:p>
            <a:pPr algn="ctr"/>
            <a:endParaRPr lang="en-US" baseline="-2500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90073855"/>
              </p:ext>
            </p:extLst>
          </p:nvPr>
        </p:nvGraphicFramePr>
        <p:xfrm>
          <a:off x="685800" y="1473200"/>
          <a:ext cx="7772400" cy="4318000"/>
        </p:xfrm>
        <a:graphic>
          <a:graphicData uri="http://schemas.openxmlformats.org/drawingml/2006/table">
            <a:tbl>
              <a:tblPr firstRow="1" bandRow="1">
                <a:tableStyleId>{5C22544A-7EE6-4342-B048-85BDC9FD1C3A}</a:tableStyleId>
              </a:tblPr>
              <a:tblGrid>
                <a:gridCol w="3598333"/>
                <a:gridCol w="1295400"/>
                <a:gridCol w="1295400"/>
                <a:gridCol w="1583267"/>
              </a:tblGrid>
              <a:tr h="914450">
                <a:tc>
                  <a:txBody>
                    <a:bodyPr/>
                    <a:lstStyle/>
                    <a:p>
                      <a:r>
                        <a:rPr lang="en-US" sz="1800" dirty="0" smtClean="0">
                          <a:solidFill>
                            <a:srgbClr val="FFFFFF"/>
                          </a:solidFill>
                        </a:rPr>
                        <a:t>Efficacy Endpoint</a:t>
                      </a:r>
                      <a:endParaRPr lang="en-US" sz="1800" dirty="0">
                        <a:solidFill>
                          <a:srgbClr val="FFFFFF"/>
                        </a:solidFill>
                      </a:endParaRPr>
                    </a:p>
                  </a:txBody>
                  <a:tcPr marL="86360" marR="86360" marT="45715" marB="45715" anchor="b">
                    <a:solidFill>
                      <a:srgbClr val="012A50"/>
                    </a:solidFill>
                  </a:tcPr>
                </a:tc>
                <a:tc>
                  <a:txBody>
                    <a:bodyPr/>
                    <a:lstStyle/>
                    <a:p>
                      <a:pPr algn="ctr"/>
                      <a:r>
                        <a:rPr lang="en-US" sz="1800" i="1" dirty="0" smtClean="0">
                          <a:solidFill>
                            <a:srgbClr val="FFFFFF"/>
                          </a:solidFill>
                        </a:rPr>
                        <a:t>Nab</a:t>
                      </a:r>
                      <a:r>
                        <a:rPr lang="en-US" sz="1800" dirty="0" smtClean="0">
                          <a:solidFill>
                            <a:srgbClr val="FFFFFF"/>
                          </a:solidFill>
                        </a:rPr>
                        <a:t>-P</a:t>
                      </a:r>
                    </a:p>
                    <a:p>
                      <a:pPr algn="ctr"/>
                      <a:r>
                        <a:rPr lang="en-US" sz="1800" dirty="0" smtClean="0">
                          <a:solidFill>
                            <a:srgbClr val="FFFFFF"/>
                          </a:solidFill>
                        </a:rPr>
                        <a:t>(n = 264)</a:t>
                      </a:r>
                      <a:endParaRPr lang="en-US" sz="1800" dirty="0">
                        <a:solidFill>
                          <a:srgbClr val="FFFFFF"/>
                        </a:solidFill>
                      </a:endParaRPr>
                    </a:p>
                  </a:txBody>
                  <a:tcPr marL="86360" marR="86360" marT="45715" marB="45715" anchor="b">
                    <a:solidFill>
                      <a:srgbClr val="012A50"/>
                    </a:solidFill>
                  </a:tcPr>
                </a:tc>
                <a:tc>
                  <a:txBody>
                    <a:bodyPr/>
                    <a:lstStyle/>
                    <a:p>
                      <a:pPr algn="ctr"/>
                      <a:r>
                        <a:rPr lang="en-US" sz="1800" dirty="0" smtClean="0">
                          <a:solidFill>
                            <a:srgbClr val="FFFFFF"/>
                          </a:solidFill>
                        </a:rPr>
                        <a:t>DTIC</a:t>
                      </a:r>
                    </a:p>
                    <a:p>
                      <a:pPr algn="ctr"/>
                      <a:r>
                        <a:rPr lang="en-US" sz="1800" dirty="0" smtClean="0">
                          <a:solidFill>
                            <a:srgbClr val="FFFFFF"/>
                          </a:solidFill>
                        </a:rPr>
                        <a:t>(n = 265)</a:t>
                      </a:r>
                      <a:endParaRPr lang="en-US" sz="1800" dirty="0">
                        <a:solidFill>
                          <a:srgbClr val="FFFFFF"/>
                        </a:solidFill>
                      </a:endParaRPr>
                    </a:p>
                  </a:txBody>
                  <a:tcPr marL="86360" marR="86360" marT="45715" marB="45715" anchor="b">
                    <a:solidFill>
                      <a:srgbClr val="012A50"/>
                    </a:solidFill>
                  </a:tcPr>
                </a:tc>
                <a:tc>
                  <a:txBody>
                    <a:bodyPr/>
                    <a:lstStyle/>
                    <a:p>
                      <a:pPr algn="ctr"/>
                      <a:r>
                        <a:rPr lang="en-US" sz="1800" dirty="0" smtClean="0">
                          <a:solidFill>
                            <a:srgbClr val="FFFFFF"/>
                          </a:solidFill>
                        </a:rPr>
                        <a:t>Hazard ratio</a:t>
                      </a:r>
                      <a:r>
                        <a:rPr lang="en-US" sz="1800" baseline="0" dirty="0" smtClean="0">
                          <a:solidFill>
                            <a:srgbClr val="FFFFFF"/>
                          </a:solidFill>
                        </a:rPr>
                        <a:t> </a:t>
                      </a:r>
                    </a:p>
                    <a:p>
                      <a:pPr algn="ctr"/>
                      <a:r>
                        <a:rPr lang="en-US" sz="1800" i="0" baseline="0" dirty="0" smtClean="0">
                          <a:solidFill>
                            <a:srgbClr val="FFFFFF"/>
                          </a:solidFill>
                        </a:rPr>
                        <a:t>(</a:t>
                      </a:r>
                      <a:r>
                        <a:rPr lang="en-US" sz="1800" i="1" baseline="0" dirty="0" smtClean="0">
                          <a:solidFill>
                            <a:srgbClr val="FFFFFF"/>
                          </a:solidFill>
                        </a:rPr>
                        <a:t>p</a:t>
                      </a:r>
                      <a:r>
                        <a:rPr lang="en-US" sz="1800" baseline="0" dirty="0" smtClean="0">
                          <a:solidFill>
                            <a:srgbClr val="FFFFFF"/>
                          </a:solidFill>
                        </a:rPr>
                        <a:t>-value)</a:t>
                      </a:r>
                      <a:endParaRPr lang="en-US" sz="1800" dirty="0">
                        <a:solidFill>
                          <a:srgbClr val="FFFFFF"/>
                        </a:solidFill>
                      </a:endParaRPr>
                    </a:p>
                  </a:txBody>
                  <a:tcPr marL="86360" marR="86360" marT="45715" marB="45715" anchor="b">
                    <a:solidFill>
                      <a:srgbClr val="012A50"/>
                    </a:solidFill>
                  </a:tcPr>
                </a:tc>
              </a:tr>
              <a:tr h="640110">
                <a:tc>
                  <a:txBody>
                    <a:bodyPr/>
                    <a:lstStyle/>
                    <a:p>
                      <a:r>
                        <a:rPr lang="en-US" sz="1800" dirty="0" smtClean="0">
                          <a:solidFill>
                            <a:srgbClr val="FFFFFF"/>
                          </a:solidFill>
                        </a:rPr>
                        <a:t>Progression-free survival,</a:t>
                      </a:r>
                      <a:r>
                        <a:rPr lang="en-US" sz="1800" baseline="0" dirty="0" smtClean="0">
                          <a:solidFill>
                            <a:srgbClr val="FFFFFF"/>
                          </a:solidFill>
                        </a:rPr>
                        <a:t> ITT</a:t>
                      </a:r>
                      <a:endParaRPr lang="en-US" sz="1800" dirty="0">
                        <a:solidFill>
                          <a:srgbClr val="FFFFFF"/>
                        </a:solidFill>
                      </a:endParaRPr>
                    </a:p>
                  </a:txBody>
                  <a:tcPr marL="86360" marR="86360" marT="45715" marB="45715" anchor="ctr">
                    <a:solidFill>
                      <a:srgbClr val="005796"/>
                    </a:solidFill>
                  </a:tcPr>
                </a:tc>
                <a:tc>
                  <a:txBody>
                    <a:bodyPr/>
                    <a:lstStyle/>
                    <a:p>
                      <a:pPr algn="ctr"/>
                      <a:r>
                        <a:rPr lang="en-US" sz="1800" dirty="0" smtClean="0">
                          <a:solidFill>
                            <a:srgbClr val="FFFFFF"/>
                          </a:solidFill>
                        </a:rPr>
                        <a:t>4.8 </a:t>
                      </a:r>
                      <a:r>
                        <a:rPr lang="en-US" sz="1800" dirty="0" err="1" smtClean="0">
                          <a:solidFill>
                            <a:srgbClr val="FFFFFF"/>
                          </a:solidFill>
                        </a:rPr>
                        <a:t>mos</a:t>
                      </a:r>
                      <a:endParaRPr lang="en-US" sz="1800" dirty="0">
                        <a:solidFill>
                          <a:srgbClr val="FFFFFF"/>
                        </a:solidFill>
                      </a:endParaRPr>
                    </a:p>
                  </a:txBody>
                  <a:tcPr marL="86360" marR="86360" marT="45715" marB="45715" anchor="ctr">
                    <a:solidFill>
                      <a:srgbClr val="005796"/>
                    </a:solidFill>
                  </a:tcPr>
                </a:tc>
                <a:tc>
                  <a:txBody>
                    <a:bodyPr/>
                    <a:lstStyle/>
                    <a:p>
                      <a:pPr algn="ctr"/>
                      <a:r>
                        <a:rPr lang="en-US" sz="1800" baseline="0" dirty="0" smtClean="0">
                          <a:solidFill>
                            <a:srgbClr val="FFFFFF"/>
                          </a:solidFill>
                        </a:rPr>
                        <a:t>2.5 </a:t>
                      </a:r>
                      <a:r>
                        <a:rPr lang="en-US" sz="1800" baseline="0" dirty="0" err="1" smtClean="0">
                          <a:solidFill>
                            <a:srgbClr val="FFFFFF"/>
                          </a:solidFill>
                        </a:rPr>
                        <a:t>mos</a:t>
                      </a:r>
                      <a:endParaRPr lang="en-US" sz="1800" baseline="0" dirty="0">
                        <a:solidFill>
                          <a:srgbClr val="FFFFFF"/>
                        </a:solidFill>
                      </a:endParaRPr>
                    </a:p>
                  </a:txBody>
                  <a:tcPr marL="86360" marR="86360" marT="45715" marB="45715" anchor="ctr">
                    <a:solidFill>
                      <a:srgbClr val="005796"/>
                    </a:solidFill>
                  </a:tcPr>
                </a:tc>
                <a:tc>
                  <a:txBody>
                    <a:bodyPr/>
                    <a:lstStyle/>
                    <a:p>
                      <a:pPr algn="ctr"/>
                      <a:r>
                        <a:rPr lang="en-US" sz="1800" u="none" kern="1200" baseline="0" dirty="0" smtClean="0">
                          <a:solidFill>
                            <a:srgbClr val="FFFFFF"/>
                          </a:solidFill>
                          <a:latin typeface="+mn-lt"/>
                          <a:ea typeface="+mn-ea"/>
                          <a:cs typeface="+mn-cs"/>
                        </a:rPr>
                        <a:t>0.792</a:t>
                      </a:r>
                    </a:p>
                    <a:p>
                      <a:pPr algn="ctr"/>
                      <a:r>
                        <a:rPr lang="en-US" sz="1800" u="none" kern="1200" baseline="0" dirty="0" smtClean="0">
                          <a:solidFill>
                            <a:srgbClr val="FFFFFF"/>
                          </a:solidFill>
                          <a:latin typeface="+mn-lt"/>
                          <a:ea typeface="+mn-ea"/>
                          <a:cs typeface="+mn-cs"/>
                        </a:rPr>
                        <a:t>(0.044)</a:t>
                      </a:r>
                      <a:endParaRPr lang="en-US" sz="1800" baseline="0" dirty="0">
                        <a:solidFill>
                          <a:srgbClr val="FFFFFF"/>
                        </a:solidFill>
                      </a:endParaRPr>
                    </a:p>
                  </a:txBody>
                  <a:tcPr marL="86360" marR="86360" marT="45715" marB="45715" anchor="ctr">
                    <a:solidFill>
                      <a:srgbClr val="005796"/>
                    </a:solidFill>
                  </a:tcPr>
                </a:tc>
              </a:tr>
              <a:tr h="640110">
                <a:tc>
                  <a:txBody>
                    <a:bodyPr/>
                    <a:lstStyle/>
                    <a:p>
                      <a:r>
                        <a:rPr lang="en-US" sz="1800" dirty="0" smtClean="0">
                          <a:solidFill>
                            <a:srgbClr val="FFFFFF"/>
                          </a:solidFill>
                        </a:rPr>
                        <a:t>Interim</a:t>
                      </a:r>
                      <a:r>
                        <a:rPr lang="en-US" sz="1800" baseline="0" dirty="0" smtClean="0">
                          <a:solidFill>
                            <a:srgbClr val="FFFFFF"/>
                          </a:solidFill>
                        </a:rPr>
                        <a:t> o</a:t>
                      </a:r>
                      <a:r>
                        <a:rPr lang="en-US" sz="1800" dirty="0" smtClean="0">
                          <a:solidFill>
                            <a:srgbClr val="FFFFFF"/>
                          </a:solidFill>
                        </a:rPr>
                        <a:t>verall survival</a:t>
                      </a:r>
                      <a:endParaRPr lang="en-US" sz="1800" dirty="0">
                        <a:solidFill>
                          <a:srgbClr val="FFFFFF"/>
                        </a:solidFill>
                      </a:endParaRPr>
                    </a:p>
                  </a:txBody>
                  <a:tcPr marL="86360" marR="86360" marT="45715" marB="45715" anchor="ctr">
                    <a:solidFill>
                      <a:srgbClr val="005796"/>
                    </a:solidFill>
                  </a:tcPr>
                </a:tc>
                <a:tc>
                  <a:txBody>
                    <a:bodyPr/>
                    <a:lstStyle/>
                    <a:p>
                      <a:pPr algn="ctr"/>
                      <a:r>
                        <a:rPr lang="en-US" sz="1800" dirty="0" smtClean="0">
                          <a:solidFill>
                            <a:srgbClr val="FFFFFF"/>
                          </a:solidFill>
                        </a:rPr>
                        <a:t>12.8 </a:t>
                      </a:r>
                      <a:r>
                        <a:rPr lang="en-US" sz="1800" dirty="0" err="1" smtClean="0">
                          <a:solidFill>
                            <a:srgbClr val="FFFFFF"/>
                          </a:solidFill>
                        </a:rPr>
                        <a:t>mos</a:t>
                      </a:r>
                      <a:endParaRPr lang="en-US" sz="1800" dirty="0">
                        <a:solidFill>
                          <a:srgbClr val="FFFFFF"/>
                        </a:solidFill>
                      </a:endParaRPr>
                    </a:p>
                  </a:txBody>
                  <a:tcPr marL="86360" marR="86360" marT="45715" marB="45715" anchor="ctr">
                    <a:solidFill>
                      <a:srgbClr val="005796"/>
                    </a:solidFill>
                  </a:tcPr>
                </a:tc>
                <a:tc>
                  <a:txBody>
                    <a:bodyPr/>
                    <a:lstStyle/>
                    <a:p>
                      <a:pPr algn="ctr"/>
                      <a:r>
                        <a:rPr lang="en-US" sz="1800" baseline="0" dirty="0" smtClean="0">
                          <a:solidFill>
                            <a:srgbClr val="FFFFFF"/>
                          </a:solidFill>
                        </a:rPr>
                        <a:t>10.7 </a:t>
                      </a:r>
                      <a:r>
                        <a:rPr lang="en-US" sz="1800" baseline="0" dirty="0" err="1" smtClean="0">
                          <a:solidFill>
                            <a:srgbClr val="FFFFFF"/>
                          </a:solidFill>
                        </a:rPr>
                        <a:t>mos</a:t>
                      </a:r>
                      <a:endParaRPr lang="en-US" sz="1800" baseline="0" dirty="0">
                        <a:solidFill>
                          <a:srgbClr val="FFFFFF"/>
                        </a:solidFill>
                      </a:endParaRPr>
                    </a:p>
                  </a:txBody>
                  <a:tcPr marL="86360" marR="86360" marT="45715" marB="45715" anchor="ctr">
                    <a:solidFill>
                      <a:srgbClr val="005796"/>
                    </a:solidFill>
                  </a:tcPr>
                </a:tc>
                <a:tc>
                  <a:txBody>
                    <a:bodyPr/>
                    <a:lstStyle/>
                    <a:p>
                      <a:pPr algn="ctr"/>
                      <a:r>
                        <a:rPr lang="en-US" sz="1800" u="none" kern="1200" baseline="0" dirty="0" smtClean="0">
                          <a:solidFill>
                            <a:srgbClr val="FFFFFF"/>
                          </a:solidFill>
                          <a:latin typeface="+mn-lt"/>
                          <a:ea typeface="+mn-ea"/>
                          <a:cs typeface="+mn-cs"/>
                        </a:rPr>
                        <a:t>0.831</a:t>
                      </a:r>
                    </a:p>
                    <a:p>
                      <a:pPr algn="ctr"/>
                      <a:r>
                        <a:rPr lang="en-US" sz="1800" u="none" kern="1200" baseline="0" dirty="0" smtClean="0">
                          <a:solidFill>
                            <a:srgbClr val="FFFFFF"/>
                          </a:solidFill>
                          <a:latin typeface="+mn-lt"/>
                          <a:ea typeface="+mn-ea"/>
                          <a:cs typeface="+mn-cs"/>
                        </a:rPr>
                        <a:t>(0.094)</a:t>
                      </a:r>
                      <a:endParaRPr lang="en-US" sz="1800" baseline="0" dirty="0">
                        <a:solidFill>
                          <a:srgbClr val="FFFFFF"/>
                        </a:solidFill>
                      </a:endParaRPr>
                    </a:p>
                  </a:txBody>
                  <a:tcPr marL="86360" marR="86360" marT="45715" marB="45715" anchor="ctr">
                    <a:solidFill>
                      <a:srgbClr val="005796"/>
                    </a:solidFill>
                  </a:tcPr>
                </a:tc>
              </a:tr>
              <a:tr h="370805">
                <a:tc>
                  <a:txBody>
                    <a:bodyPr/>
                    <a:lstStyle/>
                    <a:p>
                      <a:r>
                        <a:rPr lang="en-US" sz="1800" dirty="0" smtClean="0">
                          <a:solidFill>
                            <a:srgbClr val="FFFFFF"/>
                          </a:solidFill>
                        </a:rPr>
                        <a:t>Objective</a:t>
                      </a:r>
                      <a:r>
                        <a:rPr lang="en-US" sz="1800" baseline="0" dirty="0" smtClean="0">
                          <a:solidFill>
                            <a:srgbClr val="FFFFFF"/>
                          </a:solidFill>
                        </a:rPr>
                        <a:t> response rate</a:t>
                      </a:r>
                      <a:endParaRPr lang="en-US" sz="1800" dirty="0">
                        <a:solidFill>
                          <a:srgbClr val="FFFFFF"/>
                        </a:solidFill>
                      </a:endParaRPr>
                    </a:p>
                  </a:txBody>
                  <a:tcPr marL="86360" marR="86360" marT="45715" marB="45715" anchor="ctr">
                    <a:solidFill>
                      <a:srgbClr val="005796"/>
                    </a:solidFill>
                  </a:tcPr>
                </a:tc>
                <a:tc>
                  <a:txBody>
                    <a:bodyPr/>
                    <a:lstStyle/>
                    <a:p>
                      <a:pPr algn="ctr"/>
                      <a:r>
                        <a:rPr lang="en-US" sz="1800" dirty="0" smtClean="0">
                          <a:solidFill>
                            <a:srgbClr val="FFFFFF"/>
                          </a:solidFill>
                        </a:rPr>
                        <a:t>15%</a:t>
                      </a:r>
                      <a:endParaRPr lang="en-US" sz="1800" dirty="0">
                        <a:solidFill>
                          <a:srgbClr val="FFFFFF"/>
                        </a:solidFill>
                      </a:endParaRPr>
                    </a:p>
                  </a:txBody>
                  <a:tcPr marL="86360" marR="86360" marT="45715" marB="45715" anchor="ctr">
                    <a:solidFill>
                      <a:srgbClr val="005796"/>
                    </a:solidFill>
                  </a:tcPr>
                </a:tc>
                <a:tc>
                  <a:txBody>
                    <a:bodyPr/>
                    <a:lstStyle/>
                    <a:p>
                      <a:pPr algn="ctr"/>
                      <a:r>
                        <a:rPr lang="en-US" sz="1800" baseline="0" dirty="0" smtClean="0">
                          <a:solidFill>
                            <a:srgbClr val="FFFFFF"/>
                          </a:solidFill>
                        </a:rPr>
                        <a:t>11%</a:t>
                      </a:r>
                      <a:endParaRPr lang="en-US" sz="1800" baseline="0" dirty="0">
                        <a:solidFill>
                          <a:srgbClr val="FFFFFF"/>
                        </a:solidFill>
                      </a:endParaRPr>
                    </a:p>
                  </a:txBody>
                  <a:tcPr marL="86360" marR="86360" marT="45715" marB="45715" anchor="ctr">
                    <a:solidFill>
                      <a:srgbClr val="005796"/>
                    </a:solidFill>
                  </a:tcPr>
                </a:tc>
                <a:tc>
                  <a:txBody>
                    <a:bodyPr/>
                    <a:lstStyle/>
                    <a:p>
                      <a:pPr algn="ctr"/>
                      <a:r>
                        <a:rPr lang="en-US" sz="1800" baseline="0" dirty="0" smtClean="0">
                          <a:solidFill>
                            <a:srgbClr val="FFFFFF"/>
                          </a:solidFill>
                        </a:rPr>
                        <a:t>0.239</a:t>
                      </a:r>
                      <a:endParaRPr lang="en-US" sz="1800" baseline="0" dirty="0">
                        <a:solidFill>
                          <a:srgbClr val="FFFFFF"/>
                        </a:solidFill>
                      </a:endParaRPr>
                    </a:p>
                  </a:txBody>
                  <a:tcPr marL="86360" marR="86360" marT="45715" marB="45715" anchor="ctr">
                    <a:solidFill>
                      <a:srgbClr val="005796"/>
                    </a:solidFill>
                  </a:tcPr>
                </a:tc>
              </a:tr>
              <a:tr h="370805">
                <a:tc>
                  <a:txBody>
                    <a:bodyPr/>
                    <a:lstStyle/>
                    <a:p>
                      <a:r>
                        <a:rPr lang="en-US" sz="1800" dirty="0" smtClean="0">
                          <a:solidFill>
                            <a:srgbClr val="FFFFFF"/>
                          </a:solidFill>
                        </a:rPr>
                        <a:t>Disease control rate</a:t>
                      </a:r>
                      <a:endParaRPr lang="en-US" sz="1800" dirty="0">
                        <a:solidFill>
                          <a:srgbClr val="FFFFFF"/>
                        </a:solidFill>
                      </a:endParaRPr>
                    </a:p>
                  </a:txBody>
                  <a:tcPr marL="86360" marR="86360" marT="45715" marB="45715" anchor="ctr">
                    <a:solidFill>
                      <a:srgbClr val="005796"/>
                    </a:solidFill>
                  </a:tcPr>
                </a:tc>
                <a:tc>
                  <a:txBody>
                    <a:bodyPr/>
                    <a:lstStyle/>
                    <a:p>
                      <a:pPr algn="ctr"/>
                      <a:r>
                        <a:rPr lang="en-US" sz="1800" dirty="0" smtClean="0">
                          <a:solidFill>
                            <a:srgbClr val="FFFFFF"/>
                          </a:solidFill>
                        </a:rPr>
                        <a:t>39%</a:t>
                      </a:r>
                      <a:endParaRPr lang="en-US" sz="1800" dirty="0">
                        <a:solidFill>
                          <a:srgbClr val="FFFFFF"/>
                        </a:solidFill>
                      </a:endParaRPr>
                    </a:p>
                  </a:txBody>
                  <a:tcPr marL="86360" marR="86360" marT="45715" marB="45715" anchor="ctr">
                    <a:solidFill>
                      <a:srgbClr val="005796"/>
                    </a:solidFill>
                  </a:tcPr>
                </a:tc>
                <a:tc>
                  <a:txBody>
                    <a:bodyPr/>
                    <a:lstStyle/>
                    <a:p>
                      <a:pPr algn="ctr"/>
                      <a:r>
                        <a:rPr lang="en-US" sz="1800" baseline="0" dirty="0" smtClean="0">
                          <a:solidFill>
                            <a:srgbClr val="FFFFFF"/>
                          </a:solidFill>
                        </a:rPr>
                        <a:t>27%</a:t>
                      </a:r>
                      <a:endParaRPr lang="en-US" sz="1800" baseline="0" dirty="0">
                        <a:solidFill>
                          <a:srgbClr val="FFFFFF"/>
                        </a:solidFill>
                      </a:endParaRPr>
                    </a:p>
                  </a:txBody>
                  <a:tcPr marL="86360" marR="86360" marT="45715" marB="45715" anchor="ctr">
                    <a:solidFill>
                      <a:srgbClr val="005796"/>
                    </a:solidFill>
                  </a:tcPr>
                </a:tc>
                <a:tc>
                  <a:txBody>
                    <a:bodyPr/>
                    <a:lstStyle/>
                    <a:p>
                      <a:pPr algn="ctr"/>
                      <a:r>
                        <a:rPr lang="en-US" sz="1800" baseline="0" dirty="0" smtClean="0">
                          <a:solidFill>
                            <a:srgbClr val="FFFFFF"/>
                          </a:solidFill>
                        </a:rPr>
                        <a:t>0.004</a:t>
                      </a:r>
                      <a:endParaRPr lang="en-US" sz="1800" baseline="0" dirty="0">
                        <a:solidFill>
                          <a:srgbClr val="FFFFFF"/>
                        </a:solidFill>
                      </a:endParaRPr>
                    </a:p>
                  </a:txBody>
                  <a:tcPr marL="86360" marR="86360" marT="45715" marB="45715" anchor="ctr">
                    <a:solidFill>
                      <a:srgbClr val="005796"/>
                    </a:solidFill>
                  </a:tcPr>
                </a:tc>
              </a:tr>
              <a:tr h="640110">
                <a:tc>
                  <a:txBody>
                    <a:bodyPr/>
                    <a:lstStyle/>
                    <a:p>
                      <a:r>
                        <a:rPr lang="en-US" sz="1800" b="1" dirty="0" smtClean="0">
                          <a:solidFill>
                            <a:schemeClr val="bg1"/>
                          </a:solidFill>
                        </a:rPr>
                        <a:t>Grade &gt;3 Treatment-Related</a:t>
                      </a:r>
                      <a:r>
                        <a:rPr lang="en-US" sz="1800" b="1" baseline="0" dirty="0" smtClean="0">
                          <a:solidFill>
                            <a:schemeClr val="bg1"/>
                          </a:solidFill>
                        </a:rPr>
                        <a:t> AEs</a:t>
                      </a:r>
                      <a:endParaRPr lang="en-US" sz="1800" b="1" dirty="0">
                        <a:solidFill>
                          <a:schemeClr val="bg1"/>
                        </a:solidFill>
                      </a:endParaRPr>
                    </a:p>
                  </a:txBody>
                  <a:tcPr marL="86360" marR="86360" marT="45715" marB="45715" anchor="ctr">
                    <a:solidFill>
                      <a:srgbClr val="005796"/>
                    </a:solidFill>
                  </a:tcPr>
                </a:tc>
                <a:tc>
                  <a:txBody>
                    <a:bodyPr/>
                    <a:lstStyle/>
                    <a:p>
                      <a:pPr algn="ctr"/>
                      <a:r>
                        <a:rPr lang="en-US" sz="1800" b="1" i="1" dirty="0" smtClean="0">
                          <a:solidFill>
                            <a:schemeClr val="bg1"/>
                          </a:solidFill>
                        </a:rPr>
                        <a:t>Nab</a:t>
                      </a:r>
                      <a:r>
                        <a:rPr lang="en-US" sz="1800" b="1" dirty="0" smtClean="0">
                          <a:solidFill>
                            <a:schemeClr val="bg1"/>
                          </a:solidFill>
                        </a:rPr>
                        <a:t>-P</a:t>
                      </a:r>
                    </a:p>
                  </a:txBody>
                  <a:tcPr marL="86360" marR="86360" marT="45715" marB="45715" anchor="ctr">
                    <a:solidFill>
                      <a:srgbClr val="005796"/>
                    </a:solidFill>
                  </a:tcPr>
                </a:tc>
                <a:tc>
                  <a:txBody>
                    <a:bodyPr/>
                    <a:lstStyle/>
                    <a:p>
                      <a:pPr algn="ctr"/>
                      <a:r>
                        <a:rPr lang="en-US" sz="1800" b="1" dirty="0" smtClean="0">
                          <a:solidFill>
                            <a:schemeClr val="bg1"/>
                          </a:solidFill>
                        </a:rPr>
                        <a:t>DTIC</a:t>
                      </a:r>
                    </a:p>
                  </a:txBody>
                  <a:tcPr marL="86360" marR="86360" marT="45715" marB="45715" anchor="ctr">
                    <a:solidFill>
                      <a:srgbClr val="005796"/>
                    </a:solidFill>
                  </a:tcPr>
                </a:tc>
                <a:tc>
                  <a:txBody>
                    <a:bodyPr/>
                    <a:lstStyle/>
                    <a:p>
                      <a:pPr algn="ctr"/>
                      <a:r>
                        <a:rPr lang="en-US" sz="1800" b="1" i="1" baseline="0" dirty="0" smtClean="0">
                          <a:solidFill>
                            <a:schemeClr val="bg1"/>
                          </a:solidFill>
                        </a:rPr>
                        <a:t>p</a:t>
                      </a:r>
                      <a:r>
                        <a:rPr lang="en-US" sz="1800" b="1" baseline="0" dirty="0" smtClean="0">
                          <a:solidFill>
                            <a:schemeClr val="bg1"/>
                          </a:solidFill>
                        </a:rPr>
                        <a:t>-value</a:t>
                      </a:r>
                      <a:endParaRPr lang="en-US" sz="1800" b="1" dirty="0">
                        <a:solidFill>
                          <a:schemeClr val="bg1"/>
                        </a:solidFill>
                      </a:endParaRPr>
                    </a:p>
                  </a:txBody>
                  <a:tcPr marL="86360" marR="86360" marT="45715" marB="45715" anchor="ctr">
                    <a:solidFill>
                      <a:srgbClr val="005796"/>
                    </a:solidFill>
                  </a:tcPr>
                </a:tc>
              </a:tr>
              <a:tr h="370805">
                <a:tc>
                  <a:txBody>
                    <a:bodyPr/>
                    <a:lstStyle/>
                    <a:p>
                      <a:r>
                        <a:rPr lang="en-US" sz="1800" dirty="0" smtClean="0">
                          <a:solidFill>
                            <a:srgbClr val="FFFFFF"/>
                          </a:solidFill>
                        </a:rPr>
                        <a:t>Neuropathy</a:t>
                      </a:r>
                      <a:endParaRPr lang="en-US" sz="1800" dirty="0">
                        <a:solidFill>
                          <a:srgbClr val="FFFFFF"/>
                        </a:solidFill>
                      </a:endParaRPr>
                    </a:p>
                  </a:txBody>
                  <a:tcPr marL="86360" marR="86360" marT="45715" marB="45715" anchor="ctr">
                    <a:solidFill>
                      <a:srgbClr val="005796"/>
                    </a:solidFill>
                  </a:tcPr>
                </a:tc>
                <a:tc>
                  <a:txBody>
                    <a:bodyPr/>
                    <a:lstStyle/>
                    <a:p>
                      <a:pPr algn="ctr"/>
                      <a:r>
                        <a:rPr lang="en-US" sz="1800" dirty="0" smtClean="0">
                          <a:solidFill>
                            <a:srgbClr val="FFFFFF"/>
                          </a:solidFill>
                        </a:rPr>
                        <a:t>25%</a:t>
                      </a:r>
                      <a:endParaRPr lang="en-US" sz="1800" dirty="0">
                        <a:solidFill>
                          <a:srgbClr val="FFFFFF"/>
                        </a:solidFill>
                      </a:endParaRPr>
                    </a:p>
                  </a:txBody>
                  <a:tcPr marL="86360" marR="86360" marT="45715" marB="45715" anchor="ctr">
                    <a:solidFill>
                      <a:srgbClr val="005796"/>
                    </a:solidFill>
                  </a:tcPr>
                </a:tc>
                <a:tc>
                  <a:txBody>
                    <a:bodyPr/>
                    <a:lstStyle/>
                    <a:p>
                      <a:pPr algn="ctr"/>
                      <a:r>
                        <a:rPr lang="en-US" sz="1800" dirty="0" smtClean="0">
                          <a:solidFill>
                            <a:srgbClr val="FFFFFF"/>
                          </a:solidFill>
                        </a:rPr>
                        <a:t>0%</a:t>
                      </a:r>
                      <a:endParaRPr lang="en-US" sz="1800" dirty="0">
                        <a:solidFill>
                          <a:srgbClr val="FFFFFF"/>
                        </a:solidFill>
                      </a:endParaRPr>
                    </a:p>
                  </a:txBody>
                  <a:tcPr marL="86360" marR="86360" marT="45715" marB="45715" anchor="ctr">
                    <a:solidFill>
                      <a:srgbClr val="005796"/>
                    </a:solidFill>
                  </a:tcPr>
                </a:tc>
                <a:tc>
                  <a:txBody>
                    <a:bodyPr/>
                    <a:lstStyle/>
                    <a:p>
                      <a:pPr algn="ctr"/>
                      <a:r>
                        <a:rPr lang="en-US" sz="1800" dirty="0" smtClean="0">
                          <a:solidFill>
                            <a:srgbClr val="FFFFFF"/>
                          </a:solidFill>
                        </a:rPr>
                        <a:t>&lt;0.001</a:t>
                      </a:r>
                      <a:endParaRPr lang="en-US" sz="1800" dirty="0">
                        <a:solidFill>
                          <a:srgbClr val="FFFFFF"/>
                        </a:solidFill>
                      </a:endParaRPr>
                    </a:p>
                  </a:txBody>
                  <a:tcPr marL="86360" marR="86360" marT="45715" marB="45715" anchor="ctr">
                    <a:solidFill>
                      <a:srgbClr val="005796"/>
                    </a:solidFill>
                  </a:tcPr>
                </a:tc>
              </a:tr>
              <a:tr h="370805">
                <a:tc>
                  <a:txBody>
                    <a:bodyPr/>
                    <a:lstStyle/>
                    <a:p>
                      <a:r>
                        <a:rPr lang="en-US" sz="1800" dirty="0" smtClean="0">
                          <a:solidFill>
                            <a:srgbClr val="FFFFFF"/>
                          </a:solidFill>
                        </a:rPr>
                        <a:t>Neutropenia</a:t>
                      </a:r>
                      <a:endParaRPr lang="en-US" sz="1800" dirty="0">
                        <a:solidFill>
                          <a:srgbClr val="FFFFFF"/>
                        </a:solidFill>
                      </a:endParaRPr>
                    </a:p>
                  </a:txBody>
                  <a:tcPr marL="86360" marR="86360" marT="45715" marB="45715" anchor="ctr">
                    <a:solidFill>
                      <a:srgbClr val="005796"/>
                    </a:solidFill>
                  </a:tcPr>
                </a:tc>
                <a:tc>
                  <a:txBody>
                    <a:bodyPr/>
                    <a:lstStyle/>
                    <a:p>
                      <a:pPr algn="ctr"/>
                      <a:r>
                        <a:rPr lang="en-US" sz="1800" dirty="0" smtClean="0">
                          <a:solidFill>
                            <a:srgbClr val="FFFFFF"/>
                          </a:solidFill>
                        </a:rPr>
                        <a:t>20%</a:t>
                      </a:r>
                      <a:endParaRPr lang="en-US" sz="1800" dirty="0">
                        <a:solidFill>
                          <a:srgbClr val="FFFFFF"/>
                        </a:solidFill>
                      </a:endParaRPr>
                    </a:p>
                  </a:txBody>
                  <a:tcPr marL="86360" marR="86360" marT="45715" marB="45715" anchor="ctr">
                    <a:solidFill>
                      <a:srgbClr val="005796"/>
                    </a:solidFill>
                  </a:tcPr>
                </a:tc>
                <a:tc>
                  <a:txBody>
                    <a:bodyPr/>
                    <a:lstStyle/>
                    <a:p>
                      <a:pPr algn="ctr"/>
                      <a:r>
                        <a:rPr lang="en-US" sz="1800" dirty="0" smtClean="0">
                          <a:solidFill>
                            <a:srgbClr val="FFFFFF"/>
                          </a:solidFill>
                        </a:rPr>
                        <a:t>10%</a:t>
                      </a:r>
                      <a:endParaRPr lang="en-US" sz="1800" dirty="0">
                        <a:solidFill>
                          <a:srgbClr val="FFFFFF"/>
                        </a:solidFill>
                      </a:endParaRPr>
                    </a:p>
                  </a:txBody>
                  <a:tcPr marL="86360" marR="86360" marT="45715" marB="45715" anchor="ctr">
                    <a:solidFill>
                      <a:srgbClr val="005796"/>
                    </a:solidFill>
                  </a:tcPr>
                </a:tc>
                <a:tc>
                  <a:txBody>
                    <a:bodyPr/>
                    <a:lstStyle/>
                    <a:p>
                      <a:pPr algn="ctr"/>
                      <a:r>
                        <a:rPr lang="en-US" sz="1800" dirty="0" smtClean="0">
                          <a:solidFill>
                            <a:srgbClr val="FFFFFF"/>
                          </a:solidFill>
                        </a:rPr>
                        <a:t>0.004</a:t>
                      </a:r>
                      <a:endParaRPr lang="en-US" sz="1800" dirty="0">
                        <a:solidFill>
                          <a:srgbClr val="FFFFFF"/>
                        </a:solidFill>
                      </a:endParaRPr>
                    </a:p>
                  </a:txBody>
                  <a:tcPr marL="86360" marR="86360" marT="45715" marB="45715" anchor="ctr">
                    <a:solidFill>
                      <a:srgbClr val="005796"/>
                    </a:solidFill>
                  </a:tcPr>
                </a:tc>
              </a:tr>
            </a:tbl>
          </a:graphicData>
        </a:graphic>
      </p:graphicFrame>
      <p:sp>
        <p:nvSpPr>
          <p:cNvPr id="42033" name="TextBox 7"/>
          <p:cNvSpPr txBox="1">
            <a:spLocks noChangeArrowheads="1"/>
          </p:cNvSpPr>
          <p:nvPr/>
        </p:nvSpPr>
        <p:spPr bwMode="auto">
          <a:xfrm>
            <a:off x="0" y="6488113"/>
            <a:ext cx="64881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1600" dirty="0" err="1" smtClean="0">
                <a:solidFill>
                  <a:schemeClr val="bg1"/>
                </a:solidFill>
                <a:latin typeface="+mn-lt"/>
              </a:rPr>
              <a:t>Hersh</a:t>
            </a:r>
            <a:r>
              <a:rPr lang="en-US" sz="1600" dirty="0" smtClean="0">
                <a:solidFill>
                  <a:schemeClr val="bg1"/>
                </a:solidFill>
                <a:latin typeface="+mn-lt"/>
              </a:rPr>
              <a:t> E et al. Society for Melanoma Research, November 8-11, 2012.</a:t>
            </a:r>
          </a:p>
        </p:txBody>
      </p:sp>
      <p:sp>
        <p:nvSpPr>
          <p:cNvPr id="49202" name="Title 1"/>
          <p:cNvSpPr>
            <a:spLocks noGrp="1"/>
          </p:cNvSpPr>
          <p:nvPr>
            <p:ph type="title"/>
          </p:nvPr>
        </p:nvSpPr>
        <p:spPr/>
        <p:txBody>
          <a:bodyPr/>
          <a:lstStyle/>
          <a:p>
            <a:r>
              <a:rPr lang="en-US" dirty="0">
                <a:solidFill>
                  <a:srgbClr val="BBFAF9"/>
                </a:solidFill>
                <a:ea typeface="ＭＳ Ｐゴシック" charset="0"/>
                <a:cs typeface="ＭＳ Ｐゴシック" charset="0"/>
              </a:rPr>
              <a:t>Response, Survival and Common Adverse Events:</a:t>
            </a:r>
            <a:r>
              <a:rPr lang="en-US" i="1" dirty="0">
                <a:solidFill>
                  <a:srgbClr val="BBFAF9"/>
                </a:solidFill>
                <a:ea typeface="ＭＳ Ｐゴシック" charset="0"/>
                <a:cs typeface="ＭＳ Ｐゴシック" charset="0"/>
              </a:rPr>
              <a:t> Nab</a:t>
            </a:r>
            <a:r>
              <a:rPr lang="en-US" dirty="0">
                <a:solidFill>
                  <a:srgbClr val="BBFAF9"/>
                </a:solidFill>
                <a:ea typeface="ＭＳ Ｐゴシック" charset="0"/>
                <a:cs typeface="ＭＳ Ｐゴシック" charset="0"/>
              </a:rPr>
              <a:t>-P </a:t>
            </a:r>
            <a:r>
              <a:rPr lang="en-US" dirty="0" err="1">
                <a:solidFill>
                  <a:srgbClr val="BBFAF9"/>
                </a:solidFill>
                <a:ea typeface="ＭＳ Ｐゴシック" charset="0"/>
                <a:cs typeface="ＭＳ Ｐゴシック" charset="0"/>
              </a:rPr>
              <a:t>vs</a:t>
            </a:r>
            <a:r>
              <a:rPr lang="en-US" dirty="0">
                <a:solidFill>
                  <a:srgbClr val="BBFAF9"/>
                </a:solidFill>
                <a:ea typeface="ＭＳ Ｐゴシック" charset="0"/>
                <a:cs typeface="ＭＳ Ｐゴシック" charset="0"/>
              </a:rPr>
              <a:t> DTIC</a:t>
            </a:r>
          </a:p>
        </p:txBody>
      </p:sp>
    </p:spTree>
  </p:cSld>
  <p:clrMapOvr>
    <a:masterClrMapping/>
  </p:clrMapOvr>
  <p:transition spd="slow"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smtClean="0"/>
              <a:t>Case 7: From the Practice of Dr Flaherty</a:t>
            </a:r>
            <a:endParaRPr lang="en-US" sz="2400" dirty="0"/>
          </a:p>
        </p:txBody>
      </p:sp>
      <p:sp>
        <p:nvSpPr>
          <p:cNvPr id="4" name="Content Placeholder 3"/>
          <p:cNvSpPr>
            <a:spLocks noGrp="1"/>
          </p:cNvSpPr>
          <p:nvPr>
            <p:ph idx="1"/>
          </p:nvPr>
        </p:nvSpPr>
        <p:spPr/>
        <p:txBody>
          <a:bodyPr/>
          <a:lstStyle/>
          <a:p>
            <a:r>
              <a:rPr lang="en-US" b="1" dirty="0" smtClean="0"/>
              <a:t>A</a:t>
            </a:r>
            <a:r>
              <a:rPr lang="en-US" b="1" dirty="0" smtClean="0">
                <a:solidFill>
                  <a:srgbClr val="FF00FF"/>
                </a:solidFill>
              </a:rPr>
              <a:t> </a:t>
            </a:r>
            <a:r>
              <a:rPr lang="en-US" b="1" dirty="0" smtClean="0"/>
              <a:t>69-year-old retired gastroenterologist with prior excisions of numerous scalp melanomas</a:t>
            </a:r>
          </a:p>
          <a:p>
            <a:pPr marL="0" indent="0">
              <a:buNone/>
            </a:pPr>
            <a:endParaRPr lang="en-US" b="1" dirty="0" smtClean="0"/>
          </a:p>
          <a:p>
            <a:r>
              <a:rPr lang="en-US" b="1" dirty="0" smtClean="0">
                <a:solidFill>
                  <a:srgbClr val="FFFFFF"/>
                </a:solidFill>
              </a:rPr>
              <a:t>Workup reveals bilateral pulmonary nodules, solitary </a:t>
            </a:r>
            <a:r>
              <a:rPr lang="en-US" b="1" dirty="0" smtClean="0"/>
              <a:t>liver lesion</a:t>
            </a:r>
          </a:p>
          <a:p>
            <a:pPr lvl="1"/>
            <a:r>
              <a:rPr lang="en-US" b="1" dirty="0" smtClean="0"/>
              <a:t>Biopsy-proven metastases from melanoma</a:t>
            </a:r>
          </a:p>
          <a:p>
            <a:pPr marL="0" indent="0">
              <a:buNone/>
            </a:pPr>
            <a:endParaRPr lang="en-US" b="1" dirty="0" smtClean="0"/>
          </a:p>
          <a:p>
            <a:r>
              <a:rPr lang="en-US" b="1" dirty="0" smtClean="0"/>
              <a:t>6/2012: Enrolls on a Phase I study of anti-PD-1 agent</a:t>
            </a:r>
          </a:p>
          <a:p>
            <a:pPr lvl="1"/>
            <a:r>
              <a:rPr lang="en-US" b="1" dirty="0" smtClean="0"/>
              <a:t>No required biopsy</a:t>
            </a:r>
          </a:p>
          <a:p>
            <a:pPr marL="457200" lvl="1" indent="0">
              <a:buNone/>
            </a:pPr>
            <a:endParaRPr lang="en-US" b="1" dirty="0" smtClean="0"/>
          </a:p>
          <a:p>
            <a:r>
              <a:rPr lang="en-US" b="1" dirty="0" smtClean="0"/>
              <a:t>3/2013: Continued PR in lung and liver</a:t>
            </a:r>
          </a:p>
        </p:txBody>
      </p:sp>
    </p:spTree>
    <p:extLst>
      <p:ext uri="{BB962C8B-B14F-4D97-AF65-F5344CB8AC3E}">
        <p14:creationId xmlns:p14="http://schemas.microsoft.com/office/powerpoint/2010/main" val="13839126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3"/>
          <p:cNvSpPr>
            <a:spLocks noGrp="1"/>
          </p:cNvSpPr>
          <p:nvPr>
            <p:ph type="title"/>
          </p:nvPr>
        </p:nvSpPr>
        <p:spPr>
          <a:xfrm>
            <a:off x="457200" y="1371600"/>
            <a:ext cx="8229600" cy="2544763"/>
          </a:xfrm>
        </p:spPr>
        <p:txBody>
          <a:bodyPr anchor="b"/>
          <a:lstStyle/>
          <a:p>
            <a:r>
              <a:rPr lang="en-US" sz="3600" dirty="0">
                <a:solidFill>
                  <a:srgbClr val="C0FFFF"/>
                </a:solidFill>
                <a:ea typeface="ＭＳ Ｐゴシック" charset="0"/>
                <a:cs typeface="ＭＳ Ｐゴシック" charset="0"/>
              </a:rPr>
              <a:t>Clinical Activity and Safety of </a:t>
            </a:r>
            <a:br>
              <a:rPr lang="en-US" sz="3600" dirty="0">
                <a:solidFill>
                  <a:srgbClr val="C0FFFF"/>
                </a:solidFill>
                <a:ea typeface="ＭＳ Ｐゴシック" charset="0"/>
                <a:cs typeface="ＭＳ Ｐゴシック" charset="0"/>
              </a:rPr>
            </a:br>
            <a:r>
              <a:rPr lang="en-US" sz="3600" dirty="0">
                <a:solidFill>
                  <a:srgbClr val="C0FFFF"/>
                </a:solidFill>
                <a:ea typeface="ＭＳ Ｐゴシック" charset="0"/>
                <a:cs typeface="ＭＳ Ｐゴシック" charset="0"/>
              </a:rPr>
              <a:t>Anti-PD-1 (BMS-936558, MDX-1106) </a:t>
            </a:r>
            <a:br>
              <a:rPr lang="en-US" sz="3600" dirty="0">
                <a:solidFill>
                  <a:srgbClr val="C0FFFF"/>
                </a:solidFill>
                <a:ea typeface="ＭＳ Ｐゴシック" charset="0"/>
                <a:cs typeface="ＭＳ Ｐゴシック" charset="0"/>
              </a:rPr>
            </a:br>
            <a:r>
              <a:rPr lang="en-US" sz="3600" dirty="0">
                <a:solidFill>
                  <a:srgbClr val="C0FFFF"/>
                </a:solidFill>
                <a:ea typeface="ＭＳ Ｐゴシック" charset="0"/>
                <a:cs typeface="ＭＳ Ｐゴシック" charset="0"/>
              </a:rPr>
              <a:t>in Patients with Advanced Melanoma</a:t>
            </a:r>
            <a:endParaRPr lang="en-US" sz="3400" dirty="0">
              <a:ea typeface="ＭＳ Ｐゴシック" charset="0"/>
              <a:cs typeface="ＭＳ Ｐゴシック" charset="0"/>
            </a:endParaRPr>
          </a:p>
        </p:txBody>
      </p:sp>
      <p:sp>
        <p:nvSpPr>
          <p:cNvPr id="48130" name="Content Placeholder 4"/>
          <p:cNvSpPr>
            <a:spLocks noGrp="1"/>
          </p:cNvSpPr>
          <p:nvPr>
            <p:ph idx="1"/>
          </p:nvPr>
        </p:nvSpPr>
        <p:spPr>
          <a:xfrm>
            <a:off x="457200" y="4191000"/>
            <a:ext cx="8229600" cy="1905000"/>
          </a:xfrm>
        </p:spPr>
        <p:txBody>
          <a:bodyPr/>
          <a:lstStyle/>
          <a:p>
            <a:pPr marL="0" lvl="0" indent="0">
              <a:spcBef>
                <a:spcPct val="0"/>
              </a:spcBef>
              <a:buNone/>
            </a:pPr>
            <a:r>
              <a:rPr lang="en-US" sz="2600" kern="1200" dirty="0" err="1">
                <a:solidFill>
                  <a:srgbClr val="FFFFFF"/>
                </a:solidFill>
                <a:latin typeface="Arial" charset="0"/>
                <a:ea typeface="ＭＳ Ｐゴシック" charset="0"/>
                <a:cs typeface="ＭＳ Ｐゴシック" charset="0"/>
              </a:rPr>
              <a:t>Hodi</a:t>
            </a:r>
            <a:r>
              <a:rPr lang="en-US" sz="2600" kern="1200" dirty="0">
                <a:solidFill>
                  <a:srgbClr val="FFFFFF"/>
                </a:solidFill>
                <a:latin typeface="Arial" charset="0"/>
                <a:ea typeface="ＭＳ Ｐゴシック" charset="0"/>
                <a:cs typeface="ＭＳ Ｐゴシック" charset="0"/>
              </a:rPr>
              <a:t> FS et al.</a:t>
            </a:r>
            <a:endParaRPr lang="en-US" sz="2600" u="sng" kern="1200" dirty="0">
              <a:solidFill>
                <a:srgbClr val="FFFFFF"/>
              </a:solidFill>
              <a:latin typeface="Arial" charset="0"/>
              <a:ea typeface="ＭＳ Ｐゴシック" charset="0"/>
              <a:cs typeface="ＭＳ Ｐゴシック" charset="0"/>
            </a:endParaRPr>
          </a:p>
          <a:p>
            <a:pPr marL="0" lvl="0" indent="0">
              <a:spcBef>
                <a:spcPct val="0"/>
              </a:spcBef>
              <a:buNone/>
            </a:pPr>
            <a:r>
              <a:rPr lang="en-US" sz="2600" i="1" kern="1200" dirty="0" err="1">
                <a:solidFill>
                  <a:srgbClr val="FFFFFF"/>
                </a:solidFill>
                <a:latin typeface="Arial" charset="0"/>
                <a:ea typeface="ＭＳ Ｐゴシック" charset="0"/>
                <a:cs typeface="ＭＳ Ｐゴシック" charset="0"/>
              </a:rPr>
              <a:t>Proc</a:t>
            </a:r>
            <a:r>
              <a:rPr lang="en-US" sz="2600" i="1" kern="1200" dirty="0">
                <a:solidFill>
                  <a:srgbClr val="FFFFFF"/>
                </a:solidFill>
                <a:latin typeface="Arial" charset="0"/>
                <a:ea typeface="ＭＳ Ｐゴシック" charset="0"/>
                <a:cs typeface="ＭＳ Ｐゴシック" charset="0"/>
              </a:rPr>
              <a:t> ASCO </a:t>
            </a:r>
            <a:r>
              <a:rPr lang="en-US" sz="2600" kern="1200" dirty="0">
                <a:solidFill>
                  <a:srgbClr val="FFFFFF"/>
                </a:solidFill>
                <a:latin typeface="Arial" charset="0"/>
                <a:ea typeface="ＭＳ Ｐゴシック" charset="0"/>
                <a:cs typeface="ＭＳ Ｐゴシック" charset="0"/>
              </a:rPr>
              <a:t>2012;Abstract 8507. </a:t>
            </a:r>
          </a:p>
        </p:txBody>
      </p:sp>
    </p:spTree>
    <p:extLst>
      <p:ext uri="{BB962C8B-B14F-4D97-AF65-F5344CB8AC3E}">
        <p14:creationId xmlns:p14="http://schemas.microsoft.com/office/powerpoint/2010/main" val="674737824"/>
      </p:ext>
    </p:extLst>
  </p:cSld>
  <p:clrMapOvr>
    <a:masterClrMapping/>
  </p:clrMapOvr>
  <p:transition spd="slow"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69225" cy="914400"/>
          </a:xfrm>
        </p:spPr>
        <p:txBody>
          <a:bodyPr/>
          <a:lstStyle/>
          <a:p>
            <a:r>
              <a:rPr lang="en-US" dirty="0">
                <a:solidFill>
                  <a:srgbClr val="BBFAF9"/>
                </a:solidFill>
                <a:ea typeface="ＭＳ Ｐゴシック" charset="0"/>
                <a:cs typeface="ＭＳ Ｐゴシック" charset="0"/>
              </a:rPr>
              <a:t>Activity of Anti-Programmed Death 1 (PD-1) Antibody in Refractory Melanoma</a:t>
            </a:r>
            <a:endParaRPr lang="en-US" dirty="0"/>
          </a:p>
        </p:txBody>
      </p:sp>
      <p:sp>
        <p:nvSpPr>
          <p:cNvPr id="4" name="TextBox 3"/>
          <p:cNvSpPr txBox="1"/>
          <p:nvPr/>
        </p:nvSpPr>
        <p:spPr>
          <a:xfrm>
            <a:off x="14288" y="6150274"/>
            <a:ext cx="9129712" cy="708143"/>
          </a:xfrm>
          <a:prstGeom prst="rect">
            <a:avLst/>
          </a:prstGeom>
          <a:noFill/>
        </p:spPr>
        <p:txBody>
          <a:bodyPr wrap="square" anchor="b">
            <a:spAutoFit/>
          </a:bodyPr>
          <a:lstStyle/>
          <a:p>
            <a:pPr>
              <a:lnSpc>
                <a:spcPct val="95000"/>
              </a:lnSpc>
              <a:defRPr/>
            </a:pPr>
            <a:r>
              <a:rPr lang="en-US" sz="1400" dirty="0" smtClean="0">
                <a:solidFill>
                  <a:srgbClr val="FFFFFF"/>
                </a:solidFill>
                <a:latin typeface="Arial"/>
                <a:cs typeface="Arial"/>
              </a:rPr>
              <a:t>From </a:t>
            </a:r>
            <a:r>
              <a:rPr lang="en-US" sz="1400" i="1" dirty="0" smtClean="0">
                <a:solidFill>
                  <a:srgbClr val="FFFFFF"/>
                </a:solidFill>
                <a:latin typeface="Arial"/>
                <a:cs typeface="Arial"/>
              </a:rPr>
              <a:t>The New England Journal of Medicine</a:t>
            </a:r>
            <a:r>
              <a:rPr lang="en-US" sz="1400" dirty="0" smtClean="0">
                <a:solidFill>
                  <a:srgbClr val="FFFFFF"/>
                </a:solidFill>
                <a:latin typeface="Arial"/>
                <a:cs typeface="Arial"/>
              </a:rPr>
              <a:t>, </a:t>
            </a:r>
            <a:r>
              <a:rPr lang="en-US" sz="1400" dirty="0" err="1" smtClean="0">
                <a:solidFill>
                  <a:srgbClr val="FFFFFF"/>
                </a:solidFill>
                <a:latin typeface="Arial"/>
                <a:cs typeface="Arial"/>
              </a:rPr>
              <a:t>Topalian</a:t>
            </a:r>
            <a:r>
              <a:rPr lang="en-US" sz="1400" dirty="0" smtClean="0">
                <a:solidFill>
                  <a:srgbClr val="FFFFFF"/>
                </a:solidFill>
                <a:latin typeface="Arial"/>
                <a:cs typeface="Arial"/>
              </a:rPr>
              <a:t> SL et al, Safety, Activity, and Immune Correlates of Anti–PD-1 Antibody in Cancer, Volume 366, Pages 2443-54. Copyright © 2013 Massachusetts Medical Society. Reprinted with permission from Massachusetts Medical Society.</a:t>
            </a:r>
            <a:endParaRPr lang="en-US" sz="1400" dirty="0">
              <a:solidFill>
                <a:srgbClr val="FFFFFF"/>
              </a:solidFill>
              <a:latin typeface="Arial"/>
              <a:cs typeface="Arial"/>
            </a:endParaRPr>
          </a:p>
        </p:txBody>
      </p:sp>
      <p:pic>
        <p:nvPicPr>
          <p:cNvPr id="5" name="Picture 2" descr="TopalianGraph1.png"/>
          <p:cNvPicPr>
            <a:picLocks noChangeAspect="1"/>
          </p:cNvPicPr>
          <p:nvPr/>
        </p:nvPicPr>
        <p:blipFill>
          <a:blip r:embed="rId3">
            <a:extLst>
              <a:ext uri="{28A0092B-C50C-407E-A947-70E740481C1C}">
                <a14:useLocalDpi xmlns:a14="http://schemas.microsoft.com/office/drawing/2010/main" val="0"/>
              </a:ext>
            </a:extLst>
          </a:blip>
          <a:srcRect l="10451" t="12407" r="5666" b="14259"/>
          <a:stretch>
            <a:fillRect/>
          </a:stretch>
        </p:blipFill>
        <p:spPr bwMode="auto">
          <a:xfrm>
            <a:off x="869950" y="762000"/>
            <a:ext cx="789305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3048000" y="1981200"/>
            <a:ext cx="4983162" cy="923925"/>
          </a:xfrm>
          <a:prstGeom prst="rect">
            <a:avLst/>
          </a:prstGeom>
          <a:noFill/>
        </p:spPr>
        <p:txBody>
          <a:bodyPr wrap="none">
            <a:spAutoFit/>
          </a:bodyPr>
          <a:lstStyle/>
          <a:p>
            <a:pPr>
              <a:defRPr/>
            </a:pPr>
            <a:r>
              <a:rPr lang="en-US" sz="1800" b="1" dirty="0">
                <a:solidFill>
                  <a:srgbClr val="FFC314"/>
                </a:solidFill>
                <a:latin typeface="+mn-lt"/>
              </a:rPr>
              <a:t>24 weeks: </a:t>
            </a:r>
            <a:r>
              <a:rPr lang="en-US" sz="1800" dirty="0">
                <a:solidFill>
                  <a:srgbClr val="FFC314"/>
                </a:solidFill>
                <a:latin typeface="+mn-lt"/>
              </a:rPr>
              <a:t>PFS assessment: 41%</a:t>
            </a:r>
          </a:p>
          <a:p>
            <a:pPr>
              <a:defRPr/>
            </a:pPr>
            <a:r>
              <a:rPr lang="en-US" sz="1800" dirty="0">
                <a:solidFill>
                  <a:srgbClr val="FFC314"/>
                </a:solidFill>
                <a:latin typeface="+mn-lt"/>
              </a:rPr>
              <a:t>	   Objective response rate: 28%</a:t>
            </a:r>
          </a:p>
          <a:p>
            <a:pPr>
              <a:defRPr/>
            </a:pPr>
            <a:r>
              <a:rPr lang="en-US" sz="1800" dirty="0">
                <a:solidFill>
                  <a:srgbClr val="FFC314"/>
                </a:solidFill>
                <a:latin typeface="+mn-lt"/>
              </a:rPr>
              <a:t>	   Duration of response: 1.9-24.9 </a:t>
            </a:r>
            <a:r>
              <a:rPr lang="en-US" sz="1800" dirty="0" err="1">
                <a:solidFill>
                  <a:srgbClr val="FFC314"/>
                </a:solidFill>
                <a:latin typeface="+mn-lt"/>
              </a:rPr>
              <a:t>mos</a:t>
            </a:r>
            <a:endParaRPr lang="en-US" sz="1800" dirty="0">
              <a:solidFill>
                <a:srgbClr val="FFC314"/>
              </a:solidFill>
              <a:latin typeface="+mn-lt"/>
            </a:endParaRPr>
          </a:p>
        </p:txBody>
      </p:sp>
      <p:sp>
        <p:nvSpPr>
          <p:cNvPr id="7" name="TextBox 7"/>
          <p:cNvSpPr txBox="1">
            <a:spLocks noChangeArrowheads="1"/>
          </p:cNvSpPr>
          <p:nvPr/>
        </p:nvSpPr>
        <p:spPr bwMode="auto">
          <a:xfrm rot="16200000">
            <a:off x="-1810543" y="3061493"/>
            <a:ext cx="4800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ctr"/>
            <a:r>
              <a:rPr lang="en-US" sz="1700" b="1">
                <a:solidFill>
                  <a:srgbClr val="FFFFFF"/>
                </a:solidFill>
                <a:latin typeface="Arial" charset="0"/>
                <a:cs typeface="Arial" charset="0"/>
              </a:rPr>
              <a:t>Change in Target Lesions from Baseline (%)</a:t>
            </a:r>
          </a:p>
        </p:txBody>
      </p:sp>
      <p:sp>
        <p:nvSpPr>
          <p:cNvPr id="8" name="TextBox 8"/>
          <p:cNvSpPr txBox="1">
            <a:spLocks noChangeArrowheads="1"/>
          </p:cNvSpPr>
          <p:nvPr/>
        </p:nvSpPr>
        <p:spPr bwMode="auto">
          <a:xfrm>
            <a:off x="5213350" y="990600"/>
            <a:ext cx="3505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1800">
                <a:solidFill>
                  <a:schemeClr val="bg1"/>
                </a:solidFill>
                <a:latin typeface="Arial" charset="0"/>
                <a:cs typeface="Arial" charset="0"/>
              </a:rPr>
              <a:t>First occurrence of new lesion</a:t>
            </a:r>
          </a:p>
          <a:p>
            <a:r>
              <a:rPr lang="en-US" sz="1800">
                <a:solidFill>
                  <a:schemeClr val="bg1"/>
                </a:solidFill>
                <a:latin typeface="Arial" charset="0"/>
                <a:cs typeface="Arial" charset="0"/>
              </a:rPr>
              <a:t>Patient off study</a:t>
            </a:r>
          </a:p>
        </p:txBody>
      </p:sp>
      <p:sp>
        <p:nvSpPr>
          <p:cNvPr id="9" name="TextBox 9"/>
          <p:cNvSpPr txBox="1">
            <a:spLocks noChangeArrowheads="1"/>
          </p:cNvSpPr>
          <p:nvPr/>
        </p:nvSpPr>
        <p:spPr bwMode="auto">
          <a:xfrm>
            <a:off x="1327150" y="5818188"/>
            <a:ext cx="71628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ctr"/>
            <a:r>
              <a:rPr lang="en-US" sz="1700" b="1">
                <a:solidFill>
                  <a:srgbClr val="FFFFFF"/>
                </a:solidFill>
                <a:latin typeface="Arial" charset="0"/>
                <a:cs typeface="Arial" charset="0"/>
              </a:rPr>
              <a:t>Weeks since Treatment Initiation</a:t>
            </a:r>
          </a:p>
        </p:txBody>
      </p:sp>
    </p:spTree>
    <p:extLst>
      <p:ext uri="{BB962C8B-B14F-4D97-AF65-F5344CB8AC3E}">
        <p14:creationId xmlns:p14="http://schemas.microsoft.com/office/powerpoint/2010/main" val="31979591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Content Placeholder 3"/>
          <p:cNvSpPr>
            <a:spLocks noGrp="1"/>
          </p:cNvSpPr>
          <p:nvPr>
            <p:ph idx="4294967295"/>
          </p:nvPr>
        </p:nvSpPr>
        <p:spPr>
          <a:xfrm>
            <a:off x="533400" y="2667000"/>
            <a:ext cx="3733800" cy="3581400"/>
          </a:xfrm>
        </p:spPr>
        <p:txBody>
          <a:bodyPr/>
          <a:lstStyle/>
          <a:p>
            <a:pPr marL="0" indent="0">
              <a:buFontTx/>
              <a:buNone/>
            </a:pPr>
            <a:r>
              <a:rPr lang="en-US" b="1" dirty="0">
                <a:solidFill>
                  <a:srgbClr val="BBFAF9"/>
                </a:solidFill>
                <a:latin typeface="Arial" charset="0"/>
                <a:ea typeface="ＭＳ Ｐゴシック" charset="0"/>
                <a:cs typeface="ＭＳ Ｐゴシック" charset="0"/>
              </a:rPr>
              <a:t>Common AEs</a:t>
            </a:r>
          </a:p>
          <a:p>
            <a:pPr marL="628650" lvl="1" indent="-450850"/>
            <a:r>
              <a:rPr lang="en-US" dirty="0">
                <a:latin typeface="Arial" charset="0"/>
                <a:ea typeface="ＭＳ Ｐゴシック" charset="0"/>
              </a:rPr>
              <a:t>Fatigue</a:t>
            </a:r>
          </a:p>
          <a:p>
            <a:pPr marL="628650" lvl="1" indent="-450850"/>
            <a:r>
              <a:rPr lang="en-US" dirty="0">
                <a:latin typeface="Arial" charset="0"/>
                <a:ea typeface="ＭＳ Ｐゴシック" charset="0"/>
              </a:rPr>
              <a:t>Rash</a:t>
            </a:r>
          </a:p>
          <a:p>
            <a:pPr marL="628650" lvl="1" indent="-450850"/>
            <a:r>
              <a:rPr lang="en-US" dirty="0">
                <a:latin typeface="Arial" charset="0"/>
                <a:ea typeface="ＭＳ Ｐゴシック" charset="0"/>
              </a:rPr>
              <a:t>Diarrhea</a:t>
            </a:r>
          </a:p>
          <a:p>
            <a:pPr marL="628650" lvl="1" indent="-450850"/>
            <a:r>
              <a:rPr lang="en-US" dirty="0" smtClean="0"/>
              <a:t>Pruritus</a:t>
            </a:r>
          </a:p>
          <a:p>
            <a:pPr marL="628650" lvl="1" indent="-450850"/>
            <a:r>
              <a:rPr lang="en-US" dirty="0" smtClean="0">
                <a:latin typeface="Arial" charset="0"/>
                <a:ea typeface="ＭＳ Ｐゴシック" charset="0"/>
              </a:rPr>
              <a:t>Decreased </a:t>
            </a:r>
            <a:r>
              <a:rPr lang="en-US" dirty="0">
                <a:latin typeface="Arial" charset="0"/>
                <a:ea typeface="ＭＳ Ｐゴシック" charset="0"/>
              </a:rPr>
              <a:t>appetite</a:t>
            </a:r>
          </a:p>
          <a:p>
            <a:pPr marL="628650" lvl="1" indent="-450850"/>
            <a:r>
              <a:rPr lang="en-US" dirty="0">
                <a:latin typeface="Arial" charset="0"/>
                <a:ea typeface="ＭＳ Ｐゴシック" charset="0"/>
              </a:rPr>
              <a:t>Nausea</a:t>
            </a:r>
          </a:p>
        </p:txBody>
      </p:sp>
      <p:sp>
        <p:nvSpPr>
          <p:cNvPr id="80898" name="Content Placeholder 3"/>
          <p:cNvSpPr txBox="1">
            <a:spLocks/>
          </p:cNvSpPr>
          <p:nvPr/>
        </p:nvSpPr>
        <p:spPr bwMode="auto">
          <a:xfrm>
            <a:off x="4191000" y="2667000"/>
            <a:ext cx="46482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xmlns:mv="urn:schemas-microsoft-com:mac:vml" xmlns:mc="http://schemas.openxmlformats.org/markup-compatibility/2006" val="1"/>
            </a:ext>
          </a:extLst>
        </p:spPr>
        <p:txBody>
          <a:bodyPr/>
          <a:lstStyle>
            <a:lvl1pPr>
              <a:defRPr sz="2400">
                <a:solidFill>
                  <a:schemeClr val="tx1"/>
                </a:solidFill>
                <a:latin typeface="Times" charset="0"/>
                <a:ea typeface="ＭＳ Ｐゴシック" charset="0"/>
                <a:cs typeface="ＭＳ Ｐゴシック" charset="0"/>
              </a:defRPr>
            </a:lvl1pPr>
            <a:lvl2pPr marL="679450" indent="-4508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20000"/>
              </a:spcBef>
            </a:pPr>
            <a:r>
              <a:rPr lang="en-US" b="1">
                <a:solidFill>
                  <a:srgbClr val="BBFAF9"/>
                </a:solidFill>
                <a:latin typeface="Arial" charset="0"/>
              </a:rPr>
              <a:t>AEs with Potential </a:t>
            </a:r>
            <a:br>
              <a:rPr lang="en-US" b="1">
                <a:solidFill>
                  <a:srgbClr val="BBFAF9"/>
                </a:solidFill>
                <a:latin typeface="Arial" charset="0"/>
              </a:rPr>
            </a:br>
            <a:r>
              <a:rPr lang="en-US" b="1">
                <a:solidFill>
                  <a:srgbClr val="BBFAF9"/>
                </a:solidFill>
                <a:latin typeface="Arial" charset="0"/>
              </a:rPr>
              <a:t>Immune-Related Causes</a:t>
            </a:r>
          </a:p>
          <a:p>
            <a:pPr lvl="1">
              <a:spcBef>
                <a:spcPct val="20000"/>
              </a:spcBef>
              <a:buFontTx/>
              <a:buChar char="–"/>
            </a:pPr>
            <a:r>
              <a:rPr lang="en-US">
                <a:solidFill>
                  <a:schemeClr val="bg1"/>
                </a:solidFill>
                <a:latin typeface="Arial" charset="0"/>
              </a:rPr>
              <a:t>Pneumonitis</a:t>
            </a:r>
          </a:p>
          <a:p>
            <a:pPr lvl="1">
              <a:spcBef>
                <a:spcPct val="20000"/>
              </a:spcBef>
              <a:buFontTx/>
              <a:buChar char="–"/>
            </a:pPr>
            <a:r>
              <a:rPr lang="en-US">
                <a:solidFill>
                  <a:schemeClr val="bg1"/>
                </a:solidFill>
                <a:latin typeface="Arial" charset="0"/>
              </a:rPr>
              <a:t>Vitiligo</a:t>
            </a:r>
          </a:p>
          <a:p>
            <a:pPr lvl="1">
              <a:spcBef>
                <a:spcPct val="20000"/>
              </a:spcBef>
              <a:buFontTx/>
              <a:buChar char="–"/>
            </a:pPr>
            <a:r>
              <a:rPr lang="en-US">
                <a:solidFill>
                  <a:schemeClr val="bg1"/>
                </a:solidFill>
                <a:latin typeface="Arial" charset="0"/>
              </a:rPr>
              <a:t>Colitis</a:t>
            </a:r>
          </a:p>
          <a:p>
            <a:pPr lvl="1">
              <a:spcBef>
                <a:spcPct val="20000"/>
              </a:spcBef>
              <a:buFontTx/>
              <a:buChar char="–"/>
            </a:pPr>
            <a:r>
              <a:rPr lang="en-US">
                <a:solidFill>
                  <a:schemeClr val="bg1"/>
                </a:solidFill>
                <a:latin typeface="Arial" charset="0"/>
              </a:rPr>
              <a:t>Hepatitis</a:t>
            </a:r>
          </a:p>
          <a:p>
            <a:pPr lvl="1">
              <a:spcBef>
                <a:spcPct val="20000"/>
              </a:spcBef>
              <a:buFontTx/>
              <a:buChar char="–"/>
            </a:pPr>
            <a:r>
              <a:rPr lang="en-US">
                <a:solidFill>
                  <a:schemeClr val="bg1"/>
                </a:solidFill>
                <a:latin typeface="Arial" charset="0"/>
              </a:rPr>
              <a:t>Hypophysitis</a:t>
            </a:r>
          </a:p>
          <a:p>
            <a:pPr lvl="1">
              <a:spcBef>
                <a:spcPct val="20000"/>
              </a:spcBef>
              <a:buFontTx/>
              <a:buChar char="–"/>
            </a:pPr>
            <a:r>
              <a:rPr lang="en-US">
                <a:solidFill>
                  <a:schemeClr val="bg1"/>
                </a:solidFill>
                <a:latin typeface="Arial" charset="0"/>
              </a:rPr>
              <a:t>Thyroiditis</a:t>
            </a:r>
          </a:p>
        </p:txBody>
      </p:sp>
      <p:sp>
        <p:nvSpPr>
          <p:cNvPr id="80899" name="Content Placeholder 3"/>
          <p:cNvSpPr txBox="1">
            <a:spLocks/>
          </p:cNvSpPr>
          <p:nvPr/>
        </p:nvSpPr>
        <p:spPr bwMode="auto">
          <a:xfrm>
            <a:off x="338138" y="1066800"/>
            <a:ext cx="883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xmlns:mv="urn:schemas-microsoft-com:mac:vml" xmlns:mc="http://schemas.openxmlformats.org/markup-compatibility/2006" val="1"/>
            </a:ext>
          </a:extLst>
        </p:spPr>
        <p:txBody>
          <a:bodyPr/>
          <a:lstStyle>
            <a:lvl1pPr marL="342900" indent="-342900">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spcBef>
                <a:spcPct val="20000"/>
              </a:spcBef>
              <a:buFontTx/>
              <a:buChar char="•"/>
            </a:pPr>
            <a:r>
              <a:rPr lang="en-US" dirty="0">
                <a:solidFill>
                  <a:schemeClr val="bg1"/>
                </a:solidFill>
                <a:latin typeface="Arial" charset="0"/>
              </a:rPr>
              <a:t>Grade </a:t>
            </a:r>
            <a:r>
              <a:rPr lang="en-US" dirty="0" smtClean="0">
                <a:solidFill>
                  <a:schemeClr val="bg1"/>
                </a:solidFill>
                <a:latin typeface="Arial" charset="0"/>
              </a:rPr>
              <a:t>3 or 4 </a:t>
            </a:r>
            <a:r>
              <a:rPr lang="en-US" dirty="0">
                <a:solidFill>
                  <a:schemeClr val="bg1"/>
                </a:solidFill>
                <a:latin typeface="Arial" charset="0"/>
              </a:rPr>
              <a:t>drug-related AEs: 14%</a:t>
            </a:r>
          </a:p>
          <a:p>
            <a:pPr>
              <a:spcBef>
                <a:spcPct val="20000"/>
              </a:spcBef>
              <a:buFontTx/>
              <a:buChar char="•"/>
            </a:pPr>
            <a:r>
              <a:rPr lang="en-US" dirty="0">
                <a:solidFill>
                  <a:schemeClr val="bg1"/>
                </a:solidFill>
                <a:latin typeface="Arial" charset="0"/>
              </a:rPr>
              <a:t>Treatment discontinuation due to drug-related AE: 5%</a:t>
            </a:r>
          </a:p>
          <a:p>
            <a:pPr>
              <a:spcBef>
                <a:spcPct val="20000"/>
              </a:spcBef>
              <a:buFontTx/>
              <a:buChar char="•"/>
            </a:pPr>
            <a:r>
              <a:rPr lang="en-US" dirty="0">
                <a:solidFill>
                  <a:schemeClr val="bg1"/>
                </a:solidFill>
                <a:latin typeface="Arial" charset="0"/>
              </a:rPr>
              <a:t>3 deaths from pulmonary toxicity</a:t>
            </a:r>
          </a:p>
        </p:txBody>
      </p:sp>
      <p:sp>
        <p:nvSpPr>
          <p:cNvPr id="8" name="TextBox 7"/>
          <p:cNvSpPr txBox="1"/>
          <p:nvPr/>
        </p:nvSpPr>
        <p:spPr>
          <a:xfrm>
            <a:off x="14288" y="6519863"/>
            <a:ext cx="5503831" cy="338554"/>
          </a:xfrm>
          <a:prstGeom prst="rect">
            <a:avLst/>
          </a:prstGeom>
          <a:noFill/>
        </p:spPr>
        <p:txBody>
          <a:bodyPr wrap="none">
            <a:spAutoFit/>
          </a:bodyPr>
          <a:lstStyle/>
          <a:p>
            <a:pPr>
              <a:defRPr/>
            </a:pPr>
            <a:r>
              <a:rPr lang="en-US" sz="1600" dirty="0" err="1">
                <a:solidFill>
                  <a:schemeClr val="bg1"/>
                </a:solidFill>
                <a:latin typeface="+mn-lt"/>
              </a:rPr>
              <a:t>Topalian</a:t>
            </a:r>
            <a:r>
              <a:rPr lang="en-US" sz="1600" dirty="0">
                <a:solidFill>
                  <a:schemeClr val="bg1"/>
                </a:solidFill>
                <a:latin typeface="+mn-lt"/>
              </a:rPr>
              <a:t> SL et al. </a:t>
            </a:r>
            <a:r>
              <a:rPr lang="en-US" sz="1600" i="1" dirty="0">
                <a:solidFill>
                  <a:srgbClr val="FFFFFF"/>
                </a:solidFill>
                <a:latin typeface="Arial"/>
                <a:cs typeface="Arial"/>
              </a:rPr>
              <a:t>New </a:t>
            </a:r>
            <a:r>
              <a:rPr lang="en-US" sz="1600" i="1" dirty="0" err="1">
                <a:solidFill>
                  <a:srgbClr val="FFFFFF"/>
                </a:solidFill>
                <a:latin typeface="Arial"/>
                <a:cs typeface="Arial"/>
              </a:rPr>
              <a:t>Engl</a:t>
            </a:r>
            <a:r>
              <a:rPr lang="en-US" sz="1600" i="1" dirty="0">
                <a:solidFill>
                  <a:srgbClr val="FFFFFF"/>
                </a:solidFill>
                <a:latin typeface="Arial"/>
                <a:cs typeface="Arial"/>
              </a:rPr>
              <a:t> J </a:t>
            </a:r>
            <a:r>
              <a:rPr lang="en-US" sz="1600" i="1" dirty="0" smtClean="0">
                <a:solidFill>
                  <a:srgbClr val="FFFFFF"/>
                </a:solidFill>
                <a:latin typeface="Arial"/>
                <a:cs typeface="Arial"/>
              </a:rPr>
              <a:t>Med</a:t>
            </a:r>
            <a:r>
              <a:rPr lang="en-US" sz="1600" dirty="0" smtClean="0">
                <a:solidFill>
                  <a:schemeClr val="bg1"/>
                </a:solidFill>
                <a:latin typeface="+mn-lt"/>
              </a:rPr>
              <a:t> </a:t>
            </a:r>
            <a:r>
              <a:rPr lang="en-US" sz="1600" dirty="0">
                <a:solidFill>
                  <a:schemeClr val="bg1"/>
                </a:solidFill>
                <a:latin typeface="+mn-lt"/>
              </a:rPr>
              <a:t>2012;366(26):2443-54.</a:t>
            </a:r>
          </a:p>
        </p:txBody>
      </p:sp>
      <p:sp>
        <p:nvSpPr>
          <p:cNvPr id="80901" name="Title 1"/>
          <p:cNvSpPr>
            <a:spLocks noGrp="1"/>
          </p:cNvSpPr>
          <p:nvPr>
            <p:ph type="title"/>
          </p:nvPr>
        </p:nvSpPr>
        <p:spPr/>
        <p:txBody>
          <a:bodyPr/>
          <a:lstStyle/>
          <a:p>
            <a:r>
              <a:rPr lang="en-US">
                <a:solidFill>
                  <a:srgbClr val="BBFAF9"/>
                </a:solidFill>
                <a:ea typeface="ＭＳ Ｐゴシック" charset="0"/>
                <a:cs typeface="ＭＳ Ｐゴシック" charset="0"/>
              </a:rPr>
              <a:t>Drug-Related Adverse Events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3"/>
          <p:cNvSpPr>
            <a:spLocks noGrp="1"/>
          </p:cNvSpPr>
          <p:nvPr>
            <p:ph type="title"/>
          </p:nvPr>
        </p:nvSpPr>
        <p:spPr>
          <a:xfrm>
            <a:off x="685800" y="2667000"/>
            <a:ext cx="7769225" cy="1676400"/>
          </a:xfrm>
        </p:spPr>
        <p:txBody>
          <a:bodyPr/>
          <a:lstStyle/>
          <a:p>
            <a:pPr algn="ctr"/>
            <a:r>
              <a:rPr lang="en-US" sz="4800" dirty="0">
                <a:ea typeface="ＭＳ Ｐゴシック" charset="0"/>
                <a:cs typeface="ＭＳ Ｐゴシック" charset="0"/>
              </a:rPr>
              <a:t>Basal Cell Carcinoma (BCC)</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04800"/>
            <a:ext cx="8534400" cy="685800"/>
          </a:xfrm>
        </p:spPr>
        <p:txBody>
          <a:bodyPr/>
          <a:lstStyle/>
          <a:p>
            <a:r>
              <a:rPr lang="en-US" sz="2400" dirty="0" smtClean="0"/>
              <a:t>Case 8: From the Practice of Dr </a:t>
            </a:r>
            <a:r>
              <a:rPr lang="en-US" sz="2400" dirty="0" err="1" smtClean="0"/>
              <a:t>Pavlick</a:t>
            </a:r>
            <a:endParaRPr lang="en-US" sz="2400" dirty="0"/>
          </a:p>
        </p:txBody>
      </p:sp>
      <p:sp>
        <p:nvSpPr>
          <p:cNvPr id="4" name="Content Placeholder 3"/>
          <p:cNvSpPr>
            <a:spLocks noGrp="1"/>
          </p:cNvSpPr>
          <p:nvPr>
            <p:ph idx="1"/>
          </p:nvPr>
        </p:nvSpPr>
        <p:spPr>
          <a:xfrm>
            <a:off x="304800" y="914400"/>
            <a:ext cx="8610600" cy="5943600"/>
          </a:xfrm>
        </p:spPr>
        <p:txBody>
          <a:bodyPr/>
          <a:lstStyle/>
          <a:p>
            <a:r>
              <a:rPr lang="en-US" b="1" dirty="0" smtClean="0"/>
              <a:t>A 62-year-old woman with an extensive history of BCC undergoes WLE for a large ulcerated lesion in 2009</a:t>
            </a:r>
          </a:p>
          <a:p>
            <a:pPr lvl="1"/>
            <a:r>
              <a:rPr lang="en-US" b="1" dirty="0" smtClean="0"/>
              <a:t>Recurs 1 year later with </a:t>
            </a:r>
            <a:r>
              <a:rPr lang="en-US" b="1" dirty="0"/>
              <a:t>extensive popliteal fossa nodes </a:t>
            </a:r>
            <a:endParaRPr lang="en-US" b="1" dirty="0" smtClean="0"/>
          </a:p>
          <a:p>
            <a:pPr lvl="2"/>
            <a:r>
              <a:rPr lang="en-US" b="1" dirty="0" smtClean="0"/>
              <a:t>Above-knee amputation</a:t>
            </a:r>
          </a:p>
          <a:p>
            <a:pPr marL="914400" lvl="2" indent="0">
              <a:buNone/>
            </a:pPr>
            <a:endParaRPr lang="en-US" sz="1000" b="1" dirty="0"/>
          </a:p>
          <a:p>
            <a:r>
              <a:rPr lang="en-US" b="1" dirty="0" smtClean="0"/>
              <a:t>9 months later: Pelvic pain, decreased urination</a:t>
            </a:r>
          </a:p>
          <a:p>
            <a:pPr lvl="1"/>
            <a:r>
              <a:rPr lang="en-US" b="1" dirty="0" smtClean="0"/>
              <a:t>Workup: Extensive pulmonary </a:t>
            </a:r>
            <a:r>
              <a:rPr lang="en-US" b="1" dirty="0" err="1" smtClean="0"/>
              <a:t>mets</a:t>
            </a:r>
            <a:r>
              <a:rPr lang="en-US" b="1" dirty="0" smtClean="0"/>
              <a:t>, </a:t>
            </a:r>
            <a:r>
              <a:rPr lang="en-US" b="1" dirty="0" err="1" smtClean="0"/>
              <a:t>hilar</a:t>
            </a:r>
            <a:r>
              <a:rPr lang="en-US" b="1" dirty="0" smtClean="0"/>
              <a:t> nodes, intra-abdominal nodes and pelvic mass</a:t>
            </a:r>
          </a:p>
          <a:p>
            <a:pPr lvl="1"/>
            <a:r>
              <a:rPr lang="en-US" b="1" dirty="0" smtClean="0"/>
              <a:t>Extensive BCC covering her skin</a:t>
            </a:r>
          </a:p>
          <a:p>
            <a:pPr marL="457200" lvl="1" indent="0">
              <a:buNone/>
            </a:pPr>
            <a:endParaRPr lang="en-US" sz="1000" b="1" dirty="0" smtClean="0"/>
          </a:p>
          <a:p>
            <a:r>
              <a:rPr lang="en-US" b="1" dirty="0" err="1" smtClean="0"/>
              <a:t>Vismodegib</a:t>
            </a:r>
            <a:endParaRPr lang="en-US" b="1" dirty="0" smtClean="0"/>
          </a:p>
          <a:p>
            <a:pPr lvl="1"/>
            <a:r>
              <a:rPr lang="en-US" b="1" dirty="0" smtClean="0"/>
              <a:t>50% reduction in tumor volume, remains on treatment</a:t>
            </a:r>
            <a:endParaRPr lang="en-US" sz="2200" dirty="0" smtClean="0">
              <a:solidFill>
                <a:srgbClr val="FF00FF"/>
              </a:solidFill>
            </a:endParaRPr>
          </a:p>
          <a:p>
            <a:pPr lvl="1"/>
            <a:endParaRPr lang="en-US" sz="2200" dirty="0" smtClean="0"/>
          </a:p>
        </p:txBody>
      </p:sp>
    </p:spTree>
    <p:extLst>
      <p:ext uri="{BB962C8B-B14F-4D97-AF65-F5344CB8AC3E}">
        <p14:creationId xmlns:p14="http://schemas.microsoft.com/office/powerpoint/2010/main" val="13839126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228600"/>
            <a:ext cx="7769225" cy="1143000"/>
          </a:xfrm>
        </p:spPr>
        <p:txBody>
          <a:bodyPr/>
          <a:lstStyle/>
          <a:p>
            <a:r>
              <a:rPr lang="en-US" dirty="0" smtClean="0"/>
              <a:t>What would you tell a patient who asks what his or her chances would be of “cruising” through </a:t>
            </a:r>
            <a:r>
              <a:rPr lang="en-US" dirty="0" err="1" smtClean="0"/>
              <a:t>vismodegib</a:t>
            </a:r>
            <a:r>
              <a:rPr lang="en-US" dirty="0" smtClean="0"/>
              <a:t> treatment (almost like a placebo)?</a:t>
            </a:r>
            <a:endParaRPr lang="en-US" dirty="0"/>
          </a:p>
        </p:txBody>
      </p:sp>
      <p:sp>
        <p:nvSpPr>
          <p:cNvPr id="4" name="Content Placeholder 3"/>
          <p:cNvSpPr>
            <a:spLocks noGrp="1"/>
          </p:cNvSpPr>
          <p:nvPr>
            <p:ph idx="1"/>
          </p:nvPr>
        </p:nvSpPr>
        <p:spPr>
          <a:xfrm>
            <a:off x="685800" y="1676400"/>
            <a:ext cx="7772400" cy="4724400"/>
          </a:xfrm>
        </p:spPr>
        <p:txBody>
          <a:bodyPr/>
          <a:lstStyle/>
          <a:p>
            <a:pPr marL="457200" indent="-457200">
              <a:buAutoNum type="arabicPeriod"/>
            </a:pPr>
            <a:r>
              <a:rPr lang="en-US" dirty="0" smtClean="0"/>
              <a:t>&lt;10% (very high chance of toxicity)</a:t>
            </a:r>
          </a:p>
          <a:p>
            <a:pPr marL="457200" indent="-457200">
              <a:buAutoNum type="arabicPeriod"/>
            </a:pPr>
            <a:r>
              <a:rPr lang="en-US" dirty="0" smtClean="0"/>
              <a:t>10-20%</a:t>
            </a:r>
          </a:p>
          <a:p>
            <a:pPr marL="457200" indent="-457200">
              <a:buAutoNum type="arabicPeriod"/>
            </a:pPr>
            <a:r>
              <a:rPr lang="en-US" dirty="0" smtClean="0"/>
              <a:t>21-40%</a:t>
            </a:r>
          </a:p>
          <a:p>
            <a:pPr marL="457200" indent="-457200">
              <a:buAutoNum type="arabicPeriod"/>
            </a:pPr>
            <a:r>
              <a:rPr lang="en-US" dirty="0" smtClean="0"/>
              <a:t>41-60%</a:t>
            </a:r>
          </a:p>
          <a:p>
            <a:pPr marL="457200" indent="-457200">
              <a:buAutoNum type="arabicPeriod"/>
            </a:pPr>
            <a:r>
              <a:rPr lang="en-US" dirty="0" smtClean="0"/>
              <a:t>61-80%</a:t>
            </a:r>
          </a:p>
          <a:p>
            <a:pPr marL="457200" indent="-457200">
              <a:buAutoNum type="arabicPeriod"/>
            </a:pPr>
            <a:r>
              <a:rPr lang="en-US" dirty="0" smtClean="0"/>
              <a:t>81-100% (very low chance of toxicity)</a:t>
            </a:r>
          </a:p>
          <a:p>
            <a:pPr marL="457200" indent="-457200">
              <a:buAutoNum type="arabicPeriod"/>
            </a:pPr>
            <a:r>
              <a:rPr lang="en-US" dirty="0" smtClean="0"/>
              <a:t>I don’t know</a:t>
            </a:r>
          </a:p>
          <a:p>
            <a:pPr marL="0" indent="0">
              <a:buNone/>
            </a:pPr>
            <a:endParaRPr lang="en-US" dirty="0"/>
          </a:p>
        </p:txBody>
      </p:sp>
    </p:spTree>
    <p:extLst>
      <p:ext uri="{BB962C8B-B14F-4D97-AF65-F5344CB8AC3E}">
        <p14:creationId xmlns:p14="http://schemas.microsoft.com/office/powerpoint/2010/main" val="21330028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4"/>
          <p:cNvGraphicFramePr>
            <a:graphicFrameLocks noChangeAspect="1"/>
          </p:cNvGraphicFramePr>
          <p:nvPr/>
        </p:nvGraphicFramePr>
        <p:xfrm>
          <a:off x="254000" y="2057400"/>
          <a:ext cx="8648700" cy="45847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73152" y="2112264"/>
            <a:ext cx="2743200" cy="457200"/>
          </a:xfrm>
          <a:prstGeom prst="rect">
            <a:avLst/>
          </a:prstGeom>
          <a:noFill/>
        </p:spPr>
        <p:txBody>
          <a:bodyPr wrap="square" rtlCol="0" anchor="ctr">
            <a:noAutofit/>
          </a:bodyPr>
          <a:lstStyle/>
          <a:p>
            <a:pPr algn="r"/>
            <a:r>
              <a:rPr lang="en-US" sz="2000" kern="0" dirty="0" smtClean="0">
                <a:solidFill>
                  <a:srgbClr val="FFFFFF"/>
                </a:solidFill>
                <a:latin typeface="Arial"/>
                <a:ea typeface="ＭＳ Ｐゴシック" charset="-128"/>
                <a:cs typeface="ＭＳ Ｐゴシック" charset="-128"/>
              </a:rPr>
              <a:t>&lt;10</a:t>
            </a:r>
            <a:r>
              <a:rPr lang="en-US" sz="2000" kern="0" dirty="0">
                <a:solidFill>
                  <a:srgbClr val="FFFFFF"/>
                </a:solidFill>
                <a:latin typeface="Arial"/>
                <a:ea typeface="ＭＳ Ｐゴシック" charset="-128"/>
                <a:cs typeface="ＭＳ Ｐゴシック" charset="-128"/>
              </a:rPr>
              <a:t>% (very high </a:t>
            </a:r>
            <a:r>
              <a:rPr lang="en-US" sz="2000" kern="0" dirty="0" smtClean="0">
                <a:solidFill>
                  <a:srgbClr val="FFFFFF"/>
                </a:solidFill>
                <a:latin typeface="Arial"/>
                <a:ea typeface="ＭＳ Ｐゴシック" charset="-128"/>
                <a:cs typeface="ＭＳ Ｐゴシック" charset="-128"/>
              </a:rPr>
              <a:t/>
            </a:r>
            <a:br>
              <a:rPr lang="en-US" sz="2000" kern="0" dirty="0" smtClean="0">
                <a:solidFill>
                  <a:srgbClr val="FFFFFF"/>
                </a:solidFill>
                <a:latin typeface="Arial"/>
                <a:ea typeface="ＭＳ Ｐゴシック" charset="-128"/>
                <a:cs typeface="ＭＳ Ｐゴシック" charset="-128"/>
              </a:rPr>
            </a:br>
            <a:r>
              <a:rPr lang="en-US" sz="2000" kern="0" dirty="0" smtClean="0">
                <a:solidFill>
                  <a:srgbClr val="FFFFFF"/>
                </a:solidFill>
                <a:latin typeface="Arial"/>
                <a:ea typeface="ＭＳ Ｐゴシック" charset="-128"/>
                <a:cs typeface="ＭＳ Ｐゴシック" charset="-128"/>
              </a:rPr>
              <a:t>chance </a:t>
            </a:r>
            <a:r>
              <a:rPr lang="en-US" sz="2000" kern="0" dirty="0">
                <a:solidFill>
                  <a:srgbClr val="FFFFFF"/>
                </a:solidFill>
                <a:latin typeface="Arial"/>
                <a:ea typeface="ＭＳ Ｐゴシック" charset="-128"/>
                <a:cs typeface="ＭＳ Ｐゴシック" charset="-128"/>
              </a:rPr>
              <a:t>of toxicity)</a:t>
            </a:r>
          </a:p>
        </p:txBody>
      </p:sp>
      <p:sp>
        <p:nvSpPr>
          <p:cNvPr id="7" name="TextBox 6"/>
          <p:cNvSpPr txBox="1"/>
          <p:nvPr/>
        </p:nvSpPr>
        <p:spPr>
          <a:xfrm>
            <a:off x="76200" y="2705100"/>
            <a:ext cx="2743200" cy="457200"/>
          </a:xfrm>
          <a:prstGeom prst="rect">
            <a:avLst/>
          </a:prstGeom>
          <a:noFill/>
        </p:spPr>
        <p:txBody>
          <a:bodyPr wrap="square" rtlCol="0" anchor="ctr">
            <a:noAutofit/>
          </a:bodyPr>
          <a:lstStyle/>
          <a:p>
            <a:pPr lvl="0" algn="r">
              <a:spcBef>
                <a:spcPct val="20000"/>
              </a:spcBef>
            </a:pPr>
            <a:r>
              <a:rPr lang="en-US" sz="2000" kern="0" dirty="0" smtClean="0">
                <a:solidFill>
                  <a:srgbClr val="FFFFFF"/>
                </a:solidFill>
                <a:latin typeface="Arial"/>
                <a:ea typeface="ＭＳ Ｐゴシック" charset="-128"/>
                <a:cs typeface="ＭＳ Ｐゴシック" charset="-128"/>
              </a:rPr>
              <a:t>10-</a:t>
            </a:r>
            <a:r>
              <a:rPr lang="en-US" sz="2000" kern="0" dirty="0">
                <a:solidFill>
                  <a:srgbClr val="FFFFFF"/>
                </a:solidFill>
                <a:latin typeface="Arial"/>
                <a:ea typeface="ＭＳ Ｐゴシック" charset="-128"/>
                <a:cs typeface="ＭＳ Ｐゴシック" charset="-128"/>
              </a:rPr>
              <a:t>20%</a:t>
            </a:r>
          </a:p>
        </p:txBody>
      </p:sp>
      <p:sp>
        <p:nvSpPr>
          <p:cNvPr id="8" name="TextBox 7"/>
          <p:cNvSpPr txBox="1"/>
          <p:nvPr/>
        </p:nvSpPr>
        <p:spPr>
          <a:xfrm>
            <a:off x="76200" y="3276600"/>
            <a:ext cx="2743200" cy="457200"/>
          </a:xfrm>
          <a:prstGeom prst="rect">
            <a:avLst/>
          </a:prstGeom>
          <a:noFill/>
        </p:spPr>
        <p:txBody>
          <a:bodyPr wrap="square" rtlCol="0" anchor="ctr">
            <a:noAutofit/>
          </a:bodyPr>
          <a:lstStyle/>
          <a:p>
            <a:pPr algn="r"/>
            <a:r>
              <a:rPr lang="en-US" sz="2000" kern="0" dirty="0">
                <a:solidFill>
                  <a:srgbClr val="FFFFFF"/>
                </a:solidFill>
                <a:latin typeface="Arial"/>
                <a:ea typeface="ＭＳ Ｐゴシック" charset="-128"/>
                <a:cs typeface="ＭＳ Ｐゴシック" charset="-128"/>
              </a:rPr>
              <a:t>21-40%</a:t>
            </a:r>
          </a:p>
        </p:txBody>
      </p:sp>
      <p:sp>
        <p:nvSpPr>
          <p:cNvPr id="9" name="TextBox 8"/>
          <p:cNvSpPr txBox="1"/>
          <p:nvPr/>
        </p:nvSpPr>
        <p:spPr>
          <a:xfrm>
            <a:off x="76200" y="3848100"/>
            <a:ext cx="2743200" cy="457200"/>
          </a:xfrm>
          <a:prstGeom prst="rect">
            <a:avLst/>
          </a:prstGeom>
          <a:noFill/>
        </p:spPr>
        <p:txBody>
          <a:bodyPr wrap="square" rtlCol="0" anchor="ctr">
            <a:noAutofit/>
          </a:bodyPr>
          <a:lstStyle/>
          <a:p>
            <a:pPr algn="r"/>
            <a:r>
              <a:rPr lang="en-US" sz="2000" kern="0" dirty="0">
                <a:solidFill>
                  <a:srgbClr val="FFFFFF"/>
                </a:solidFill>
                <a:latin typeface="Arial"/>
                <a:ea typeface="ＭＳ Ｐゴシック" charset="-128"/>
                <a:cs typeface="ＭＳ Ｐゴシック" charset="-128"/>
              </a:rPr>
              <a:t>41-60%</a:t>
            </a:r>
          </a:p>
        </p:txBody>
      </p:sp>
      <p:sp>
        <p:nvSpPr>
          <p:cNvPr id="10" name="TextBox 9"/>
          <p:cNvSpPr txBox="1"/>
          <p:nvPr/>
        </p:nvSpPr>
        <p:spPr>
          <a:xfrm>
            <a:off x="76200" y="4419600"/>
            <a:ext cx="2743200" cy="457200"/>
          </a:xfrm>
          <a:prstGeom prst="rect">
            <a:avLst/>
          </a:prstGeom>
          <a:noFill/>
        </p:spPr>
        <p:txBody>
          <a:bodyPr wrap="square" rtlCol="0" anchor="ctr">
            <a:noAutofit/>
          </a:bodyPr>
          <a:lstStyle/>
          <a:p>
            <a:pPr algn="r"/>
            <a:r>
              <a:rPr lang="en-US" sz="2000" kern="0" dirty="0">
                <a:solidFill>
                  <a:srgbClr val="FFFFFF"/>
                </a:solidFill>
                <a:latin typeface="Arial"/>
                <a:ea typeface="ＭＳ Ｐゴシック" charset="-128"/>
                <a:cs typeface="ＭＳ Ｐゴシック" charset="-128"/>
              </a:rPr>
              <a:t>61-80%</a:t>
            </a:r>
          </a:p>
        </p:txBody>
      </p:sp>
      <p:sp>
        <p:nvSpPr>
          <p:cNvPr id="11" name="TextBox 10"/>
          <p:cNvSpPr txBox="1"/>
          <p:nvPr/>
        </p:nvSpPr>
        <p:spPr>
          <a:xfrm>
            <a:off x="76200" y="4991100"/>
            <a:ext cx="2743200" cy="457200"/>
          </a:xfrm>
          <a:prstGeom prst="rect">
            <a:avLst/>
          </a:prstGeom>
          <a:noFill/>
        </p:spPr>
        <p:txBody>
          <a:bodyPr wrap="square" rtlCol="0" anchor="ctr">
            <a:noAutofit/>
          </a:bodyPr>
          <a:lstStyle/>
          <a:p>
            <a:pPr algn="r"/>
            <a:r>
              <a:rPr lang="en-US" sz="2000" kern="0" dirty="0">
                <a:solidFill>
                  <a:srgbClr val="FFFFFF"/>
                </a:solidFill>
                <a:latin typeface="Arial"/>
                <a:ea typeface="ＭＳ Ｐゴシック" charset="-128"/>
                <a:cs typeface="ＭＳ Ｐゴシック" charset="-128"/>
              </a:rPr>
              <a:t>81-100% (very low </a:t>
            </a:r>
            <a:r>
              <a:rPr lang="en-US" sz="2000" kern="0" dirty="0" smtClean="0">
                <a:solidFill>
                  <a:srgbClr val="FFFFFF"/>
                </a:solidFill>
                <a:latin typeface="Arial"/>
                <a:ea typeface="ＭＳ Ｐゴシック" charset="-128"/>
                <a:cs typeface="ＭＳ Ｐゴシック" charset="-128"/>
              </a:rPr>
              <a:t/>
            </a:r>
            <a:br>
              <a:rPr lang="en-US" sz="2000" kern="0" dirty="0" smtClean="0">
                <a:solidFill>
                  <a:srgbClr val="FFFFFF"/>
                </a:solidFill>
                <a:latin typeface="Arial"/>
                <a:ea typeface="ＭＳ Ｐゴシック" charset="-128"/>
                <a:cs typeface="ＭＳ Ｐゴシック" charset="-128"/>
              </a:rPr>
            </a:br>
            <a:r>
              <a:rPr lang="en-US" sz="2000" kern="0" dirty="0" smtClean="0">
                <a:solidFill>
                  <a:srgbClr val="FFFFFF"/>
                </a:solidFill>
                <a:latin typeface="Arial"/>
                <a:ea typeface="ＭＳ Ｐゴシック" charset="-128"/>
                <a:cs typeface="ＭＳ Ｐゴシック" charset="-128"/>
              </a:rPr>
              <a:t>chance </a:t>
            </a:r>
            <a:r>
              <a:rPr lang="en-US" sz="2000" kern="0" dirty="0">
                <a:solidFill>
                  <a:srgbClr val="FFFFFF"/>
                </a:solidFill>
                <a:latin typeface="Arial"/>
                <a:ea typeface="ＭＳ Ｐゴシック" charset="-128"/>
                <a:cs typeface="ＭＳ Ｐゴシック" charset="-128"/>
              </a:rPr>
              <a:t>of toxicity)</a:t>
            </a:r>
          </a:p>
        </p:txBody>
      </p:sp>
      <p:sp>
        <p:nvSpPr>
          <p:cNvPr id="12" name="TextBox 11"/>
          <p:cNvSpPr txBox="1"/>
          <p:nvPr/>
        </p:nvSpPr>
        <p:spPr>
          <a:xfrm>
            <a:off x="76200" y="5562600"/>
            <a:ext cx="2743200" cy="457200"/>
          </a:xfrm>
          <a:prstGeom prst="rect">
            <a:avLst/>
          </a:prstGeom>
          <a:noFill/>
        </p:spPr>
        <p:txBody>
          <a:bodyPr wrap="square" rtlCol="0" anchor="ctr">
            <a:noAutofit/>
          </a:bodyPr>
          <a:lstStyle/>
          <a:p>
            <a:pPr algn="r"/>
            <a:r>
              <a:rPr lang="en-US" sz="2000" kern="0" dirty="0">
                <a:solidFill>
                  <a:srgbClr val="FFFFFF"/>
                </a:solidFill>
                <a:latin typeface="Arial"/>
                <a:ea typeface="ＭＳ Ｐゴシック" charset="-128"/>
                <a:cs typeface="ＭＳ Ｐゴシック" charset="-128"/>
              </a:rPr>
              <a:t>I don’t </a:t>
            </a:r>
            <a:r>
              <a:rPr lang="en-US" sz="2000" kern="0" dirty="0" smtClean="0">
                <a:solidFill>
                  <a:srgbClr val="FFFFFF"/>
                </a:solidFill>
                <a:latin typeface="Arial"/>
                <a:ea typeface="ＭＳ Ｐゴシック" charset="-128"/>
                <a:cs typeface="ＭＳ Ｐゴシック" charset="-128"/>
              </a:rPr>
              <a:t>know</a:t>
            </a:r>
            <a:endParaRPr lang="en-US" sz="2000" dirty="0">
              <a:solidFill>
                <a:schemeClr val="bg1"/>
              </a:solidFill>
              <a:latin typeface="Arial"/>
              <a:cs typeface="Arial"/>
            </a:endParaRPr>
          </a:p>
        </p:txBody>
      </p:sp>
      <p:sp>
        <p:nvSpPr>
          <p:cNvPr id="13" name="Title 2"/>
          <p:cNvSpPr>
            <a:spLocks noGrp="1"/>
          </p:cNvSpPr>
          <p:nvPr>
            <p:ph type="title"/>
          </p:nvPr>
        </p:nvSpPr>
        <p:spPr>
          <a:xfrm>
            <a:off x="685800" y="228600"/>
            <a:ext cx="7769225" cy="1143000"/>
          </a:xfrm>
        </p:spPr>
        <p:txBody>
          <a:bodyPr/>
          <a:lstStyle/>
          <a:p>
            <a:r>
              <a:rPr lang="en-US" dirty="0" smtClean="0"/>
              <a:t>What would you tell a patient who asks what his or her chances would be of “cruising” through </a:t>
            </a:r>
            <a:r>
              <a:rPr lang="en-US" dirty="0" err="1" smtClean="0"/>
              <a:t>vismodegib</a:t>
            </a:r>
            <a:r>
              <a:rPr lang="en-US" dirty="0" smtClean="0"/>
              <a:t> treatment (almost like a placebo)?</a:t>
            </a:r>
            <a:endParaRPr lang="en-US" dirty="0"/>
          </a:p>
        </p:txBody>
      </p:sp>
    </p:spTree>
    <p:extLst>
      <p:ext uri="{BB962C8B-B14F-4D97-AF65-F5344CB8AC3E}">
        <p14:creationId xmlns:p14="http://schemas.microsoft.com/office/powerpoint/2010/main" val="42745526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a:lstStyle/>
          <a:p>
            <a:pPr algn="ctr"/>
            <a:r>
              <a:rPr lang="en-US" dirty="0" smtClean="0">
                <a:solidFill>
                  <a:srgbClr val="BBFAF9"/>
                </a:solidFill>
                <a:ea typeface="ＭＳ Ｐゴシック" charset="0"/>
                <a:cs typeface="ＭＳ Ｐゴシック" charset="0"/>
              </a:rPr>
              <a:t>Agenda (continued)</a:t>
            </a:r>
            <a:endParaRPr lang="en-US" dirty="0">
              <a:solidFill>
                <a:srgbClr val="BBFAF9"/>
              </a:solidFill>
              <a:ea typeface="ＭＳ Ｐゴシック" charset="0"/>
              <a:cs typeface="ＭＳ Ｐゴシック" charset="0"/>
            </a:endParaRPr>
          </a:p>
        </p:txBody>
      </p:sp>
      <p:sp>
        <p:nvSpPr>
          <p:cNvPr id="12291" name="Rectangle 5"/>
          <p:cNvSpPr>
            <a:spLocks noGrp="1" noChangeArrowheads="1"/>
          </p:cNvSpPr>
          <p:nvPr>
            <p:ph idx="1"/>
          </p:nvPr>
        </p:nvSpPr>
        <p:spPr>
          <a:xfrm>
            <a:off x="381000" y="1295400"/>
            <a:ext cx="8763000" cy="5348288"/>
          </a:xfrm>
        </p:spPr>
        <p:txBody>
          <a:bodyPr/>
          <a:lstStyle/>
          <a:p>
            <a:pPr>
              <a:lnSpc>
                <a:spcPct val="90000"/>
              </a:lnSpc>
              <a:spcBef>
                <a:spcPct val="45000"/>
              </a:spcBef>
            </a:pPr>
            <a:r>
              <a:rPr lang="en-US" b="1" dirty="0" smtClean="0">
                <a:solidFill>
                  <a:srgbClr val="FFC314"/>
                </a:solidFill>
                <a:latin typeface="Arial" charset="0"/>
                <a:ea typeface="ＭＳ Ｐゴシック" charset="0"/>
                <a:cs typeface="ＭＳ Ｐゴシック" charset="0"/>
              </a:rPr>
              <a:t>Module 2: Basal </a:t>
            </a:r>
            <a:r>
              <a:rPr lang="en-US" b="1" dirty="0">
                <a:solidFill>
                  <a:srgbClr val="FFC314"/>
                </a:solidFill>
                <a:latin typeface="Arial" charset="0"/>
                <a:ea typeface="ＭＳ Ｐゴシック" charset="0"/>
                <a:cs typeface="ＭＳ Ｐゴシック" charset="0"/>
              </a:rPr>
              <a:t>Cell </a:t>
            </a:r>
            <a:r>
              <a:rPr lang="en-US" b="1" dirty="0" smtClean="0">
                <a:solidFill>
                  <a:srgbClr val="FFC314"/>
                </a:solidFill>
                <a:latin typeface="Arial" charset="0"/>
                <a:ea typeface="ＭＳ Ｐゴシック" charset="0"/>
                <a:cs typeface="ＭＳ Ｐゴシック" charset="0"/>
              </a:rPr>
              <a:t>Carcinoma (BCC)</a:t>
            </a:r>
            <a:endParaRPr lang="en-US" b="1" dirty="0">
              <a:solidFill>
                <a:srgbClr val="FFC314"/>
              </a:solidFill>
              <a:latin typeface="Arial" charset="0"/>
              <a:ea typeface="ＭＳ Ｐゴシック" charset="0"/>
              <a:cs typeface="ＭＳ Ｐゴシック" charset="0"/>
            </a:endParaRPr>
          </a:p>
          <a:p>
            <a:pPr lvl="1">
              <a:lnSpc>
                <a:spcPct val="90000"/>
              </a:lnSpc>
              <a:spcBef>
                <a:spcPct val="45000"/>
              </a:spcBef>
            </a:pPr>
            <a:r>
              <a:rPr lang="en-US" dirty="0" err="1">
                <a:solidFill>
                  <a:srgbClr val="FFFFFF"/>
                </a:solidFill>
                <a:latin typeface="Arial" charset="0"/>
                <a:ea typeface="ＭＳ Ｐゴシック" charset="0"/>
                <a:cs typeface="ＭＳ Ｐゴシック" charset="0"/>
              </a:rPr>
              <a:t>Vismodegib</a:t>
            </a:r>
            <a:r>
              <a:rPr lang="en-US" dirty="0">
                <a:solidFill>
                  <a:srgbClr val="FFFFFF"/>
                </a:solidFill>
                <a:latin typeface="Arial" charset="0"/>
                <a:ea typeface="ＭＳ Ｐゴシック" charset="0"/>
                <a:cs typeface="ＭＳ Ｐゴシック" charset="0"/>
              </a:rPr>
              <a:t> for locally advanced or metastatic </a:t>
            </a:r>
            <a:r>
              <a:rPr lang="en-US" dirty="0" smtClean="0">
                <a:solidFill>
                  <a:srgbClr val="FFFFFF"/>
                </a:solidFill>
                <a:latin typeface="Arial" charset="0"/>
                <a:ea typeface="ＭＳ Ｐゴシック" charset="0"/>
                <a:cs typeface="ＭＳ Ｐゴシック" charset="0"/>
              </a:rPr>
              <a:t>BCC</a:t>
            </a:r>
          </a:p>
          <a:p>
            <a:pPr lvl="1">
              <a:lnSpc>
                <a:spcPct val="90000"/>
              </a:lnSpc>
              <a:spcBef>
                <a:spcPct val="45000"/>
              </a:spcBef>
            </a:pPr>
            <a:r>
              <a:rPr lang="en-US" dirty="0" smtClean="0">
                <a:solidFill>
                  <a:srgbClr val="FFFFFF"/>
                </a:solidFill>
                <a:latin typeface="Arial" charset="0"/>
                <a:ea typeface="ＭＳ Ｐゴシック" charset="0"/>
                <a:cs typeface="ＭＳ Ｐゴシック" charset="0"/>
              </a:rPr>
              <a:t>Neoadjuvant </a:t>
            </a:r>
            <a:r>
              <a:rPr lang="en-US" dirty="0" err="1" smtClean="0">
                <a:solidFill>
                  <a:srgbClr val="FFFFFF"/>
                </a:solidFill>
                <a:latin typeface="Arial" charset="0"/>
                <a:ea typeface="ＭＳ Ｐゴシック" charset="0"/>
                <a:cs typeface="ＭＳ Ｐゴシック" charset="0"/>
              </a:rPr>
              <a:t>vismodegib</a:t>
            </a:r>
            <a:r>
              <a:rPr lang="en-US" dirty="0" smtClean="0">
                <a:solidFill>
                  <a:srgbClr val="FFFFFF"/>
                </a:solidFill>
                <a:latin typeface="Arial" charset="0"/>
                <a:ea typeface="ＭＳ Ｐゴシック" charset="0"/>
                <a:cs typeface="ＭＳ Ｐゴシック" charset="0"/>
              </a:rPr>
              <a:t> for inoperable BCC</a:t>
            </a:r>
          </a:p>
          <a:p>
            <a:pPr lvl="1">
              <a:lnSpc>
                <a:spcPct val="90000"/>
              </a:lnSpc>
              <a:spcBef>
                <a:spcPct val="45000"/>
              </a:spcBef>
            </a:pPr>
            <a:r>
              <a:rPr lang="en-US" dirty="0" smtClean="0">
                <a:solidFill>
                  <a:srgbClr val="FFFFFF"/>
                </a:solidFill>
                <a:latin typeface="Arial" charset="0"/>
                <a:ea typeface="ＭＳ Ｐゴシック" charset="0"/>
                <a:cs typeface="ＭＳ Ｐゴシック" charset="0"/>
              </a:rPr>
              <a:t>Ongoing clinical trials</a:t>
            </a:r>
          </a:p>
          <a:p>
            <a:pPr marL="457200" lvl="1" indent="0">
              <a:lnSpc>
                <a:spcPct val="90000"/>
              </a:lnSpc>
              <a:spcBef>
                <a:spcPct val="45000"/>
              </a:spcBef>
              <a:buNone/>
            </a:pPr>
            <a:endParaRPr lang="en-US" dirty="0">
              <a:solidFill>
                <a:srgbClr val="FFFFFF"/>
              </a:solidFill>
              <a:latin typeface="Arial" charset="0"/>
              <a:ea typeface="ＭＳ Ｐゴシック" charset="0"/>
              <a:cs typeface="ＭＳ Ｐゴシック" charset="0"/>
            </a:endParaRPr>
          </a:p>
          <a:p>
            <a:pPr>
              <a:lnSpc>
                <a:spcPct val="90000"/>
              </a:lnSpc>
              <a:spcBef>
                <a:spcPct val="45000"/>
              </a:spcBef>
            </a:pPr>
            <a:r>
              <a:rPr lang="en-US" b="1" dirty="0" smtClean="0">
                <a:solidFill>
                  <a:srgbClr val="FFC314"/>
                </a:solidFill>
                <a:latin typeface="Arial" charset="0"/>
                <a:ea typeface="ＭＳ Ｐゴシック" charset="0"/>
                <a:cs typeface="ＭＳ Ｐゴシック" charset="0"/>
              </a:rPr>
              <a:t>Module 3: Cutaneous </a:t>
            </a:r>
            <a:r>
              <a:rPr lang="en-US" b="1" dirty="0">
                <a:solidFill>
                  <a:srgbClr val="FFC314"/>
                </a:solidFill>
                <a:latin typeface="Arial" charset="0"/>
                <a:ea typeface="ＭＳ Ｐゴシック" charset="0"/>
                <a:cs typeface="ＭＳ Ｐゴシック" charset="0"/>
              </a:rPr>
              <a:t>Squamous Cell </a:t>
            </a:r>
            <a:r>
              <a:rPr lang="en-US" b="1" dirty="0" smtClean="0">
                <a:solidFill>
                  <a:srgbClr val="FFC314"/>
                </a:solidFill>
                <a:latin typeface="Arial" charset="0"/>
                <a:ea typeface="ＭＳ Ｐゴシック" charset="0"/>
                <a:cs typeface="ＭＳ Ｐゴシック" charset="0"/>
              </a:rPr>
              <a:t>Carcinoma (CSCC)</a:t>
            </a:r>
          </a:p>
          <a:p>
            <a:pPr lvl="1">
              <a:lnSpc>
                <a:spcPct val="90000"/>
              </a:lnSpc>
              <a:spcBef>
                <a:spcPct val="45000"/>
              </a:spcBef>
            </a:pPr>
            <a:r>
              <a:rPr lang="en-US" dirty="0" smtClean="0">
                <a:latin typeface="Arial" charset="0"/>
                <a:ea typeface="ＭＳ Ｐゴシック" charset="0"/>
                <a:cs typeface="ＭＳ Ｐゴシック" charset="0"/>
              </a:rPr>
              <a:t>Incidence and death rates from CSCC</a:t>
            </a:r>
          </a:p>
          <a:p>
            <a:pPr lvl="1">
              <a:lnSpc>
                <a:spcPct val="90000"/>
              </a:lnSpc>
              <a:spcBef>
                <a:spcPct val="45000"/>
              </a:spcBef>
            </a:pPr>
            <a:r>
              <a:rPr lang="en-US" dirty="0" smtClean="0">
                <a:latin typeface="Arial" charset="0"/>
                <a:ea typeface="ＭＳ Ｐゴシック" charset="0"/>
                <a:cs typeface="ＭＳ Ｐゴシック" charset="0"/>
              </a:rPr>
              <a:t>RAS mutant versus RAS</a:t>
            </a:r>
            <a:r>
              <a:rPr lang="en-US" dirty="0">
                <a:latin typeface="Arial" charset="0"/>
                <a:ea typeface="ＭＳ Ｐゴシック" charset="0"/>
                <a:cs typeface="ＭＳ Ｐゴシック" charset="0"/>
              </a:rPr>
              <a:t> </a:t>
            </a:r>
            <a:r>
              <a:rPr lang="en-US" dirty="0" smtClean="0">
                <a:latin typeface="Arial" charset="0"/>
                <a:ea typeface="ＭＳ Ｐゴシック" charset="0"/>
                <a:cs typeface="ＭＳ Ｐゴシック" charset="0"/>
              </a:rPr>
              <a:t>wild type</a:t>
            </a:r>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357541902"/>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Content Placeholder 2"/>
          <p:cNvSpPr>
            <a:spLocks noGrp="1"/>
          </p:cNvSpPr>
          <p:nvPr>
            <p:ph idx="1"/>
          </p:nvPr>
        </p:nvSpPr>
        <p:spPr>
          <a:xfrm>
            <a:off x="685800" y="1295400"/>
            <a:ext cx="8229600" cy="5348288"/>
          </a:xfrm>
        </p:spPr>
        <p:txBody>
          <a:bodyPr/>
          <a:lstStyle/>
          <a:p>
            <a:pPr>
              <a:spcBef>
                <a:spcPts val="1176"/>
              </a:spcBef>
            </a:pPr>
            <a:r>
              <a:rPr lang="en-US" dirty="0" smtClean="0">
                <a:latin typeface="Arial" charset="0"/>
                <a:ea typeface="ＭＳ Ｐゴシック" charset="0"/>
                <a:cs typeface="ＭＳ Ｐゴシック" charset="0"/>
              </a:rPr>
              <a:t>2.8 </a:t>
            </a:r>
            <a:r>
              <a:rPr lang="en-US" dirty="0">
                <a:latin typeface="Arial" charset="0"/>
                <a:ea typeface="ＭＳ Ｐゴシック" charset="0"/>
                <a:cs typeface="ＭＳ Ｐゴシック" charset="0"/>
              </a:rPr>
              <a:t>million cases of BCC yearly in the </a:t>
            </a:r>
            <a:r>
              <a:rPr lang="en-US" dirty="0" smtClean="0">
                <a:latin typeface="Arial" charset="0"/>
                <a:ea typeface="ＭＳ Ｐゴシック" charset="0"/>
                <a:cs typeface="ＭＳ Ｐゴシック" charset="0"/>
              </a:rPr>
              <a:t>United States</a:t>
            </a:r>
            <a:endParaRPr lang="en-US" dirty="0">
              <a:latin typeface="Arial" charset="0"/>
              <a:ea typeface="ＭＳ Ｐゴシック" charset="0"/>
              <a:cs typeface="ＭＳ Ｐゴシック" charset="0"/>
            </a:endParaRPr>
          </a:p>
          <a:p>
            <a:pPr>
              <a:spcBef>
                <a:spcPts val="1176"/>
              </a:spcBef>
            </a:pPr>
            <a:r>
              <a:rPr lang="en-US" dirty="0">
                <a:latin typeface="Arial"/>
                <a:ea typeface="ＭＳ Ｐゴシック" charset="0"/>
                <a:cs typeface="Arial"/>
              </a:rPr>
              <a:t>Exposure to UV </a:t>
            </a:r>
            <a:r>
              <a:rPr lang="en-US" dirty="0" smtClean="0">
                <a:latin typeface="Arial"/>
                <a:cs typeface="Arial"/>
              </a:rPr>
              <a:t>radiation </a:t>
            </a:r>
            <a:r>
              <a:rPr lang="en-US" dirty="0">
                <a:latin typeface="Arial"/>
                <a:cs typeface="Arial"/>
              </a:rPr>
              <a:t>from the sun</a:t>
            </a:r>
            <a:r>
              <a:rPr lang="en-US" dirty="0" smtClean="0">
                <a:latin typeface="Arial"/>
                <a:ea typeface="ＭＳ Ｐゴシック" charset="0"/>
                <a:cs typeface="Arial"/>
              </a:rPr>
              <a:t> </a:t>
            </a:r>
            <a:r>
              <a:rPr lang="en-US" dirty="0">
                <a:latin typeface="Arial"/>
                <a:ea typeface="ＭＳ Ｐゴシック" charset="0"/>
                <a:cs typeface="Arial"/>
              </a:rPr>
              <a:t>is the </a:t>
            </a:r>
            <a:r>
              <a:rPr lang="en-US" dirty="0">
                <a:latin typeface="Arial" charset="0"/>
                <a:ea typeface="ＭＳ Ｐゴシック" charset="0"/>
                <a:cs typeface="ＭＳ Ｐゴシック" charset="0"/>
              </a:rPr>
              <a:t>biggest </a:t>
            </a:r>
            <a:r>
              <a:rPr lang="en-US" dirty="0" smtClean="0">
                <a:latin typeface="Arial" charset="0"/>
                <a:ea typeface="ＭＳ Ｐゴシック" charset="0"/>
                <a:cs typeface="ＭＳ Ｐゴシック" charset="0"/>
              </a:rPr>
              <a:t/>
            </a:r>
            <a:br>
              <a:rPr lang="en-US" dirty="0" smtClean="0">
                <a:latin typeface="Arial" charset="0"/>
                <a:ea typeface="ＭＳ Ｐゴシック" charset="0"/>
                <a:cs typeface="ＭＳ Ｐゴシック" charset="0"/>
              </a:rPr>
            </a:br>
            <a:r>
              <a:rPr lang="en-US" dirty="0" smtClean="0">
                <a:latin typeface="Arial" charset="0"/>
                <a:ea typeface="ＭＳ Ｐゴシック" charset="0"/>
                <a:cs typeface="ＭＳ Ｐゴシック" charset="0"/>
              </a:rPr>
              <a:t>risk factor</a:t>
            </a:r>
            <a:endParaRPr lang="en-US" dirty="0">
              <a:latin typeface="Arial" charset="0"/>
              <a:ea typeface="ＭＳ Ｐゴシック" charset="0"/>
              <a:cs typeface="ＭＳ Ｐゴシック" charset="0"/>
            </a:endParaRPr>
          </a:p>
          <a:p>
            <a:pPr>
              <a:spcBef>
                <a:spcPts val="1176"/>
              </a:spcBef>
            </a:pPr>
            <a:r>
              <a:rPr lang="en-US" dirty="0" smtClean="0">
                <a:latin typeface="Arial" charset="0"/>
                <a:ea typeface="ＭＳ Ｐゴシック" charset="0"/>
                <a:cs typeface="ＭＳ Ｐゴシック" charset="0"/>
              </a:rPr>
              <a:t>Mutations </a:t>
            </a:r>
            <a:r>
              <a:rPr lang="en-US" dirty="0">
                <a:latin typeface="Arial" charset="0"/>
                <a:ea typeface="ＭＳ Ｐゴシック" charset="0"/>
                <a:cs typeface="ＭＳ Ｐゴシック" charset="0"/>
              </a:rPr>
              <a:t>leading to loss of function of </a:t>
            </a:r>
            <a:r>
              <a:rPr lang="en-US" dirty="0" smtClean="0">
                <a:latin typeface="Arial" charset="0"/>
                <a:ea typeface="ＭＳ Ｐゴシック" charset="0"/>
                <a:cs typeface="ＭＳ Ｐゴシック" charset="0"/>
              </a:rPr>
              <a:t>PTCH1, </a:t>
            </a:r>
            <a:r>
              <a:rPr lang="en-US" dirty="0">
                <a:latin typeface="Arial" charset="0"/>
                <a:ea typeface="ＭＳ Ｐゴシック" charset="0"/>
                <a:cs typeface="ＭＳ Ｐゴシック" charset="0"/>
              </a:rPr>
              <a:t>or p</a:t>
            </a:r>
            <a:r>
              <a:rPr lang="en-US" dirty="0" smtClean="0">
                <a:latin typeface="Arial" charset="0"/>
                <a:ea typeface="ＭＳ Ｐゴシック" charset="0"/>
                <a:cs typeface="ＭＳ Ｐゴシック" charset="0"/>
              </a:rPr>
              <a:t>atched homolog </a:t>
            </a:r>
            <a:r>
              <a:rPr lang="en-US" dirty="0">
                <a:latin typeface="Arial" charset="0"/>
                <a:ea typeface="ＭＳ Ｐゴシック" charset="0"/>
                <a:cs typeface="ＭＳ Ｐゴシック" charset="0"/>
              </a:rPr>
              <a:t>1 </a:t>
            </a:r>
            <a:endParaRPr lang="en-US" dirty="0" smtClean="0">
              <a:latin typeface="Arial" charset="0"/>
              <a:ea typeface="ＭＳ Ｐゴシック" charset="0"/>
              <a:cs typeface="ＭＳ Ｐゴシック" charset="0"/>
            </a:endParaRPr>
          </a:p>
          <a:p>
            <a:pPr lvl="1">
              <a:spcBef>
                <a:spcPts val="1176"/>
              </a:spcBef>
            </a:pPr>
            <a:r>
              <a:rPr lang="en-US" dirty="0">
                <a:latin typeface="Arial" charset="0"/>
                <a:ea typeface="ＭＳ Ｐゴシック" charset="0"/>
                <a:cs typeface="ＭＳ Ｐゴシック" charset="0"/>
              </a:rPr>
              <a:t>I</a:t>
            </a:r>
            <a:r>
              <a:rPr lang="en-US" dirty="0" smtClean="0">
                <a:latin typeface="Arial" charset="0"/>
                <a:ea typeface="ＭＳ Ｐゴシック" charset="0"/>
                <a:cs typeface="ＭＳ Ｐゴシック" charset="0"/>
              </a:rPr>
              <a:t>ncreased </a:t>
            </a:r>
            <a:r>
              <a:rPr lang="en-US" dirty="0">
                <a:latin typeface="Arial" charset="0"/>
                <a:ea typeface="ＭＳ Ｐゴシック" charset="0"/>
                <a:cs typeface="ＭＳ Ｐゴシック" charset="0"/>
              </a:rPr>
              <a:t>activity of smoothened </a:t>
            </a:r>
            <a:r>
              <a:rPr lang="en-US" dirty="0" smtClean="0">
                <a:latin typeface="Arial" charset="0"/>
                <a:ea typeface="ＭＳ Ｐゴシック" charset="0"/>
                <a:cs typeface="ＭＳ Ｐゴシック" charset="0"/>
              </a:rPr>
              <a:t>homolog, or SMO</a:t>
            </a:r>
          </a:p>
          <a:p>
            <a:pPr lvl="2">
              <a:spcBef>
                <a:spcPts val="1176"/>
              </a:spcBef>
            </a:pPr>
            <a:r>
              <a:rPr lang="en-US" dirty="0" smtClean="0">
                <a:latin typeface="Arial" charset="0"/>
                <a:ea typeface="ＭＳ Ｐゴシック" charset="0"/>
                <a:cs typeface="ＭＳ Ｐゴシック" charset="0"/>
              </a:rPr>
              <a:t> </a:t>
            </a:r>
            <a:r>
              <a:rPr lang="en-US" dirty="0">
                <a:latin typeface="Arial" charset="0"/>
                <a:ea typeface="ＭＳ Ｐゴシック" charset="0"/>
                <a:cs typeface="ＭＳ Ｐゴシック" charset="0"/>
              </a:rPr>
              <a:t>U</a:t>
            </a:r>
            <a:r>
              <a:rPr lang="en-US" dirty="0" smtClean="0">
                <a:latin typeface="Arial" charset="0"/>
                <a:ea typeface="ＭＳ Ｐゴシック" charset="0"/>
                <a:cs typeface="ＭＳ Ｐゴシック" charset="0"/>
              </a:rPr>
              <a:t>ncontrolled </a:t>
            </a:r>
            <a:r>
              <a:rPr lang="en-US" dirty="0">
                <a:latin typeface="Arial" charset="0"/>
                <a:ea typeface="ＭＳ Ｐゴシック" charset="0"/>
                <a:cs typeface="ＭＳ Ｐゴシック" charset="0"/>
              </a:rPr>
              <a:t>proliferation of basal </a:t>
            </a:r>
            <a:r>
              <a:rPr lang="en-US" dirty="0" smtClean="0">
                <a:latin typeface="Arial" charset="0"/>
                <a:ea typeface="ＭＳ Ｐゴシック" charset="0"/>
                <a:cs typeface="ＭＳ Ｐゴシック" charset="0"/>
              </a:rPr>
              <a:t>cells</a:t>
            </a:r>
            <a:endParaRPr lang="en-US" dirty="0">
              <a:latin typeface="Arial" charset="0"/>
              <a:ea typeface="ＭＳ Ｐゴシック" charset="0"/>
              <a:cs typeface="ＭＳ Ｐゴシック" charset="0"/>
            </a:endParaRPr>
          </a:p>
          <a:p>
            <a:pPr>
              <a:spcBef>
                <a:spcPts val="1176"/>
              </a:spcBef>
            </a:pPr>
            <a:r>
              <a:rPr lang="en-US" dirty="0" err="1">
                <a:latin typeface="Arial" charset="0"/>
                <a:ea typeface="ＭＳ Ｐゴシック" charset="0"/>
                <a:cs typeface="ＭＳ Ｐゴシック" charset="0"/>
              </a:rPr>
              <a:t>Vismodegib</a:t>
            </a:r>
            <a:r>
              <a:rPr lang="en-US" dirty="0">
                <a:latin typeface="Arial" charset="0"/>
                <a:ea typeface="ＭＳ Ｐゴシック" charset="0"/>
                <a:cs typeface="ＭＳ Ｐゴシック" charset="0"/>
              </a:rPr>
              <a:t> </a:t>
            </a:r>
            <a:r>
              <a:rPr lang="en-US" dirty="0" smtClean="0">
                <a:latin typeface="Arial" charset="0"/>
                <a:ea typeface="ＭＳ Ｐゴシック" charset="0"/>
                <a:cs typeface="ＭＳ Ｐゴシック" charset="0"/>
              </a:rPr>
              <a:t>was approved </a:t>
            </a:r>
            <a:r>
              <a:rPr lang="en-US" dirty="0">
                <a:latin typeface="Arial" charset="0"/>
                <a:ea typeface="ＭＳ Ｐゴシック" charset="0"/>
                <a:cs typeface="ＭＳ Ｐゴシック" charset="0"/>
              </a:rPr>
              <a:t>in 2012 for metastatic or </a:t>
            </a:r>
            <a:r>
              <a:rPr lang="en-US" dirty="0" smtClean="0">
                <a:latin typeface="Arial" charset="0"/>
                <a:ea typeface="ＭＳ Ｐゴシック" charset="0"/>
                <a:cs typeface="ＭＳ Ｐゴシック" charset="0"/>
              </a:rPr>
              <a:t>recurrent locally </a:t>
            </a:r>
            <a:r>
              <a:rPr lang="en-US" dirty="0">
                <a:latin typeface="Arial" charset="0"/>
                <a:ea typeface="ＭＳ Ｐゴシック" charset="0"/>
                <a:cs typeface="ＭＳ Ｐゴシック" charset="0"/>
              </a:rPr>
              <a:t>advanced BCC</a:t>
            </a:r>
          </a:p>
        </p:txBody>
      </p:sp>
      <p:sp>
        <p:nvSpPr>
          <p:cNvPr id="89090" name="Title 2"/>
          <p:cNvSpPr>
            <a:spLocks noGrp="1"/>
          </p:cNvSpPr>
          <p:nvPr>
            <p:ph type="title"/>
          </p:nvPr>
        </p:nvSpPr>
        <p:spPr/>
        <p:txBody>
          <a:bodyPr/>
          <a:lstStyle/>
          <a:p>
            <a:r>
              <a:rPr lang="en-US">
                <a:solidFill>
                  <a:srgbClr val="BBFAF9"/>
                </a:solidFill>
                <a:ea typeface="ＭＳ Ｐゴシック" charset="0"/>
                <a:cs typeface="ＭＳ Ｐゴシック" charset="0"/>
              </a:rPr>
              <a:t>Vismodegib for Basal Cell Cancer</a:t>
            </a:r>
          </a:p>
        </p:txBody>
      </p:sp>
    </p:spTree>
  </p:cSld>
  <p:clrMapOvr>
    <a:masterClrMapping/>
  </p:clrMapOvr>
  <p:transition spd="slow" advClick="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609600" y="533400"/>
            <a:ext cx="8001000" cy="5638800"/>
          </a:xfrm>
          <a:prstGeom prst="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en-US"/>
          </a:p>
        </p:txBody>
      </p:sp>
      <p:pic>
        <p:nvPicPr>
          <p:cNvPr id="90114" name="Picture 2" descr="1.tif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5638800"/>
            <a:ext cx="44958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5" name="Picture 4" descr="2.tif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9600" y="533400"/>
            <a:ext cx="7924800" cy="501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7"/>
          <p:cNvSpPr>
            <a:spLocks noChangeArrowheads="1"/>
          </p:cNvSpPr>
          <p:nvPr/>
        </p:nvSpPr>
        <p:spPr bwMode="auto">
          <a:xfrm>
            <a:off x="4060825" y="2265363"/>
            <a:ext cx="1600200" cy="457200"/>
          </a:xfrm>
          <a:prstGeom prst="rect">
            <a:avLst/>
          </a:prstGeom>
          <a:solidFill>
            <a:srgbClr val="C0FFFF"/>
          </a:solidFill>
          <a:ln w="12700">
            <a:solidFill>
              <a:schemeClr val="bg1"/>
            </a:solidFill>
            <a:miter lim="800000"/>
            <a:headEnd/>
            <a:tailEnd/>
          </a:ln>
          <a:effectLst>
            <a:outerShdw blurRad="63500" dist="38099" dir="2700000" algn="ctr" rotWithShape="0">
              <a:schemeClr val="tx1">
                <a:alpha val="39999"/>
              </a:schemeClr>
            </a:outerShdw>
          </a:effectLst>
        </p:spPr>
        <p:txBody>
          <a:bodyPr wrap="none" anchor="ctr"/>
          <a:lstStyle/>
          <a:p>
            <a:pPr>
              <a:defRPr/>
            </a:pPr>
            <a:endParaRPr lang="en-US">
              <a:ea typeface="+mn-ea"/>
              <a:cs typeface="+mn-cs"/>
            </a:endParaRPr>
          </a:p>
        </p:txBody>
      </p:sp>
      <p:sp>
        <p:nvSpPr>
          <p:cNvPr id="91138" name="Rectangle 1"/>
          <p:cNvSpPr>
            <a:spLocks noChangeArrowheads="1"/>
          </p:cNvSpPr>
          <p:nvPr/>
        </p:nvSpPr>
        <p:spPr bwMode="auto">
          <a:xfrm>
            <a:off x="3563938" y="1731963"/>
            <a:ext cx="381000" cy="1828800"/>
          </a:xfrm>
          <a:prstGeom prst="rect">
            <a:avLst/>
          </a:prstGeom>
          <a:solidFill>
            <a:srgbClr val="FC841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Rectangle 27"/>
          <p:cNvSpPr>
            <a:spLocks noChangeArrowheads="1"/>
          </p:cNvSpPr>
          <p:nvPr/>
        </p:nvSpPr>
        <p:spPr bwMode="auto">
          <a:xfrm>
            <a:off x="287338" y="2722563"/>
            <a:ext cx="3200400" cy="838200"/>
          </a:xfrm>
          <a:prstGeom prst="rect">
            <a:avLst/>
          </a:prstGeom>
          <a:solidFill>
            <a:srgbClr val="112B4F"/>
          </a:solidFill>
          <a:ln w="12700">
            <a:solidFill>
              <a:schemeClr val="bg1"/>
            </a:solidFill>
            <a:miter lim="800000"/>
            <a:headEnd/>
            <a:tailEnd/>
          </a:ln>
          <a:effectLst>
            <a:outerShdw blurRad="63500" dist="38099" dir="2700000" algn="ctr" rotWithShape="0">
              <a:schemeClr val="tx1">
                <a:alpha val="39999"/>
              </a:schemeClr>
            </a:outerShdw>
          </a:effectLst>
        </p:spPr>
        <p:txBody>
          <a:bodyPr wrap="none" anchor="ctr"/>
          <a:lstStyle/>
          <a:p>
            <a:pPr>
              <a:defRPr/>
            </a:pPr>
            <a:endParaRPr lang="en-US">
              <a:ea typeface="+mn-ea"/>
              <a:cs typeface="+mn-cs"/>
            </a:endParaRPr>
          </a:p>
        </p:txBody>
      </p:sp>
      <p:sp>
        <p:nvSpPr>
          <p:cNvPr id="14" name="Rectangle 27"/>
          <p:cNvSpPr>
            <a:spLocks noChangeArrowheads="1"/>
          </p:cNvSpPr>
          <p:nvPr/>
        </p:nvSpPr>
        <p:spPr bwMode="auto">
          <a:xfrm>
            <a:off x="287338" y="1731963"/>
            <a:ext cx="3200400" cy="838200"/>
          </a:xfrm>
          <a:prstGeom prst="rect">
            <a:avLst/>
          </a:prstGeom>
          <a:solidFill>
            <a:srgbClr val="112B4F"/>
          </a:solidFill>
          <a:ln w="12700">
            <a:solidFill>
              <a:schemeClr val="bg1"/>
            </a:solidFill>
            <a:miter lim="800000"/>
            <a:headEnd/>
            <a:tailEnd/>
          </a:ln>
          <a:effectLst>
            <a:outerShdw blurRad="63500" dist="38099" dir="2700000" algn="ctr" rotWithShape="0">
              <a:schemeClr val="tx1">
                <a:alpha val="39999"/>
              </a:schemeClr>
            </a:outerShdw>
          </a:effectLst>
        </p:spPr>
        <p:txBody>
          <a:bodyPr wrap="none" anchor="ctr"/>
          <a:lstStyle/>
          <a:p>
            <a:pPr>
              <a:defRPr/>
            </a:pPr>
            <a:endParaRPr lang="en-US">
              <a:ea typeface="+mn-ea"/>
              <a:cs typeface="+mn-cs"/>
            </a:endParaRPr>
          </a:p>
        </p:txBody>
      </p:sp>
      <p:sp>
        <p:nvSpPr>
          <p:cNvPr id="91141" name="Content Placeholder 2"/>
          <p:cNvSpPr>
            <a:spLocks noGrp="1"/>
          </p:cNvSpPr>
          <p:nvPr>
            <p:ph idx="4294967295"/>
          </p:nvPr>
        </p:nvSpPr>
        <p:spPr>
          <a:xfrm>
            <a:off x="533400" y="3751263"/>
            <a:ext cx="7999413" cy="2420937"/>
          </a:xfrm>
        </p:spPr>
        <p:txBody>
          <a:bodyPr/>
          <a:lstStyle/>
          <a:p>
            <a:pPr eaLnBrk="1" hangingPunct="1"/>
            <a:r>
              <a:rPr lang="en-US" sz="1800" b="1" dirty="0">
                <a:latin typeface="Arial" charset="0"/>
                <a:ea typeface="ＭＳ Ｐゴシック" charset="0"/>
                <a:cs typeface="Arial" charset="0"/>
              </a:rPr>
              <a:t>Locally advanced BCC:</a:t>
            </a:r>
          </a:p>
          <a:p>
            <a:pPr lvl="1" eaLnBrk="1" hangingPunct="1"/>
            <a:r>
              <a:rPr lang="en-US" sz="1800" dirty="0">
                <a:latin typeface="Arial"/>
                <a:cs typeface="Arial"/>
              </a:rPr>
              <a:t>≥1 cm and i</a:t>
            </a:r>
            <a:r>
              <a:rPr lang="en-US" sz="1800" dirty="0" smtClean="0">
                <a:latin typeface="Arial"/>
                <a:ea typeface="ＭＳ Ｐゴシック" charset="0"/>
                <a:cs typeface="Arial"/>
                <a:sym typeface="Symbol" charset="0"/>
              </a:rPr>
              <a:t>noperable</a:t>
            </a:r>
            <a:endParaRPr lang="en-US" sz="1800" dirty="0">
              <a:latin typeface="Arial"/>
              <a:ea typeface="ＭＳ Ｐゴシック" charset="0"/>
              <a:cs typeface="Arial"/>
            </a:endParaRPr>
          </a:p>
          <a:p>
            <a:pPr lvl="1" eaLnBrk="1" hangingPunct="1"/>
            <a:r>
              <a:rPr lang="en-US" sz="1800" dirty="0">
                <a:latin typeface="Arial" charset="0"/>
                <a:ea typeface="ＭＳ Ｐゴシック" charset="0"/>
                <a:cs typeface="Arial" charset="0"/>
              </a:rPr>
              <a:t>Surgery inappropriate</a:t>
            </a:r>
          </a:p>
          <a:p>
            <a:pPr lvl="2" eaLnBrk="1" hangingPunct="1"/>
            <a:r>
              <a:rPr lang="en-US" sz="1800" dirty="0" smtClean="0">
                <a:latin typeface="Arial"/>
                <a:cs typeface="Arial"/>
              </a:rPr>
              <a:t>Recurrence </a:t>
            </a:r>
            <a:r>
              <a:rPr lang="en-US" sz="1800" dirty="0">
                <a:latin typeface="Arial"/>
                <a:cs typeface="Arial"/>
              </a:rPr>
              <a:t>after ≥2 </a:t>
            </a:r>
            <a:r>
              <a:rPr lang="en-US" sz="1800" dirty="0" smtClean="0">
                <a:latin typeface="Arial"/>
                <a:cs typeface="Arial"/>
              </a:rPr>
              <a:t>surgeries </a:t>
            </a:r>
            <a:r>
              <a:rPr lang="en-US" sz="1800" dirty="0" smtClean="0">
                <a:latin typeface="Arial"/>
                <a:ea typeface="ＭＳ Ｐゴシック" charset="0"/>
                <a:cs typeface="Arial"/>
              </a:rPr>
              <a:t>and </a:t>
            </a:r>
            <a:r>
              <a:rPr lang="en-US" sz="1800" dirty="0">
                <a:latin typeface="Arial"/>
                <a:ea typeface="ＭＳ Ｐゴシック" charset="0"/>
                <a:cs typeface="Arial"/>
              </a:rPr>
              <a:t>curative resection </a:t>
            </a:r>
            <a:r>
              <a:rPr lang="en-US" sz="1800" dirty="0">
                <a:latin typeface="Arial" charset="0"/>
                <a:ea typeface="ＭＳ Ｐゴシック" charset="0"/>
                <a:cs typeface="Arial" charset="0"/>
              </a:rPr>
              <a:t>unlikely and/or anticipated substantial morbidity and/or deformity from surgery</a:t>
            </a:r>
          </a:p>
        </p:txBody>
      </p:sp>
      <p:sp>
        <p:nvSpPr>
          <p:cNvPr id="24" name="Text Box 10"/>
          <p:cNvSpPr txBox="1">
            <a:spLocks noChangeArrowheads="1"/>
          </p:cNvSpPr>
          <p:nvPr/>
        </p:nvSpPr>
        <p:spPr bwMode="auto">
          <a:xfrm>
            <a:off x="385821" y="1733005"/>
            <a:ext cx="2989262" cy="783193"/>
          </a:xfrm>
          <a:prstGeom prst="roundRect">
            <a:avLst/>
          </a:prstGeom>
          <a:noFill/>
          <a:ln>
            <a:headEnd/>
            <a:tailEnd/>
          </a:ln>
          <a:effectLst/>
        </p:spPr>
        <p:style>
          <a:lnRef idx="0">
            <a:schemeClr val="accent3"/>
          </a:lnRef>
          <a:fillRef idx="3">
            <a:schemeClr val="accent3"/>
          </a:fillRef>
          <a:effectRef idx="3">
            <a:schemeClr val="accent3"/>
          </a:effectRef>
          <a:fontRef idx="minor">
            <a:schemeClr val="lt1"/>
          </a:fontRef>
        </p:style>
        <p:txBody>
          <a:bodyPr>
            <a:spAutoFit/>
          </a:bodyPr>
          <a:lstStyle/>
          <a:p>
            <a:pPr algn="ctr" defTabSz="457200">
              <a:defRPr/>
            </a:pPr>
            <a:r>
              <a:rPr lang="en-US" sz="2000" b="1" dirty="0">
                <a:solidFill>
                  <a:schemeClr val="bg1"/>
                </a:solidFill>
                <a:latin typeface="Arial"/>
                <a:cs typeface="Arial"/>
              </a:rPr>
              <a:t>Metastatic BCC</a:t>
            </a:r>
            <a:br>
              <a:rPr lang="en-US" sz="2000" b="1" dirty="0">
                <a:solidFill>
                  <a:schemeClr val="bg1"/>
                </a:solidFill>
                <a:latin typeface="Arial"/>
                <a:cs typeface="Arial"/>
              </a:rPr>
            </a:br>
            <a:r>
              <a:rPr lang="en-US" sz="2000" b="1" dirty="0">
                <a:solidFill>
                  <a:schemeClr val="bg1"/>
                </a:solidFill>
                <a:latin typeface="Arial"/>
                <a:cs typeface="Arial"/>
              </a:rPr>
              <a:t> (RECIST-measurable) </a:t>
            </a:r>
          </a:p>
        </p:txBody>
      </p:sp>
      <p:sp>
        <p:nvSpPr>
          <p:cNvPr id="25" name="Text Box 10"/>
          <p:cNvSpPr txBox="1">
            <a:spLocks noChangeArrowheads="1"/>
          </p:cNvSpPr>
          <p:nvPr/>
        </p:nvSpPr>
        <p:spPr bwMode="auto">
          <a:xfrm>
            <a:off x="385821" y="2891383"/>
            <a:ext cx="2989262" cy="442674"/>
          </a:xfrm>
          <a:prstGeom prst="roundRect">
            <a:avLst/>
          </a:prstGeom>
          <a:noFill/>
          <a:ln>
            <a:headEnd/>
            <a:tailEnd/>
          </a:ln>
          <a:effectLst/>
        </p:spPr>
        <p:style>
          <a:lnRef idx="0">
            <a:schemeClr val="accent3"/>
          </a:lnRef>
          <a:fillRef idx="3">
            <a:schemeClr val="accent3"/>
          </a:fillRef>
          <a:effectRef idx="3">
            <a:schemeClr val="accent3"/>
          </a:effectRef>
          <a:fontRef idx="minor">
            <a:schemeClr val="lt1"/>
          </a:fontRef>
        </p:style>
        <p:txBody>
          <a:bodyPr>
            <a:spAutoFit/>
          </a:bodyPr>
          <a:lstStyle/>
          <a:p>
            <a:pPr algn="ctr" defTabSz="457200">
              <a:defRPr/>
            </a:pPr>
            <a:r>
              <a:rPr lang="en-US" sz="2000" b="1" dirty="0">
                <a:solidFill>
                  <a:srgbClr val="FFFFFF"/>
                </a:solidFill>
                <a:latin typeface="Arial"/>
                <a:cs typeface="Arial"/>
              </a:rPr>
              <a:t>Locally advanced BCC</a:t>
            </a:r>
          </a:p>
        </p:txBody>
      </p:sp>
      <p:sp>
        <p:nvSpPr>
          <p:cNvPr id="91148" name="Text Box 10"/>
          <p:cNvSpPr>
            <a:spLocks noChangeArrowheads="1"/>
          </p:cNvSpPr>
          <p:nvPr/>
        </p:nvSpPr>
        <p:spPr bwMode="auto">
          <a:xfrm rot="-5400000">
            <a:off x="2820194" y="2440782"/>
            <a:ext cx="1866900" cy="373062"/>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457200">
              <a:spcBef>
                <a:spcPct val="50000"/>
              </a:spcBef>
            </a:pPr>
            <a:r>
              <a:rPr lang="en-US" sz="1600" b="1">
                <a:solidFill>
                  <a:srgbClr val="FFFFFF"/>
                </a:solidFill>
                <a:latin typeface="Arial" charset="0"/>
                <a:cs typeface="Arial" charset="0"/>
              </a:rPr>
              <a:t>REGISTRATION</a:t>
            </a:r>
          </a:p>
        </p:txBody>
      </p:sp>
      <p:sp>
        <p:nvSpPr>
          <p:cNvPr id="91149" name="Text Box 23"/>
          <p:cNvSpPr>
            <a:spLocks noChangeArrowheads="1"/>
          </p:cNvSpPr>
          <p:nvPr/>
        </p:nvSpPr>
        <p:spPr bwMode="auto">
          <a:xfrm>
            <a:off x="6307138" y="1947863"/>
            <a:ext cx="2684462" cy="1374775"/>
          </a:xfrm>
          <a:prstGeom prst="roundRect">
            <a:avLst>
              <a:gd name="adj" fmla="val 679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wrap="none">
            <a:spAutoFit/>
          </a:bodyPr>
          <a:lstStyle/>
          <a:p>
            <a:pPr marL="173038" indent="-173038" defTabSz="457200">
              <a:buFont typeface="Arial" charset="0"/>
              <a:buChar char="•"/>
            </a:pPr>
            <a:r>
              <a:rPr lang="en-US" sz="2000" b="1">
                <a:solidFill>
                  <a:srgbClr val="FFFFFF"/>
                </a:solidFill>
                <a:latin typeface="Arial" charset="0"/>
                <a:cs typeface="Arial" charset="0"/>
              </a:rPr>
              <a:t>Progression</a:t>
            </a:r>
          </a:p>
          <a:p>
            <a:pPr marL="173038" indent="-173038" defTabSz="457200">
              <a:buFont typeface="Arial" charset="0"/>
              <a:buChar char="•"/>
            </a:pPr>
            <a:r>
              <a:rPr lang="en-US" sz="2000" b="1">
                <a:solidFill>
                  <a:srgbClr val="FFFFFF"/>
                </a:solidFill>
                <a:latin typeface="Arial" charset="0"/>
                <a:cs typeface="Arial" charset="0"/>
              </a:rPr>
              <a:t>Intolerable toxicity</a:t>
            </a:r>
          </a:p>
          <a:p>
            <a:pPr marL="173038" indent="-173038" defTabSz="457200">
              <a:buFont typeface="Arial" charset="0"/>
              <a:buChar char="•"/>
            </a:pPr>
            <a:r>
              <a:rPr lang="en-US" sz="2000" b="1">
                <a:solidFill>
                  <a:srgbClr val="FFFFFF"/>
                </a:solidFill>
                <a:latin typeface="Arial" charset="0"/>
                <a:cs typeface="Arial" charset="0"/>
              </a:rPr>
              <a:t>Withdrawal from</a:t>
            </a:r>
            <a:br>
              <a:rPr lang="en-US" sz="2000" b="1">
                <a:solidFill>
                  <a:srgbClr val="FFFFFF"/>
                </a:solidFill>
                <a:latin typeface="Arial" charset="0"/>
                <a:cs typeface="Arial" charset="0"/>
              </a:rPr>
            </a:br>
            <a:r>
              <a:rPr lang="en-US" sz="2000" b="1">
                <a:solidFill>
                  <a:srgbClr val="FFFFFF"/>
                </a:solidFill>
                <a:latin typeface="Arial" charset="0"/>
                <a:cs typeface="Arial" charset="0"/>
              </a:rPr>
              <a:t>study</a:t>
            </a:r>
          </a:p>
        </p:txBody>
      </p:sp>
      <p:sp>
        <p:nvSpPr>
          <p:cNvPr id="91150" name="Text Box 12"/>
          <p:cNvSpPr txBox="1">
            <a:spLocks noChangeArrowheads="1"/>
          </p:cNvSpPr>
          <p:nvPr/>
        </p:nvSpPr>
        <p:spPr bwMode="auto">
          <a:xfrm>
            <a:off x="4289425" y="1717675"/>
            <a:ext cx="11255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400">
                <a:solidFill>
                  <a:schemeClr val="tx1"/>
                </a:solidFill>
                <a:latin typeface="Times" charset="0"/>
                <a:ea typeface="ＭＳ Ｐゴシック" charset="0"/>
                <a:cs typeface="ＭＳ Ｐゴシック" charset="0"/>
              </a:defRPr>
            </a:lvl1pPr>
            <a:lvl2pPr marL="742950" indent="-285750" defTabSz="457200">
              <a:defRPr sz="2400">
                <a:solidFill>
                  <a:schemeClr val="tx1"/>
                </a:solidFill>
                <a:latin typeface="Times" charset="0"/>
                <a:ea typeface="ＭＳ Ｐゴシック" charset="0"/>
              </a:defRPr>
            </a:lvl2pPr>
            <a:lvl3pPr marL="1143000" indent="-228600" defTabSz="457200">
              <a:defRPr sz="2400">
                <a:solidFill>
                  <a:schemeClr val="tx1"/>
                </a:solidFill>
                <a:latin typeface="Times" charset="0"/>
                <a:ea typeface="ＭＳ Ｐゴシック" charset="0"/>
              </a:defRPr>
            </a:lvl3pPr>
            <a:lvl4pPr marL="1600200" indent="-228600" defTabSz="457200">
              <a:defRPr sz="2400">
                <a:solidFill>
                  <a:schemeClr val="tx1"/>
                </a:solidFill>
                <a:latin typeface="Times" charset="0"/>
                <a:ea typeface="ＭＳ Ｐゴシック" charset="0"/>
              </a:defRPr>
            </a:lvl4pPr>
            <a:lvl5pPr marL="2057400" indent="-228600" defTabSz="4572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ctr" eaLnBrk="1" hangingPunct="1"/>
            <a:r>
              <a:rPr lang="en-US" sz="2000" b="1">
                <a:solidFill>
                  <a:srgbClr val="FFFFFF"/>
                </a:solidFill>
                <a:latin typeface="Arial" charset="0"/>
                <a:cs typeface="Arial" charset="0"/>
              </a:rPr>
              <a:t>RECIST</a:t>
            </a:r>
          </a:p>
        </p:txBody>
      </p:sp>
      <p:sp>
        <p:nvSpPr>
          <p:cNvPr id="91151" name="Text Box 12"/>
          <p:cNvSpPr txBox="1">
            <a:spLocks noChangeArrowheads="1"/>
          </p:cNvSpPr>
          <p:nvPr/>
        </p:nvSpPr>
        <p:spPr bwMode="auto">
          <a:xfrm>
            <a:off x="4098925" y="2741613"/>
            <a:ext cx="15097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400">
                <a:solidFill>
                  <a:schemeClr val="tx1"/>
                </a:solidFill>
                <a:latin typeface="Times" charset="0"/>
                <a:ea typeface="ＭＳ Ｐゴシック" charset="0"/>
                <a:cs typeface="ＭＳ Ｐゴシック" charset="0"/>
              </a:defRPr>
            </a:lvl1pPr>
            <a:lvl2pPr marL="742950" indent="-285750" defTabSz="457200">
              <a:defRPr sz="2400">
                <a:solidFill>
                  <a:schemeClr val="tx1"/>
                </a:solidFill>
                <a:latin typeface="Times" charset="0"/>
                <a:ea typeface="ＭＳ Ｐゴシック" charset="0"/>
              </a:defRPr>
            </a:lvl2pPr>
            <a:lvl3pPr marL="1143000" indent="-228600" defTabSz="457200">
              <a:defRPr sz="2400">
                <a:solidFill>
                  <a:schemeClr val="tx1"/>
                </a:solidFill>
                <a:latin typeface="Times" charset="0"/>
                <a:ea typeface="ＭＳ Ｐゴシック" charset="0"/>
              </a:defRPr>
            </a:lvl3pPr>
            <a:lvl4pPr marL="1600200" indent="-228600" defTabSz="457200">
              <a:defRPr sz="2400">
                <a:solidFill>
                  <a:schemeClr val="tx1"/>
                </a:solidFill>
                <a:latin typeface="Times" charset="0"/>
                <a:ea typeface="ＭＳ Ｐゴシック" charset="0"/>
              </a:defRPr>
            </a:lvl4pPr>
            <a:lvl5pPr marL="2057400" indent="-228600" defTabSz="4572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ctr" eaLnBrk="1" hangingPunct="1"/>
            <a:r>
              <a:rPr lang="en-US" sz="2000" b="1">
                <a:solidFill>
                  <a:srgbClr val="FFFFFF"/>
                </a:solidFill>
                <a:latin typeface="Arial" charset="0"/>
                <a:cs typeface="Arial" charset="0"/>
              </a:rPr>
              <a:t>Composite</a:t>
            </a:r>
            <a:br>
              <a:rPr lang="en-US" sz="2000" b="1">
                <a:solidFill>
                  <a:srgbClr val="FFFFFF"/>
                </a:solidFill>
                <a:latin typeface="Arial" charset="0"/>
                <a:cs typeface="Arial" charset="0"/>
              </a:rPr>
            </a:br>
            <a:r>
              <a:rPr lang="en-US" sz="2000" b="1">
                <a:solidFill>
                  <a:srgbClr val="FFFFFF"/>
                </a:solidFill>
                <a:latin typeface="Arial" charset="0"/>
                <a:cs typeface="Arial" charset="0"/>
              </a:rPr>
              <a:t>endpoint</a:t>
            </a:r>
          </a:p>
        </p:txBody>
      </p:sp>
      <p:sp>
        <p:nvSpPr>
          <p:cNvPr id="91152" name="Rounded Rectangle 26"/>
          <p:cNvSpPr>
            <a:spLocks noChangeArrowheads="1"/>
          </p:cNvSpPr>
          <p:nvPr/>
        </p:nvSpPr>
        <p:spPr bwMode="auto">
          <a:xfrm>
            <a:off x="4021138" y="2259013"/>
            <a:ext cx="1665287" cy="442912"/>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round/>
                <a:headEnd/>
                <a:tailEnd/>
              </a14:hiddenLine>
            </a:ext>
          </a:extLst>
        </p:spPr>
        <p:txBody>
          <a:bodyPr wrap="none">
            <a:spAutoFit/>
          </a:bodyPr>
          <a:lstStyle/>
          <a:p>
            <a:pPr algn="ctr" defTabSz="457200"/>
            <a:r>
              <a:rPr lang="en-US" sz="2000" b="1">
                <a:solidFill>
                  <a:srgbClr val="132247"/>
                </a:solidFill>
                <a:latin typeface="Arial" charset="0"/>
                <a:cs typeface="Arial" charset="0"/>
              </a:rPr>
              <a:t>Vismodegib</a:t>
            </a:r>
            <a:endParaRPr lang="en-US" b="1">
              <a:solidFill>
                <a:srgbClr val="132247"/>
              </a:solidFill>
              <a:latin typeface="Arial" charset="0"/>
              <a:cs typeface="Arial" charset="0"/>
            </a:endParaRPr>
          </a:p>
        </p:txBody>
      </p:sp>
      <p:sp>
        <p:nvSpPr>
          <p:cNvPr id="28" name="Right Arrow 27"/>
          <p:cNvSpPr/>
          <p:nvPr/>
        </p:nvSpPr>
        <p:spPr>
          <a:xfrm rot="900000">
            <a:off x="5616575" y="1889125"/>
            <a:ext cx="665163" cy="328613"/>
          </a:xfrm>
          <a:prstGeom prst="rightArrow">
            <a:avLst/>
          </a:prstGeom>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GB">
              <a:solidFill>
                <a:srgbClr val="FFFFFF"/>
              </a:solidFill>
              <a:latin typeface="Arial"/>
              <a:cs typeface="Arial"/>
            </a:endParaRPr>
          </a:p>
        </p:txBody>
      </p:sp>
      <p:sp>
        <p:nvSpPr>
          <p:cNvPr id="30" name="Right Arrow 29"/>
          <p:cNvSpPr/>
          <p:nvPr/>
        </p:nvSpPr>
        <p:spPr>
          <a:xfrm rot="20700000" flipV="1">
            <a:off x="5616575" y="3032125"/>
            <a:ext cx="665163" cy="330200"/>
          </a:xfrm>
          <a:prstGeom prst="rightArrow">
            <a:avLst/>
          </a:prstGeom>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GB">
              <a:solidFill>
                <a:srgbClr val="FFFFFF"/>
              </a:solidFill>
              <a:latin typeface="Arial"/>
              <a:cs typeface="Arial"/>
            </a:endParaRPr>
          </a:p>
        </p:txBody>
      </p:sp>
      <p:sp>
        <p:nvSpPr>
          <p:cNvPr id="91155" name="Text Box 22"/>
          <p:cNvSpPr txBox="1">
            <a:spLocks noChangeArrowheads="1"/>
          </p:cNvSpPr>
          <p:nvPr/>
        </p:nvSpPr>
        <p:spPr bwMode="auto">
          <a:xfrm>
            <a:off x="304800" y="6381750"/>
            <a:ext cx="498691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eaLnBrk="1" hangingPunct="1"/>
            <a:r>
              <a:rPr lang="en-GB" sz="1500" dirty="0" smtClean="0">
                <a:solidFill>
                  <a:srgbClr val="FFFFFF"/>
                </a:solidFill>
                <a:latin typeface="Arial" charset="0"/>
                <a:cs typeface="Arial" charset="0"/>
              </a:rPr>
              <a:t>RECIST = Response Evaluation </a:t>
            </a:r>
            <a:r>
              <a:rPr lang="en-GB" sz="1500" dirty="0">
                <a:solidFill>
                  <a:srgbClr val="FFFFFF"/>
                </a:solidFill>
                <a:latin typeface="Arial" charset="0"/>
                <a:cs typeface="Arial" charset="0"/>
              </a:rPr>
              <a:t>Criteria In Solid </a:t>
            </a:r>
            <a:r>
              <a:rPr lang="en-GB" sz="1500" dirty="0" err="1">
                <a:solidFill>
                  <a:srgbClr val="FFFFFF"/>
                </a:solidFill>
                <a:latin typeface="Arial" charset="0"/>
                <a:cs typeface="Arial" charset="0"/>
              </a:rPr>
              <a:t>Tumors</a:t>
            </a:r>
            <a:endParaRPr lang="en-GB" sz="1500" dirty="0">
              <a:solidFill>
                <a:srgbClr val="FFFFFF"/>
              </a:solidFill>
              <a:latin typeface="Arial" charset="0"/>
              <a:cs typeface="Arial" charset="0"/>
            </a:endParaRPr>
          </a:p>
        </p:txBody>
      </p:sp>
      <p:sp>
        <p:nvSpPr>
          <p:cNvPr id="91156" name="Rectangle 2"/>
          <p:cNvSpPr>
            <a:spLocks noChangeArrowheads="1"/>
          </p:cNvSpPr>
          <p:nvPr/>
        </p:nvSpPr>
        <p:spPr bwMode="auto">
          <a:xfrm>
            <a:off x="6338888" y="1960563"/>
            <a:ext cx="2590800" cy="1371600"/>
          </a:xfrm>
          <a:prstGeom prst="rect">
            <a:avLst/>
          </a:prstGeom>
          <a:noFill/>
          <a:ln w="9525">
            <a:solidFill>
              <a:srgbClr val="FFFFFF"/>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1157" name="Title 3"/>
          <p:cNvSpPr>
            <a:spLocks noGrp="1"/>
          </p:cNvSpPr>
          <p:nvPr>
            <p:ph type="title"/>
          </p:nvPr>
        </p:nvSpPr>
        <p:spPr/>
        <p:txBody>
          <a:bodyPr/>
          <a:lstStyle/>
          <a:p>
            <a:r>
              <a:rPr lang="en-US" sz="2800" dirty="0">
                <a:solidFill>
                  <a:srgbClr val="BBFAF9"/>
                </a:solidFill>
                <a:ea typeface="ＭＳ Ｐゴシック" charset="0"/>
                <a:cs typeface="Arial" charset="0"/>
              </a:rPr>
              <a:t>ERIVANCE BCC: Pivotal Phase </a:t>
            </a:r>
            <a:r>
              <a:rPr lang="en-US" sz="2800" dirty="0" smtClean="0">
                <a:solidFill>
                  <a:srgbClr val="BBFAF9"/>
                </a:solidFill>
                <a:ea typeface="ＭＳ Ｐゴシック" charset="0"/>
                <a:cs typeface="Arial" charset="0"/>
              </a:rPr>
              <a:t>II </a:t>
            </a:r>
            <a:r>
              <a:rPr lang="en-US" sz="2800" dirty="0">
                <a:solidFill>
                  <a:srgbClr val="BBFAF9"/>
                </a:solidFill>
                <a:ea typeface="ＭＳ Ｐゴシック" charset="0"/>
                <a:cs typeface="Arial" charset="0"/>
              </a:rPr>
              <a:t>S</a:t>
            </a:r>
            <a:r>
              <a:rPr lang="en-US" sz="2800" dirty="0" smtClean="0">
                <a:solidFill>
                  <a:srgbClr val="BBFAF9"/>
                </a:solidFill>
                <a:ea typeface="ＭＳ Ｐゴシック" charset="0"/>
                <a:cs typeface="Arial" charset="0"/>
              </a:rPr>
              <a:t>tudy </a:t>
            </a:r>
            <a:r>
              <a:rPr lang="en-US" sz="2800" dirty="0">
                <a:solidFill>
                  <a:srgbClr val="BBFAF9"/>
                </a:solidFill>
                <a:ea typeface="ＭＳ Ｐゴシック" charset="0"/>
                <a:cs typeface="Arial" charset="0"/>
              </a:rPr>
              <a:t>in </a:t>
            </a:r>
            <a:r>
              <a:rPr lang="en-US" sz="2800" dirty="0" smtClean="0">
                <a:solidFill>
                  <a:srgbClr val="BBFAF9"/>
                </a:solidFill>
                <a:ea typeface="ＭＳ Ｐゴシック" charset="0"/>
                <a:cs typeface="Arial" charset="0"/>
              </a:rPr>
              <a:t>Advanced </a:t>
            </a:r>
            <a:r>
              <a:rPr lang="en-US" sz="2800" dirty="0">
                <a:solidFill>
                  <a:srgbClr val="BBFAF9"/>
                </a:solidFill>
                <a:ea typeface="ＭＳ Ｐゴシック" charset="0"/>
                <a:cs typeface="Arial" charset="0"/>
              </a:rPr>
              <a:t>BCC</a:t>
            </a:r>
            <a:endParaRPr lang="en-US" dirty="0">
              <a:solidFill>
                <a:srgbClr val="BBFAF9"/>
              </a:solidFill>
              <a:ea typeface="ＭＳ Ｐゴシック" charset="0"/>
              <a:cs typeface="ＭＳ Ｐゴシック" charset="0"/>
            </a:endParaRPr>
          </a:p>
        </p:txBody>
      </p:sp>
    </p:spTree>
  </p:cSld>
  <p:clrMapOvr>
    <a:masterClrMapping/>
  </p:clrMapOvr>
  <p:transition spd="slow" advTm="79699"/>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52"/>
          <p:cNvSpPr>
            <a:spLocks noChangeArrowheads="1"/>
          </p:cNvSpPr>
          <p:nvPr/>
        </p:nvSpPr>
        <p:spPr bwMode="auto">
          <a:xfrm>
            <a:off x="381000" y="1752600"/>
            <a:ext cx="8382000" cy="3200400"/>
          </a:xfrm>
          <a:prstGeom prst="rect">
            <a:avLst/>
          </a:prstGeom>
          <a:solidFill>
            <a:srgbClr val="9CCBED"/>
          </a:solidFill>
          <a:ln w="9525">
            <a:solidFill>
              <a:schemeClr val="tx1">
                <a:alpha val="50195"/>
              </a:schemeClr>
            </a:solidFill>
            <a:miter lim="800000"/>
            <a:headEnd/>
            <a:tailEnd/>
          </a:ln>
        </p:spPr>
        <p:txBody>
          <a:bodyPr wrap="none" anchor="ctr"/>
          <a:lstStyle/>
          <a:p>
            <a:pPr algn="ctr"/>
            <a:endParaRPr lang="en-US" baseline="-25000"/>
          </a:p>
        </p:txBody>
      </p:sp>
      <p:sp>
        <p:nvSpPr>
          <p:cNvPr id="73732" name="TextBox 2"/>
          <p:cNvSpPr txBox="1">
            <a:spLocks noChangeArrowheads="1"/>
          </p:cNvSpPr>
          <p:nvPr/>
        </p:nvSpPr>
        <p:spPr bwMode="auto">
          <a:xfrm>
            <a:off x="152400" y="6400800"/>
            <a:ext cx="5791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fr-FR" sz="1600" dirty="0" err="1" smtClean="0">
                <a:solidFill>
                  <a:schemeClr val="bg1"/>
                </a:solidFill>
                <a:latin typeface="+mn-lt"/>
              </a:rPr>
              <a:t>Sekulic</a:t>
            </a:r>
            <a:r>
              <a:rPr lang="fr-FR" sz="1600" dirty="0" smtClean="0">
                <a:solidFill>
                  <a:schemeClr val="bg1"/>
                </a:solidFill>
                <a:latin typeface="+mn-lt"/>
              </a:rPr>
              <a:t> A et al. </a:t>
            </a:r>
            <a:r>
              <a:rPr lang="en-US" sz="1600" i="1" dirty="0">
                <a:solidFill>
                  <a:srgbClr val="FFFFFF"/>
                </a:solidFill>
                <a:latin typeface="Arial"/>
                <a:cs typeface="Arial"/>
              </a:rPr>
              <a:t>New </a:t>
            </a:r>
            <a:r>
              <a:rPr lang="en-US" sz="1600" i="1" dirty="0" err="1">
                <a:solidFill>
                  <a:srgbClr val="FFFFFF"/>
                </a:solidFill>
                <a:latin typeface="Arial"/>
                <a:cs typeface="Arial"/>
              </a:rPr>
              <a:t>Engl</a:t>
            </a:r>
            <a:r>
              <a:rPr lang="en-US" sz="1600" i="1" dirty="0">
                <a:solidFill>
                  <a:srgbClr val="FFFFFF"/>
                </a:solidFill>
                <a:latin typeface="Arial"/>
                <a:cs typeface="Arial"/>
              </a:rPr>
              <a:t> J Med </a:t>
            </a:r>
            <a:r>
              <a:rPr lang="fr-FR" sz="1600" dirty="0" smtClean="0">
                <a:solidFill>
                  <a:schemeClr val="bg1"/>
                </a:solidFill>
                <a:latin typeface="+mn-lt"/>
              </a:rPr>
              <a:t>2012;366(23):2171-79.</a:t>
            </a:r>
            <a:endParaRPr lang="en-US" sz="1600" dirty="0" smtClean="0">
              <a:solidFill>
                <a:schemeClr val="bg1"/>
              </a:solidFill>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1464416608"/>
              </p:ext>
            </p:extLst>
          </p:nvPr>
        </p:nvGraphicFramePr>
        <p:xfrm>
          <a:off x="533400" y="1905000"/>
          <a:ext cx="8077200" cy="2895599"/>
        </p:xfrm>
        <a:graphic>
          <a:graphicData uri="http://schemas.openxmlformats.org/drawingml/2006/table">
            <a:tbl>
              <a:tblPr firstRow="1" bandRow="1">
                <a:tableStyleId>{21E4AEA4-8DFA-4A89-87EB-49C32662AFE0}</a:tableStyleId>
              </a:tblPr>
              <a:tblGrid>
                <a:gridCol w="3124200"/>
                <a:gridCol w="2057400"/>
                <a:gridCol w="2895600"/>
              </a:tblGrid>
              <a:tr h="872835">
                <a:tc>
                  <a:txBody>
                    <a:bodyPr/>
                    <a:lstStyle/>
                    <a:p>
                      <a:endParaRPr lang="en-US" sz="1800" dirty="0"/>
                    </a:p>
                  </a:txBody>
                  <a:tcPr marT="45734" marB="45734" anchor="ctr">
                    <a:solidFill>
                      <a:srgbClr val="012A50"/>
                    </a:solidFill>
                  </a:tcPr>
                </a:tc>
                <a:tc>
                  <a:txBody>
                    <a:bodyPr/>
                    <a:lstStyle/>
                    <a:p>
                      <a:pPr algn="ctr"/>
                      <a:r>
                        <a:rPr lang="en-US" sz="1800" dirty="0" smtClean="0"/>
                        <a:t>Metastatic BCC</a:t>
                      </a:r>
                    </a:p>
                    <a:p>
                      <a:pPr algn="ctr"/>
                      <a:r>
                        <a:rPr lang="en-US" sz="1800" dirty="0" smtClean="0"/>
                        <a:t>(n</a:t>
                      </a:r>
                      <a:r>
                        <a:rPr lang="en-US" sz="1800" baseline="0" dirty="0" smtClean="0"/>
                        <a:t> = 33)</a:t>
                      </a:r>
                      <a:endParaRPr lang="en-US" sz="1800" dirty="0"/>
                    </a:p>
                  </a:txBody>
                  <a:tcPr marT="45734" marB="45734" anchor="ctr">
                    <a:solidFill>
                      <a:srgbClr val="012A50"/>
                    </a:solidFill>
                  </a:tcPr>
                </a:tc>
                <a:tc>
                  <a:txBody>
                    <a:bodyPr/>
                    <a:lstStyle/>
                    <a:p>
                      <a:pPr algn="ctr"/>
                      <a:r>
                        <a:rPr lang="en-US" sz="1800" dirty="0" smtClean="0"/>
                        <a:t>Locally</a:t>
                      </a:r>
                      <a:r>
                        <a:rPr lang="en-US" sz="1800" baseline="0" dirty="0" smtClean="0"/>
                        <a:t> Advanced BCC</a:t>
                      </a:r>
                    </a:p>
                    <a:p>
                      <a:pPr algn="ctr"/>
                      <a:r>
                        <a:rPr lang="en-US" sz="1800" baseline="0" dirty="0" smtClean="0"/>
                        <a:t>(n = 63)</a:t>
                      </a:r>
                      <a:endParaRPr lang="en-US" sz="1800" dirty="0"/>
                    </a:p>
                  </a:txBody>
                  <a:tcPr marT="45734" marB="45734" anchor="ctr">
                    <a:solidFill>
                      <a:srgbClr val="012A50"/>
                    </a:solidFill>
                  </a:tcPr>
                </a:tc>
              </a:tr>
              <a:tr h="505691">
                <a:tc>
                  <a:txBody>
                    <a:bodyPr/>
                    <a:lstStyle/>
                    <a:p>
                      <a:r>
                        <a:rPr lang="en-US" sz="1800" dirty="0" smtClean="0">
                          <a:solidFill>
                            <a:srgbClr val="FFFFFF"/>
                          </a:solidFill>
                        </a:rPr>
                        <a:t>Objective response rate</a:t>
                      </a:r>
                      <a:endParaRPr lang="en-US" sz="1800" dirty="0">
                        <a:solidFill>
                          <a:srgbClr val="FFFFFF"/>
                        </a:solidFill>
                      </a:endParaRPr>
                    </a:p>
                  </a:txBody>
                  <a:tcPr marT="45734" marB="45734" anchor="ctr">
                    <a:solidFill>
                      <a:srgbClr val="005796"/>
                    </a:solidFill>
                  </a:tcPr>
                </a:tc>
                <a:tc>
                  <a:txBody>
                    <a:bodyPr/>
                    <a:lstStyle/>
                    <a:p>
                      <a:pPr algn="ctr"/>
                      <a:r>
                        <a:rPr lang="en-US" sz="1800" dirty="0" smtClean="0">
                          <a:solidFill>
                            <a:srgbClr val="FFFFFF"/>
                          </a:solidFill>
                        </a:rPr>
                        <a:t>30%</a:t>
                      </a:r>
                      <a:endParaRPr lang="en-US" sz="1800" dirty="0">
                        <a:solidFill>
                          <a:srgbClr val="FFFFFF"/>
                        </a:solidFill>
                      </a:endParaRPr>
                    </a:p>
                  </a:txBody>
                  <a:tcPr marT="45734" marB="45734" anchor="ctr">
                    <a:solidFill>
                      <a:srgbClr val="005796"/>
                    </a:solidFill>
                  </a:tcPr>
                </a:tc>
                <a:tc>
                  <a:txBody>
                    <a:bodyPr/>
                    <a:lstStyle/>
                    <a:p>
                      <a:pPr algn="ctr"/>
                      <a:r>
                        <a:rPr lang="en-US" sz="1800" dirty="0" smtClean="0">
                          <a:solidFill>
                            <a:srgbClr val="FFFFFF"/>
                          </a:solidFill>
                        </a:rPr>
                        <a:t>43%</a:t>
                      </a:r>
                      <a:endParaRPr lang="en-US" sz="1800" dirty="0">
                        <a:solidFill>
                          <a:srgbClr val="FFFFFF"/>
                        </a:solidFill>
                      </a:endParaRPr>
                    </a:p>
                  </a:txBody>
                  <a:tcPr marT="45734" marB="45734" anchor="ctr">
                    <a:solidFill>
                      <a:srgbClr val="005796"/>
                    </a:solidFill>
                  </a:tcPr>
                </a:tc>
              </a:tr>
              <a:tr h="505691">
                <a:tc>
                  <a:txBody>
                    <a:bodyPr/>
                    <a:lstStyle/>
                    <a:p>
                      <a:r>
                        <a:rPr lang="en-US" sz="1800" dirty="0" smtClean="0">
                          <a:solidFill>
                            <a:srgbClr val="FFFFFF"/>
                          </a:solidFill>
                        </a:rPr>
                        <a:t>Stable disease</a:t>
                      </a:r>
                      <a:endParaRPr lang="en-US" sz="1800" dirty="0">
                        <a:solidFill>
                          <a:srgbClr val="FFFFFF"/>
                        </a:solidFill>
                      </a:endParaRPr>
                    </a:p>
                  </a:txBody>
                  <a:tcPr marT="45734" marB="45734" anchor="ctr">
                    <a:solidFill>
                      <a:srgbClr val="005796"/>
                    </a:solidFill>
                  </a:tcPr>
                </a:tc>
                <a:tc>
                  <a:txBody>
                    <a:bodyPr/>
                    <a:lstStyle/>
                    <a:p>
                      <a:pPr algn="ctr"/>
                      <a:r>
                        <a:rPr lang="en-US" sz="1800" dirty="0" smtClean="0">
                          <a:solidFill>
                            <a:srgbClr val="FFFFFF"/>
                          </a:solidFill>
                        </a:rPr>
                        <a:t>64%</a:t>
                      </a:r>
                      <a:endParaRPr lang="en-US" sz="1800" dirty="0">
                        <a:solidFill>
                          <a:srgbClr val="FFFFFF"/>
                        </a:solidFill>
                      </a:endParaRPr>
                    </a:p>
                  </a:txBody>
                  <a:tcPr marT="45734" marB="45734" anchor="ctr">
                    <a:solidFill>
                      <a:srgbClr val="005796"/>
                    </a:solidFill>
                  </a:tcPr>
                </a:tc>
                <a:tc>
                  <a:txBody>
                    <a:bodyPr/>
                    <a:lstStyle/>
                    <a:p>
                      <a:pPr algn="ctr"/>
                      <a:r>
                        <a:rPr lang="en-US" sz="1800" dirty="0" smtClean="0">
                          <a:solidFill>
                            <a:srgbClr val="FFFFFF"/>
                          </a:solidFill>
                        </a:rPr>
                        <a:t>38%</a:t>
                      </a:r>
                      <a:endParaRPr lang="en-US" sz="1800" dirty="0">
                        <a:solidFill>
                          <a:srgbClr val="FFFFFF"/>
                        </a:solidFill>
                      </a:endParaRPr>
                    </a:p>
                  </a:txBody>
                  <a:tcPr marT="45734" marB="45734" anchor="ctr">
                    <a:solidFill>
                      <a:srgbClr val="005796"/>
                    </a:solidFill>
                  </a:tcPr>
                </a:tc>
              </a:tr>
              <a:tr h="505691">
                <a:tc>
                  <a:txBody>
                    <a:bodyPr/>
                    <a:lstStyle/>
                    <a:p>
                      <a:r>
                        <a:rPr lang="en-US" sz="1800" dirty="0" smtClean="0">
                          <a:solidFill>
                            <a:srgbClr val="FFFFFF"/>
                          </a:solidFill>
                        </a:rPr>
                        <a:t>Median duration of response</a:t>
                      </a:r>
                      <a:endParaRPr lang="en-US" sz="1800" dirty="0">
                        <a:solidFill>
                          <a:srgbClr val="FFFFFF"/>
                        </a:solidFill>
                      </a:endParaRPr>
                    </a:p>
                  </a:txBody>
                  <a:tcPr marT="45734" marB="45734" anchor="ctr">
                    <a:solidFill>
                      <a:srgbClr val="005796"/>
                    </a:solidFill>
                  </a:tcPr>
                </a:tc>
                <a:tc>
                  <a:txBody>
                    <a:bodyPr/>
                    <a:lstStyle/>
                    <a:p>
                      <a:pPr algn="ctr"/>
                      <a:r>
                        <a:rPr lang="en-US" sz="1800" dirty="0" smtClean="0">
                          <a:solidFill>
                            <a:srgbClr val="FFFFFF"/>
                          </a:solidFill>
                        </a:rPr>
                        <a:t>7.6 </a:t>
                      </a:r>
                      <a:r>
                        <a:rPr lang="en-US" sz="1800" dirty="0" err="1" smtClean="0">
                          <a:solidFill>
                            <a:srgbClr val="FFFFFF"/>
                          </a:solidFill>
                        </a:rPr>
                        <a:t>mos</a:t>
                      </a:r>
                      <a:endParaRPr lang="en-US" sz="1800" dirty="0">
                        <a:solidFill>
                          <a:srgbClr val="FFFFFF"/>
                        </a:solidFill>
                      </a:endParaRPr>
                    </a:p>
                  </a:txBody>
                  <a:tcPr marT="45734" marB="45734" anchor="ctr">
                    <a:solidFill>
                      <a:srgbClr val="005796"/>
                    </a:solidFill>
                  </a:tcPr>
                </a:tc>
                <a:tc>
                  <a:txBody>
                    <a:bodyPr/>
                    <a:lstStyle/>
                    <a:p>
                      <a:pPr algn="ctr"/>
                      <a:r>
                        <a:rPr lang="en-US" sz="1800" dirty="0" smtClean="0">
                          <a:solidFill>
                            <a:srgbClr val="FFFFFF"/>
                          </a:solidFill>
                        </a:rPr>
                        <a:t>7.6 </a:t>
                      </a:r>
                      <a:r>
                        <a:rPr lang="en-US" sz="1800" dirty="0" err="1" smtClean="0">
                          <a:solidFill>
                            <a:srgbClr val="FFFFFF"/>
                          </a:solidFill>
                        </a:rPr>
                        <a:t>mos</a:t>
                      </a:r>
                      <a:endParaRPr lang="en-US" sz="1800" dirty="0">
                        <a:solidFill>
                          <a:srgbClr val="FFFFFF"/>
                        </a:solidFill>
                      </a:endParaRPr>
                    </a:p>
                  </a:txBody>
                  <a:tcPr marT="45734" marB="45734" anchor="ctr">
                    <a:solidFill>
                      <a:srgbClr val="005796"/>
                    </a:solidFill>
                  </a:tcPr>
                </a:tc>
              </a:tr>
              <a:tr h="505691">
                <a:tc>
                  <a:txBody>
                    <a:bodyPr/>
                    <a:lstStyle/>
                    <a:p>
                      <a:r>
                        <a:rPr lang="en-US" sz="1800" dirty="0" smtClean="0">
                          <a:solidFill>
                            <a:srgbClr val="FFFFFF"/>
                          </a:solidFill>
                        </a:rPr>
                        <a:t>Median PFS</a:t>
                      </a:r>
                      <a:endParaRPr lang="en-US" sz="1800" dirty="0">
                        <a:solidFill>
                          <a:srgbClr val="FFFFFF"/>
                        </a:solidFill>
                      </a:endParaRPr>
                    </a:p>
                  </a:txBody>
                  <a:tcPr marT="45734" marB="45734" anchor="ctr">
                    <a:solidFill>
                      <a:srgbClr val="005796"/>
                    </a:solidFill>
                  </a:tcPr>
                </a:tc>
                <a:tc>
                  <a:txBody>
                    <a:bodyPr/>
                    <a:lstStyle/>
                    <a:p>
                      <a:pPr algn="ctr"/>
                      <a:r>
                        <a:rPr lang="en-US" sz="1800" dirty="0" smtClean="0">
                          <a:solidFill>
                            <a:srgbClr val="FFFFFF"/>
                          </a:solidFill>
                        </a:rPr>
                        <a:t>9.5</a:t>
                      </a:r>
                      <a:r>
                        <a:rPr lang="en-US" sz="1800" baseline="0" dirty="0" smtClean="0">
                          <a:solidFill>
                            <a:srgbClr val="FFFFFF"/>
                          </a:solidFill>
                        </a:rPr>
                        <a:t> </a:t>
                      </a:r>
                      <a:r>
                        <a:rPr lang="en-US" sz="1800" baseline="0" dirty="0" err="1" smtClean="0">
                          <a:solidFill>
                            <a:srgbClr val="FFFFFF"/>
                          </a:solidFill>
                        </a:rPr>
                        <a:t>mos</a:t>
                      </a:r>
                      <a:endParaRPr lang="en-US" sz="1800" dirty="0">
                        <a:solidFill>
                          <a:srgbClr val="FFFFFF"/>
                        </a:solidFill>
                      </a:endParaRPr>
                    </a:p>
                  </a:txBody>
                  <a:tcPr marT="45734" marB="45734" anchor="ctr">
                    <a:solidFill>
                      <a:srgbClr val="005796"/>
                    </a:solidFill>
                  </a:tcPr>
                </a:tc>
                <a:tc>
                  <a:txBody>
                    <a:bodyPr/>
                    <a:lstStyle/>
                    <a:p>
                      <a:pPr algn="ctr"/>
                      <a:r>
                        <a:rPr lang="en-US" sz="1800" dirty="0" smtClean="0">
                          <a:solidFill>
                            <a:srgbClr val="FFFFFF"/>
                          </a:solidFill>
                        </a:rPr>
                        <a:t>9.5 </a:t>
                      </a:r>
                      <a:r>
                        <a:rPr lang="en-US" sz="1800" dirty="0" err="1" smtClean="0">
                          <a:solidFill>
                            <a:srgbClr val="FFFFFF"/>
                          </a:solidFill>
                        </a:rPr>
                        <a:t>mos</a:t>
                      </a:r>
                      <a:endParaRPr lang="en-US" sz="1800" dirty="0">
                        <a:solidFill>
                          <a:srgbClr val="FFFFFF"/>
                        </a:solidFill>
                      </a:endParaRPr>
                    </a:p>
                  </a:txBody>
                  <a:tcPr marT="45734" marB="45734" anchor="ctr">
                    <a:solidFill>
                      <a:srgbClr val="005796"/>
                    </a:solidFill>
                  </a:tcPr>
                </a:tc>
              </a:tr>
            </a:tbl>
          </a:graphicData>
        </a:graphic>
      </p:graphicFrame>
      <p:sp>
        <p:nvSpPr>
          <p:cNvPr id="93216" name="Title 6"/>
          <p:cNvSpPr>
            <a:spLocks noGrp="1"/>
          </p:cNvSpPr>
          <p:nvPr>
            <p:ph type="title"/>
          </p:nvPr>
        </p:nvSpPr>
        <p:spPr/>
        <p:txBody>
          <a:bodyPr/>
          <a:lstStyle/>
          <a:p>
            <a:r>
              <a:rPr lang="en-US">
                <a:solidFill>
                  <a:srgbClr val="BBFAF9"/>
                </a:solidFill>
                <a:ea typeface="ＭＳ Ｐゴシック" charset="0"/>
                <a:cs typeface="ＭＳ Ｐゴシック" charset="0"/>
              </a:rPr>
              <a:t>Clinical Efficacy of Vismodegib in BCC</a:t>
            </a:r>
          </a:p>
        </p:txBody>
      </p:sp>
    </p:spTree>
  </p:cSld>
  <p:clrMapOvr>
    <a:masterClrMapping/>
  </p:clrMapOvr>
  <p:transition spd="slow" advClick="0"/>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0"/>
            <a:ext cx="7769225" cy="838200"/>
          </a:xfrm>
        </p:spPr>
        <p:txBody>
          <a:bodyPr/>
          <a:lstStyle/>
          <a:p>
            <a:r>
              <a:rPr lang="en-US" dirty="0">
                <a:solidFill>
                  <a:srgbClr val="BBFAF9"/>
                </a:solidFill>
                <a:ea typeface="ＭＳ Ｐゴシック" charset="0"/>
                <a:cs typeface="ＭＳ Ｐゴシック" charset="0"/>
              </a:rPr>
              <a:t>Clinical Efficacy of </a:t>
            </a:r>
            <a:r>
              <a:rPr lang="en-US" dirty="0" err="1">
                <a:solidFill>
                  <a:srgbClr val="BBFAF9"/>
                </a:solidFill>
                <a:ea typeface="ＭＳ Ｐゴシック" charset="0"/>
                <a:cs typeface="ＭＳ Ｐゴシック" charset="0"/>
              </a:rPr>
              <a:t>Vismodegib</a:t>
            </a:r>
            <a:r>
              <a:rPr lang="en-US" dirty="0">
                <a:solidFill>
                  <a:srgbClr val="BBFAF9"/>
                </a:solidFill>
                <a:ea typeface="ＭＳ Ｐゴシック" charset="0"/>
                <a:cs typeface="ＭＳ Ｐゴシック" charset="0"/>
              </a:rPr>
              <a:t> in BCC</a:t>
            </a:r>
            <a:endParaRPr lang="en-US" dirty="0"/>
          </a:p>
        </p:txBody>
      </p:sp>
      <p:sp>
        <p:nvSpPr>
          <p:cNvPr id="5" name="TextBox 2"/>
          <p:cNvSpPr txBox="1">
            <a:spLocks noChangeArrowheads="1"/>
          </p:cNvSpPr>
          <p:nvPr/>
        </p:nvSpPr>
        <p:spPr bwMode="auto">
          <a:xfrm>
            <a:off x="0" y="6027003"/>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1600" dirty="0" smtClean="0">
                <a:solidFill>
                  <a:srgbClr val="FFFFFF"/>
                </a:solidFill>
                <a:latin typeface="Arial"/>
                <a:cs typeface="Arial"/>
              </a:rPr>
              <a:t>From </a:t>
            </a:r>
            <a:r>
              <a:rPr lang="en-US" sz="1600" i="1" dirty="0" smtClean="0">
                <a:solidFill>
                  <a:srgbClr val="FFFFFF"/>
                </a:solidFill>
                <a:latin typeface="Arial"/>
                <a:cs typeface="Arial"/>
              </a:rPr>
              <a:t>The New England Journal of Medicine</a:t>
            </a:r>
            <a:r>
              <a:rPr lang="en-US" sz="1600" dirty="0" smtClean="0">
                <a:solidFill>
                  <a:srgbClr val="FFFFFF"/>
                </a:solidFill>
                <a:latin typeface="Arial"/>
                <a:cs typeface="Arial"/>
              </a:rPr>
              <a:t>, </a:t>
            </a:r>
            <a:r>
              <a:rPr lang="en-US" sz="1600" dirty="0" err="1" smtClean="0">
                <a:solidFill>
                  <a:srgbClr val="FFFFFF"/>
                </a:solidFill>
                <a:latin typeface="Arial"/>
                <a:cs typeface="Arial"/>
              </a:rPr>
              <a:t>Sekulic</a:t>
            </a:r>
            <a:r>
              <a:rPr lang="en-US" sz="1600" dirty="0" smtClean="0">
                <a:solidFill>
                  <a:srgbClr val="FFFFFF"/>
                </a:solidFill>
                <a:latin typeface="Arial"/>
                <a:cs typeface="Arial"/>
              </a:rPr>
              <a:t> A et al, Efficacy and Safety of </a:t>
            </a:r>
            <a:r>
              <a:rPr lang="en-US" sz="1600" dirty="0" err="1" smtClean="0">
                <a:solidFill>
                  <a:srgbClr val="FFFFFF"/>
                </a:solidFill>
                <a:latin typeface="Arial"/>
                <a:cs typeface="Arial"/>
              </a:rPr>
              <a:t>Vismodegib</a:t>
            </a:r>
            <a:r>
              <a:rPr lang="en-US" sz="1600" dirty="0" smtClean="0">
                <a:solidFill>
                  <a:srgbClr val="FFFFFF"/>
                </a:solidFill>
                <a:latin typeface="Arial"/>
                <a:cs typeface="Arial"/>
              </a:rPr>
              <a:t> in Advanced Basal-Cell Carcinoma, Volume 366, Pages 2171-9. Copyright © 2013 Massachusetts Medical Society. Reprinted with permission from Massachusetts Medical Society.</a:t>
            </a:r>
          </a:p>
        </p:txBody>
      </p:sp>
      <p:sp>
        <p:nvSpPr>
          <p:cNvPr id="7" name="TextBox 6"/>
          <p:cNvSpPr txBox="1"/>
          <p:nvPr/>
        </p:nvSpPr>
        <p:spPr>
          <a:xfrm>
            <a:off x="3124200" y="762000"/>
            <a:ext cx="2590800" cy="430887"/>
          </a:xfrm>
          <a:prstGeom prst="rect">
            <a:avLst/>
          </a:prstGeom>
          <a:noFill/>
        </p:spPr>
        <p:txBody>
          <a:bodyPr wrap="square">
            <a:spAutoFit/>
          </a:bodyPr>
          <a:lstStyle/>
          <a:p>
            <a:pPr algn="ctr">
              <a:defRPr/>
            </a:pPr>
            <a:r>
              <a:rPr lang="en-US" sz="2200" b="1" dirty="0">
                <a:solidFill>
                  <a:srgbClr val="FFFFFF"/>
                </a:solidFill>
                <a:latin typeface="+mn-lt"/>
              </a:rPr>
              <a:t>Metastatic BCC</a:t>
            </a:r>
          </a:p>
        </p:txBody>
      </p:sp>
      <p:pic>
        <p:nvPicPr>
          <p:cNvPr id="8" name="Picture 7" descr="SekulicGraph1.png"/>
          <p:cNvPicPr>
            <a:picLocks noChangeAspect="1"/>
          </p:cNvPicPr>
          <p:nvPr/>
        </p:nvPicPr>
        <p:blipFill rotWithShape="1">
          <a:blip r:embed="rId3">
            <a:extLst>
              <a:ext uri="{28A0092B-C50C-407E-A947-70E740481C1C}">
                <a14:useLocalDpi xmlns:a14="http://schemas.microsoft.com/office/drawing/2010/main" val="0"/>
              </a:ext>
            </a:extLst>
          </a:blip>
          <a:srcRect r="50694" b="1341"/>
          <a:stretch/>
        </p:blipFill>
        <p:spPr>
          <a:xfrm>
            <a:off x="490122" y="1143000"/>
            <a:ext cx="8272878" cy="4800600"/>
          </a:xfrm>
          <a:prstGeom prst="rect">
            <a:avLst/>
          </a:prstGeom>
        </p:spPr>
      </p:pic>
    </p:spTree>
    <p:extLst>
      <p:ext uri="{BB962C8B-B14F-4D97-AF65-F5344CB8AC3E}">
        <p14:creationId xmlns:p14="http://schemas.microsoft.com/office/powerpoint/2010/main" val="17372499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0"/>
            <a:ext cx="7769225" cy="841248"/>
          </a:xfrm>
        </p:spPr>
        <p:txBody>
          <a:bodyPr/>
          <a:lstStyle/>
          <a:p>
            <a:r>
              <a:rPr lang="en-US" dirty="0">
                <a:solidFill>
                  <a:srgbClr val="BBFAF9"/>
                </a:solidFill>
                <a:ea typeface="ＭＳ Ｐゴシック" charset="0"/>
                <a:cs typeface="ＭＳ Ｐゴシック" charset="0"/>
              </a:rPr>
              <a:t>Clinical Efficacy of </a:t>
            </a:r>
            <a:r>
              <a:rPr lang="en-US" dirty="0" err="1">
                <a:solidFill>
                  <a:srgbClr val="BBFAF9"/>
                </a:solidFill>
                <a:ea typeface="ＭＳ Ｐゴシック" charset="0"/>
                <a:cs typeface="ＭＳ Ｐゴシック" charset="0"/>
              </a:rPr>
              <a:t>Vismodegib</a:t>
            </a:r>
            <a:r>
              <a:rPr lang="en-US" dirty="0">
                <a:solidFill>
                  <a:srgbClr val="BBFAF9"/>
                </a:solidFill>
                <a:ea typeface="ＭＳ Ｐゴシック" charset="0"/>
                <a:cs typeface="ＭＳ Ｐゴシック" charset="0"/>
              </a:rPr>
              <a:t> in BCC</a:t>
            </a:r>
            <a:endParaRPr lang="en-US" dirty="0"/>
          </a:p>
        </p:txBody>
      </p:sp>
      <p:sp>
        <p:nvSpPr>
          <p:cNvPr id="7" name="TextBox 2"/>
          <p:cNvSpPr txBox="1">
            <a:spLocks noChangeArrowheads="1"/>
          </p:cNvSpPr>
          <p:nvPr/>
        </p:nvSpPr>
        <p:spPr bwMode="auto">
          <a:xfrm>
            <a:off x="0" y="6027003"/>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1600" dirty="0" smtClean="0">
                <a:solidFill>
                  <a:srgbClr val="FFFFFF"/>
                </a:solidFill>
                <a:latin typeface="Arial"/>
                <a:cs typeface="Arial"/>
              </a:rPr>
              <a:t>From </a:t>
            </a:r>
            <a:r>
              <a:rPr lang="en-US" sz="1600" i="1" dirty="0" smtClean="0">
                <a:solidFill>
                  <a:srgbClr val="FFFFFF"/>
                </a:solidFill>
                <a:latin typeface="Arial"/>
                <a:cs typeface="Arial"/>
              </a:rPr>
              <a:t>The New England Journal of Medicine</a:t>
            </a:r>
            <a:r>
              <a:rPr lang="en-US" sz="1600" dirty="0" smtClean="0">
                <a:solidFill>
                  <a:srgbClr val="FFFFFF"/>
                </a:solidFill>
                <a:latin typeface="Arial"/>
                <a:cs typeface="Arial"/>
              </a:rPr>
              <a:t>, </a:t>
            </a:r>
            <a:r>
              <a:rPr lang="en-US" sz="1600" dirty="0" err="1" smtClean="0">
                <a:solidFill>
                  <a:srgbClr val="FFFFFF"/>
                </a:solidFill>
                <a:latin typeface="Arial"/>
                <a:cs typeface="Arial"/>
              </a:rPr>
              <a:t>Sekulic</a:t>
            </a:r>
            <a:r>
              <a:rPr lang="en-US" sz="1600" dirty="0" smtClean="0">
                <a:solidFill>
                  <a:srgbClr val="FFFFFF"/>
                </a:solidFill>
                <a:latin typeface="Arial"/>
                <a:cs typeface="Arial"/>
              </a:rPr>
              <a:t> A et al, Efficacy and Safety of </a:t>
            </a:r>
            <a:r>
              <a:rPr lang="en-US" sz="1600" dirty="0" err="1" smtClean="0">
                <a:solidFill>
                  <a:srgbClr val="FFFFFF"/>
                </a:solidFill>
                <a:latin typeface="Arial"/>
                <a:cs typeface="Arial"/>
              </a:rPr>
              <a:t>Vismodegib</a:t>
            </a:r>
            <a:r>
              <a:rPr lang="en-US" sz="1600" dirty="0" smtClean="0">
                <a:solidFill>
                  <a:srgbClr val="FFFFFF"/>
                </a:solidFill>
                <a:latin typeface="Arial"/>
                <a:cs typeface="Arial"/>
              </a:rPr>
              <a:t> in Advanced Basal-Cell Carcinoma, Volume 366, Pages 2171-9. Copyright © 2013 Massachusetts Medical Society. Reprinted with permission from Massachusetts Medical Society.</a:t>
            </a:r>
          </a:p>
        </p:txBody>
      </p:sp>
      <p:sp>
        <p:nvSpPr>
          <p:cNvPr id="8" name="TextBox 7"/>
          <p:cNvSpPr txBox="1"/>
          <p:nvPr/>
        </p:nvSpPr>
        <p:spPr>
          <a:xfrm>
            <a:off x="2895600" y="758952"/>
            <a:ext cx="3429000" cy="430887"/>
          </a:xfrm>
          <a:prstGeom prst="rect">
            <a:avLst/>
          </a:prstGeom>
          <a:noFill/>
        </p:spPr>
        <p:txBody>
          <a:bodyPr wrap="square">
            <a:spAutoFit/>
          </a:bodyPr>
          <a:lstStyle/>
          <a:p>
            <a:pPr algn="ctr">
              <a:defRPr/>
            </a:pPr>
            <a:r>
              <a:rPr lang="en-US" sz="2200" b="1" dirty="0">
                <a:solidFill>
                  <a:srgbClr val="FFFFFF"/>
                </a:solidFill>
                <a:latin typeface="Arial"/>
                <a:cs typeface="Arial"/>
              </a:rPr>
              <a:t>Locally Advanced BCC</a:t>
            </a:r>
          </a:p>
        </p:txBody>
      </p:sp>
      <p:pic>
        <p:nvPicPr>
          <p:cNvPr id="9" name="Picture 8" descr="SekulicGraph1.png"/>
          <p:cNvPicPr>
            <a:picLocks noChangeAspect="1"/>
          </p:cNvPicPr>
          <p:nvPr/>
        </p:nvPicPr>
        <p:blipFill rotWithShape="1">
          <a:blip r:embed="rId3">
            <a:extLst>
              <a:ext uri="{28A0092B-C50C-407E-A947-70E740481C1C}">
                <a14:useLocalDpi xmlns:a14="http://schemas.microsoft.com/office/drawing/2010/main" val="0"/>
              </a:ext>
            </a:extLst>
          </a:blip>
          <a:srcRect l="48928" r="58" b="1341"/>
          <a:stretch/>
        </p:blipFill>
        <p:spPr>
          <a:xfrm>
            <a:off x="355600" y="1219200"/>
            <a:ext cx="8559800" cy="4800600"/>
          </a:xfrm>
          <a:prstGeom prst="rect">
            <a:avLst/>
          </a:prstGeom>
        </p:spPr>
      </p:pic>
    </p:spTree>
    <p:extLst>
      <p:ext uri="{BB962C8B-B14F-4D97-AF65-F5344CB8AC3E}">
        <p14:creationId xmlns:p14="http://schemas.microsoft.com/office/powerpoint/2010/main" val="7750381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52"/>
          <p:cNvSpPr>
            <a:spLocks noChangeArrowheads="1"/>
          </p:cNvSpPr>
          <p:nvPr/>
        </p:nvSpPr>
        <p:spPr bwMode="auto">
          <a:xfrm>
            <a:off x="533400" y="1143000"/>
            <a:ext cx="8077200" cy="4038600"/>
          </a:xfrm>
          <a:prstGeom prst="rect">
            <a:avLst/>
          </a:prstGeom>
          <a:solidFill>
            <a:srgbClr val="9CCBED"/>
          </a:solidFill>
          <a:ln w="9525">
            <a:solidFill>
              <a:schemeClr val="tx1">
                <a:alpha val="50195"/>
              </a:schemeClr>
            </a:solidFill>
            <a:miter lim="800000"/>
            <a:headEnd/>
            <a:tailEnd/>
          </a:ln>
        </p:spPr>
        <p:txBody>
          <a:bodyPr wrap="none" anchor="ctr"/>
          <a:lstStyle/>
          <a:p>
            <a:pPr algn="ctr"/>
            <a:endParaRPr lang="en-US" baseline="-25000"/>
          </a:p>
        </p:txBody>
      </p:sp>
      <p:graphicFrame>
        <p:nvGraphicFramePr>
          <p:cNvPr id="4" name="Content Placeholder 3"/>
          <p:cNvGraphicFramePr>
            <a:graphicFrameLocks noGrp="1"/>
          </p:cNvGraphicFramePr>
          <p:nvPr>
            <p:ph idx="1"/>
          </p:nvPr>
        </p:nvGraphicFramePr>
        <p:xfrm>
          <a:off x="685800" y="1295400"/>
          <a:ext cx="7772400" cy="3702553"/>
        </p:xfrm>
        <a:graphic>
          <a:graphicData uri="http://schemas.openxmlformats.org/drawingml/2006/table">
            <a:tbl>
              <a:tblPr firstRow="1" bandRow="1">
                <a:tableStyleId>{21E4AEA4-8DFA-4A89-87EB-49C32662AFE0}</a:tableStyleId>
              </a:tblPr>
              <a:tblGrid>
                <a:gridCol w="2590800"/>
                <a:gridCol w="2590800"/>
                <a:gridCol w="2590800"/>
              </a:tblGrid>
              <a:tr h="533289">
                <a:tc>
                  <a:txBody>
                    <a:bodyPr/>
                    <a:lstStyle/>
                    <a:p>
                      <a:r>
                        <a:rPr lang="en-US" sz="2000" dirty="0" smtClean="0"/>
                        <a:t>Event</a:t>
                      </a:r>
                      <a:endParaRPr lang="en-US" sz="2000" dirty="0"/>
                    </a:p>
                  </a:txBody>
                  <a:tcPr marT="45679" marB="45679" anchor="b">
                    <a:solidFill>
                      <a:srgbClr val="012A50"/>
                    </a:solidFill>
                  </a:tcPr>
                </a:tc>
                <a:tc>
                  <a:txBody>
                    <a:bodyPr/>
                    <a:lstStyle/>
                    <a:p>
                      <a:pPr algn="ctr"/>
                      <a:r>
                        <a:rPr lang="en-US" sz="2000" dirty="0" smtClean="0"/>
                        <a:t>Any Grade</a:t>
                      </a:r>
                      <a:endParaRPr lang="en-US" sz="2000" dirty="0"/>
                    </a:p>
                  </a:txBody>
                  <a:tcPr marT="45679" marB="45679" anchor="b">
                    <a:solidFill>
                      <a:srgbClr val="012A50"/>
                    </a:solidFill>
                  </a:tcPr>
                </a:tc>
                <a:tc>
                  <a:txBody>
                    <a:bodyPr/>
                    <a:lstStyle/>
                    <a:p>
                      <a:pPr algn="ctr"/>
                      <a:r>
                        <a:rPr lang="en-US" sz="2000" dirty="0" smtClean="0"/>
                        <a:t>Grade 3 or 4</a:t>
                      </a:r>
                      <a:endParaRPr lang="en-US" sz="2000" dirty="0"/>
                    </a:p>
                  </a:txBody>
                  <a:tcPr marT="45679" marB="45679" anchor="b">
                    <a:solidFill>
                      <a:srgbClr val="012A50"/>
                    </a:solidFill>
                  </a:tcPr>
                </a:tc>
              </a:tr>
              <a:tr h="396095">
                <a:tc>
                  <a:txBody>
                    <a:bodyPr/>
                    <a:lstStyle/>
                    <a:p>
                      <a:r>
                        <a:rPr lang="en-US" sz="2000" dirty="0" smtClean="0">
                          <a:solidFill>
                            <a:srgbClr val="FFFFFF"/>
                          </a:solidFill>
                        </a:rPr>
                        <a:t>Muscle spasms</a:t>
                      </a:r>
                      <a:endParaRPr lang="en-US" sz="2000" dirty="0">
                        <a:solidFill>
                          <a:srgbClr val="FFFFFF"/>
                        </a:solidFill>
                      </a:endParaRPr>
                    </a:p>
                  </a:txBody>
                  <a:tcPr marT="45679" marB="45679">
                    <a:solidFill>
                      <a:srgbClr val="005796"/>
                    </a:solidFill>
                  </a:tcPr>
                </a:tc>
                <a:tc>
                  <a:txBody>
                    <a:bodyPr/>
                    <a:lstStyle/>
                    <a:p>
                      <a:pPr algn="ctr"/>
                      <a:r>
                        <a:rPr lang="en-US" sz="2000" dirty="0" smtClean="0">
                          <a:solidFill>
                            <a:srgbClr val="FFFFFF"/>
                          </a:solidFill>
                        </a:rPr>
                        <a:t>68%</a:t>
                      </a:r>
                      <a:endParaRPr lang="en-US" sz="2000" dirty="0">
                        <a:solidFill>
                          <a:srgbClr val="FFFFFF"/>
                        </a:solidFill>
                      </a:endParaRPr>
                    </a:p>
                  </a:txBody>
                  <a:tcPr marT="45679" marB="45679">
                    <a:solidFill>
                      <a:srgbClr val="005796"/>
                    </a:solidFill>
                  </a:tcPr>
                </a:tc>
                <a:tc>
                  <a:txBody>
                    <a:bodyPr/>
                    <a:lstStyle/>
                    <a:p>
                      <a:pPr algn="ctr"/>
                      <a:r>
                        <a:rPr lang="en-US" sz="2000" dirty="0" smtClean="0">
                          <a:solidFill>
                            <a:srgbClr val="FFFFFF"/>
                          </a:solidFill>
                        </a:rPr>
                        <a:t>4%</a:t>
                      </a:r>
                      <a:endParaRPr lang="en-US" sz="2000" dirty="0">
                        <a:solidFill>
                          <a:srgbClr val="FFFFFF"/>
                        </a:solidFill>
                      </a:endParaRPr>
                    </a:p>
                  </a:txBody>
                  <a:tcPr marT="45679" marB="45679">
                    <a:solidFill>
                      <a:srgbClr val="005796"/>
                    </a:solidFill>
                  </a:tcPr>
                </a:tc>
              </a:tr>
              <a:tr h="396095">
                <a:tc>
                  <a:txBody>
                    <a:bodyPr/>
                    <a:lstStyle/>
                    <a:p>
                      <a:r>
                        <a:rPr lang="en-US" sz="2000" dirty="0" smtClean="0">
                          <a:solidFill>
                            <a:srgbClr val="FFFFFF"/>
                          </a:solidFill>
                        </a:rPr>
                        <a:t>Alopecia</a:t>
                      </a:r>
                      <a:endParaRPr lang="en-US" sz="2000" dirty="0">
                        <a:solidFill>
                          <a:srgbClr val="FFFFFF"/>
                        </a:solidFill>
                      </a:endParaRPr>
                    </a:p>
                  </a:txBody>
                  <a:tcPr marT="45679" marB="45679">
                    <a:solidFill>
                      <a:srgbClr val="005796"/>
                    </a:solidFill>
                  </a:tcPr>
                </a:tc>
                <a:tc>
                  <a:txBody>
                    <a:bodyPr/>
                    <a:lstStyle/>
                    <a:p>
                      <a:pPr algn="ctr"/>
                      <a:r>
                        <a:rPr lang="en-US" sz="2000" dirty="0" smtClean="0">
                          <a:solidFill>
                            <a:srgbClr val="FFFFFF"/>
                          </a:solidFill>
                        </a:rPr>
                        <a:t>63%</a:t>
                      </a:r>
                      <a:endParaRPr lang="en-US" sz="2000" dirty="0">
                        <a:solidFill>
                          <a:srgbClr val="FFFFFF"/>
                        </a:solidFill>
                      </a:endParaRPr>
                    </a:p>
                  </a:txBody>
                  <a:tcPr marT="45679" marB="45679">
                    <a:solidFill>
                      <a:srgbClr val="005796"/>
                    </a:solidFill>
                  </a:tcPr>
                </a:tc>
                <a:tc>
                  <a:txBody>
                    <a:bodyPr/>
                    <a:lstStyle/>
                    <a:p>
                      <a:pPr algn="ctr"/>
                      <a:r>
                        <a:rPr lang="en-US" sz="2000" dirty="0" smtClean="0">
                          <a:solidFill>
                            <a:srgbClr val="FFFFFF"/>
                          </a:solidFill>
                        </a:rPr>
                        <a:t>0%</a:t>
                      </a:r>
                      <a:endParaRPr lang="en-US" sz="2000" dirty="0">
                        <a:solidFill>
                          <a:srgbClr val="FFFFFF"/>
                        </a:solidFill>
                      </a:endParaRPr>
                    </a:p>
                  </a:txBody>
                  <a:tcPr marT="45679" marB="45679">
                    <a:solidFill>
                      <a:srgbClr val="005796"/>
                    </a:solidFill>
                  </a:tcPr>
                </a:tc>
              </a:tr>
              <a:tr h="396095">
                <a:tc>
                  <a:txBody>
                    <a:bodyPr/>
                    <a:lstStyle/>
                    <a:p>
                      <a:r>
                        <a:rPr lang="en-US" sz="2000" dirty="0" err="1" smtClean="0">
                          <a:solidFill>
                            <a:srgbClr val="FFFFFF"/>
                          </a:solidFill>
                        </a:rPr>
                        <a:t>Dysgeusia</a:t>
                      </a:r>
                      <a:endParaRPr lang="en-US" sz="2000" dirty="0">
                        <a:solidFill>
                          <a:srgbClr val="FFFFFF"/>
                        </a:solidFill>
                      </a:endParaRPr>
                    </a:p>
                  </a:txBody>
                  <a:tcPr marT="45679" marB="45679">
                    <a:solidFill>
                      <a:srgbClr val="005796"/>
                    </a:solidFill>
                  </a:tcPr>
                </a:tc>
                <a:tc>
                  <a:txBody>
                    <a:bodyPr/>
                    <a:lstStyle/>
                    <a:p>
                      <a:pPr algn="ctr"/>
                      <a:r>
                        <a:rPr lang="en-US" sz="2000" dirty="0" smtClean="0">
                          <a:solidFill>
                            <a:srgbClr val="FFFFFF"/>
                          </a:solidFill>
                        </a:rPr>
                        <a:t>51%</a:t>
                      </a:r>
                      <a:endParaRPr lang="en-US" sz="2000" dirty="0">
                        <a:solidFill>
                          <a:srgbClr val="FFFFFF"/>
                        </a:solidFill>
                      </a:endParaRPr>
                    </a:p>
                  </a:txBody>
                  <a:tcPr marT="45679" marB="45679">
                    <a:solidFill>
                      <a:srgbClr val="005796"/>
                    </a:solidFill>
                  </a:tcPr>
                </a:tc>
                <a:tc>
                  <a:txBody>
                    <a:bodyPr/>
                    <a:lstStyle/>
                    <a:p>
                      <a:pPr algn="ctr"/>
                      <a:r>
                        <a:rPr lang="en-US" sz="2000" dirty="0" smtClean="0">
                          <a:solidFill>
                            <a:srgbClr val="FFFFFF"/>
                          </a:solidFill>
                        </a:rPr>
                        <a:t>0%</a:t>
                      </a:r>
                      <a:endParaRPr lang="en-US" sz="2000" dirty="0">
                        <a:solidFill>
                          <a:srgbClr val="FFFFFF"/>
                        </a:solidFill>
                      </a:endParaRPr>
                    </a:p>
                  </a:txBody>
                  <a:tcPr marT="45679" marB="45679">
                    <a:solidFill>
                      <a:srgbClr val="005796"/>
                    </a:solidFill>
                  </a:tcPr>
                </a:tc>
              </a:tr>
              <a:tr h="396095">
                <a:tc>
                  <a:txBody>
                    <a:bodyPr/>
                    <a:lstStyle/>
                    <a:p>
                      <a:r>
                        <a:rPr lang="en-US" sz="2000" dirty="0" smtClean="0">
                          <a:solidFill>
                            <a:srgbClr val="FFFFFF"/>
                          </a:solidFill>
                        </a:rPr>
                        <a:t>Decrease in weight</a:t>
                      </a:r>
                      <a:endParaRPr lang="en-US" sz="2000" dirty="0">
                        <a:solidFill>
                          <a:srgbClr val="FFFFFF"/>
                        </a:solidFill>
                      </a:endParaRPr>
                    </a:p>
                  </a:txBody>
                  <a:tcPr marT="45679" marB="45679">
                    <a:solidFill>
                      <a:srgbClr val="005796"/>
                    </a:solidFill>
                  </a:tcPr>
                </a:tc>
                <a:tc>
                  <a:txBody>
                    <a:bodyPr/>
                    <a:lstStyle/>
                    <a:p>
                      <a:pPr algn="ctr"/>
                      <a:r>
                        <a:rPr lang="en-US" sz="2000" dirty="0" smtClean="0">
                          <a:solidFill>
                            <a:srgbClr val="FFFFFF"/>
                          </a:solidFill>
                        </a:rPr>
                        <a:t>46%</a:t>
                      </a:r>
                      <a:endParaRPr lang="en-US" sz="2000" dirty="0">
                        <a:solidFill>
                          <a:srgbClr val="FFFFFF"/>
                        </a:solidFill>
                      </a:endParaRPr>
                    </a:p>
                  </a:txBody>
                  <a:tcPr marT="45679" marB="45679">
                    <a:solidFill>
                      <a:srgbClr val="005796"/>
                    </a:solidFill>
                  </a:tcPr>
                </a:tc>
                <a:tc>
                  <a:txBody>
                    <a:bodyPr/>
                    <a:lstStyle/>
                    <a:p>
                      <a:pPr algn="ctr"/>
                      <a:r>
                        <a:rPr lang="en-US" sz="2000" dirty="0" smtClean="0">
                          <a:solidFill>
                            <a:srgbClr val="FFFFFF"/>
                          </a:solidFill>
                        </a:rPr>
                        <a:t>5%</a:t>
                      </a:r>
                      <a:endParaRPr lang="en-US" sz="2000" dirty="0">
                        <a:solidFill>
                          <a:srgbClr val="FFFFFF"/>
                        </a:solidFill>
                      </a:endParaRPr>
                    </a:p>
                  </a:txBody>
                  <a:tcPr marT="45679" marB="45679">
                    <a:solidFill>
                      <a:srgbClr val="005796"/>
                    </a:solidFill>
                  </a:tcPr>
                </a:tc>
              </a:tr>
              <a:tr h="396095">
                <a:tc>
                  <a:txBody>
                    <a:bodyPr/>
                    <a:lstStyle/>
                    <a:p>
                      <a:r>
                        <a:rPr lang="en-US" sz="2000" dirty="0" smtClean="0">
                          <a:solidFill>
                            <a:srgbClr val="FFFFFF"/>
                          </a:solidFill>
                        </a:rPr>
                        <a:t>Fatigue</a:t>
                      </a:r>
                      <a:endParaRPr lang="en-US" sz="2000" dirty="0">
                        <a:solidFill>
                          <a:srgbClr val="FFFFFF"/>
                        </a:solidFill>
                      </a:endParaRPr>
                    </a:p>
                  </a:txBody>
                  <a:tcPr marT="45679" marB="45679">
                    <a:solidFill>
                      <a:srgbClr val="005796"/>
                    </a:solidFill>
                  </a:tcPr>
                </a:tc>
                <a:tc>
                  <a:txBody>
                    <a:bodyPr/>
                    <a:lstStyle/>
                    <a:p>
                      <a:pPr algn="ctr"/>
                      <a:r>
                        <a:rPr lang="en-US" sz="2000" dirty="0" smtClean="0">
                          <a:solidFill>
                            <a:srgbClr val="FFFFFF"/>
                          </a:solidFill>
                        </a:rPr>
                        <a:t>36%</a:t>
                      </a:r>
                      <a:endParaRPr lang="en-US" sz="2000" dirty="0">
                        <a:solidFill>
                          <a:srgbClr val="FFFFFF"/>
                        </a:solidFill>
                      </a:endParaRPr>
                    </a:p>
                  </a:txBody>
                  <a:tcPr marT="45679" marB="45679">
                    <a:solidFill>
                      <a:srgbClr val="005796"/>
                    </a:solidFill>
                  </a:tcPr>
                </a:tc>
                <a:tc>
                  <a:txBody>
                    <a:bodyPr/>
                    <a:lstStyle/>
                    <a:p>
                      <a:pPr algn="ctr"/>
                      <a:r>
                        <a:rPr lang="en-US" sz="2000" dirty="0" smtClean="0">
                          <a:solidFill>
                            <a:srgbClr val="FFFFFF"/>
                          </a:solidFill>
                        </a:rPr>
                        <a:t>4%</a:t>
                      </a:r>
                      <a:endParaRPr lang="en-US" sz="2000" dirty="0">
                        <a:solidFill>
                          <a:srgbClr val="FFFFFF"/>
                        </a:solidFill>
                      </a:endParaRPr>
                    </a:p>
                  </a:txBody>
                  <a:tcPr marT="45679" marB="45679">
                    <a:solidFill>
                      <a:srgbClr val="005796"/>
                    </a:solidFill>
                  </a:tcPr>
                </a:tc>
              </a:tr>
              <a:tr h="396095">
                <a:tc>
                  <a:txBody>
                    <a:bodyPr/>
                    <a:lstStyle/>
                    <a:p>
                      <a:r>
                        <a:rPr lang="en-US" sz="2000" dirty="0" smtClean="0">
                          <a:solidFill>
                            <a:srgbClr val="FFFFFF"/>
                          </a:solidFill>
                        </a:rPr>
                        <a:t>Nausea</a:t>
                      </a:r>
                      <a:endParaRPr lang="en-US" sz="2000" dirty="0">
                        <a:solidFill>
                          <a:srgbClr val="FFFFFF"/>
                        </a:solidFill>
                      </a:endParaRPr>
                    </a:p>
                  </a:txBody>
                  <a:tcPr marT="45679" marB="45679">
                    <a:solidFill>
                      <a:srgbClr val="005796"/>
                    </a:solidFill>
                  </a:tcPr>
                </a:tc>
                <a:tc>
                  <a:txBody>
                    <a:bodyPr/>
                    <a:lstStyle/>
                    <a:p>
                      <a:pPr algn="ctr"/>
                      <a:r>
                        <a:rPr lang="en-US" sz="2000" dirty="0" smtClean="0">
                          <a:solidFill>
                            <a:srgbClr val="FFFFFF"/>
                          </a:solidFill>
                        </a:rPr>
                        <a:t>29%</a:t>
                      </a:r>
                      <a:endParaRPr lang="en-US" sz="2000" dirty="0">
                        <a:solidFill>
                          <a:srgbClr val="FFFFFF"/>
                        </a:solidFill>
                      </a:endParaRPr>
                    </a:p>
                  </a:txBody>
                  <a:tcPr marT="45679" marB="45679">
                    <a:solidFill>
                      <a:srgbClr val="005796"/>
                    </a:solidFill>
                  </a:tcPr>
                </a:tc>
                <a:tc>
                  <a:txBody>
                    <a:bodyPr/>
                    <a:lstStyle/>
                    <a:p>
                      <a:pPr algn="ctr"/>
                      <a:r>
                        <a:rPr lang="en-US" sz="2000" dirty="0" smtClean="0">
                          <a:solidFill>
                            <a:srgbClr val="FFFFFF"/>
                          </a:solidFill>
                        </a:rPr>
                        <a:t>1%</a:t>
                      </a:r>
                      <a:endParaRPr lang="en-US" sz="2000" dirty="0">
                        <a:solidFill>
                          <a:srgbClr val="FFFFFF"/>
                        </a:solidFill>
                      </a:endParaRPr>
                    </a:p>
                  </a:txBody>
                  <a:tcPr marT="45679" marB="45679">
                    <a:solidFill>
                      <a:srgbClr val="005796"/>
                    </a:solidFill>
                  </a:tcPr>
                </a:tc>
              </a:tr>
              <a:tr h="396095">
                <a:tc>
                  <a:txBody>
                    <a:bodyPr/>
                    <a:lstStyle/>
                    <a:p>
                      <a:r>
                        <a:rPr lang="en-US" sz="2000" dirty="0" smtClean="0">
                          <a:solidFill>
                            <a:srgbClr val="FFFFFF"/>
                          </a:solidFill>
                        </a:rPr>
                        <a:t>Decrease in appetite</a:t>
                      </a:r>
                      <a:endParaRPr lang="en-US" sz="2000" dirty="0">
                        <a:solidFill>
                          <a:srgbClr val="FFFFFF"/>
                        </a:solidFill>
                      </a:endParaRPr>
                    </a:p>
                  </a:txBody>
                  <a:tcPr marT="45679" marB="45679">
                    <a:solidFill>
                      <a:srgbClr val="005796"/>
                    </a:solidFill>
                  </a:tcPr>
                </a:tc>
                <a:tc>
                  <a:txBody>
                    <a:bodyPr/>
                    <a:lstStyle/>
                    <a:p>
                      <a:pPr algn="ctr"/>
                      <a:r>
                        <a:rPr lang="en-US" sz="2000" dirty="0" smtClean="0">
                          <a:solidFill>
                            <a:srgbClr val="FFFFFF"/>
                          </a:solidFill>
                        </a:rPr>
                        <a:t>23%</a:t>
                      </a:r>
                      <a:endParaRPr lang="en-US" sz="2000" dirty="0">
                        <a:solidFill>
                          <a:srgbClr val="FFFFFF"/>
                        </a:solidFill>
                      </a:endParaRPr>
                    </a:p>
                  </a:txBody>
                  <a:tcPr marT="45679" marB="45679">
                    <a:solidFill>
                      <a:srgbClr val="005796"/>
                    </a:solidFill>
                  </a:tcPr>
                </a:tc>
                <a:tc>
                  <a:txBody>
                    <a:bodyPr/>
                    <a:lstStyle/>
                    <a:p>
                      <a:pPr algn="ctr"/>
                      <a:r>
                        <a:rPr lang="en-US" sz="2000" dirty="0" smtClean="0">
                          <a:solidFill>
                            <a:srgbClr val="FFFFFF"/>
                          </a:solidFill>
                        </a:rPr>
                        <a:t>3%</a:t>
                      </a:r>
                      <a:endParaRPr lang="en-US" sz="2000" dirty="0">
                        <a:solidFill>
                          <a:srgbClr val="FFFFFF"/>
                        </a:solidFill>
                      </a:endParaRPr>
                    </a:p>
                  </a:txBody>
                  <a:tcPr marT="45679" marB="45679">
                    <a:solidFill>
                      <a:srgbClr val="005796"/>
                    </a:solidFill>
                  </a:tcPr>
                </a:tc>
              </a:tr>
              <a:tr h="396095">
                <a:tc>
                  <a:txBody>
                    <a:bodyPr/>
                    <a:lstStyle/>
                    <a:p>
                      <a:r>
                        <a:rPr lang="en-US" sz="2000" dirty="0" smtClean="0">
                          <a:solidFill>
                            <a:srgbClr val="FFFFFF"/>
                          </a:solidFill>
                        </a:rPr>
                        <a:t>Diarrhea</a:t>
                      </a:r>
                      <a:endParaRPr lang="en-US" sz="2000" dirty="0">
                        <a:solidFill>
                          <a:srgbClr val="FFFFFF"/>
                        </a:solidFill>
                      </a:endParaRPr>
                    </a:p>
                  </a:txBody>
                  <a:tcPr marT="45679" marB="45679">
                    <a:solidFill>
                      <a:srgbClr val="005796"/>
                    </a:solidFill>
                  </a:tcPr>
                </a:tc>
                <a:tc>
                  <a:txBody>
                    <a:bodyPr/>
                    <a:lstStyle/>
                    <a:p>
                      <a:pPr algn="ctr"/>
                      <a:r>
                        <a:rPr lang="en-US" sz="2000" dirty="0" smtClean="0">
                          <a:solidFill>
                            <a:srgbClr val="FFFFFF"/>
                          </a:solidFill>
                        </a:rPr>
                        <a:t>22%</a:t>
                      </a:r>
                      <a:endParaRPr lang="en-US" sz="2000" dirty="0">
                        <a:solidFill>
                          <a:srgbClr val="FFFFFF"/>
                        </a:solidFill>
                      </a:endParaRPr>
                    </a:p>
                  </a:txBody>
                  <a:tcPr marT="45679" marB="45679">
                    <a:solidFill>
                      <a:srgbClr val="005796"/>
                    </a:solidFill>
                  </a:tcPr>
                </a:tc>
                <a:tc>
                  <a:txBody>
                    <a:bodyPr/>
                    <a:lstStyle/>
                    <a:p>
                      <a:pPr algn="ctr"/>
                      <a:r>
                        <a:rPr lang="en-US" sz="2000" dirty="0" smtClean="0">
                          <a:solidFill>
                            <a:srgbClr val="FFFFFF"/>
                          </a:solidFill>
                        </a:rPr>
                        <a:t>1%</a:t>
                      </a:r>
                      <a:endParaRPr lang="en-US" sz="2000" dirty="0">
                        <a:solidFill>
                          <a:srgbClr val="FFFFFF"/>
                        </a:solidFill>
                      </a:endParaRPr>
                    </a:p>
                  </a:txBody>
                  <a:tcPr marT="45679" marB="45679">
                    <a:solidFill>
                      <a:srgbClr val="005796"/>
                    </a:solidFill>
                  </a:tcPr>
                </a:tc>
              </a:tr>
            </a:tbl>
          </a:graphicData>
        </a:graphic>
      </p:graphicFrame>
      <p:sp>
        <p:nvSpPr>
          <p:cNvPr id="5" name="TextBox 4"/>
          <p:cNvSpPr txBox="1"/>
          <p:nvPr/>
        </p:nvSpPr>
        <p:spPr>
          <a:xfrm>
            <a:off x="685800" y="5230813"/>
            <a:ext cx="7370763" cy="1169987"/>
          </a:xfrm>
          <a:prstGeom prst="rect">
            <a:avLst/>
          </a:prstGeom>
          <a:noFill/>
        </p:spPr>
        <p:txBody>
          <a:bodyPr>
            <a:spAutoFit/>
          </a:bodyPr>
          <a:lstStyle/>
          <a:p>
            <a:pPr marL="285750" indent="-285750">
              <a:spcAft>
                <a:spcPts val="600"/>
              </a:spcAft>
              <a:buFont typeface="Arial"/>
              <a:buChar char="•"/>
              <a:defRPr/>
            </a:pPr>
            <a:r>
              <a:rPr lang="en-US" sz="2000" dirty="0">
                <a:solidFill>
                  <a:schemeClr val="bg1"/>
                </a:solidFill>
                <a:latin typeface="+mn-lt"/>
              </a:rPr>
              <a:t>12% of patients had an AE leading to drug discontinuation</a:t>
            </a:r>
          </a:p>
          <a:p>
            <a:pPr marL="285750" indent="-285750">
              <a:spcAft>
                <a:spcPts val="600"/>
              </a:spcAft>
              <a:buFont typeface="Arial"/>
              <a:buChar char="•"/>
              <a:defRPr/>
            </a:pPr>
            <a:r>
              <a:rPr lang="en-US" sz="2000" dirty="0">
                <a:solidFill>
                  <a:schemeClr val="bg1"/>
                </a:solidFill>
                <a:latin typeface="+mn-lt"/>
              </a:rPr>
              <a:t>25% of patients experienced serious AEs</a:t>
            </a:r>
          </a:p>
          <a:p>
            <a:pPr marL="285750" indent="-285750">
              <a:spcAft>
                <a:spcPts val="600"/>
              </a:spcAft>
              <a:buFont typeface="Arial"/>
              <a:buChar char="•"/>
              <a:defRPr/>
            </a:pPr>
            <a:r>
              <a:rPr lang="en-US" sz="2000" dirty="0">
                <a:solidFill>
                  <a:schemeClr val="bg1"/>
                </a:solidFill>
                <a:latin typeface="+mn-lt"/>
              </a:rPr>
              <a:t>7 patients had fatal AEs</a:t>
            </a:r>
          </a:p>
        </p:txBody>
      </p:sp>
      <p:sp>
        <p:nvSpPr>
          <p:cNvPr id="6" name="TextBox 2"/>
          <p:cNvSpPr txBox="1">
            <a:spLocks noChangeArrowheads="1"/>
          </p:cNvSpPr>
          <p:nvPr/>
        </p:nvSpPr>
        <p:spPr bwMode="auto">
          <a:xfrm>
            <a:off x="76200" y="6511925"/>
            <a:ext cx="5638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fr-FR" sz="1600" dirty="0" err="1" smtClean="0">
                <a:solidFill>
                  <a:schemeClr val="bg1"/>
                </a:solidFill>
                <a:latin typeface="+mn-lt"/>
              </a:rPr>
              <a:t>Sekulic</a:t>
            </a:r>
            <a:r>
              <a:rPr lang="fr-FR" sz="1600" dirty="0" smtClean="0">
                <a:solidFill>
                  <a:schemeClr val="bg1"/>
                </a:solidFill>
                <a:latin typeface="+mn-lt"/>
              </a:rPr>
              <a:t> A et al. </a:t>
            </a:r>
            <a:r>
              <a:rPr lang="en-US" sz="1600" i="1" dirty="0">
                <a:solidFill>
                  <a:srgbClr val="FFFFFF"/>
                </a:solidFill>
                <a:latin typeface="Arial"/>
                <a:cs typeface="Arial"/>
              </a:rPr>
              <a:t>New </a:t>
            </a:r>
            <a:r>
              <a:rPr lang="en-US" sz="1600" i="1" dirty="0" err="1">
                <a:solidFill>
                  <a:srgbClr val="FFFFFF"/>
                </a:solidFill>
                <a:latin typeface="Arial"/>
                <a:cs typeface="Arial"/>
              </a:rPr>
              <a:t>Engl</a:t>
            </a:r>
            <a:r>
              <a:rPr lang="en-US" sz="1600" i="1" dirty="0">
                <a:solidFill>
                  <a:srgbClr val="FFFFFF"/>
                </a:solidFill>
                <a:latin typeface="Arial"/>
                <a:cs typeface="Arial"/>
              </a:rPr>
              <a:t> J Med </a:t>
            </a:r>
            <a:r>
              <a:rPr lang="fr-FR" sz="1600" dirty="0" smtClean="0">
                <a:solidFill>
                  <a:schemeClr val="bg1"/>
                </a:solidFill>
                <a:latin typeface="+mn-lt"/>
              </a:rPr>
              <a:t>2012;366(23):2171-79.</a:t>
            </a:r>
            <a:endParaRPr lang="en-US" sz="1600" dirty="0" smtClean="0">
              <a:solidFill>
                <a:schemeClr val="bg1"/>
              </a:solidFill>
              <a:latin typeface="+mn-lt"/>
            </a:endParaRPr>
          </a:p>
        </p:txBody>
      </p:sp>
      <p:sp>
        <p:nvSpPr>
          <p:cNvPr id="94254" name="Title 1"/>
          <p:cNvSpPr>
            <a:spLocks noGrp="1"/>
          </p:cNvSpPr>
          <p:nvPr>
            <p:ph type="title"/>
          </p:nvPr>
        </p:nvSpPr>
        <p:spPr/>
        <p:txBody>
          <a:bodyPr/>
          <a:lstStyle/>
          <a:p>
            <a:r>
              <a:rPr lang="en-US">
                <a:solidFill>
                  <a:srgbClr val="BBFAF9"/>
                </a:solidFill>
                <a:ea typeface="ＭＳ Ｐゴシック" charset="0"/>
                <a:cs typeface="ＭＳ Ｐゴシック" charset="0"/>
              </a:rPr>
              <a:t>Commonly Reported Adverse Events (N = 104)</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descr="BCE 1-29-1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447800"/>
            <a:ext cx="4129088" cy="30956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4" descr="1 mo.after vismodegib 3-11-13.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447800"/>
            <a:ext cx="3657600"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bwMode="auto">
          <a:xfrm>
            <a:off x="3429000" y="4114800"/>
            <a:ext cx="14478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r>
              <a:rPr lang="en-US" sz="2000" dirty="0">
                <a:latin typeface="+mn-lt"/>
              </a:rPr>
              <a:t>1/29/2013</a:t>
            </a:r>
          </a:p>
        </p:txBody>
      </p:sp>
      <p:sp>
        <p:nvSpPr>
          <p:cNvPr id="88068" name="Rectangle 7"/>
          <p:cNvSpPr>
            <a:spLocks noChangeArrowheads="1"/>
          </p:cNvSpPr>
          <p:nvPr/>
        </p:nvSpPr>
        <p:spPr bwMode="auto">
          <a:xfrm>
            <a:off x="5105400" y="1447800"/>
            <a:ext cx="3657600" cy="1600200"/>
          </a:xfrm>
          <a:prstGeom prst="rect">
            <a:avLst/>
          </a:prstGeom>
          <a:solidFill>
            <a:srgbClr val="000000"/>
          </a:solidFill>
          <a:ln w="9525">
            <a:solidFill>
              <a:schemeClr val="tx1"/>
            </a:solidFill>
            <a:round/>
            <a:headEnd/>
            <a:tailEnd/>
          </a:ln>
        </p:spPr>
        <p:txBody>
          <a:bodyPr/>
          <a:lstStyle/>
          <a:p>
            <a:endParaRPr lang="en-US"/>
          </a:p>
        </p:txBody>
      </p:sp>
      <p:sp>
        <p:nvSpPr>
          <p:cNvPr id="9" name="Rectangle 8"/>
          <p:cNvSpPr/>
          <p:nvPr/>
        </p:nvSpPr>
        <p:spPr bwMode="auto">
          <a:xfrm>
            <a:off x="5105400" y="4572000"/>
            <a:ext cx="3657600" cy="1752600"/>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a:lstStyle/>
          <a:p>
            <a:pPr>
              <a:defRPr/>
            </a:pPr>
            <a:endParaRPr lang="en-US" sz="2000" dirty="0">
              <a:latin typeface="+mn-lt"/>
            </a:endParaRPr>
          </a:p>
          <a:p>
            <a:pPr>
              <a:defRPr/>
            </a:pPr>
            <a:endParaRPr lang="en-US" sz="2000" dirty="0">
              <a:latin typeface="+mn-lt"/>
            </a:endParaRPr>
          </a:p>
          <a:p>
            <a:pPr>
              <a:defRPr/>
            </a:pPr>
            <a:endParaRPr lang="en-US" sz="2000" dirty="0">
              <a:latin typeface="+mn-lt"/>
            </a:endParaRPr>
          </a:p>
          <a:p>
            <a:pPr>
              <a:defRPr/>
            </a:pPr>
            <a:endParaRPr lang="en-US" sz="2000" dirty="0">
              <a:latin typeface="+mn-lt"/>
            </a:endParaRPr>
          </a:p>
          <a:p>
            <a:pPr>
              <a:defRPr/>
            </a:pPr>
            <a:r>
              <a:rPr lang="en-US" sz="2000" dirty="0">
                <a:latin typeface="+mn-lt"/>
              </a:rPr>
              <a:t>		     </a:t>
            </a:r>
            <a:r>
              <a:rPr lang="en-US" sz="2000" dirty="0">
                <a:solidFill>
                  <a:schemeClr val="bg1"/>
                </a:solidFill>
                <a:latin typeface="+mn-lt"/>
              </a:rPr>
              <a:t>3/11/2013</a:t>
            </a:r>
          </a:p>
        </p:txBody>
      </p:sp>
      <p:sp>
        <p:nvSpPr>
          <p:cNvPr id="68615" name="Rectangle 9"/>
          <p:cNvSpPr>
            <a:spLocks noChangeArrowheads="1"/>
          </p:cNvSpPr>
          <p:nvPr/>
        </p:nvSpPr>
        <p:spPr bwMode="auto">
          <a:xfrm>
            <a:off x="381000" y="1447800"/>
            <a:ext cx="4114800" cy="609600"/>
          </a:xfrm>
          <a:prstGeom prst="rect">
            <a:avLst/>
          </a:prstGeom>
          <a:solidFill>
            <a:schemeClr val="tx1"/>
          </a:solidFill>
          <a:ln w="9525">
            <a:solidFill>
              <a:schemeClr val="tx1"/>
            </a:solidFill>
            <a:round/>
            <a:headEnd/>
            <a:tailEnd/>
          </a:ln>
        </p:spPr>
        <p:txBody>
          <a:bodyPr/>
          <a:lstStyle/>
          <a:p>
            <a:pPr>
              <a:defRPr/>
            </a:pPr>
            <a:endParaRPr lang="en-US">
              <a:ln>
                <a:solidFill>
                  <a:srgbClr val="000000"/>
                </a:solidFill>
              </a:ln>
              <a:solidFill>
                <a:srgbClr val="000000"/>
              </a:solidFill>
            </a:endParaRPr>
          </a:p>
        </p:txBody>
      </p:sp>
      <p:sp>
        <p:nvSpPr>
          <p:cNvPr id="11" name="TextBox 10"/>
          <p:cNvSpPr txBox="1"/>
          <p:nvPr/>
        </p:nvSpPr>
        <p:spPr>
          <a:xfrm>
            <a:off x="381000" y="4953000"/>
            <a:ext cx="4648200" cy="1477963"/>
          </a:xfrm>
          <a:prstGeom prst="rect">
            <a:avLst/>
          </a:prstGeom>
          <a:noFill/>
        </p:spPr>
        <p:txBody>
          <a:bodyPr>
            <a:spAutoFit/>
          </a:bodyPr>
          <a:lstStyle/>
          <a:p>
            <a:pPr marL="285750" indent="-285750">
              <a:buFont typeface="Arial"/>
              <a:buChar char="•"/>
              <a:defRPr/>
            </a:pPr>
            <a:r>
              <a:rPr lang="en-US" sz="1800" dirty="0">
                <a:solidFill>
                  <a:schemeClr val="bg1"/>
                </a:solidFill>
                <a:latin typeface="+mn-lt"/>
              </a:rPr>
              <a:t>Surgeon intended to remove his nose</a:t>
            </a:r>
          </a:p>
          <a:p>
            <a:pPr marL="285750" indent="-285750">
              <a:buFont typeface="Arial"/>
              <a:buChar char="•"/>
              <a:defRPr/>
            </a:pPr>
            <a:r>
              <a:rPr lang="en-US" sz="1800" dirty="0">
                <a:solidFill>
                  <a:schemeClr val="bg1"/>
                </a:solidFill>
                <a:latin typeface="+mn-lt"/>
              </a:rPr>
              <a:t>Tumor disappeared after 2 weeks of </a:t>
            </a:r>
            <a:r>
              <a:rPr lang="en-US" sz="1800" dirty="0" err="1">
                <a:solidFill>
                  <a:schemeClr val="bg1"/>
                </a:solidFill>
                <a:latin typeface="+mn-lt"/>
              </a:rPr>
              <a:t>vismodegib</a:t>
            </a:r>
            <a:endParaRPr lang="en-US" sz="1800" dirty="0">
              <a:solidFill>
                <a:schemeClr val="bg1"/>
              </a:solidFill>
              <a:latin typeface="+mn-lt"/>
            </a:endParaRPr>
          </a:p>
          <a:p>
            <a:pPr marL="285750" indent="-285750">
              <a:buFont typeface="Arial"/>
              <a:buChar char="•"/>
              <a:defRPr/>
            </a:pPr>
            <a:r>
              <a:rPr lang="en-US" sz="1800" dirty="0">
                <a:solidFill>
                  <a:schemeClr val="bg1"/>
                </a:solidFill>
                <a:latin typeface="+mn-lt"/>
              </a:rPr>
              <a:t>Surgeon will perform smaller, nose-preserving excision</a:t>
            </a:r>
          </a:p>
        </p:txBody>
      </p:sp>
      <p:sp>
        <p:nvSpPr>
          <p:cNvPr id="88072" name="Title 2"/>
          <p:cNvSpPr>
            <a:spLocks noGrp="1"/>
          </p:cNvSpPr>
          <p:nvPr>
            <p:ph type="title"/>
          </p:nvPr>
        </p:nvSpPr>
        <p:spPr>
          <a:xfrm>
            <a:off x="685800" y="0"/>
            <a:ext cx="8458200" cy="1143000"/>
          </a:xfrm>
        </p:spPr>
        <p:txBody>
          <a:bodyPr/>
          <a:lstStyle/>
          <a:p>
            <a:r>
              <a:rPr lang="en-US" dirty="0">
                <a:solidFill>
                  <a:srgbClr val="BBFAF9"/>
                </a:solidFill>
                <a:ea typeface="ＭＳ Ｐゴシック" charset="0"/>
                <a:cs typeface="ＭＳ Ｐゴシック" charset="0"/>
              </a:rPr>
              <a:t>70</a:t>
            </a:r>
            <a:r>
              <a:rPr lang="en-US" dirty="0" smtClean="0">
                <a:solidFill>
                  <a:srgbClr val="BBFAF9"/>
                </a:solidFill>
                <a:ea typeface="ＭＳ Ｐゴシック" charset="0"/>
                <a:cs typeface="ＭＳ Ｐゴシック" charset="0"/>
              </a:rPr>
              <a:t>-</a:t>
            </a:r>
            <a:r>
              <a:rPr lang="en-US" dirty="0">
                <a:solidFill>
                  <a:srgbClr val="BBFAF9"/>
                </a:solidFill>
                <a:ea typeface="ＭＳ Ｐゴシック" charset="0"/>
                <a:cs typeface="ＭＳ Ｐゴシック" charset="0"/>
              </a:rPr>
              <a:t>Y</a:t>
            </a:r>
            <a:r>
              <a:rPr lang="en-US" dirty="0" smtClean="0">
                <a:solidFill>
                  <a:srgbClr val="BBFAF9"/>
                </a:solidFill>
                <a:ea typeface="ＭＳ Ｐゴシック" charset="0"/>
                <a:cs typeface="ＭＳ Ｐゴシック" charset="0"/>
              </a:rPr>
              <a:t>ear-Old Man </a:t>
            </a:r>
            <a:r>
              <a:rPr lang="en-US" dirty="0">
                <a:solidFill>
                  <a:srgbClr val="BBFAF9"/>
                </a:solidFill>
                <a:ea typeface="ＭＳ Ｐゴシック" charset="0"/>
                <a:cs typeface="ＭＳ Ｐゴシック" charset="0"/>
              </a:rPr>
              <a:t>with BCC</a:t>
            </a:r>
            <a:br>
              <a:rPr lang="en-US" dirty="0">
                <a:solidFill>
                  <a:srgbClr val="BBFAF9"/>
                </a:solidFill>
                <a:ea typeface="ＭＳ Ｐゴシック" charset="0"/>
                <a:cs typeface="ＭＳ Ｐゴシック" charset="0"/>
              </a:rPr>
            </a:br>
            <a:r>
              <a:rPr lang="en-US" sz="2000" dirty="0">
                <a:solidFill>
                  <a:srgbClr val="BBFAF9"/>
                </a:solidFill>
                <a:ea typeface="ＭＳ Ｐゴシック" charset="0"/>
                <a:cs typeface="ＭＳ Ｐゴシック" charset="0"/>
              </a:rPr>
              <a:t>(</a:t>
            </a:r>
            <a:r>
              <a:rPr lang="en-US" sz="2200" dirty="0">
                <a:solidFill>
                  <a:srgbClr val="BBFAF9"/>
                </a:solidFill>
                <a:ea typeface="ＭＳ Ｐゴシック" charset="0"/>
                <a:cs typeface="ＭＳ Ｐゴシック" charset="0"/>
              </a:rPr>
              <a:t>from the practice of Allan Freedman, </a:t>
            </a:r>
            <a:r>
              <a:rPr lang="en-US" sz="2200" dirty="0" smtClean="0">
                <a:solidFill>
                  <a:srgbClr val="BBFAF9"/>
                </a:solidFill>
                <a:ea typeface="ＭＳ Ｐゴシック" charset="0"/>
                <a:cs typeface="ＭＳ Ｐゴシック" charset="0"/>
              </a:rPr>
              <a:t>MD, Snellville, Georgia)</a:t>
            </a:r>
            <a:endParaRPr lang="en-US" sz="2200" dirty="0">
              <a:solidFill>
                <a:srgbClr val="BBFAF9"/>
              </a:solidFill>
              <a:ea typeface="ＭＳ Ｐゴシック" charset="0"/>
              <a:cs typeface="ＭＳ Ｐゴシック" charset="0"/>
            </a:endParaRPr>
          </a:p>
        </p:txBody>
      </p:sp>
    </p:spTree>
    <p:extLst>
      <p:ext uri="{BB962C8B-B14F-4D97-AF65-F5344CB8AC3E}">
        <p14:creationId xmlns:p14="http://schemas.microsoft.com/office/powerpoint/2010/main" val="18480689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382000" cy="1143000"/>
          </a:xfrm>
        </p:spPr>
        <p:txBody>
          <a:bodyPr/>
          <a:lstStyle/>
          <a:p>
            <a:r>
              <a:rPr lang="en-US" sz="3200" dirty="0" err="1"/>
              <a:t>Vismodegib</a:t>
            </a:r>
            <a:r>
              <a:rPr lang="en-US" sz="3200" dirty="0"/>
              <a:t> as an Adjuvant to Surgery for Basal Cell Carcinomas</a:t>
            </a:r>
          </a:p>
        </p:txBody>
      </p:sp>
      <p:sp>
        <p:nvSpPr>
          <p:cNvPr id="4" name="Title 1"/>
          <p:cNvSpPr txBox="1">
            <a:spLocks/>
          </p:cNvSpPr>
          <p:nvPr/>
        </p:nvSpPr>
        <p:spPr bwMode="auto">
          <a:xfrm>
            <a:off x="304800" y="1752600"/>
            <a:ext cx="8839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xmlns:mv="urn:schemas-microsoft-com:mac:vml" xmlns:mc="http://schemas.openxmlformats.org/markup-compatibility/2006" val="1"/>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2600" b="1">
                <a:solidFill>
                  <a:srgbClr val="CCFFFF"/>
                </a:solidFill>
                <a:latin typeface="Arial" charset="0"/>
                <a:ea typeface="ＭＳ Ｐゴシック" charset="-128"/>
                <a:cs typeface="ＭＳ Ｐゴシック" charset="-128"/>
              </a:defRPr>
            </a:lvl1pPr>
            <a:lvl2pPr algn="l" rtl="0" eaLnBrk="0" fontAlgn="base" hangingPunct="0">
              <a:lnSpc>
                <a:spcPct val="90000"/>
              </a:lnSpc>
              <a:spcBef>
                <a:spcPct val="0"/>
              </a:spcBef>
              <a:spcAft>
                <a:spcPct val="0"/>
              </a:spcAft>
              <a:defRPr sz="2600" b="1">
                <a:solidFill>
                  <a:srgbClr val="CCFFFF"/>
                </a:solidFill>
                <a:latin typeface="Arial" charset="0"/>
                <a:ea typeface="ＭＳ Ｐゴシック" charset="-128"/>
                <a:cs typeface="ＭＳ Ｐゴシック" charset="-128"/>
              </a:defRPr>
            </a:lvl2pPr>
            <a:lvl3pPr algn="l" rtl="0" eaLnBrk="0" fontAlgn="base" hangingPunct="0">
              <a:lnSpc>
                <a:spcPct val="90000"/>
              </a:lnSpc>
              <a:spcBef>
                <a:spcPct val="0"/>
              </a:spcBef>
              <a:spcAft>
                <a:spcPct val="0"/>
              </a:spcAft>
              <a:defRPr sz="2600" b="1">
                <a:solidFill>
                  <a:srgbClr val="CCFFFF"/>
                </a:solidFill>
                <a:latin typeface="Arial" charset="0"/>
                <a:ea typeface="ＭＳ Ｐゴシック" charset="-128"/>
                <a:cs typeface="ＭＳ Ｐゴシック" charset="-128"/>
              </a:defRPr>
            </a:lvl3pPr>
            <a:lvl4pPr algn="l" rtl="0" eaLnBrk="0" fontAlgn="base" hangingPunct="0">
              <a:lnSpc>
                <a:spcPct val="90000"/>
              </a:lnSpc>
              <a:spcBef>
                <a:spcPct val="0"/>
              </a:spcBef>
              <a:spcAft>
                <a:spcPct val="0"/>
              </a:spcAft>
              <a:defRPr sz="2600" b="1">
                <a:solidFill>
                  <a:srgbClr val="CCFFFF"/>
                </a:solidFill>
                <a:latin typeface="Arial" charset="0"/>
                <a:ea typeface="ＭＳ Ｐゴシック" charset="-128"/>
                <a:cs typeface="ＭＳ Ｐゴシック" charset="-128"/>
              </a:defRPr>
            </a:lvl4pPr>
            <a:lvl5pPr algn="l" rtl="0" eaLnBrk="0" fontAlgn="base" hangingPunct="0">
              <a:lnSpc>
                <a:spcPct val="90000"/>
              </a:lnSpc>
              <a:spcBef>
                <a:spcPct val="0"/>
              </a:spcBef>
              <a:spcAft>
                <a:spcPct val="0"/>
              </a:spcAft>
              <a:defRPr sz="2600" b="1">
                <a:solidFill>
                  <a:srgbClr val="CCFFFF"/>
                </a:solidFill>
                <a:latin typeface="Arial" charset="0"/>
                <a:ea typeface="ＭＳ Ｐゴシック" charset="-128"/>
                <a:cs typeface="ＭＳ Ｐゴシック" charset="-128"/>
              </a:defRPr>
            </a:lvl5pPr>
            <a:lvl6pPr marL="457200" algn="l" rtl="0" fontAlgn="base">
              <a:lnSpc>
                <a:spcPct val="90000"/>
              </a:lnSpc>
              <a:spcBef>
                <a:spcPct val="0"/>
              </a:spcBef>
              <a:spcAft>
                <a:spcPct val="0"/>
              </a:spcAft>
              <a:defRPr sz="2600">
                <a:solidFill>
                  <a:srgbClr val="124780"/>
                </a:solidFill>
                <a:latin typeface="Arial Bold" charset="0"/>
              </a:defRPr>
            </a:lvl6pPr>
            <a:lvl7pPr marL="914400" algn="l" rtl="0" fontAlgn="base">
              <a:lnSpc>
                <a:spcPct val="90000"/>
              </a:lnSpc>
              <a:spcBef>
                <a:spcPct val="0"/>
              </a:spcBef>
              <a:spcAft>
                <a:spcPct val="0"/>
              </a:spcAft>
              <a:defRPr sz="2600">
                <a:solidFill>
                  <a:srgbClr val="124780"/>
                </a:solidFill>
                <a:latin typeface="Arial Bold" charset="0"/>
              </a:defRPr>
            </a:lvl7pPr>
            <a:lvl8pPr marL="1371600" algn="l" rtl="0" fontAlgn="base">
              <a:lnSpc>
                <a:spcPct val="90000"/>
              </a:lnSpc>
              <a:spcBef>
                <a:spcPct val="0"/>
              </a:spcBef>
              <a:spcAft>
                <a:spcPct val="0"/>
              </a:spcAft>
              <a:defRPr sz="2600">
                <a:solidFill>
                  <a:srgbClr val="124780"/>
                </a:solidFill>
                <a:latin typeface="Arial Bold" charset="0"/>
              </a:defRPr>
            </a:lvl8pPr>
            <a:lvl9pPr marL="1828800" algn="l" rtl="0" fontAlgn="base">
              <a:lnSpc>
                <a:spcPct val="90000"/>
              </a:lnSpc>
              <a:spcBef>
                <a:spcPct val="0"/>
              </a:spcBef>
              <a:spcAft>
                <a:spcPct val="0"/>
              </a:spcAft>
              <a:defRPr sz="2600">
                <a:solidFill>
                  <a:srgbClr val="124780"/>
                </a:solidFill>
                <a:latin typeface="Arial Bold" charset="0"/>
              </a:defRPr>
            </a:lvl9pPr>
          </a:lstStyle>
          <a:p>
            <a:r>
              <a:rPr lang="en-US" sz="2800" b="0" dirty="0" smtClean="0">
                <a:solidFill>
                  <a:srgbClr val="FFFFFF"/>
                </a:solidFill>
              </a:rPr>
              <a:t>Ally M et al.</a:t>
            </a:r>
            <a:endParaRPr lang="en-US" sz="2800" b="0" dirty="0">
              <a:solidFill>
                <a:srgbClr val="FFFFFF"/>
              </a:solidFill>
            </a:endParaRPr>
          </a:p>
          <a:p>
            <a:r>
              <a:rPr lang="en-US" sz="2800" b="0" dirty="0" smtClean="0">
                <a:solidFill>
                  <a:srgbClr val="FFFFFF"/>
                </a:solidFill>
              </a:rPr>
              <a:t>American Academy of </a:t>
            </a:r>
            <a:r>
              <a:rPr lang="en-US" sz="2800" b="0" dirty="0" err="1" smtClean="0">
                <a:solidFill>
                  <a:srgbClr val="FFFFFF"/>
                </a:solidFill>
              </a:rPr>
              <a:t>Dermatology;Abstract</a:t>
            </a:r>
            <a:r>
              <a:rPr lang="en-US" sz="2800" b="0" dirty="0" smtClean="0">
                <a:solidFill>
                  <a:srgbClr val="FFFFFF"/>
                </a:solidFill>
              </a:rPr>
              <a:t> S018</a:t>
            </a:r>
          </a:p>
          <a:p>
            <a:r>
              <a:rPr lang="en-US" sz="2800" b="0" dirty="0" smtClean="0">
                <a:solidFill>
                  <a:srgbClr val="FFFFFF"/>
                </a:solidFill>
              </a:rPr>
              <a:t>March 1-5, 2013, Miami Beach, Florida</a:t>
            </a:r>
            <a:endParaRPr lang="en-US" sz="2800" b="0" dirty="0">
              <a:solidFill>
                <a:srgbClr val="FFFFFF"/>
              </a:solidFill>
            </a:endParaRPr>
          </a:p>
        </p:txBody>
      </p:sp>
      <p:sp>
        <p:nvSpPr>
          <p:cNvPr id="5" name="TextBox 4"/>
          <p:cNvSpPr txBox="1"/>
          <p:nvPr/>
        </p:nvSpPr>
        <p:spPr>
          <a:xfrm>
            <a:off x="533400" y="3962400"/>
            <a:ext cx="7930376" cy="1928733"/>
          </a:xfrm>
          <a:prstGeom prst="rect">
            <a:avLst/>
          </a:prstGeom>
          <a:noFill/>
        </p:spPr>
        <p:txBody>
          <a:bodyPr wrap="none" rtlCol="0">
            <a:spAutoFit/>
          </a:bodyPr>
          <a:lstStyle/>
          <a:p>
            <a:pPr>
              <a:lnSpc>
                <a:spcPct val="120000"/>
              </a:lnSpc>
            </a:pPr>
            <a:r>
              <a:rPr lang="en-US" sz="2000" dirty="0" smtClean="0">
                <a:solidFill>
                  <a:srgbClr val="BBFAF9"/>
                </a:solidFill>
                <a:latin typeface="+mn-lt"/>
              </a:rPr>
              <a:t>Single-arm study of neoadjuvant </a:t>
            </a:r>
            <a:r>
              <a:rPr lang="en-US" sz="2000" dirty="0" err="1" smtClean="0">
                <a:solidFill>
                  <a:srgbClr val="BBFAF9"/>
                </a:solidFill>
                <a:latin typeface="+mn-lt"/>
              </a:rPr>
              <a:t>vismodegib</a:t>
            </a:r>
            <a:r>
              <a:rPr lang="en-US" sz="2000" dirty="0" smtClean="0">
                <a:solidFill>
                  <a:srgbClr val="BBFAF9"/>
                </a:solidFill>
                <a:latin typeface="+mn-lt"/>
              </a:rPr>
              <a:t> prior to MMS (N = 5)</a:t>
            </a:r>
          </a:p>
          <a:p>
            <a:pPr marL="342900" indent="-342900">
              <a:lnSpc>
                <a:spcPct val="120000"/>
              </a:lnSpc>
              <a:buFont typeface="Arial"/>
              <a:buChar char="•"/>
            </a:pPr>
            <a:r>
              <a:rPr lang="en-US" sz="2000" dirty="0" smtClean="0">
                <a:solidFill>
                  <a:srgbClr val="FFC314"/>
                </a:solidFill>
                <a:latin typeface="+mn-lt"/>
              </a:rPr>
              <a:t>Reduction in surgical defect size: 38%</a:t>
            </a:r>
          </a:p>
          <a:p>
            <a:pPr marL="342900" indent="-342900">
              <a:lnSpc>
                <a:spcPct val="120000"/>
              </a:lnSpc>
              <a:buFont typeface="Arial"/>
              <a:buChar char="•"/>
            </a:pPr>
            <a:r>
              <a:rPr lang="en-US" sz="2000" dirty="0" smtClean="0">
                <a:solidFill>
                  <a:srgbClr val="FFC314"/>
                </a:solidFill>
                <a:latin typeface="+mn-lt"/>
              </a:rPr>
              <a:t>Reduction in tumor from baseline: 46%</a:t>
            </a:r>
          </a:p>
          <a:p>
            <a:pPr marL="342900" indent="-342900">
              <a:lnSpc>
                <a:spcPct val="120000"/>
              </a:lnSpc>
              <a:buFont typeface="Arial"/>
              <a:buChar char="•"/>
            </a:pPr>
            <a:r>
              <a:rPr lang="en-US" sz="2000" dirty="0" smtClean="0">
                <a:solidFill>
                  <a:srgbClr val="FFC314"/>
                </a:solidFill>
                <a:latin typeface="+mn-lt"/>
              </a:rPr>
              <a:t>No BCCs in 3 tumors, residual BCC in 1, equivocal diagnosis in 3</a:t>
            </a:r>
          </a:p>
          <a:p>
            <a:pPr marL="342900" indent="-342900">
              <a:lnSpc>
                <a:spcPct val="120000"/>
              </a:lnSpc>
              <a:buFont typeface="Arial"/>
              <a:buChar char="•"/>
            </a:pPr>
            <a:r>
              <a:rPr lang="en-US" sz="2000" dirty="0" smtClean="0">
                <a:solidFill>
                  <a:srgbClr val="FFC314"/>
                </a:solidFill>
                <a:latin typeface="+mn-lt"/>
              </a:rPr>
              <a:t>No recurrence after median of 3 months of follow-up</a:t>
            </a:r>
            <a:endParaRPr lang="en-US" sz="2000" dirty="0">
              <a:solidFill>
                <a:srgbClr val="FFC314"/>
              </a:solidFill>
              <a:latin typeface="+mn-lt"/>
            </a:endParaRPr>
          </a:p>
        </p:txBody>
      </p:sp>
    </p:spTree>
    <p:extLst>
      <p:ext uri="{BB962C8B-B14F-4D97-AF65-F5344CB8AC3E}">
        <p14:creationId xmlns:p14="http://schemas.microsoft.com/office/powerpoint/2010/main" val="3771194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52"/>
          <p:cNvSpPr>
            <a:spLocks noChangeArrowheads="1"/>
          </p:cNvSpPr>
          <p:nvPr/>
        </p:nvSpPr>
        <p:spPr bwMode="auto">
          <a:xfrm>
            <a:off x="228600" y="1371600"/>
            <a:ext cx="8763000" cy="4267200"/>
          </a:xfrm>
          <a:prstGeom prst="rect">
            <a:avLst/>
          </a:prstGeom>
          <a:solidFill>
            <a:srgbClr val="9CCBED"/>
          </a:solidFill>
          <a:ln w="9525">
            <a:solidFill>
              <a:schemeClr val="tx1">
                <a:alpha val="50195"/>
              </a:schemeClr>
            </a:solidFill>
            <a:miter lim="800000"/>
            <a:headEnd/>
            <a:tailEnd/>
          </a:ln>
        </p:spPr>
        <p:txBody>
          <a:bodyPr wrap="none" anchor="ctr"/>
          <a:lstStyle/>
          <a:p>
            <a:pPr algn="ctr"/>
            <a:endParaRPr lang="en-US" baseline="-2500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11393945"/>
              </p:ext>
            </p:extLst>
          </p:nvPr>
        </p:nvGraphicFramePr>
        <p:xfrm>
          <a:off x="381000" y="1524001"/>
          <a:ext cx="8458200" cy="3962370"/>
        </p:xfrm>
        <a:graphic>
          <a:graphicData uri="http://schemas.openxmlformats.org/drawingml/2006/table">
            <a:tbl>
              <a:tblPr firstRow="1" bandRow="1">
                <a:tableStyleId>{21E4AEA4-8DFA-4A89-87EB-49C32662AFE0}</a:tableStyleId>
              </a:tblPr>
              <a:tblGrid>
                <a:gridCol w="1752600"/>
                <a:gridCol w="914400"/>
                <a:gridCol w="609600"/>
                <a:gridCol w="5181600"/>
              </a:tblGrid>
              <a:tr h="660385">
                <a:tc>
                  <a:txBody>
                    <a:bodyPr/>
                    <a:lstStyle/>
                    <a:p>
                      <a:r>
                        <a:rPr lang="en-US" sz="1800" dirty="0" smtClean="0"/>
                        <a:t>Trial identifier</a:t>
                      </a:r>
                      <a:endParaRPr lang="en-US" sz="1800" dirty="0"/>
                    </a:p>
                  </a:txBody>
                  <a:tcPr marT="45701" marB="45701" anchor="b">
                    <a:solidFill>
                      <a:srgbClr val="012A50"/>
                    </a:solidFill>
                  </a:tcPr>
                </a:tc>
                <a:tc>
                  <a:txBody>
                    <a:bodyPr/>
                    <a:lstStyle/>
                    <a:p>
                      <a:pPr algn="ctr"/>
                      <a:r>
                        <a:rPr lang="en-US" sz="1800" dirty="0" smtClean="0"/>
                        <a:t>Phase</a:t>
                      </a:r>
                      <a:endParaRPr lang="en-US" sz="1800" dirty="0"/>
                    </a:p>
                  </a:txBody>
                  <a:tcPr marT="45701" marB="45701" anchor="b">
                    <a:solidFill>
                      <a:srgbClr val="012A50"/>
                    </a:solidFill>
                  </a:tcPr>
                </a:tc>
                <a:tc>
                  <a:txBody>
                    <a:bodyPr/>
                    <a:lstStyle/>
                    <a:p>
                      <a:pPr algn="ctr"/>
                      <a:r>
                        <a:rPr lang="en-US" sz="1800" dirty="0" smtClean="0"/>
                        <a:t>N</a:t>
                      </a:r>
                      <a:endParaRPr lang="en-US" sz="1800" dirty="0"/>
                    </a:p>
                  </a:txBody>
                  <a:tcPr marT="45701" marB="45701" anchor="b">
                    <a:solidFill>
                      <a:srgbClr val="012A50"/>
                    </a:solidFill>
                  </a:tcPr>
                </a:tc>
                <a:tc>
                  <a:txBody>
                    <a:bodyPr/>
                    <a:lstStyle/>
                    <a:p>
                      <a:pPr algn="ctr"/>
                      <a:r>
                        <a:rPr lang="en-US" sz="1800" dirty="0" smtClean="0"/>
                        <a:t>Protocol Information</a:t>
                      </a:r>
                      <a:endParaRPr lang="en-US" sz="1800" dirty="0"/>
                    </a:p>
                  </a:txBody>
                  <a:tcPr marT="45701" marB="45701" anchor="b">
                    <a:solidFill>
                      <a:srgbClr val="012A50"/>
                    </a:solidFill>
                  </a:tcPr>
                </a:tc>
              </a:tr>
              <a:tr h="660400">
                <a:tc>
                  <a:txBody>
                    <a:bodyPr/>
                    <a:lstStyle/>
                    <a:p>
                      <a:r>
                        <a:rPr lang="en-US" sz="1800" kern="1200" dirty="0" smtClean="0">
                          <a:solidFill>
                            <a:srgbClr val="FFFFFF"/>
                          </a:solidFill>
                          <a:effectLst/>
                          <a:latin typeface="+mn-lt"/>
                          <a:ea typeface="+mn-ea"/>
                          <a:cs typeface="+mn-cs"/>
                        </a:rPr>
                        <a:t>NCT01201915</a:t>
                      </a:r>
                    </a:p>
                  </a:txBody>
                  <a:tcPr marT="45701" marB="45701">
                    <a:solidFill>
                      <a:srgbClr val="005796"/>
                    </a:solidFill>
                  </a:tcPr>
                </a:tc>
                <a:tc>
                  <a:txBody>
                    <a:bodyPr/>
                    <a:lstStyle/>
                    <a:p>
                      <a:pPr algn="ctr"/>
                      <a:r>
                        <a:rPr lang="en-US" sz="1800" dirty="0" smtClean="0">
                          <a:solidFill>
                            <a:srgbClr val="FFFFFF"/>
                          </a:solidFill>
                        </a:rPr>
                        <a:t>II</a:t>
                      </a:r>
                      <a:endParaRPr lang="en-US" sz="1800" dirty="0">
                        <a:solidFill>
                          <a:srgbClr val="FFFFFF"/>
                        </a:solidFill>
                      </a:endParaRPr>
                    </a:p>
                  </a:txBody>
                  <a:tcPr marT="45701" marB="45701">
                    <a:solidFill>
                      <a:srgbClr val="005796"/>
                    </a:solidFill>
                  </a:tcPr>
                </a:tc>
                <a:tc>
                  <a:txBody>
                    <a:bodyPr/>
                    <a:lstStyle/>
                    <a:p>
                      <a:pPr algn="ctr"/>
                      <a:r>
                        <a:rPr lang="en-US" sz="1800" dirty="0" smtClean="0">
                          <a:solidFill>
                            <a:srgbClr val="FFFFFF"/>
                          </a:solidFill>
                        </a:rPr>
                        <a:t>74</a:t>
                      </a:r>
                      <a:endParaRPr lang="en-US" sz="1800" dirty="0">
                        <a:solidFill>
                          <a:srgbClr val="FFFFFF"/>
                        </a:solidFill>
                      </a:endParaRPr>
                    </a:p>
                  </a:txBody>
                  <a:tcPr marT="45701" marB="45701">
                    <a:solidFill>
                      <a:srgbClr val="005796"/>
                    </a:solidFill>
                  </a:tcPr>
                </a:tc>
                <a:tc>
                  <a:txBody>
                    <a:bodyPr/>
                    <a:lstStyle/>
                    <a:p>
                      <a:r>
                        <a:rPr lang="en-US" sz="1800" dirty="0" smtClean="0">
                          <a:solidFill>
                            <a:srgbClr val="FFFFFF"/>
                          </a:solidFill>
                        </a:rPr>
                        <a:t>N</a:t>
                      </a:r>
                      <a:r>
                        <a:rPr lang="en-US" sz="1800" baseline="0" dirty="0" smtClean="0">
                          <a:solidFill>
                            <a:srgbClr val="FFFFFF"/>
                          </a:solidFill>
                        </a:rPr>
                        <a:t>eoadjuvant </a:t>
                      </a:r>
                      <a:r>
                        <a:rPr lang="en-US" sz="1800" baseline="0" dirty="0" err="1" smtClean="0">
                          <a:solidFill>
                            <a:srgbClr val="FFFFFF"/>
                          </a:solidFill>
                        </a:rPr>
                        <a:t>vismodegib</a:t>
                      </a:r>
                      <a:r>
                        <a:rPr lang="en-US" sz="1800" baseline="0" dirty="0" smtClean="0">
                          <a:solidFill>
                            <a:srgbClr val="FFFFFF"/>
                          </a:solidFill>
                        </a:rPr>
                        <a:t> in operable BCC prior to MMS</a:t>
                      </a:r>
                      <a:endParaRPr lang="en-US" sz="1800" dirty="0">
                        <a:solidFill>
                          <a:srgbClr val="FFFFFF"/>
                        </a:solidFill>
                      </a:endParaRPr>
                    </a:p>
                  </a:txBody>
                  <a:tcPr marT="45701" marB="45701">
                    <a:solidFill>
                      <a:srgbClr val="005796"/>
                    </a:solidFill>
                  </a:tcPr>
                </a:tc>
              </a:tr>
              <a:tr h="660400">
                <a:tc>
                  <a:txBody>
                    <a:bodyPr/>
                    <a:lstStyle/>
                    <a:p>
                      <a:r>
                        <a:rPr lang="en-US" sz="1800" dirty="0" smtClean="0">
                          <a:solidFill>
                            <a:srgbClr val="FFFFFF"/>
                          </a:solidFill>
                        </a:rPr>
                        <a:t>NCT01543581</a:t>
                      </a:r>
                      <a:r>
                        <a:rPr lang="en-US" sz="1800" dirty="0" smtClean="0">
                          <a:solidFill>
                            <a:srgbClr val="FFFFFF"/>
                          </a:solidFill>
                          <a:effectLst/>
                        </a:rPr>
                        <a:t> </a:t>
                      </a:r>
                    </a:p>
                  </a:txBody>
                  <a:tcPr marT="45701" marB="45701">
                    <a:solidFill>
                      <a:srgbClr val="005796"/>
                    </a:solidFill>
                  </a:tcPr>
                </a:tc>
                <a:tc>
                  <a:txBody>
                    <a:bodyPr/>
                    <a:lstStyle/>
                    <a:p>
                      <a:pPr algn="ctr"/>
                      <a:r>
                        <a:rPr lang="en-US" sz="1800" dirty="0" smtClean="0">
                          <a:solidFill>
                            <a:srgbClr val="FFFFFF"/>
                          </a:solidFill>
                        </a:rPr>
                        <a:t>II</a:t>
                      </a:r>
                      <a:endParaRPr lang="en-US" sz="1800" dirty="0">
                        <a:solidFill>
                          <a:srgbClr val="FFFFFF"/>
                        </a:solidFill>
                      </a:endParaRPr>
                    </a:p>
                  </a:txBody>
                  <a:tcPr marT="45701" marB="45701">
                    <a:solidFill>
                      <a:srgbClr val="005796"/>
                    </a:solidFill>
                  </a:tcPr>
                </a:tc>
                <a:tc>
                  <a:txBody>
                    <a:bodyPr/>
                    <a:lstStyle/>
                    <a:p>
                      <a:pPr algn="ctr"/>
                      <a:r>
                        <a:rPr lang="en-US" sz="1800" dirty="0" smtClean="0">
                          <a:solidFill>
                            <a:srgbClr val="FFFFFF"/>
                          </a:solidFill>
                        </a:rPr>
                        <a:t>81</a:t>
                      </a:r>
                      <a:endParaRPr lang="en-US" sz="1800" dirty="0">
                        <a:solidFill>
                          <a:srgbClr val="FFFFFF"/>
                        </a:solidFill>
                      </a:endParaRPr>
                    </a:p>
                  </a:txBody>
                  <a:tcPr marT="45701" marB="45701">
                    <a:solidFill>
                      <a:srgbClr val="005796"/>
                    </a:solidFill>
                  </a:tcPr>
                </a:tc>
                <a:tc>
                  <a:txBody>
                    <a:bodyPr/>
                    <a:lstStyle/>
                    <a:p>
                      <a:r>
                        <a:rPr lang="en-US" sz="1800" dirty="0" smtClean="0">
                          <a:solidFill>
                            <a:srgbClr val="FFFFFF"/>
                          </a:solidFill>
                        </a:rPr>
                        <a:t>Neoadjuvant </a:t>
                      </a:r>
                      <a:r>
                        <a:rPr lang="en-US" sz="1800" dirty="0" err="1" smtClean="0">
                          <a:solidFill>
                            <a:srgbClr val="FFFFFF"/>
                          </a:solidFill>
                        </a:rPr>
                        <a:t>vismodegib</a:t>
                      </a:r>
                      <a:r>
                        <a:rPr lang="en-US" sz="1800" dirty="0" smtClean="0">
                          <a:solidFill>
                            <a:srgbClr val="FFFFFF"/>
                          </a:solidFill>
                        </a:rPr>
                        <a:t> </a:t>
                      </a:r>
                      <a:r>
                        <a:rPr lang="en-US" sz="1800" baseline="0" dirty="0" smtClean="0">
                          <a:solidFill>
                            <a:srgbClr val="FFFFFF"/>
                          </a:solidFill>
                        </a:rPr>
                        <a:t>in operable BCC prior to MMS</a:t>
                      </a:r>
                      <a:endParaRPr lang="en-US" sz="1800" dirty="0">
                        <a:solidFill>
                          <a:srgbClr val="FFFFFF"/>
                        </a:solidFill>
                      </a:endParaRPr>
                    </a:p>
                  </a:txBody>
                  <a:tcPr marT="45701" marB="45701">
                    <a:solidFill>
                      <a:srgbClr val="005796"/>
                    </a:solidFill>
                  </a:tcPr>
                </a:tc>
              </a:tr>
              <a:tr h="660385">
                <a:tc>
                  <a:txBody>
                    <a:bodyPr/>
                    <a:lstStyle/>
                    <a:p>
                      <a:r>
                        <a:rPr lang="en-US" sz="1800" kern="1200" dirty="0" smtClean="0">
                          <a:solidFill>
                            <a:srgbClr val="FFFFFF"/>
                          </a:solidFill>
                          <a:effectLst/>
                          <a:latin typeface="+mn-lt"/>
                          <a:ea typeface="+mn-ea"/>
                          <a:cs typeface="+mn-cs"/>
                        </a:rPr>
                        <a:t>NCT01631331</a:t>
                      </a:r>
                    </a:p>
                  </a:txBody>
                  <a:tcPr marT="45701" marB="45701">
                    <a:solidFill>
                      <a:srgbClr val="005796"/>
                    </a:solidFill>
                  </a:tcPr>
                </a:tc>
                <a:tc>
                  <a:txBody>
                    <a:bodyPr/>
                    <a:lstStyle/>
                    <a:p>
                      <a:pPr algn="ctr"/>
                      <a:r>
                        <a:rPr lang="en-US" sz="1800" dirty="0" smtClean="0">
                          <a:solidFill>
                            <a:srgbClr val="FFFFFF"/>
                          </a:solidFill>
                        </a:rPr>
                        <a:t>Pilot</a:t>
                      </a:r>
                      <a:endParaRPr lang="en-US" sz="1800" dirty="0">
                        <a:solidFill>
                          <a:srgbClr val="FFFFFF"/>
                        </a:solidFill>
                      </a:endParaRPr>
                    </a:p>
                  </a:txBody>
                  <a:tcPr marT="45701" marB="45701">
                    <a:solidFill>
                      <a:srgbClr val="005796"/>
                    </a:solidFill>
                  </a:tcPr>
                </a:tc>
                <a:tc>
                  <a:txBody>
                    <a:bodyPr/>
                    <a:lstStyle/>
                    <a:p>
                      <a:pPr algn="ctr"/>
                      <a:r>
                        <a:rPr lang="en-US" sz="1800" dirty="0" smtClean="0">
                          <a:solidFill>
                            <a:srgbClr val="FFFFFF"/>
                          </a:solidFill>
                        </a:rPr>
                        <a:t>20</a:t>
                      </a:r>
                      <a:endParaRPr lang="en-US" sz="1800" dirty="0">
                        <a:solidFill>
                          <a:srgbClr val="FFFFFF"/>
                        </a:solidFill>
                      </a:endParaRPr>
                    </a:p>
                  </a:txBody>
                  <a:tcPr marT="45701" marB="45701">
                    <a:solidFill>
                      <a:srgbClr val="005796"/>
                    </a:solidFill>
                  </a:tcPr>
                </a:tc>
                <a:tc>
                  <a:txBody>
                    <a:bodyPr/>
                    <a:lstStyle/>
                    <a:p>
                      <a:r>
                        <a:rPr lang="en-US" sz="1800" u="none" kern="1200" baseline="0" dirty="0" err="1" smtClean="0">
                          <a:solidFill>
                            <a:srgbClr val="FFFFFF"/>
                          </a:solidFill>
                          <a:latin typeface="Arial"/>
                          <a:ea typeface="+mn-ea"/>
                          <a:cs typeface="Arial"/>
                        </a:rPr>
                        <a:t>Vismodegib</a:t>
                      </a:r>
                      <a:r>
                        <a:rPr lang="en-US" sz="1800" u="none" kern="1200" baseline="0" dirty="0" smtClean="0">
                          <a:solidFill>
                            <a:srgbClr val="FFFFFF"/>
                          </a:solidFill>
                          <a:latin typeface="Arial"/>
                          <a:ea typeface="+mn-ea"/>
                          <a:cs typeface="Arial"/>
                        </a:rPr>
                        <a:t> as adjuvant prior to </a:t>
                      </a:r>
                      <a:r>
                        <a:rPr lang="en-US" sz="1800" baseline="0" dirty="0" smtClean="0">
                          <a:solidFill>
                            <a:srgbClr val="FFFFFF"/>
                          </a:solidFill>
                          <a:latin typeface="Arial"/>
                          <a:cs typeface="Arial"/>
                        </a:rPr>
                        <a:t>MMS for </a:t>
                      </a:r>
                      <a:r>
                        <a:rPr lang="en-US" sz="1800" baseline="0" dirty="0" smtClean="0">
                          <a:solidFill>
                            <a:srgbClr val="FFFFFF"/>
                          </a:solidFill>
                        </a:rPr>
                        <a:t>BCC</a:t>
                      </a:r>
                      <a:endParaRPr lang="en-US" sz="1800" dirty="0">
                        <a:solidFill>
                          <a:srgbClr val="FFFFFF"/>
                        </a:solidFill>
                      </a:endParaRPr>
                    </a:p>
                  </a:txBody>
                  <a:tcPr marT="45701" marB="45701">
                    <a:solidFill>
                      <a:srgbClr val="005796"/>
                    </a:solidFill>
                  </a:tcPr>
                </a:tc>
              </a:tr>
              <a:tr h="660400">
                <a:tc>
                  <a:txBody>
                    <a:bodyPr/>
                    <a:lstStyle/>
                    <a:p>
                      <a:r>
                        <a:rPr lang="en-US" sz="1800" kern="1200" dirty="0" smtClean="0">
                          <a:solidFill>
                            <a:srgbClr val="FFFFFF"/>
                          </a:solidFill>
                          <a:effectLst/>
                          <a:latin typeface="+mn-lt"/>
                          <a:ea typeface="+mn-ea"/>
                          <a:cs typeface="+mn-cs"/>
                        </a:rPr>
                        <a:t>NCT01700049</a:t>
                      </a:r>
                    </a:p>
                  </a:txBody>
                  <a:tcPr marT="45701" marB="45701">
                    <a:solidFill>
                      <a:srgbClr val="005796"/>
                    </a:solidFill>
                  </a:tcPr>
                </a:tc>
                <a:tc>
                  <a:txBody>
                    <a:bodyPr/>
                    <a:lstStyle/>
                    <a:p>
                      <a:pPr algn="ctr"/>
                      <a:r>
                        <a:rPr lang="en-US" sz="1800" dirty="0" smtClean="0">
                          <a:solidFill>
                            <a:srgbClr val="FFFFFF"/>
                          </a:solidFill>
                        </a:rPr>
                        <a:t>II</a:t>
                      </a:r>
                      <a:endParaRPr lang="en-US" sz="1800" dirty="0">
                        <a:solidFill>
                          <a:srgbClr val="FFFFFF"/>
                        </a:solidFill>
                      </a:endParaRPr>
                    </a:p>
                  </a:txBody>
                  <a:tcPr marT="45701" marB="45701">
                    <a:solidFill>
                      <a:srgbClr val="005796"/>
                    </a:solidFill>
                  </a:tcPr>
                </a:tc>
                <a:tc>
                  <a:txBody>
                    <a:bodyPr/>
                    <a:lstStyle/>
                    <a:p>
                      <a:pPr algn="ctr"/>
                      <a:r>
                        <a:rPr lang="en-US" sz="1800" dirty="0" smtClean="0">
                          <a:solidFill>
                            <a:srgbClr val="FFFFFF"/>
                          </a:solidFill>
                        </a:rPr>
                        <a:t>36</a:t>
                      </a:r>
                      <a:endParaRPr lang="en-US" sz="1800" dirty="0">
                        <a:solidFill>
                          <a:srgbClr val="FFFFFF"/>
                        </a:solidFill>
                      </a:endParaRPr>
                    </a:p>
                  </a:txBody>
                  <a:tcPr marT="45701" marB="45701">
                    <a:solidFill>
                      <a:srgbClr val="005796"/>
                    </a:solidFill>
                  </a:tcPr>
                </a:tc>
                <a:tc>
                  <a:txBody>
                    <a:bodyPr/>
                    <a:lstStyle/>
                    <a:p>
                      <a:r>
                        <a:rPr lang="en-US" sz="1800" dirty="0" err="1" smtClean="0">
                          <a:solidFill>
                            <a:srgbClr val="FFFFFF"/>
                          </a:solidFill>
                        </a:rPr>
                        <a:t>Vismodegib</a:t>
                      </a:r>
                      <a:r>
                        <a:rPr lang="en-US" sz="1800" dirty="0" smtClean="0">
                          <a:solidFill>
                            <a:srgbClr val="FFFFFF"/>
                          </a:solidFill>
                        </a:rPr>
                        <a:t> in various</a:t>
                      </a:r>
                      <a:r>
                        <a:rPr lang="en-US" sz="1800" baseline="0" dirty="0" smtClean="0">
                          <a:solidFill>
                            <a:srgbClr val="FFFFFF"/>
                          </a:solidFill>
                        </a:rPr>
                        <a:t> histologic subtypes of high-risk and/or locally advanced BCC</a:t>
                      </a:r>
                      <a:endParaRPr lang="en-US" sz="1800" dirty="0">
                        <a:solidFill>
                          <a:srgbClr val="FFFFFF"/>
                        </a:solidFill>
                      </a:endParaRPr>
                    </a:p>
                  </a:txBody>
                  <a:tcPr marT="45701" marB="45701">
                    <a:solidFill>
                      <a:srgbClr val="005796"/>
                    </a:solidFill>
                  </a:tcPr>
                </a:tc>
              </a:tr>
              <a:tr h="660400">
                <a:tc>
                  <a:txBody>
                    <a:bodyPr/>
                    <a:lstStyle/>
                    <a:p>
                      <a:r>
                        <a:rPr lang="en-US" sz="1800" kern="1200" dirty="0" smtClean="0">
                          <a:solidFill>
                            <a:srgbClr val="FFC314"/>
                          </a:solidFill>
                          <a:effectLst/>
                          <a:latin typeface="+mn-lt"/>
                          <a:ea typeface="+mn-ea"/>
                          <a:cs typeface="+mn-cs"/>
                        </a:rPr>
                        <a:t>NCT01367665</a:t>
                      </a:r>
                    </a:p>
                  </a:txBody>
                  <a:tcPr marT="45701" marB="45701">
                    <a:solidFill>
                      <a:srgbClr val="005796"/>
                    </a:solidFill>
                  </a:tcPr>
                </a:tc>
                <a:tc>
                  <a:txBody>
                    <a:bodyPr/>
                    <a:lstStyle/>
                    <a:p>
                      <a:pPr algn="ctr"/>
                      <a:r>
                        <a:rPr lang="en-US" sz="1800" dirty="0" smtClean="0">
                          <a:solidFill>
                            <a:srgbClr val="FFC314"/>
                          </a:solidFill>
                        </a:rPr>
                        <a:t>II</a:t>
                      </a:r>
                      <a:endParaRPr lang="en-US" sz="1800" dirty="0">
                        <a:solidFill>
                          <a:srgbClr val="FFC314"/>
                        </a:solidFill>
                      </a:endParaRPr>
                    </a:p>
                  </a:txBody>
                  <a:tcPr marT="45701" marB="45701">
                    <a:solidFill>
                      <a:srgbClr val="005796"/>
                    </a:solidFill>
                  </a:tcPr>
                </a:tc>
                <a:tc>
                  <a:txBody>
                    <a:bodyPr/>
                    <a:lstStyle/>
                    <a:p>
                      <a:pPr algn="ctr"/>
                      <a:r>
                        <a:rPr lang="en-US" sz="1800" dirty="0" smtClean="0">
                          <a:solidFill>
                            <a:srgbClr val="FFC314"/>
                          </a:solidFill>
                        </a:rPr>
                        <a:t>800</a:t>
                      </a:r>
                      <a:endParaRPr lang="en-US" sz="1800" dirty="0">
                        <a:solidFill>
                          <a:srgbClr val="FFC314"/>
                        </a:solidFill>
                      </a:endParaRPr>
                    </a:p>
                  </a:txBody>
                  <a:tcPr marT="45701" marB="45701">
                    <a:solidFill>
                      <a:srgbClr val="005796"/>
                    </a:solidFill>
                  </a:tcPr>
                </a:tc>
                <a:tc>
                  <a:txBody>
                    <a:bodyPr/>
                    <a:lstStyle/>
                    <a:p>
                      <a:r>
                        <a:rPr lang="en-US" sz="1800" dirty="0" err="1" smtClean="0">
                          <a:solidFill>
                            <a:srgbClr val="FFC314"/>
                          </a:solidFill>
                        </a:rPr>
                        <a:t>Vismodegib</a:t>
                      </a:r>
                      <a:r>
                        <a:rPr lang="en-US" sz="1800" dirty="0" smtClean="0">
                          <a:solidFill>
                            <a:srgbClr val="FFC314"/>
                          </a:solidFill>
                        </a:rPr>
                        <a:t> in locally advanced or metastatic BCC</a:t>
                      </a:r>
                      <a:endParaRPr lang="en-US" sz="1800" dirty="0">
                        <a:solidFill>
                          <a:srgbClr val="FFC314"/>
                        </a:solidFill>
                      </a:endParaRPr>
                    </a:p>
                  </a:txBody>
                  <a:tcPr marT="45701" marB="45701">
                    <a:solidFill>
                      <a:srgbClr val="005796"/>
                    </a:solidFill>
                  </a:tcPr>
                </a:tc>
              </a:tr>
            </a:tbl>
          </a:graphicData>
        </a:graphic>
      </p:graphicFrame>
      <p:sp>
        <p:nvSpPr>
          <p:cNvPr id="5" name="TextBox 4"/>
          <p:cNvSpPr txBox="1"/>
          <p:nvPr/>
        </p:nvSpPr>
        <p:spPr>
          <a:xfrm>
            <a:off x="76200" y="6503988"/>
            <a:ext cx="3294063" cy="338137"/>
          </a:xfrm>
          <a:prstGeom prst="rect">
            <a:avLst/>
          </a:prstGeom>
          <a:noFill/>
        </p:spPr>
        <p:txBody>
          <a:bodyPr wrap="none">
            <a:spAutoFit/>
          </a:bodyPr>
          <a:lstStyle/>
          <a:p>
            <a:pPr>
              <a:defRPr/>
            </a:pPr>
            <a:r>
              <a:rPr lang="en-US" sz="1600" dirty="0">
                <a:solidFill>
                  <a:schemeClr val="bg1"/>
                </a:solidFill>
                <a:latin typeface="+mn-lt"/>
              </a:rPr>
              <a:t>www.clinicaltrials.gov, March 2013</a:t>
            </a:r>
          </a:p>
        </p:txBody>
      </p:sp>
      <p:sp>
        <p:nvSpPr>
          <p:cNvPr id="97306" name="Title 1"/>
          <p:cNvSpPr>
            <a:spLocks noGrp="1"/>
          </p:cNvSpPr>
          <p:nvPr>
            <p:ph type="title"/>
          </p:nvPr>
        </p:nvSpPr>
        <p:spPr/>
        <p:txBody>
          <a:bodyPr/>
          <a:lstStyle/>
          <a:p>
            <a:r>
              <a:rPr lang="en-US" dirty="0">
                <a:solidFill>
                  <a:srgbClr val="BBFAF9"/>
                </a:solidFill>
                <a:ea typeface="ＭＳ Ｐゴシック" charset="0"/>
                <a:cs typeface="ＭＳ Ｐゴシック" charset="0"/>
              </a:rPr>
              <a:t>Ongoing Studies of </a:t>
            </a:r>
            <a:r>
              <a:rPr lang="en-US" dirty="0" err="1">
                <a:solidFill>
                  <a:srgbClr val="BBFAF9"/>
                </a:solidFill>
                <a:ea typeface="ＭＳ Ｐゴシック" charset="0"/>
                <a:cs typeface="ＭＳ Ｐゴシック" charset="0"/>
              </a:rPr>
              <a:t>Vismodegib</a:t>
            </a:r>
            <a:r>
              <a:rPr lang="en-US" dirty="0">
                <a:solidFill>
                  <a:srgbClr val="BBFAF9"/>
                </a:solidFill>
                <a:ea typeface="ＭＳ Ｐゴシック" charset="0"/>
                <a:cs typeface="ＭＳ Ｐゴシック" charset="0"/>
              </a:rPr>
              <a:t> in BCC</a:t>
            </a:r>
          </a:p>
        </p:txBody>
      </p:sp>
      <p:sp>
        <p:nvSpPr>
          <p:cNvPr id="2" name="TextBox 1"/>
          <p:cNvSpPr txBox="1"/>
          <p:nvPr/>
        </p:nvSpPr>
        <p:spPr>
          <a:xfrm>
            <a:off x="457200" y="5715000"/>
            <a:ext cx="3371636" cy="338554"/>
          </a:xfrm>
          <a:prstGeom prst="rect">
            <a:avLst/>
          </a:prstGeom>
          <a:noFill/>
        </p:spPr>
        <p:txBody>
          <a:bodyPr wrap="none" rtlCol="0">
            <a:spAutoFit/>
          </a:bodyPr>
          <a:lstStyle/>
          <a:p>
            <a:r>
              <a:rPr lang="en-US" sz="1600" dirty="0" smtClean="0">
                <a:solidFill>
                  <a:schemeClr val="bg1"/>
                </a:solidFill>
                <a:latin typeface="+mn-lt"/>
              </a:rPr>
              <a:t>MMS = </a:t>
            </a:r>
            <a:r>
              <a:rPr lang="en-US" sz="1600" dirty="0" err="1" smtClean="0">
                <a:solidFill>
                  <a:schemeClr val="bg1"/>
                </a:solidFill>
                <a:latin typeface="+mn-lt"/>
              </a:rPr>
              <a:t>Mohs</a:t>
            </a:r>
            <a:r>
              <a:rPr lang="en-US" sz="1600" dirty="0" smtClean="0">
                <a:solidFill>
                  <a:schemeClr val="bg1"/>
                </a:solidFill>
                <a:latin typeface="+mn-lt"/>
              </a:rPr>
              <a:t> micrographic surgery</a:t>
            </a:r>
            <a:endParaRPr lang="en-US" sz="1600" dirty="0">
              <a:solidFill>
                <a:schemeClr val="bg1"/>
              </a:solidFill>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 y="533400"/>
            <a:ext cx="8991600" cy="914400"/>
          </a:xfrm>
        </p:spPr>
        <p:txBody>
          <a:bodyPr/>
          <a:lstStyle/>
          <a:p>
            <a:pPr algn="ctr"/>
            <a:r>
              <a:rPr lang="en-US" dirty="0" smtClean="0"/>
              <a:t>Case </a:t>
            </a:r>
            <a:r>
              <a:rPr lang="en-US" dirty="0"/>
              <a:t>1</a:t>
            </a:r>
            <a:r>
              <a:rPr lang="en-US" dirty="0" smtClean="0"/>
              <a:t>: From the Practice of Dr Keith Flaherty</a:t>
            </a:r>
            <a:endParaRPr lang="en-US" dirty="0"/>
          </a:p>
        </p:txBody>
      </p:sp>
      <p:sp>
        <p:nvSpPr>
          <p:cNvPr id="4" name="Content Placeholder 3"/>
          <p:cNvSpPr>
            <a:spLocks noGrp="1"/>
          </p:cNvSpPr>
          <p:nvPr>
            <p:ph idx="1"/>
          </p:nvPr>
        </p:nvSpPr>
        <p:spPr>
          <a:xfrm>
            <a:off x="685800" y="1676400"/>
            <a:ext cx="7772400" cy="4953000"/>
          </a:xfrm>
        </p:spPr>
        <p:txBody>
          <a:bodyPr/>
          <a:lstStyle/>
          <a:p>
            <a:r>
              <a:rPr lang="en-US" b="1" dirty="0" smtClean="0"/>
              <a:t>A 63-year-old retired airline executive s/p wide excision for primary melanoma in 2007</a:t>
            </a:r>
          </a:p>
          <a:p>
            <a:endParaRPr lang="en-US" b="1" dirty="0"/>
          </a:p>
          <a:p>
            <a:r>
              <a:rPr lang="en-US" b="1" dirty="0" smtClean="0"/>
              <a:t>Presents in 2010 with bulky lymphadenopathy in the groin</a:t>
            </a:r>
          </a:p>
          <a:p>
            <a:endParaRPr lang="en-US" b="1" dirty="0" smtClean="0"/>
          </a:p>
          <a:p>
            <a:r>
              <a:rPr lang="en-US" b="1" dirty="0" smtClean="0"/>
              <a:t>Workup reveals retroperitoneal nodal disease and liver </a:t>
            </a:r>
            <a:r>
              <a:rPr lang="en-US" b="1" dirty="0" err="1" smtClean="0"/>
              <a:t>mets</a:t>
            </a:r>
            <a:r>
              <a:rPr lang="en-US" b="1" dirty="0" smtClean="0"/>
              <a:t> from BRAF wild-type melanoma</a:t>
            </a:r>
            <a:endParaRPr lang="en-US" dirty="0" smtClean="0"/>
          </a:p>
        </p:txBody>
      </p:sp>
    </p:spTree>
    <p:extLst>
      <p:ext uri="{BB962C8B-B14F-4D97-AF65-F5344CB8AC3E}">
        <p14:creationId xmlns:p14="http://schemas.microsoft.com/office/powerpoint/2010/main" val="25986199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3"/>
          <p:cNvSpPr>
            <a:spLocks noGrp="1"/>
          </p:cNvSpPr>
          <p:nvPr>
            <p:ph type="title"/>
          </p:nvPr>
        </p:nvSpPr>
        <p:spPr>
          <a:xfrm>
            <a:off x="685800" y="2438400"/>
            <a:ext cx="7769225" cy="1981200"/>
          </a:xfrm>
        </p:spPr>
        <p:txBody>
          <a:bodyPr/>
          <a:lstStyle/>
          <a:p>
            <a:pPr algn="ctr"/>
            <a:r>
              <a:rPr lang="en-US" sz="4800" dirty="0">
                <a:ea typeface="ＭＳ Ｐゴシック" charset="0"/>
                <a:cs typeface="ＭＳ Ｐゴシック" charset="0"/>
              </a:rPr>
              <a:t>Cutaneous Squamous Cell Carcinoma</a:t>
            </a:r>
            <a:br>
              <a:rPr lang="en-US" sz="4800" dirty="0">
                <a:ea typeface="ＭＳ Ｐゴシック" charset="0"/>
                <a:cs typeface="ＭＳ Ｐゴシック" charset="0"/>
              </a:rPr>
            </a:br>
            <a:r>
              <a:rPr lang="en-US" sz="4800" dirty="0">
                <a:ea typeface="ＭＳ Ｐゴシック" charset="0"/>
                <a:cs typeface="ＭＳ Ｐゴシック" charset="0"/>
              </a:rPr>
              <a:t>(CSCC)</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533400"/>
            <a:ext cx="7769225" cy="1143000"/>
          </a:xfrm>
        </p:spPr>
        <p:txBody>
          <a:bodyPr/>
          <a:lstStyle/>
          <a:p>
            <a:r>
              <a:rPr lang="en-US" dirty="0" smtClean="0"/>
              <a:t>In the past year, how many patients with metastatic CSCC have you treated?</a:t>
            </a:r>
            <a:endParaRPr lang="en-US" dirty="0"/>
          </a:p>
        </p:txBody>
      </p:sp>
      <p:sp>
        <p:nvSpPr>
          <p:cNvPr id="4" name="Content Placeholder 3"/>
          <p:cNvSpPr>
            <a:spLocks noGrp="1"/>
          </p:cNvSpPr>
          <p:nvPr>
            <p:ph idx="1"/>
          </p:nvPr>
        </p:nvSpPr>
        <p:spPr>
          <a:xfrm>
            <a:off x="685800" y="1981200"/>
            <a:ext cx="7772400" cy="2895600"/>
          </a:xfrm>
        </p:spPr>
        <p:txBody>
          <a:bodyPr/>
          <a:lstStyle/>
          <a:p>
            <a:pPr marL="457200" indent="-457200">
              <a:buAutoNum type="arabicPeriod"/>
            </a:pPr>
            <a:r>
              <a:rPr lang="en-US" dirty="0" smtClean="0"/>
              <a:t>None</a:t>
            </a:r>
          </a:p>
          <a:p>
            <a:pPr marL="457200" indent="-457200">
              <a:buAutoNum type="arabicPeriod"/>
            </a:pPr>
            <a:r>
              <a:rPr lang="en-US" dirty="0" smtClean="0"/>
              <a:t>1-2</a:t>
            </a:r>
          </a:p>
          <a:p>
            <a:pPr marL="457200" indent="-457200">
              <a:buAutoNum type="arabicPeriod"/>
            </a:pPr>
            <a:r>
              <a:rPr lang="en-US" dirty="0" smtClean="0"/>
              <a:t>3-5</a:t>
            </a:r>
          </a:p>
          <a:p>
            <a:pPr marL="457200" indent="-457200">
              <a:buAutoNum type="arabicPeriod"/>
            </a:pPr>
            <a:r>
              <a:rPr lang="en-US" dirty="0" smtClean="0"/>
              <a:t>6-10</a:t>
            </a:r>
          </a:p>
          <a:p>
            <a:pPr marL="457200" indent="-457200">
              <a:buAutoNum type="arabicPeriod"/>
            </a:pPr>
            <a:r>
              <a:rPr lang="en-US" dirty="0" smtClean="0"/>
              <a:t>&gt;10</a:t>
            </a:r>
            <a:endParaRPr lang="en-US" dirty="0"/>
          </a:p>
        </p:txBody>
      </p:sp>
    </p:spTree>
    <p:extLst>
      <p:ext uri="{BB962C8B-B14F-4D97-AF65-F5344CB8AC3E}">
        <p14:creationId xmlns:p14="http://schemas.microsoft.com/office/powerpoint/2010/main" val="301278536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5"/>
          <p:cNvGraphicFramePr>
            <a:graphicFrameLocks noChangeAspect="1"/>
          </p:cNvGraphicFramePr>
          <p:nvPr/>
        </p:nvGraphicFramePr>
        <p:xfrm>
          <a:off x="304800" y="2133600"/>
          <a:ext cx="8559800" cy="36195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76200" y="2235200"/>
            <a:ext cx="1097280" cy="457200"/>
          </a:xfrm>
          <a:prstGeom prst="rect">
            <a:avLst/>
          </a:prstGeom>
          <a:noFill/>
        </p:spPr>
        <p:txBody>
          <a:bodyPr wrap="square" rtlCol="0" anchor="ctr">
            <a:noAutofit/>
          </a:bodyPr>
          <a:lstStyle/>
          <a:p>
            <a:pPr algn="r"/>
            <a:r>
              <a:rPr lang="en-US" sz="2000" kern="0" dirty="0" smtClean="0">
                <a:solidFill>
                  <a:srgbClr val="FFFFFF"/>
                </a:solidFill>
                <a:latin typeface="Arial"/>
                <a:ea typeface="ＭＳ Ｐゴシック" charset="-128"/>
                <a:cs typeface="ＭＳ Ｐゴシック" charset="-128"/>
              </a:rPr>
              <a:t>None</a:t>
            </a:r>
            <a:endParaRPr lang="en-US" sz="2000" dirty="0">
              <a:solidFill>
                <a:schemeClr val="bg1"/>
              </a:solidFill>
              <a:latin typeface="Arial"/>
              <a:cs typeface="Arial"/>
            </a:endParaRPr>
          </a:p>
        </p:txBody>
      </p:sp>
      <p:sp>
        <p:nvSpPr>
          <p:cNvPr id="7" name="Title 2"/>
          <p:cNvSpPr>
            <a:spLocks noGrp="1"/>
          </p:cNvSpPr>
          <p:nvPr>
            <p:ph type="title"/>
          </p:nvPr>
        </p:nvSpPr>
        <p:spPr>
          <a:xfrm>
            <a:off x="685800" y="533400"/>
            <a:ext cx="7769225" cy="1143000"/>
          </a:xfrm>
        </p:spPr>
        <p:txBody>
          <a:bodyPr/>
          <a:lstStyle/>
          <a:p>
            <a:r>
              <a:rPr lang="en-US" dirty="0" smtClean="0"/>
              <a:t>In the past year, how many patients with metastatic CSCC have you treated?</a:t>
            </a:r>
            <a:endParaRPr lang="en-US" dirty="0"/>
          </a:p>
        </p:txBody>
      </p:sp>
      <p:sp>
        <p:nvSpPr>
          <p:cNvPr id="9" name="TextBox 8"/>
          <p:cNvSpPr txBox="1"/>
          <p:nvPr/>
        </p:nvSpPr>
        <p:spPr>
          <a:xfrm>
            <a:off x="76200" y="2845562"/>
            <a:ext cx="1097280" cy="457200"/>
          </a:xfrm>
          <a:prstGeom prst="rect">
            <a:avLst/>
          </a:prstGeom>
          <a:noFill/>
        </p:spPr>
        <p:txBody>
          <a:bodyPr wrap="square" rtlCol="0" anchor="ctr">
            <a:noAutofit/>
          </a:bodyPr>
          <a:lstStyle/>
          <a:p>
            <a:pPr algn="r"/>
            <a:r>
              <a:rPr lang="en-US" sz="2000" kern="0" dirty="0" smtClean="0">
                <a:solidFill>
                  <a:srgbClr val="FFFFFF"/>
                </a:solidFill>
                <a:latin typeface="Arial"/>
                <a:ea typeface="ＭＳ Ｐゴシック" charset="-128"/>
                <a:cs typeface="ＭＳ Ｐゴシック" charset="-128"/>
              </a:rPr>
              <a:t>1-2</a:t>
            </a:r>
            <a:endParaRPr lang="en-US" sz="2000" dirty="0">
              <a:solidFill>
                <a:schemeClr val="bg1"/>
              </a:solidFill>
              <a:latin typeface="Arial"/>
              <a:cs typeface="Arial"/>
            </a:endParaRPr>
          </a:p>
        </p:txBody>
      </p:sp>
      <p:sp>
        <p:nvSpPr>
          <p:cNvPr id="10" name="TextBox 9"/>
          <p:cNvSpPr txBox="1"/>
          <p:nvPr/>
        </p:nvSpPr>
        <p:spPr>
          <a:xfrm>
            <a:off x="76200" y="3455924"/>
            <a:ext cx="1097280" cy="457200"/>
          </a:xfrm>
          <a:prstGeom prst="rect">
            <a:avLst/>
          </a:prstGeom>
          <a:noFill/>
        </p:spPr>
        <p:txBody>
          <a:bodyPr wrap="square" rtlCol="0" anchor="ctr">
            <a:noAutofit/>
          </a:bodyPr>
          <a:lstStyle/>
          <a:p>
            <a:pPr algn="r"/>
            <a:r>
              <a:rPr lang="en-US" sz="2000" kern="0" dirty="0" smtClean="0">
                <a:solidFill>
                  <a:srgbClr val="FFFFFF"/>
                </a:solidFill>
                <a:latin typeface="Arial"/>
                <a:ea typeface="ＭＳ Ｐゴシック" charset="-128"/>
                <a:cs typeface="ＭＳ Ｐゴシック" charset="-128"/>
              </a:rPr>
              <a:t>3-5</a:t>
            </a:r>
            <a:endParaRPr lang="en-US" sz="2000" dirty="0">
              <a:solidFill>
                <a:schemeClr val="bg1"/>
              </a:solidFill>
              <a:latin typeface="Arial"/>
              <a:cs typeface="Arial"/>
            </a:endParaRPr>
          </a:p>
        </p:txBody>
      </p:sp>
      <p:sp>
        <p:nvSpPr>
          <p:cNvPr id="11" name="TextBox 10"/>
          <p:cNvSpPr txBox="1"/>
          <p:nvPr/>
        </p:nvSpPr>
        <p:spPr>
          <a:xfrm>
            <a:off x="76200" y="4066286"/>
            <a:ext cx="1097280" cy="457200"/>
          </a:xfrm>
          <a:prstGeom prst="rect">
            <a:avLst/>
          </a:prstGeom>
          <a:noFill/>
        </p:spPr>
        <p:txBody>
          <a:bodyPr wrap="square" rtlCol="0" anchor="ctr">
            <a:noAutofit/>
          </a:bodyPr>
          <a:lstStyle/>
          <a:p>
            <a:pPr algn="r"/>
            <a:r>
              <a:rPr lang="en-US" sz="2000" kern="0" dirty="0" smtClean="0">
                <a:solidFill>
                  <a:srgbClr val="FFFFFF"/>
                </a:solidFill>
                <a:latin typeface="Arial"/>
                <a:ea typeface="ＭＳ Ｐゴシック" charset="-128"/>
                <a:cs typeface="ＭＳ Ｐゴシック" charset="-128"/>
              </a:rPr>
              <a:t>6-10</a:t>
            </a:r>
            <a:endParaRPr lang="en-US" sz="2000" dirty="0">
              <a:solidFill>
                <a:schemeClr val="bg1"/>
              </a:solidFill>
              <a:latin typeface="Arial"/>
              <a:cs typeface="Arial"/>
            </a:endParaRPr>
          </a:p>
        </p:txBody>
      </p:sp>
      <p:sp>
        <p:nvSpPr>
          <p:cNvPr id="12" name="TextBox 11"/>
          <p:cNvSpPr txBox="1"/>
          <p:nvPr/>
        </p:nvSpPr>
        <p:spPr>
          <a:xfrm>
            <a:off x="76200" y="4676648"/>
            <a:ext cx="1097280" cy="457200"/>
          </a:xfrm>
          <a:prstGeom prst="rect">
            <a:avLst/>
          </a:prstGeom>
          <a:noFill/>
        </p:spPr>
        <p:txBody>
          <a:bodyPr wrap="square" rtlCol="0" anchor="ctr">
            <a:noAutofit/>
          </a:bodyPr>
          <a:lstStyle/>
          <a:p>
            <a:pPr algn="r"/>
            <a:r>
              <a:rPr lang="en-US" sz="2000" kern="0" dirty="0" smtClean="0">
                <a:solidFill>
                  <a:srgbClr val="FFFFFF"/>
                </a:solidFill>
                <a:latin typeface="Arial"/>
                <a:ea typeface="ＭＳ Ｐゴシック" charset="-128"/>
                <a:cs typeface="ＭＳ Ｐゴシック" charset="-128"/>
              </a:rPr>
              <a:t>&gt;10</a:t>
            </a:r>
            <a:endParaRPr lang="en-US" sz="2000" dirty="0">
              <a:solidFill>
                <a:schemeClr val="bg1"/>
              </a:solidFill>
              <a:latin typeface="Arial"/>
              <a:cs typeface="Arial"/>
            </a:endParaRPr>
          </a:p>
        </p:txBody>
      </p:sp>
    </p:spTree>
    <p:extLst>
      <p:ext uri="{BB962C8B-B14F-4D97-AF65-F5344CB8AC3E}">
        <p14:creationId xmlns:p14="http://schemas.microsoft.com/office/powerpoint/2010/main" val="355666809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457200" y="685800"/>
            <a:ext cx="8305800" cy="4038600"/>
          </a:xfrm>
          <a:prstGeom prst="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en-US"/>
          </a:p>
        </p:txBody>
      </p:sp>
      <p:pic>
        <p:nvPicPr>
          <p:cNvPr id="102402" name="Picture 2" descr="1.tif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762000"/>
            <a:ext cx="82296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3" name="TextBox 3"/>
          <p:cNvSpPr txBox="1">
            <a:spLocks noChangeArrowheads="1"/>
          </p:cNvSpPr>
          <p:nvPr/>
        </p:nvSpPr>
        <p:spPr bwMode="auto">
          <a:xfrm>
            <a:off x="3657600" y="4191000"/>
            <a:ext cx="4752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dirty="0">
                <a:latin typeface="Arial" charset="0"/>
                <a:cs typeface="Arial" charset="0"/>
              </a:rPr>
              <a:t>J Am </a:t>
            </a:r>
            <a:r>
              <a:rPr lang="en-US" dirty="0" err="1">
                <a:latin typeface="Arial" charset="0"/>
                <a:cs typeface="Arial" charset="0"/>
              </a:rPr>
              <a:t>Acad</a:t>
            </a:r>
            <a:r>
              <a:rPr lang="en-US" dirty="0">
                <a:latin typeface="Arial" charset="0"/>
                <a:cs typeface="Arial" charset="0"/>
              </a:rPr>
              <a:t> </a:t>
            </a:r>
            <a:r>
              <a:rPr lang="en-US" dirty="0" err="1">
                <a:latin typeface="Arial" charset="0"/>
                <a:cs typeface="Arial" charset="0"/>
              </a:rPr>
              <a:t>Dermatol</a:t>
            </a:r>
            <a:r>
              <a:rPr lang="en-US" dirty="0">
                <a:latin typeface="Arial" charset="0"/>
                <a:cs typeface="Arial" charset="0"/>
              </a:rPr>
              <a:t> 2013 Jan 31</a:t>
            </a:r>
          </a:p>
        </p:txBody>
      </p:sp>
      <p:sp>
        <p:nvSpPr>
          <p:cNvPr id="5" name="TextBox 4"/>
          <p:cNvSpPr txBox="1"/>
          <p:nvPr/>
        </p:nvSpPr>
        <p:spPr>
          <a:xfrm>
            <a:off x="609600" y="4953000"/>
            <a:ext cx="7182525" cy="1323439"/>
          </a:xfrm>
          <a:prstGeom prst="rect">
            <a:avLst/>
          </a:prstGeom>
          <a:noFill/>
        </p:spPr>
        <p:txBody>
          <a:bodyPr wrap="none">
            <a:spAutoFit/>
          </a:bodyPr>
          <a:lstStyle/>
          <a:p>
            <a:pPr>
              <a:defRPr/>
            </a:pPr>
            <a:r>
              <a:rPr lang="en-US" sz="2000" b="1" dirty="0">
                <a:solidFill>
                  <a:srgbClr val="BBFAF9"/>
                </a:solidFill>
                <a:latin typeface="Arial"/>
                <a:cs typeface="Arial"/>
              </a:rPr>
              <a:t>Estimated Incidence of </a:t>
            </a:r>
            <a:r>
              <a:rPr lang="en-US" sz="2000" b="1" dirty="0" smtClean="0">
                <a:solidFill>
                  <a:srgbClr val="BBFAF9"/>
                </a:solidFill>
                <a:latin typeface="Arial"/>
                <a:cs typeface="Arial"/>
              </a:rPr>
              <a:t>CSCC </a:t>
            </a:r>
            <a:r>
              <a:rPr lang="en-US" sz="2000" b="1" dirty="0">
                <a:solidFill>
                  <a:srgbClr val="BBFAF9"/>
                </a:solidFill>
                <a:latin typeface="Arial"/>
                <a:cs typeface="Arial"/>
              </a:rPr>
              <a:t>in the </a:t>
            </a:r>
            <a:r>
              <a:rPr lang="en-US" sz="2000" b="1" dirty="0" smtClean="0">
                <a:solidFill>
                  <a:srgbClr val="BBFAF9"/>
                </a:solidFill>
                <a:latin typeface="Arial"/>
                <a:cs typeface="Arial"/>
              </a:rPr>
              <a:t>United States </a:t>
            </a:r>
            <a:r>
              <a:rPr lang="en-US" sz="2000" b="1" dirty="0">
                <a:solidFill>
                  <a:srgbClr val="BBFAF9"/>
                </a:solidFill>
                <a:latin typeface="Arial"/>
                <a:cs typeface="Arial"/>
              </a:rPr>
              <a:t>in 2012</a:t>
            </a:r>
          </a:p>
          <a:p>
            <a:pPr marL="342900" indent="-342900">
              <a:buFont typeface="Arial"/>
              <a:buChar char="•"/>
              <a:defRPr/>
            </a:pPr>
            <a:r>
              <a:rPr lang="en-US" sz="2000" dirty="0">
                <a:solidFill>
                  <a:schemeClr val="bg1"/>
                </a:solidFill>
                <a:latin typeface="Arial"/>
                <a:cs typeface="Arial"/>
              </a:rPr>
              <a:t>New cases: 		190</a:t>
            </a:r>
            <a:r>
              <a:rPr lang="en-US" sz="2000" dirty="0" smtClean="0">
                <a:solidFill>
                  <a:schemeClr val="bg1"/>
                </a:solidFill>
                <a:latin typeface="Arial"/>
                <a:cs typeface="Arial"/>
              </a:rPr>
              <a:t>-420,000</a:t>
            </a:r>
            <a:endParaRPr lang="en-US" sz="2000" dirty="0">
              <a:solidFill>
                <a:schemeClr val="bg1"/>
              </a:solidFill>
              <a:latin typeface="Arial"/>
              <a:cs typeface="Arial"/>
            </a:endParaRPr>
          </a:p>
          <a:p>
            <a:pPr marL="342900" indent="-342900">
              <a:buFont typeface="Arial"/>
              <a:buChar char="•"/>
              <a:defRPr/>
            </a:pPr>
            <a:r>
              <a:rPr lang="en-US" sz="2000" dirty="0">
                <a:solidFill>
                  <a:schemeClr val="bg1"/>
                </a:solidFill>
                <a:latin typeface="Arial"/>
                <a:cs typeface="Arial"/>
              </a:rPr>
              <a:t>Nodal metastases: 	6-13,000</a:t>
            </a:r>
          </a:p>
          <a:p>
            <a:pPr marL="342900" indent="-342900">
              <a:buFont typeface="Arial"/>
              <a:buChar char="•"/>
              <a:defRPr/>
            </a:pPr>
            <a:r>
              <a:rPr lang="en-US" sz="2000" dirty="0">
                <a:solidFill>
                  <a:schemeClr val="bg1"/>
                </a:solidFill>
                <a:latin typeface="Arial"/>
                <a:cs typeface="Arial"/>
              </a:rPr>
              <a:t>Deaths: 		4-9,000</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KariaMap.png"/>
          <p:cNvPicPr>
            <a:picLocks noChangeAspect="1"/>
          </p:cNvPicPr>
          <p:nvPr/>
        </p:nvPicPr>
        <p:blipFill rotWithShape="1">
          <a:blip r:embed="rId3">
            <a:extLst>
              <a:ext uri="{28A0092B-C50C-407E-A947-70E740481C1C}">
                <a14:useLocalDpi xmlns:a14="http://schemas.microsoft.com/office/drawing/2010/main" val="0"/>
              </a:ext>
            </a:extLst>
          </a:blip>
          <a:srcRect l="6334" t="2406" r="1600" b="2037"/>
          <a:stretch/>
        </p:blipFill>
        <p:spPr>
          <a:xfrm>
            <a:off x="1295400" y="1066800"/>
            <a:ext cx="6515100" cy="5378866"/>
          </a:xfrm>
          <a:prstGeom prst="rect">
            <a:avLst/>
          </a:prstGeom>
        </p:spPr>
      </p:pic>
      <p:sp>
        <p:nvSpPr>
          <p:cNvPr id="2" name="Title 1"/>
          <p:cNvSpPr>
            <a:spLocks noGrp="1"/>
          </p:cNvSpPr>
          <p:nvPr>
            <p:ph type="title"/>
          </p:nvPr>
        </p:nvSpPr>
        <p:spPr/>
        <p:txBody>
          <a:bodyPr/>
          <a:lstStyle/>
          <a:p>
            <a:r>
              <a:rPr lang="en-US" dirty="0" smtClean="0"/>
              <a:t>CSCC Incidence Study Sites Divided into 2 Sun Zones Based on UV Climatological Means</a:t>
            </a:r>
            <a:endParaRPr lang="en-US" dirty="0"/>
          </a:p>
        </p:txBody>
      </p:sp>
      <p:sp>
        <p:nvSpPr>
          <p:cNvPr id="4" name="TextBox 3"/>
          <p:cNvSpPr txBox="1"/>
          <p:nvPr/>
        </p:nvSpPr>
        <p:spPr>
          <a:xfrm>
            <a:off x="152400" y="6494046"/>
            <a:ext cx="5944556" cy="338554"/>
          </a:xfrm>
          <a:prstGeom prst="rect">
            <a:avLst/>
          </a:prstGeom>
          <a:noFill/>
        </p:spPr>
        <p:txBody>
          <a:bodyPr wrap="none" rtlCol="0">
            <a:spAutoFit/>
          </a:bodyPr>
          <a:lstStyle/>
          <a:p>
            <a:r>
              <a:rPr lang="en-US" sz="1600" dirty="0" err="1" smtClean="0">
                <a:solidFill>
                  <a:schemeClr val="bg1"/>
                </a:solidFill>
                <a:latin typeface="+mn-lt"/>
              </a:rPr>
              <a:t>Karia</a:t>
            </a:r>
            <a:r>
              <a:rPr lang="en-US" sz="1600" dirty="0" smtClean="0">
                <a:solidFill>
                  <a:schemeClr val="bg1"/>
                </a:solidFill>
                <a:latin typeface="+mn-lt"/>
              </a:rPr>
              <a:t> PS et al. </a:t>
            </a:r>
            <a:r>
              <a:rPr lang="en-US" sz="1600" i="1" dirty="0" smtClean="0">
                <a:solidFill>
                  <a:schemeClr val="bg1"/>
                </a:solidFill>
                <a:latin typeface="+mn-lt"/>
              </a:rPr>
              <a:t>J Am </a:t>
            </a:r>
            <a:r>
              <a:rPr lang="en-US" sz="1600" i="1" dirty="0" err="1" smtClean="0">
                <a:solidFill>
                  <a:schemeClr val="bg1"/>
                </a:solidFill>
                <a:latin typeface="+mn-lt"/>
              </a:rPr>
              <a:t>Acad</a:t>
            </a:r>
            <a:r>
              <a:rPr lang="en-US" sz="1600" i="1" dirty="0" smtClean="0">
                <a:solidFill>
                  <a:schemeClr val="bg1"/>
                </a:solidFill>
                <a:latin typeface="+mn-lt"/>
              </a:rPr>
              <a:t> </a:t>
            </a:r>
            <a:r>
              <a:rPr lang="en-US" sz="1600" i="1" dirty="0" err="1" smtClean="0">
                <a:solidFill>
                  <a:schemeClr val="bg1"/>
                </a:solidFill>
                <a:latin typeface="+mn-lt"/>
              </a:rPr>
              <a:t>Dermatol</a:t>
            </a:r>
            <a:r>
              <a:rPr lang="en-US" sz="1600" i="1" dirty="0" smtClean="0">
                <a:solidFill>
                  <a:schemeClr val="bg1"/>
                </a:solidFill>
                <a:latin typeface="+mn-lt"/>
              </a:rPr>
              <a:t> </a:t>
            </a:r>
            <a:r>
              <a:rPr lang="en-US" sz="1600" dirty="0" smtClean="0">
                <a:solidFill>
                  <a:schemeClr val="bg1"/>
                </a:solidFill>
                <a:latin typeface="+mn-lt"/>
              </a:rPr>
              <a:t>2013;[</a:t>
            </a:r>
            <a:r>
              <a:rPr lang="en-US" sz="1600" dirty="0" err="1" smtClean="0">
                <a:solidFill>
                  <a:schemeClr val="bg1"/>
                </a:solidFill>
                <a:latin typeface="+mn-lt"/>
              </a:rPr>
              <a:t>Epub</a:t>
            </a:r>
            <a:r>
              <a:rPr lang="en-US" sz="1600" dirty="0" smtClean="0">
                <a:solidFill>
                  <a:schemeClr val="bg1"/>
                </a:solidFill>
                <a:latin typeface="+mn-lt"/>
              </a:rPr>
              <a:t> ahead of print]. </a:t>
            </a:r>
            <a:endParaRPr lang="en-US" sz="1600" dirty="0">
              <a:solidFill>
                <a:schemeClr val="bg1"/>
              </a:solidFill>
              <a:latin typeface="+mn-lt"/>
            </a:endParaRPr>
          </a:p>
        </p:txBody>
      </p:sp>
      <p:sp>
        <p:nvSpPr>
          <p:cNvPr id="6" name="TextBox 5"/>
          <p:cNvSpPr txBox="1"/>
          <p:nvPr/>
        </p:nvSpPr>
        <p:spPr>
          <a:xfrm>
            <a:off x="2362200" y="3200400"/>
            <a:ext cx="2590800" cy="307777"/>
          </a:xfrm>
          <a:prstGeom prst="rect">
            <a:avLst/>
          </a:prstGeom>
          <a:noFill/>
        </p:spPr>
        <p:txBody>
          <a:bodyPr wrap="square" rtlCol="0">
            <a:spAutoFit/>
          </a:bodyPr>
          <a:lstStyle/>
          <a:p>
            <a:pPr algn="ctr"/>
            <a:r>
              <a:rPr lang="en-US" sz="1400" b="1" dirty="0" err="1"/>
              <a:t>Sunzone</a:t>
            </a:r>
            <a:r>
              <a:rPr lang="en-US" sz="1400" b="1" dirty="0"/>
              <a:t> 1(UV&lt;7) </a:t>
            </a:r>
          </a:p>
        </p:txBody>
      </p:sp>
      <p:sp>
        <p:nvSpPr>
          <p:cNvPr id="7" name="TextBox 6"/>
          <p:cNvSpPr txBox="1"/>
          <p:nvPr/>
        </p:nvSpPr>
        <p:spPr>
          <a:xfrm>
            <a:off x="3124200" y="4416623"/>
            <a:ext cx="2590800" cy="307777"/>
          </a:xfrm>
          <a:prstGeom prst="rect">
            <a:avLst/>
          </a:prstGeom>
          <a:noFill/>
        </p:spPr>
        <p:txBody>
          <a:bodyPr wrap="square" rtlCol="0">
            <a:spAutoFit/>
          </a:bodyPr>
          <a:lstStyle/>
          <a:p>
            <a:pPr algn="ctr"/>
            <a:r>
              <a:rPr lang="en-US" sz="1400" b="1" dirty="0" err="1"/>
              <a:t>Sunzone</a:t>
            </a:r>
            <a:r>
              <a:rPr lang="en-US" sz="1400" b="1" dirty="0"/>
              <a:t> 2 (UV&gt;7)</a:t>
            </a:r>
          </a:p>
        </p:txBody>
      </p:sp>
    </p:spTree>
    <p:extLst>
      <p:ext uri="{BB962C8B-B14F-4D97-AF65-F5344CB8AC3E}">
        <p14:creationId xmlns:p14="http://schemas.microsoft.com/office/powerpoint/2010/main" val="19160006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Deaths from CSCC in Perspective</a:t>
            </a:r>
            <a:endParaRPr lang="en-US" sz="3200" dirty="0"/>
          </a:p>
        </p:txBody>
      </p:sp>
      <p:sp>
        <p:nvSpPr>
          <p:cNvPr id="3" name="TextBox 2"/>
          <p:cNvSpPr txBox="1"/>
          <p:nvPr/>
        </p:nvSpPr>
        <p:spPr>
          <a:xfrm>
            <a:off x="685800" y="1295400"/>
            <a:ext cx="7848600" cy="4074962"/>
          </a:xfrm>
          <a:prstGeom prst="rect">
            <a:avLst/>
          </a:prstGeom>
          <a:noFill/>
        </p:spPr>
        <p:txBody>
          <a:bodyPr wrap="square" rtlCol="0">
            <a:spAutoFit/>
          </a:bodyPr>
          <a:lstStyle/>
          <a:p>
            <a:pPr>
              <a:lnSpc>
                <a:spcPct val="130000"/>
              </a:lnSpc>
            </a:pPr>
            <a:endParaRPr lang="en-US" sz="1600" dirty="0">
              <a:solidFill>
                <a:srgbClr val="FFFFFF"/>
              </a:solidFill>
              <a:latin typeface="+mn-lt"/>
            </a:endParaRPr>
          </a:p>
          <a:p>
            <a:pPr>
              <a:lnSpc>
                <a:spcPct val="130000"/>
              </a:lnSpc>
            </a:pPr>
            <a:r>
              <a:rPr lang="en-US" dirty="0" smtClean="0">
                <a:solidFill>
                  <a:srgbClr val="FFFFFF"/>
                </a:solidFill>
                <a:latin typeface="+mn-lt"/>
              </a:rPr>
              <a:t>“The </a:t>
            </a:r>
            <a:r>
              <a:rPr lang="en-US" dirty="0">
                <a:solidFill>
                  <a:srgbClr val="FFFFFF"/>
                </a:solidFill>
                <a:latin typeface="+mn-lt"/>
              </a:rPr>
              <a:t>incidence of CSCC (</a:t>
            </a:r>
            <a:r>
              <a:rPr lang="en-US" dirty="0" smtClean="0">
                <a:solidFill>
                  <a:srgbClr val="FFFFFF"/>
                </a:solidFill>
                <a:latin typeface="+mn-lt"/>
              </a:rPr>
              <a:t>and presumably </a:t>
            </a:r>
            <a:r>
              <a:rPr lang="en-US" dirty="0">
                <a:solidFill>
                  <a:srgbClr val="FFFFFF"/>
                </a:solidFill>
                <a:latin typeface="+mn-lt"/>
              </a:rPr>
              <a:t>metastases and deaths arising from it</a:t>
            </a:r>
            <a:r>
              <a:rPr lang="en-US" dirty="0" smtClean="0">
                <a:solidFill>
                  <a:srgbClr val="FFFFFF"/>
                </a:solidFill>
                <a:latin typeface="+mn-lt"/>
              </a:rPr>
              <a:t>) was </a:t>
            </a:r>
            <a:r>
              <a:rPr lang="en-US" dirty="0">
                <a:solidFill>
                  <a:srgbClr val="FFFFFF"/>
                </a:solidFill>
                <a:latin typeface="+mn-lt"/>
              </a:rPr>
              <a:t>much higher in the southern and central </a:t>
            </a:r>
            <a:r>
              <a:rPr lang="en-US" dirty="0" smtClean="0">
                <a:solidFill>
                  <a:srgbClr val="FFFFFF"/>
                </a:solidFill>
                <a:latin typeface="+mn-lt"/>
              </a:rPr>
              <a:t>United States</a:t>
            </a:r>
            <a:r>
              <a:rPr lang="en-US" dirty="0">
                <a:solidFill>
                  <a:srgbClr val="FFFFFF"/>
                </a:solidFill>
                <a:latin typeface="+mn-lt"/>
              </a:rPr>
              <a:t>. </a:t>
            </a:r>
            <a:endParaRPr lang="en-US" dirty="0" smtClean="0">
              <a:solidFill>
                <a:srgbClr val="FFFFFF"/>
              </a:solidFill>
              <a:latin typeface="+mn-lt"/>
            </a:endParaRPr>
          </a:p>
          <a:p>
            <a:pPr>
              <a:lnSpc>
                <a:spcPct val="130000"/>
              </a:lnSpc>
            </a:pPr>
            <a:endParaRPr lang="en-US" sz="1600" dirty="0">
              <a:solidFill>
                <a:srgbClr val="FFFFFF"/>
              </a:solidFill>
              <a:latin typeface="+mn-lt"/>
            </a:endParaRPr>
          </a:p>
          <a:p>
            <a:pPr>
              <a:lnSpc>
                <a:spcPct val="130000"/>
              </a:lnSpc>
            </a:pPr>
            <a:r>
              <a:rPr lang="en-US" dirty="0" smtClean="0">
                <a:solidFill>
                  <a:srgbClr val="FFFFFF"/>
                </a:solidFill>
                <a:latin typeface="+mn-lt"/>
              </a:rPr>
              <a:t>In </a:t>
            </a:r>
            <a:r>
              <a:rPr lang="en-US" dirty="0">
                <a:solidFill>
                  <a:srgbClr val="FFFFFF"/>
                </a:solidFill>
                <a:latin typeface="+mn-lt"/>
              </a:rPr>
              <a:t>these regions, the number of deaths </a:t>
            </a:r>
            <a:r>
              <a:rPr lang="en-US" dirty="0" smtClean="0">
                <a:solidFill>
                  <a:srgbClr val="FFFFFF"/>
                </a:solidFill>
                <a:latin typeface="+mn-lt"/>
              </a:rPr>
              <a:t>from CSCC </a:t>
            </a:r>
            <a:r>
              <a:rPr lang="en-US" dirty="0">
                <a:solidFill>
                  <a:srgbClr val="FFFFFF"/>
                </a:solidFill>
                <a:latin typeface="+mn-lt"/>
              </a:rPr>
              <a:t>rivals deaths from renal cell carcinoma, </a:t>
            </a:r>
            <a:r>
              <a:rPr lang="en-US" dirty="0" err="1" smtClean="0">
                <a:solidFill>
                  <a:srgbClr val="FFFFFF"/>
                </a:solidFill>
                <a:latin typeface="+mn-lt"/>
              </a:rPr>
              <a:t>oropharyngeal</a:t>
            </a:r>
            <a:r>
              <a:rPr lang="en-US" dirty="0">
                <a:solidFill>
                  <a:srgbClr val="FFFFFF"/>
                </a:solidFill>
                <a:latin typeface="+mn-lt"/>
              </a:rPr>
              <a:t> </a:t>
            </a:r>
            <a:r>
              <a:rPr lang="en-US" dirty="0" smtClean="0">
                <a:solidFill>
                  <a:srgbClr val="FFFFFF"/>
                </a:solidFill>
                <a:latin typeface="+mn-lt"/>
              </a:rPr>
              <a:t>carcinoma </a:t>
            </a:r>
            <a:r>
              <a:rPr lang="en-US" dirty="0">
                <a:solidFill>
                  <a:srgbClr val="FFFFFF"/>
                </a:solidFill>
                <a:latin typeface="+mn-lt"/>
              </a:rPr>
              <a:t>(in men), and melanoma </a:t>
            </a:r>
            <a:r>
              <a:rPr lang="en-US" dirty="0" smtClean="0">
                <a:solidFill>
                  <a:srgbClr val="FFFFFF"/>
                </a:solidFill>
                <a:latin typeface="+mn-lt"/>
              </a:rPr>
              <a:t>as reported </a:t>
            </a:r>
            <a:r>
              <a:rPr lang="en-US" dirty="0">
                <a:solidFill>
                  <a:srgbClr val="FFFFFF"/>
                </a:solidFill>
                <a:latin typeface="+mn-lt"/>
              </a:rPr>
              <a:t>in SEER mortality statistics</a:t>
            </a:r>
            <a:r>
              <a:rPr lang="en-US" dirty="0" smtClean="0">
                <a:solidFill>
                  <a:srgbClr val="FFFFFF"/>
                </a:solidFill>
                <a:latin typeface="+mn-lt"/>
              </a:rPr>
              <a:t>.”</a:t>
            </a:r>
            <a:endParaRPr lang="en-US" dirty="0">
              <a:solidFill>
                <a:srgbClr val="FFFFFF"/>
              </a:solidFill>
              <a:latin typeface="+mn-lt"/>
            </a:endParaRPr>
          </a:p>
        </p:txBody>
      </p:sp>
      <p:sp>
        <p:nvSpPr>
          <p:cNvPr id="4" name="TextBox 3"/>
          <p:cNvSpPr txBox="1"/>
          <p:nvPr/>
        </p:nvSpPr>
        <p:spPr>
          <a:xfrm>
            <a:off x="152400" y="6494046"/>
            <a:ext cx="5944556" cy="338554"/>
          </a:xfrm>
          <a:prstGeom prst="rect">
            <a:avLst/>
          </a:prstGeom>
          <a:noFill/>
        </p:spPr>
        <p:txBody>
          <a:bodyPr wrap="none" rtlCol="0">
            <a:spAutoFit/>
          </a:bodyPr>
          <a:lstStyle/>
          <a:p>
            <a:r>
              <a:rPr lang="en-US" sz="1600" dirty="0" err="1" smtClean="0">
                <a:solidFill>
                  <a:schemeClr val="bg1"/>
                </a:solidFill>
                <a:latin typeface="+mn-lt"/>
              </a:rPr>
              <a:t>Karia</a:t>
            </a:r>
            <a:r>
              <a:rPr lang="en-US" sz="1600" dirty="0" smtClean="0">
                <a:solidFill>
                  <a:schemeClr val="bg1"/>
                </a:solidFill>
                <a:latin typeface="+mn-lt"/>
              </a:rPr>
              <a:t> PS et al. </a:t>
            </a:r>
            <a:r>
              <a:rPr lang="en-US" sz="1600" i="1" dirty="0" smtClean="0">
                <a:solidFill>
                  <a:schemeClr val="bg1"/>
                </a:solidFill>
                <a:latin typeface="+mn-lt"/>
              </a:rPr>
              <a:t>J Am </a:t>
            </a:r>
            <a:r>
              <a:rPr lang="en-US" sz="1600" i="1" dirty="0" err="1" smtClean="0">
                <a:solidFill>
                  <a:schemeClr val="bg1"/>
                </a:solidFill>
                <a:latin typeface="+mn-lt"/>
              </a:rPr>
              <a:t>Acad</a:t>
            </a:r>
            <a:r>
              <a:rPr lang="en-US" sz="1600" i="1" dirty="0" smtClean="0">
                <a:solidFill>
                  <a:schemeClr val="bg1"/>
                </a:solidFill>
                <a:latin typeface="+mn-lt"/>
              </a:rPr>
              <a:t> </a:t>
            </a:r>
            <a:r>
              <a:rPr lang="en-US" sz="1600" i="1" dirty="0" err="1" smtClean="0">
                <a:solidFill>
                  <a:schemeClr val="bg1"/>
                </a:solidFill>
                <a:latin typeface="+mn-lt"/>
              </a:rPr>
              <a:t>Dermatol</a:t>
            </a:r>
            <a:r>
              <a:rPr lang="en-US" sz="1600" i="1" dirty="0" smtClean="0">
                <a:solidFill>
                  <a:schemeClr val="bg1"/>
                </a:solidFill>
                <a:latin typeface="+mn-lt"/>
              </a:rPr>
              <a:t> </a:t>
            </a:r>
            <a:r>
              <a:rPr lang="en-US" sz="1600" dirty="0" smtClean="0">
                <a:solidFill>
                  <a:schemeClr val="bg1"/>
                </a:solidFill>
                <a:latin typeface="+mn-lt"/>
              </a:rPr>
              <a:t>2013;[</a:t>
            </a:r>
            <a:r>
              <a:rPr lang="en-US" sz="1600" dirty="0" err="1" smtClean="0">
                <a:solidFill>
                  <a:schemeClr val="bg1"/>
                </a:solidFill>
                <a:latin typeface="+mn-lt"/>
              </a:rPr>
              <a:t>Epub</a:t>
            </a:r>
            <a:r>
              <a:rPr lang="en-US" sz="1600" dirty="0" smtClean="0">
                <a:solidFill>
                  <a:schemeClr val="bg1"/>
                </a:solidFill>
                <a:latin typeface="+mn-lt"/>
              </a:rPr>
              <a:t> ahead of print]. </a:t>
            </a:r>
            <a:endParaRPr lang="en-US" sz="1600" dirty="0">
              <a:solidFill>
                <a:schemeClr val="bg1"/>
              </a:solidFill>
              <a:latin typeface="+mn-lt"/>
            </a:endParaRPr>
          </a:p>
        </p:txBody>
      </p:sp>
    </p:spTree>
    <p:extLst>
      <p:ext uri="{BB962C8B-B14F-4D97-AF65-F5344CB8AC3E}">
        <p14:creationId xmlns:p14="http://schemas.microsoft.com/office/powerpoint/2010/main" val="160518339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482300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839200" cy="2286000"/>
          </a:xfrm>
        </p:spPr>
        <p:txBody>
          <a:bodyPr/>
          <a:lstStyle/>
          <a:p>
            <a:r>
              <a:rPr lang="en-US" dirty="0" smtClean="0"/>
              <a:t>In general, what is your most likely first- and </a:t>
            </a:r>
            <a:br>
              <a:rPr lang="en-US" dirty="0" smtClean="0"/>
            </a:br>
            <a:r>
              <a:rPr lang="en-US" dirty="0" smtClean="0"/>
              <a:t>second-line </a:t>
            </a:r>
            <a:r>
              <a:rPr lang="en-US" i="1" u="sng" dirty="0" err="1" smtClean="0">
                <a:solidFill>
                  <a:srgbClr val="FFC314"/>
                </a:solidFill>
              </a:rPr>
              <a:t>nonprotocol</a:t>
            </a:r>
            <a:r>
              <a:rPr lang="en-US" dirty="0"/>
              <a:t> systemic </a:t>
            </a:r>
            <a:r>
              <a:rPr lang="en-US" dirty="0" smtClean="0"/>
              <a:t>treatment recommendation for a 63-year-old </a:t>
            </a:r>
            <a:r>
              <a:rPr lang="en-US" i="1" u="sng" dirty="0" smtClean="0">
                <a:solidFill>
                  <a:srgbClr val="FFC314"/>
                </a:solidFill>
              </a:rPr>
              <a:t>asymptomatic</a:t>
            </a:r>
            <a:r>
              <a:rPr lang="en-US" dirty="0" smtClean="0"/>
              <a:t> patient with </a:t>
            </a:r>
            <a:r>
              <a:rPr lang="en-US" i="1" u="sng" dirty="0" smtClean="0">
                <a:solidFill>
                  <a:srgbClr val="FFC314"/>
                </a:solidFill>
              </a:rPr>
              <a:t>low-volume</a:t>
            </a:r>
            <a:r>
              <a:rPr lang="en-US" dirty="0"/>
              <a:t> lung </a:t>
            </a:r>
            <a:r>
              <a:rPr lang="en-US" dirty="0" smtClean="0"/>
              <a:t>metastases from </a:t>
            </a:r>
            <a:br>
              <a:rPr lang="en-US" dirty="0" smtClean="0"/>
            </a:br>
            <a:r>
              <a:rPr lang="en-US" i="1" u="sng" dirty="0" smtClean="0">
                <a:solidFill>
                  <a:srgbClr val="FFC314"/>
                </a:solidFill>
              </a:rPr>
              <a:t>BRAF wild-type</a:t>
            </a:r>
            <a:r>
              <a:rPr lang="en-US" dirty="0"/>
              <a:t> melanoma </a:t>
            </a:r>
            <a:r>
              <a:rPr lang="en-US" dirty="0" smtClean="0"/>
              <a:t>(assuming slow progression on first-line therapy)?</a:t>
            </a:r>
            <a:endParaRPr lang="en-US" dirty="0"/>
          </a:p>
        </p:txBody>
      </p:sp>
      <p:sp>
        <p:nvSpPr>
          <p:cNvPr id="3" name="Content Placeholder 2"/>
          <p:cNvSpPr>
            <a:spLocks noGrp="1"/>
          </p:cNvSpPr>
          <p:nvPr>
            <p:ph idx="1"/>
          </p:nvPr>
        </p:nvSpPr>
        <p:spPr>
          <a:xfrm>
            <a:off x="457200" y="2667000"/>
            <a:ext cx="8305800" cy="3976688"/>
          </a:xfrm>
        </p:spPr>
        <p:txBody>
          <a:bodyPr/>
          <a:lstStyle/>
          <a:p>
            <a:pPr marL="457200" indent="-457200">
              <a:buFont typeface="+mj-lt"/>
              <a:buAutoNum type="arabicPeriod"/>
            </a:pPr>
            <a:r>
              <a:rPr lang="en-US" dirty="0" smtClean="0"/>
              <a:t>HD IL-2 </a:t>
            </a:r>
            <a:r>
              <a:rPr lang="en-US" dirty="0" smtClean="0">
                <a:sym typeface="Wingdings"/>
              </a:rPr>
              <a:t> </a:t>
            </a:r>
            <a:r>
              <a:rPr lang="en-US" dirty="0" err="1" smtClean="0"/>
              <a:t>Ipilimumab</a:t>
            </a:r>
            <a:endParaRPr lang="en-US" dirty="0" smtClean="0"/>
          </a:p>
          <a:p>
            <a:pPr marL="457200" indent="-457200">
              <a:buFont typeface="+mj-lt"/>
              <a:buAutoNum type="arabicPeriod"/>
            </a:pPr>
            <a:r>
              <a:rPr lang="en-US" dirty="0" err="1"/>
              <a:t>Ipilimumab</a:t>
            </a:r>
            <a:r>
              <a:rPr lang="en-US" dirty="0"/>
              <a:t> </a:t>
            </a:r>
            <a:r>
              <a:rPr lang="en-US" dirty="0">
                <a:sym typeface="Wingdings"/>
              </a:rPr>
              <a:t> </a:t>
            </a:r>
            <a:r>
              <a:rPr lang="en-US" dirty="0" smtClean="0"/>
              <a:t>HD IL-2</a:t>
            </a:r>
          </a:p>
          <a:p>
            <a:pPr marL="457200" indent="-457200">
              <a:buFont typeface="+mj-lt"/>
              <a:buAutoNum type="arabicPeriod"/>
            </a:pPr>
            <a:r>
              <a:rPr lang="en-US" dirty="0" smtClean="0"/>
              <a:t>HD IL-</a:t>
            </a:r>
            <a:r>
              <a:rPr lang="en-US" dirty="0"/>
              <a:t>2 </a:t>
            </a:r>
            <a:r>
              <a:rPr lang="en-US" dirty="0">
                <a:sym typeface="Wingdings"/>
              </a:rPr>
              <a:t> </a:t>
            </a:r>
            <a:r>
              <a:rPr lang="en-US" dirty="0" smtClean="0"/>
              <a:t>Chemotherapy</a:t>
            </a:r>
          </a:p>
          <a:p>
            <a:pPr marL="457200" indent="-457200">
              <a:buFont typeface="+mj-lt"/>
              <a:buAutoNum type="arabicPeriod"/>
            </a:pPr>
            <a:r>
              <a:rPr lang="en-US" dirty="0" err="1"/>
              <a:t>Ipilimumab</a:t>
            </a:r>
            <a:r>
              <a:rPr lang="en-US" dirty="0"/>
              <a:t> </a:t>
            </a:r>
            <a:r>
              <a:rPr lang="en-US" dirty="0">
                <a:sym typeface="Wingdings"/>
              </a:rPr>
              <a:t> </a:t>
            </a:r>
            <a:r>
              <a:rPr lang="en-US" dirty="0" smtClean="0"/>
              <a:t>Chemotherapy</a:t>
            </a:r>
          </a:p>
          <a:p>
            <a:pPr marL="457200" indent="-457200">
              <a:buFont typeface="+mj-lt"/>
              <a:buAutoNum type="arabicPeriod"/>
            </a:pPr>
            <a:r>
              <a:rPr lang="en-US" dirty="0" smtClean="0"/>
              <a:t>Other</a:t>
            </a:r>
            <a:endParaRPr lang="en-US" dirty="0"/>
          </a:p>
        </p:txBody>
      </p:sp>
    </p:spTree>
    <p:extLst>
      <p:ext uri="{BB962C8B-B14F-4D97-AF65-F5344CB8AC3E}">
        <p14:creationId xmlns:p14="http://schemas.microsoft.com/office/powerpoint/2010/main" val="4153569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16"/>
          <p:cNvGraphicFramePr>
            <a:graphicFrameLocks noChangeAspect="1"/>
          </p:cNvGraphicFramePr>
          <p:nvPr/>
        </p:nvGraphicFramePr>
        <p:xfrm>
          <a:off x="304800" y="2946400"/>
          <a:ext cx="8559800" cy="3619500"/>
        </p:xfrm>
        <a:graphic>
          <a:graphicData uri="http://schemas.openxmlformats.org/drawingml/2006/chart">
            <c:chart xmlns:c="http://schemas.openxmlformats.org/drawingml/2006/chart" xmlns:r="http://schemas.openxmlformats.org/officeDocument/2006/relationships" r:id="rId3"/>
          </a:graphicData>
        </a:graphic>
      </p:graphicFrame>
      <p:sp>
        <p:nvSpPr>
          <p:cNvPr id="7" name="Title 1"/>
          <p:cNvSpPr>
            <a:spLocks noGrp="1"/>
          </p:cNvSpPr>
          <p:nvPr>
            <p:ph type="title"/>
          </p:nvPr>
        </p:nvSpPr>
        <p:spPr>
          <a:xfrm>
            <a:off x="304800" y="228600"/>
            <a:ext cx="8839200" cy="2286000"/>
          </a:xfrm>
        </p:spPr>
        <p:txBody>
          <a:bodyPr/>
          <a:lstStyle/>
          <a:p>
            <a:r>
              <a:rPr lang="en-US" dirty="0" smtClean="0"/>
              <a:t>In general, what is your most likely first- and </a:t>
            </a:r>
            <a:br>
              <a:rPr lang="en-US" dirty="0" smtClean="0"/>
            </a:br>
            <a:r>
              <a:rPr lang="en-US" dirty="0" smtClean="0"/>
              <a:t>second-line </a:t>
            </a:r>
            <a:r>
              <a:rPr lang="en-US" i="1" u="sng" dirty="0" err="1" smtClean="0">
                <a:solidFill>
                  <a:srgbClr val="FFC314"/>
                </a:solidFill>
              </a:rPr>
              <a:t>nonprotocol</a:t>
            </a:r>
            <a:r>
              <a:rPr lang="en-US" dirty="0"/>
              <a:t> systemic </a:t>
            </a:r>
            <a:r>
              <a:rPr lang="en-US" dirty="0" smtClean="0"/>
              <a:t>treatment recommendation for a 63-year-old </a:t>
            </a:r>
            <a:r>
              <a:rPr lang="en-US" i="1" u="sng" dirty="0" smtClean="0">
                <a:solidFill>
                  <a:srgbClr val="FFC314"/>
                </a:solidFill>
              </a:rPr>
              <a:t>asymptomatic</a:t>
            </a:r>
            <a:r>
              <a:rPr lang="en-US" dirty="0" smtClean="0"/>
              <a:t> patient with </a:t>
            </a:r>
            <a:r>
              <a:rPr lang="en-US" i="1" u="sng" dirty="0" smtClean="0">
                <a:solidFill>
                  <a:srgbClr val="FFC314"/>
                </a:solidFill>
              </a:rPr>
              <a:t>low-volume</a:t>
            </a:r>
            <a:r>
              <a:rPr lang="en-US" dirty="0"/>
              <a:t> lung </a:t>
            </a:r>
            <a:r>
              <a:rPr lang="en-US" dirty="0" smtClean="0"/>
              <a:t>metastases from </a:t>
            </a:r>
            <a:br>
              <a:rPr lang="en-US" dirty="0" smtClean="0"/>
            </a:br>
            <a:r>
              <a:rPr lang="en-US" i="1" u="sng" dirty="0" smtClean="0">
                <a:solidFill>
                  <a:srgbClr val="FFC314"/>
                </a:solidFill>
              </a:rPr>
              <a:t>BRAF wild-type</a:t>
            </a:r>
            <a:r>
              <a:rPr lang="en-US" dirty="0"/>
              <a:t> melanoma </a:t>
            </a:r>
            <a:r>
              <a:rPr lang="en-US" dirty="0" smtClean="0"/>
              <a:t>(assuming slow progression on first-line therapy)?</a:t>
            </a:r>
            <a:endParaRPr lang="en-US" dirty="0"/>
          </a:p>
        </p:txBody>
      </p:sp>
      <p:sp>
        <p:nvSpPr>
          <p:cNvPr id="9" name="TextBox 8"/>
          <p:cNvSpPr txBox="1"/>
          <p:nvPr/>
        </p:nvSpPr>
        <p:spPr>
          <a:xfrm>
            <a:off x="73152" y="3081528"/>
            <a:ext cx="3657600" cy="457200"/>
          </a:xfrm>
          <a:prstGeom prst="rect">
            <a:avLst/>
          </a:prstGeom>
          <a:noFill/>
        </p:spPr>
        <p:txBody>
          <a:bodyPr wrap="square" rtlCol="0">
            <a:noAutofit/>
          </a:bodyPr>
          <a:lstStyle/>
          <a:p>
            <a:pPr algn="r"/>
            <a:r>
              <a:rPr lang="en-US" sz="2000" dirty="0">
                <a:solidFill>
                  <a:schemeClr val="bg1"/>
                </a:solidFill>
                <a:latin typeface="Arial"/>
                <a:cs typeface="Arial"/>
              </a:rPr>
              <a:t>HD IL-2 </a:t>
            </a:r>
            <a:r>
              <a:rPr lang="en-US" sz="2000" dirty="0">
                <a:solidFill>
                  <a:schemeClr val="bg1"/>
                </a:solidFill>
                <a:latin typeface="Arial"/>
                <a:cs typeface="Arial"/>
                <a:sym typeface="Wingdings"/>
              </a:rPr>
              <a:t> </a:t>
            </a:r>
            <a:r>
              <a:rPr lang="en-US" sz="2000" dirty="0" err="1" smtClean="0">
                <a:solidFill>
                  <a:schemeClr val="bg1"/>
                </a:solidFill>
                <a:latin typeface="Arial"/>
                <a:cs typeface="Arial"/>
              </a:rPr>
              <a:t>Ipilimumab</a:t>
            </a:r>
            <a:endParaRPr lang="en-US" sz="2000" dirty="0">
              <a:solidFill>
                <a:schemeClr val="bg1"/>
              </a:solidFill>
              <a:latin typeface="Arial"/>
              <a:cs typeface="Arial"/>
            </a:endParaRPr>
          </a:p>
        </p:txBody>
      </p:sp>
      <p:sp>
        <p:nvSpPr>
          <p:cNvPr id="11" name="TextBox 10"/>
          <p:cNvSpPr txBox="1"/>
          <p:nvPr/>
        </p:nvSpPr>
        <p:spPr>
          <a:xfrm>
            <a:off x="76200" y="3687318"/>
            <a:ext cx="3657600" cy="457200"/>
          </a:xfrm>
          <a:prstGeom prst="rect">
            <a:avLst/>
          </a:prstGeom>
          <a:noFill/>
        </p:spPr>
        <p:txBody>
          <a:bodyPr wrap="square" rtlCol="0">
            <a:noAutofit/>
          </a:bodyPr>
          <a:lstStyle/>
          <a:p>
            <a:pPr algn="r"/>
            <a:r>
              <a:rPr lang="en-US" sz="2000" dirty="0" err="1">
                <a:solidFill>
                  <a:schemeClr val="bg1"/>
                </a:solidFill>
                <a:latin typeface="Arial"/>
                <a:cs typeface="Arial"/>
              </a:rPr>
              <a:t>Ipilimumab</a:t>
            </a:r>
            <a:r>
              <a:rPr lang="en-US" sz="2000" dirty="0">
                <a:solidFill>
                  <a:schemeClr val="bg1"/>
                </a:solidFill>
                <a:latin typeface="Arial"/>
                <a:cs typeface="Arial"/>
              </a:rPr>
              <a:t> </a:t>
            </a:r>
            <a:r>
              <a:rPr lang="en-US" sz="2000" dirty="0">
                <a:solidFill>
                  <a:schemeClr val="bg1"/>
                </a:solidFill>
                <a:latin typeface="Arial"/>
                <a:cs typeface="Arial"/>
                <a:sym typeface="Wingdings"/>
              </a:rPr>
              <a:t> </a:t>
            </a:r>
            <a:r>
              <a:rPr lang="en-US" sz="2000" dirty="0">
                <a:solidFill>
                  <a:schemeClr val="bg1"/>
                </a:solidFill>
                <a:latin typeface="Arial"/>
                <a:cs typeface="Arial"/>
              </a:rPr>
              <a:t>HD IL-2</a:t>
            </a:r>
          </a:p>
        </p:txBody>
      </p:sp>
      <p:sp>
        <p:nvSpPr>
          <p:cNvPr id="12" name="TextBox 11"/>
          <p:cNvSpPr txBox="1"/>
          <p:nvPr/>
        </p:nvSpPr>
        <p:spPr>
          <a:xfrm>
            <a:off x="76200" y="4293108"/>
            <a:ext cx="3657600" cy="457200"/>
          </a:xfrm>
          <a:prstGeom prst="rect">
            <a:avLst/>
          </a:prstGeom>
          <a:noFill/>
        </p:spPr>
        <p:txBody>
          <a:bodyPr wrap="square" rtlCol="0">
            <a:noAutofit/>
          </a:bodyPr>
          <a:lstStyle/>
          <a:p>
            <a:pPr algn="r"/>
            <a:r>
              <a:rPr lang="en-US" sz="2000" dirty="0">
                <a:solidFill>
                  <a:schemeClr val="bg1"/>
                </a:solidFill>
                <a:latin typeface="Arial"/>
                <a:cs typeface="Arial"/>
              </a:rPr>
              <a:t>HD IL-2 </a:t>
            </a:r>
            <a:r>
              <a:rPr lang="en-US" sz="2000" dirty="0">
                <a:solidFill>
                  <a:schemeClr val="bg1"/>
                </a:solidFill>
                <a:latin typeface="Arial"/>
                <a:cs typeface="Arial"/>
                <a:sym typeface="Wingdings"/>
              </a:rPr>
              <a:t> </a:t>
            </a:r>
            <a:r>
              <a:rPr lang="en-US" sz="2000" dirty="0">
                <a:solidFill>
                  <a:schemeClr val="bg1"/>
                </a:solidFill>
                <a:latin typeface="Arial"/>
                <a:cs typeface="Arial"/>
              </a:rPr>
              <a:t>Chemotherapy</a:t>
            </a:r>
          </a:p>
        </p:txBody>
      </p:sp>
      <p:sp>
        <p:nvSpPr>
          <p:cNvPr id="13" name="TextBox 12"/>
          <p:cNvSpPr txBox="1"/>
          <p:nvPr/>
        </p:nvSpPr>
        <p:spPr>
          <a:xfrm>
            <a:off x="76200" y="4898898"/>
            <a:ext cx="3657600" cy="457200"/>
          </a:xfrm>
          <a:prstGeom prst="rect">
            <a:avLst/>
          </a:prstGeom>
          <a:noFill/>
        </p:spPr>
        <p:txBody>
          <a:bodyPr wrap="square" rtlCol="0">
            <a:noAutofit/>
          </a:bodyPr>
          <a:lstStyle/>
          <a:p>
            <a:pPr algn="r"/>
            <a:r>
              <a:rPr lang="en-US" sz="2000" dirty="0" err="1">
                <a:solidFill>
                  <a:schemeClr val="bg1"/>
                </a:solidFill>
                <a:latin typeface="Arial"/>
                <a:cs typeface="Arial"/>
              </a:rPr>
              <a:t>Ipilimumab</a:t>
            </a:r>
            <a:r>
              <a:rPr lang="en-US" sz="2000" dirty="0">
                <a:solidFill>
                  <a:schemeClr val="bg1"/>
                </a:solidFill>
                <a:latin typeface="Arial"/>
                <a:cs typeface="Arial"/>
              </a:rPr>
              <a:t> </a:t>
            </a:r>
            <a:r>
              <a:rPr lang="en-US" sz="2000" dirty="0">
                <a:solidFill>
                  <a:schemeClr val="bg1"/>
                </a:solidFill>
                <a:latin typeface="Arial"/>
                <a:cs typeface="Arial"/>
                <a:sym typeface="Wingdings"/>
              </a:rPr>
              <a:t> </a:t>
            </a:r>
            <a:r>
              <a:rPr lang="en-US" sz="2000" dirty="0">
                <a:solidFill>
                  <a:schemeClr val="bg1"/>
                </a:solidFill>
                <a:latin typeface="Arial"/>
                <a:cs typeface="Arial"/>
              </a:rPr>
              <a:t>Chemotherapy</a:t>
            </a:r>
          </a:p>
        </p:txBody>
      </p:sp>
      <p:sp>
        <p:nvSpPr>
          <p:cNvPr id="14" name="TextBox 13"/>
          <p:cNvSpPr txBox="1"/>
          <p:nvPr/>
        </p:nvSpPr>
        <p:spPr>
          <a:xfrm>
            <a:off x="76200" y="5504688"/>
            <a:ext cx="3657600" cy="457200"/>
          </a:xfrm>
          <a:prstGeom prst="rect">
            <a:avLst/>
          </a:prstGeom>
          <a:noFill/>
        </p:spPr>
        <p:txBody>
          <a:bodyPr wrap="square" rtlCol="0">
            <a:noAutofit/>
          </a:bodyPr>
          <a:lstStyle/>
          <a:p>
            <a:pPr algn="r"/>
            <a:r>
              <a:rPr lang="en-US" sz="2000" dirty="0">
                <a:solidFill>
                  <a:schemeClr val="bg1"/>
                </a:solidFill>
                <a:latin typeface="Arial"/>
                <a:cs typeface="Arial"/>
              </a:rPr>
              <a:t>Other</a:t>
            </a:r>
          </a:p>
        </p:txBody>
      </p:sp>
    </p:spTree>
    <p:extLst>
      <p:ext uri="{BB962C8B-B14F-4D97-AF65-F5344CB8AC3E}">
        <p14:creationId xmlns:p14="http://schemas.microsoft.com/office/powerpoint/2010/main" val="1640726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153400" cy="2057400"/>
          </a:xfrm>
        </p:spPr>
        <p:txBody>
          <a:bodyPr/>
          <a:lstStyle/>
          <a:p>
            <a:r>
              <a:rPr lang="en-US" dirty="0" smtClean="0"/>
              <a:t>First</a:t>
            </a:r>
            <a:r>
              <a:rPr lang="en-US" dirty="0"/>
              <a:t>- and </a:t>
            </a:r>
            <a:r>
              <a:rPr lang="en-US" dirty="0" smtClean="0"/>
              <a:t>second-</a:t>
            </a:r>
            <a:r>
              <a:rPr lang="en-US" dirty="0"/>
              <a:t>line </a:t>
            </a:r>
            <a:r>
              <a:rPr lang="en-US" i="1" u="sng" dirty="0" err="1" smtClean="0">
                <a:solidFill>
                  <a:srgbClr val="FFC314"/>
                </a:solidFill>
              </a:rPr>
              <a:t>nonprotocol</a:t>
            </a:r>
            <a:r>
              <a:rPr lang="en-US" dirty="0" smtClean="0"/>
              <a:t> treatment recommendations for a 63 </a:t>
            </a:r>
            <a:r>
              <a:rPr lang="en-US" dirty="0" err="1"/>
              <a:t>yo</a:t>
            </a:r>
            <a:r>
              <a:rPr lang="en-US" dirty="0"/>
              <a:t> </a:t>
            </a:r>
            <a:r>
              <a:rPr lang="en-US" i="1" u="sng" dirty="0">
                <a:solidFill>
                  <a:srgbClr val="FFC314"/>
                </a:solidFill>
              </a:rPr>
              <a:t>asymptomatic</a:t>
            </a:r>
            <a:r>
              <a:rPr lang="en-US" dirty="0"/>
              <a:t> </a:t>
            </a:r>
            <a:r>
              <a:rPr lang="en-US" dirty="0" smtClean="0"/>
              <a:t/>
            </a:r>
            <a:br>
              <a:rPr lang="en-US" dirty="0" smtClean="0"/>
            </a:br>
            <a:r>
              <a:rPr lang="en-US" dirty="0" err="1" smtClean="0"/>
              <a:t>pt</a:t>
            </a:r>
            <a:r>
              <a:rPr lang="en-US" dirty="0" smtClean="0"/>
              <a:t> w</a:t>
            </a:r>
            <a:r>
              <a:rPr lang="en-US" dirty="0"/>
              <a:t>/ </a:t>
            </a:r>
            <a:r>
              <a:rPr lang="en-US" i="1" u="sng" dirty="0">
                <a:solidFill>
                  <a:srgbClr val="FFC314"/>
                </a:solidFill>
              </a:rPr>
              <a:t>low-</a:t>
            </a:r>
            <a:r>
              <a:rPr lang="en-US" i="1" u="sng" dirty="0" smtClean="0">
                <a:solidFill>
                  <a:srgbClr val="FFC314"/>
                </a:solidFill>
              </a:rPr>
              <a:t>volume</a:t>
            </a:r>
            <a:r>
              <a:rPr lang="en-US" dirty="0"/>
              <a:t> lung </a:t>
            </a:r>
            <a:r>
              <a:rPr lang="en-US" dirty="0" err="1" smtClean="0"/>
              <a:t>mets</a:t>
            </a:r>
            <a:r>
              <a:rPr lang="en-US" dirty="0"/>
              <a:t> </a:t>
            </a:r>
            <a:r>
              <a:rPr lang="en-US" dirty="0" smtClean="0"/>
              <a:t>from </a:t>
            </a:r>
            <a:r>
              <a:rPr lang="en-US" i="1" u="sng" dirty="0">
                <a:solidFill>
                  <a:srgbClr val="FFC314"/>
                </a:solidFill>
              </a:rPr>
              <a:t>BRAF </a:t>
            </a:r>
            <a:r>
              <a:rPr lang="en-US" i="1" u="sng" dirty="0" smtClean="0">
                <a:solidFill>
                  <a:srgbClr val="FFC314"/>
                </a:solidFill>
              </a:rPr>
              <a:t>V600E</a:t>
            </a:r>
            <a:r>
              <a:rPr lang="en-US" i="1" u="sng" dirty="0">
                <a:solidFill>
                  <a:srgbClr val="FFC314"/>
                </a:solidFill>
              </a:rPr>
              <a:t> </a:t>
            </a:r>
            <a:r>
              <a:rPr lang="en-US" i="1" u="sng" dirty="0" smtClean="0">
                <a:solidFill>
                  <a:srgbClr val="FFC314"/>
                </a:solidFill>
              </a:rPr>
              <a:t>wild-type</a:t>
            </a:r>
            <a:r>
              <a:rPr lang="en-US" dirty="0"/>
              <a:t> melanoma (assuming slow progression on </a:t>
            </a:r>
            <a:r>
              <a:rPr lang="en-US" dirty="0" smtClean="0"/>
              <a:t>first-</a:t>
            </a:r>
            <a:r>
              <a:rPr lang="en-US" dirty="0"/>
              <a:t>line therapy)?</a:t>
            </a:r>
          </a:p>
        </p:txBody>
      </p:sp>
    </p:spTree>
    <p:extLst>
      <p:ext uri="{BB962C8B-B14F-4D97-AF65-F5344CB8AC3E}">
        <p14:creationId xmlns:p14="http://schemas.microsoft.com/office/powerpoint/2010/main" val="60063450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ENTER_SHAPEINFO" val="&lt;ThreeDShapeInfo&gt;&lt;uuid val=&quot;{A620C3DA-A430-4E9D-AEE6-8D3FB085A239}&quot;/&gt;&lt;isInvalidForFieldText val=&quot;0&quot;/&gt;&lt;Image&gt;&lt;filename val=&quot;C:\Users\Walter\Documents\My Adobe Presentations\XSA84510 slides for Quintiles Print to Practice MP 2.7.12\data\asimages\{A620C3DA-A430-4E9D-AEE6-8D3FB085A239}_16.png&quot;/&gt;&lt;left val=&quot;103&quot;/&gt;&lt;top val=&quot;169&quot;/&gt;&lt;width val=&quot;2&quot;/&gt;&lt;height val=&quot;2&quot;/&gt;&lt;hasText val=&quot;1&quot;/&gt;&lt;/Image&gt;&lt;/ThreeDShapeInfo&gt;"/>
</p:tagLst>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12086</TotalTime>
  <Words>2976</Words>
  <Application>Microsoft Office PowerPoint</Application>
  <PresentationFormat>화면 슬라이드 쇼(4:3)</PresentationFormat>
  <Paragraphs>715</Paragraphs>
  <Slides>66</Slides>
  <Notes>66</Notes>
  <HiddenSlides>0</HiddenSlides>
  <MMClips>0</MMClips>
  <ScaleCrop>false</ScaleCrop>
  <HeadingPairs>
    <vt:vector size="4" baseType="variant">
      <vt:variant>
        <vt:lpstr>테마</vt:lpstr>
      </vt:variant>
      <vt:variant>
        <vt:i4>1</vt:i4>
      </vt:variant>
      <vt:variant>
        <vt:lpstr>슬라이드 제목</vt:lpstr>
      </vt:variant>
      <vt:variant>
        <vt:i4>66</vt:i4>
      </vt:variant>
    </vt:vector>
  </HeadingPairs>
  <TitlesOfParts>
    <vt:vector size="67" baseType="lpstr">
      <vt:lpstr>Blank Presentation</vt:lpstr>
      <vt:lpstr>PowerPoint 프레젠테이션</vt:lpstr>
      <vt:lpstr>PowerPoint 프레젠테이션</vt:lpstr>
      <vt:lpstr>PowerPoint 프레젠테이션</vt:lpstr>
      <vt:lpstr>Agenda</vt:lpstr>
      <vt:lpstr>Agenda (continued)</vt:lpstr>
      <vt:lpstr>Case 1: From the Practice of Dr Keith Flaherty</vt:lpstr>
      <vt:lpstr>In general, what is your most likely first- and  second-line nonprotocol systemic treatment recommendation for a 63-year-old asymptomatic patient with low-volume lung metastases from  BRAF wild-type melanoma (assuming slow progression on first-line therapy)?</vt:lpstr>
      <vt:lpstr>In general, what is your most likely first- and  second-line nonprotocol systemic treatment recommendation for a 63-year-old asymptomatic patient with low-volume lung metastases from  BRAF wild-type melanoma (assuming slow progression on first-line therapy)?</vt:lpstr>
      <vt:lpstr>First- and second-line nonprotocol treatment recommendations for a 63 yo asymptomatic  pt w/ low-volume lung mets from BRAF V600E wild-type melanoma (assuming slow progression on first-line therapy)?</vt:lpstr>
      <vt:lpstr>PowerPoint 프레젠테이션</vt:lpstr>
      <vt:lpstr>HD IL-2: Response Durations and Survival Based on Response</vt:lpstr>
      <vt:lpstr>High-Dose IL-2: Common ≥3 AEs</vt:lpstr>
      <vt:lpstr>Correlation of NRAS Mutations with Clinical Response to High Dose IL-2 in Patients with Advanced Melanoma</vt:lpstr>
      <vt:lpstr>Response to High-Dose IL-2 by Mutation Status</vt:lpstr>
      <vt:lpstr>Case 2: From the Practice of Dr Flaherty</vt:lpstr>
      <vt:lpstr>PowerPoint 프레젠테이션</vt:lpstr>
      <vt:lpstr>Ipilimumab, a CTLA-4 Blocking Monoclonal Antibody, Augments T-Cell Activation</vt:lpstr>
      <vt:lpstr>Improved Survival with Ipilimumab for Patients with Unresectable Stage III or IV Metastatic Melanoma Whose Disease Progressed While Receiving Prior Treatment with Chemo or IL-2</vt:lpstr>
      <vt:lpstr>Ipilimumab Risk Evaluation and Management Strategy (REMS)</vt:lpstr>
      <vt:lpstr>Case 3: From the Practice of Dr Anna Pavlick</vt:lpstr>
      <vt:lpstr>Management of BRAF V600-Mutant Advanced Melanoma</vt:lpstr>
      <vt:lpstr>Case 4: From the Practice of Dr Pavlick</vt:lpstr>
      <vt:lpstr>In general, what is your most likely first- and  second-line nonprotocol systemic treatment recommendation for a 60-year-old asymptomatic patient with low-volume lung metastases from  BRAF V600E-mutant melanoma (assuming slow progression on first-line therapy)?</vt:lpstr>
      <vt:lpstr>In general, what is your most likely first- and  second-line nonprotocol systemic treatment recommendation for a 60-year-old asymptomatic patient with low-volume lung metastases from  BRAF V600E-mutant melanoma (assuming slow progression on first-line therapy)?</vt:lpstr>
      <vt:lpstr>First- and second-line nonprotocol treatment for a 60 yo asymptomatic pt w/ low-volume lung mets from BRAF V600E-mutant melanoma (assuming slow progression on first-line therapy)?</vt:lpstr>
      <vt:lpstr>PowerPoint 프레젠테이션</vt:lpstr>
      <vt:lpstr>Updated overall survival (OS) results for BRIM-3, a phase III randomized, open-label, multicenter trial comparing BRAF inhibitor vemurafenib (vem) with dacarbazine (DTIC) in previously untreated patients with BRAFV600E-mutated melanoma.</vt:lpstr>
      <vt:lpstr>BRIM3: Vemurafenib Front-Line  Trial – Phase III Study Design</vt:lpstr>
      <vt:lpstr>BRIM3: Best Tumor Response by Individual Patient</vt:lpstr>
      <vt:lpstr>BRIM3: Overall Survival at February 1, 2012 Cutoff, Censored at Crossover</vt:lpstr>
      <vt:lpstr>Efficacy of Vemurafenib in BRAFV600K Mutation-Positive Melanoma Disease – Results from the Phase 3 Clinical Study BRIM3 </vt:lpstr>
      <vt:lpstr>BRIM3: Summary of Efficacy Data by BRAF Mutation Genotype</vt:lpstr>
      <vt:lpstr>Selected Adverse Events (% of Patients)</vt:lpstr>
      <vt:lpstr>Case 5: From the Practice of Dr Pavlick</vt:lpstr>
      <vt:lpstr>Are there situations in which you would delay local treatment with radiation therapy for brain metastases and instead administer vemurafenib for a patient with a BRAF V600E-positive tumor?</vt:lpstr>
      <vt:lpstr>Are there situations in which you would delay local treatment with radiation therapy for brain metastases and instead administer vemurafenib for a patient with a BRAF V600E-positive tumor?</vt:lpstr>
      <vt:lpstr>Chemotherapy in the Management of Advanced Melanoma</vt:lpstr>
      <vt:lpstr>Case 6: From the Practice of Dr Flaherty</vt:lpstr>
      <vt:lpstr>Phase 3, Randomized, Open-Label, Multicenter Trial of Nab-Paclitaxel  (nab-P) vs Dacarbazine (DTIC) in Previously Untreated Patients with Metastatic Malignant Melanoma (MMM)</vt:lpstr>
      <vt:lpstr>Response, Survival and Common Adverse Events: Nab-P vs DTIC</vt:lpstr>
      <vt:lpstr>Case 7: From the Practice of Dr Flaherty</vt:lpstr>
      <vt:lpstr>Clinical Activity and Safety of  Anti-PD-1 (BMS-936558, MDX-1106)  in Patients with Advanced Melanoma</vt:lpstr>
      <vt:lpstr>Activity of Anti-Programmed Death 1 (PD-1) Antibody in Refractory Melanoma</vt:lpstr>
      <vt:lpstr>Drug-Related Adverse Events</vt:lpstr>
      <vt:lpstr>PowerPoint 프레젠테이션</vt:lpstr>
      <vt:lpstr>Basal Cell Carcinoma (BCC)</vt:lpstr>
      <vt:lpstr>Case 8: From the Practice of Dr Pavlick</vt:lpstr>
      <vt:lpstr>What would you tell a patient who asks what his or her chances would be of “cruising” through vismodegib treatment (almost like a placebo)?</vt:lpstr>
      <vt:lpstr>What would you tell a patient who asks what his or her chances would be of “cruising” through vismodegib treatment (almost like a placebo)?</vt:lpstr>
      <vt:lpstr>Vismodegib for Basal Cell Cancer</vt:lpstr>
      <vt:lpstr>PowerPoint 프레젠테이션</vt:lpstr>
      <vt:lpstr>ERIVANCE BCC: Pivotal Phase II Study in Advanced BCC</vt:lpstr>
      <vt:lpstr>Clinical Efficacy of Vismodegib in BCC</vt:lpstr>
      <vt:lpstr>Clinical Efficacy of Vismodegib in BCC</vt:lpstr>
      <vt:lpstr>Clinical Efficacy of Vismodegib in BCC</vt:lpstr>
      <vt:lpstr>Commonly Reported Adverse Events (N = 104)</vt:lpstr>
      <vt:lpstr>70-Year-Old Man with BCC (from the practice of Allan Freedman, MD, Snellville, Georgia)</vt:lpstr>
      <vt:lpstr>Vismodegib as an Adjuvant to Surgery for Basal Cell Carcinomas</vt:lpstr>
      <vt:lpstr>Ongoing Studies of Vismodegib in BCC</vt:lpstr>
      <vt:lpstr>Cutaneous Squamous Cell Carcinoma (CSCC)</vt:lpstr>
      <vt:lpstr>In the past year, how many patients with metastatic CSCC have you treated?</vt:lpstr>
      <vt:lpstr>In the past year, how many patients with metastatic CSCC have you treated?</vt:lpstr>
      <vt:lpstr>PowerPoint 프레젠테이션</vt:lpstr>
      <vt:lpstr>CSCC Incidence Study Sites Divided into 2 Sun Zones Based on UV Climatological Means</vt:lpstr>
      <vt:lpstr>Deaths from CSCC in Perspective</vt:lpstr>
      <vt:lpstr>PowerPoint 프레젠테이션</vt:lpstr>
    </vt:vector>
  </TitlesOfParts>
  <Company>Research To Practice</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To Practice</dc:title>
  <dc:creator>Fernando G Rendina</dc:creator>
  <cp:lastModifiedBy>Sungpil Han MD/PhD</cp:lastModifiedBy>
  <cp:revision>1144</cp:revision>
  <cp:lastPrinted>2013-04-15T17:23:24Z</cp:lastPrinted>
  <dcterms:created xsi:type="dcterms:W3CDTF">2013-04-17T21:33:06Z</dcterms:created>
  <dcterms:modified xsi:type="dcterms:W3CDTF">2018-02-28T00:28:52Z</dcterms:modified>
</cp:coreProperties>
</file>