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61" r:id="rId4"/>
    <p:sldId id="267" r:id="rId5"/>
    <p:sldId id="269" r:id="rId6"/>
    <p:sldId id="270" r:id="rId7"/>
    <p:sldId id="268" r:id="rId8"/>
    <p:sldId id="264" r:id="rId9"/>
    <p:sldId id="262" r:id="rId10"/>
    <p:sldId id="263" r:id="rId11"/>
    <p:sldId id="257" r:id="rId12"/>
    <p:sldId id="265" r:id="rId13"/>
    <p:sldId id="266" r:id="rId14"/>
    <p:sldId id="258" r:id="rId15"/>
    <p:sldId id="259" r:id="rId16"/>
    <p:sldId id="260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F7DCC-08DA-4E94-9F51-C7E615316D53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03F2B-5287-4BCE-AEB5-3F7520120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861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ncerprogress.net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http://</a:t>
            </a:r>
            <a:r>
              <a:rPr lang="en-US" altLang="ko-KR" dirty="0" err="1" smtClean="0"/>
              <a:t>www.thelancet.com</a:t>
            </a:r>
            <a:r>
              <a:rPr lang="en-US" altLang="ko-KR" dirty="0" smtClean="0"/>
              <a:t>/journals/</a:t>
            </a:r>
            <a:r>
              <a:rPr lang="en-US" altLang="ko-KR" dirty="0" err="1" smtClean="0"/>
              <a:t>lanonc</a:t>
            </a:r>
            <a:r>
              <a:rPr lang="en-US" altLang="ko-KR" dirty="0" smtClean="0"/>
              <a:t>/article/PIIS1470-2045(13)70333-4/</a:t>
            </a:r>
            <a:r>
              <a:rPr lang="en-US" altLang="ko-KR" dirty="0" err="1" smtClean="0"/>
              <a:t>fulltext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Figure 1</a:t>
            </a:r>
          </a:p>
          <a:p>
            <a:r>
              <a:rPr lang="en-US" altLang="ko-KR" dirty="0" smtClean="0"/>
              <a:t>Present strategies to manage advanced stage melanomas include inhibition of the mutant form of BRAF kinase (a common mutation being BRAFV600E ; </a:t>
            </a:r>
            <a:r>
              <a:rPr lang="en-US" altLang="ko-KR" dirty="0" err="1" smtClean="0"/>
              <a:t>vemurafenib</a:t>
            </a:r>
            <a:r>
              <a:rPr lang="en-US" altLang="ko-KR" dirty="0" smtClean="0"/>
              <a:t> and GSK2118436) and T-cell activation (</a:t>
            </a:r>
            <a:r>
              <a:rPr lang="en-US" altLang="ko-KR" dirty="0" err="1" smtClean="0"/>
              <a:t>ipilimumab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TCR=T-cell receptor. GF=growth factor. MHC=major histocompatibility complex. RTK=receptor tyrosine kinase. CTLA4=cytotoxic T lymphocyte antigen 4. TF=transcription factor.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View Large Image | View Hi-Res Image | Download PowerPoint Slide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03F2B-5287-4BCE-AEB5-3F752012043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873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Timeline highlighting key events since the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1960s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have directly affected the prevention and treatment of melanoma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information made available from the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American Society of Clinical Oncology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03F2B-5287-4BCE-AEB5-3F752012043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002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</a:t>
            </a:r>
            <a:r>
              <a:rPr lang="en-US" altLang="ko-KR" dirty="0" err="1" smtClean="0"/>
              <a:t>molecular.roche.com</a:t>
            </a:r>
            <a:r>
              <a:rPr lang="en-US" altLang="ko-KR" dirty="0" smtClean="0"/>
              <a:t>/assays/</a:t>
            </a:r>
            <a:r>
              <a:rPr lang="en-US" altLang="ko-KR" dirty="0" err="1" smtClean="0"/>
              <a:t>cobas</a:t>
            </a:r>
            <a:r>
              <a:rPr lang="en-US" altLang="ko-KR" dirty="0" smtClean="0"/>
              <a:t>-4800-</a:t>
            </a:r>
            <a:r>
              <a:rPr lang="en-US" altLang="ko-KR" dirty="0" err="1" smtClean="0"/>
              <a:t>braf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v600</a:t>
            </a:r>
            <a:r>
              <a:rPr lang="en-US" altLang="ko-KR" dirty="0" smtClean="0"/>
              <a:t>-mutation-test/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 companion diagnostic for </a:t>
            </a:r>
            <a:r>
              <a:rPr lang="en-US" altLang="ko-KR" dirty="0" err="1" smtClean="0"/>
              <a:t>vemurafenib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The </a:t>
            </a:r>
            <a:r>
              <a:rPr lang="en-US" altLang="ko-KR" dirty="0" err="1" smtClean="0"/>
              <a:t>cobas</a:t>
            </a:r>
            <a:r>
              <a:rPr lang="en-US" altLang="ko-KR" dirty="0" smtClean="0"/>
              <a:t>® 4800 BRAF </a:t>
            </a:r>
            <a:r>
              <a:rPr lang="en-US" altLang="ko-KR" dirty="0" err="1" smtClean="0"/>
              <a:t>V600</a:t>
            </a:r>
            <a:r>
              <a:rPr lang="en-US" altLang="ko-KR" dirty="0" smtClean="0"/>
              <a:t> Mutation Test detects the BRAF V600E mutation in formalin-fixed, paraffin-embedded (FFPET) human melanoma tissue. It is designed to help select patients for treatment with </a:t>
            </a:r>
            <a:r>
              <a:rPr lang="en-US" altLang="ko-KR" dirty="0" err="1" smtClean="0"/>
              <a:t>vemurafenib</a:t>
            </a:r>
            <a:r>
              <a:rPr lang="en-US" altLang="ko-KR" dirty="0" smtClean="0"/>
              <a:t>, an oral medicine designed to treat patients whose melanoma tumors harbor a mutated form of the BRAF gene.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Features and Benefits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The </a:t>
            </a:r>
            <a:r>
              <a:rPr lang="en-US" altLang="ko-KR" dirty="0" err="1" smtClean="0"/>
              <a:t>cobas</a:t>
            </a:r>
            <a:r>
              <a:rPr lang="en-US" altLang="ko-KR" dirty="0" smtClean="0"/>
              <a:t>® BRAF Mutation Test was used in pivotal clinical trials for </a:t>
            </a:r>
            <a:r>
              <a:rPr lang="en-US" altLang="ko-KR" dirty="0" err="1" smtClean="0"/>
              <a:t>vemurafenib</a:t>
            </a:r>
            <a:r>
              <a:rPr lang="en-US" altLang="ko-KR" dirty="0" smtClean="0"/>
              <a:t>, to select patients whose tumors harbor the V600E mutation in the BRAF gene.</a:t>
            </a:r>
          </a:p>
          <a:p>
            <a:r>
              <a:rPr lang="en-US" altLang="ko-KR" dirty="0" smtClean="0"/>
              <a:t>In pre-clinical and clinical investigations, the </a:t>
            </a:r>
            <a:r>
              <a:rPr lang="en-US" altLang="ko-KR" dirty="0" err="1" smtClean="0"/>
              <a:t>cobas</a:t>
            </a:r>
            <a:r>
              <a:rPr lang="en-US" altLang="ko-KR" dirty="0" smtClean="0"/>
              <a:t>® BRAF Mutation Test had 97.3% positive agreement in detecting the BRAF V600E (1799 T&gt;A) mutation, which represents &gt;~85% of all BRAF mutations reported in the COSMIC database.</a:t>
            </a:r>
          </a:p>
          <a:p>
            <a:r>
              <a:rPr lang="en-US" altLang="ko-KR" dirty="0" smtClean="0"/>
              <a:t>The </a:t>
            </a:r>
            <a:r>
              <a:rPr lang="en-US" altLang="ko-KR" dirty="0" err="1" smtClean="0"/>
              <a:t>cobas</a:t>
            </a:r>
            <a:r>
              <a:rPr lang="en-US" altLang="ko-KR" dirty="0" smtClean="0"/>
              <a:t>® BRAF Mutation Test is more sensitive in the detection of V600E mutations than Sanger sequencing.*</a:t>
            </a:r>
          </a:p>
          <a:p>
            <a:r>
              <a:rPr lang="en-US" altLang="ko-KR" dirty="0" smtClean="0"/>
              <a:t>In formalin-fixed, paraffin-embedded tissue (FFPET), the </a:t>
            </a:r>
            <a:r>
              <a:rPr lang="en-US" altLang="ko-KR" dirty="0" err="1" smtClean="0"/>
              <a:t>cobas</a:t>
            </a:r>
            <a:r>
              <a:rPr lang="en-US" altLang="ko-KR" dirty="0" smtClean="0"/>
              <a:t>® BRAF Mutation Test can detect V600E mutations at &gt;5% mutation level.*</a:t>
            </a:r>
          </a:p>
          <a:p>
            <a:r>
              <a:rPr lang="en-US" altLang="ko-KR" dirty="0" smtClean="0"/>
              <a:t>The test may also detect other </a:t>
            </a:r>
            <a:r>
              <a:rPr lang="en-US" altLang="ko-KR" dirty="0" err="1" smtClean="0"/>
              <a:t>V600</a:t>
            </a:r>
            <a:r>
              <a:rPr lang="en-US" altLang="ko-KR" dirty="0" smtClean="0"/>
              <a:t> mutations such as V600D and V600K.*</a:t>
            </a:r>
          </a:p>
          <a:p>
            <a:r>
              <a:rPr lang="en-US" altLang="ko-KR" dirty="0" smtClean="0"/>
              <a:t>The </a:t>
            </a:r>
            <a:r>
              <a:rPr lang="en-US" altLang="ko-KR" dirty="0" err="1" smtClean="0"/>
              <a:t>cobas</a:t>
            </a:r>
            <a:r>
              <a:rPr lang="en-US" altLang="ko-KR" dirty="0" smtClean="0"/>
              <a:t>® BRAF Mutation Test has a low failure rate and is highly reproducible across operators, reagent lots and testing days.*</a:t>
            </a:r>
          </a:p>
          <a:p>
            <a:r>
              <a:rPr lang="en-US" altLang="ko-KR" dirty="0" smtClean="0"/>
              <a:t>The </a:t>
            </a:r>
            <a:r>
              <a:rPr lang="en-US" altLang="ko-KR" dirty="0" err="1" smtClean="0"/>
              <a:t>cobas</a:t>
            </a:r>
            <a:r>
              <a:rPr lang="en-US" altLang="ko-KR" dirty="0" smtClean="0"/>
              <a:t>® BRAF Mutation Test can be performed in &lt;8 hours from receipt of specimen.</a:t>
            </a:r>
          </a:p>
          <a:p>
            <a:r>
              <a:rPr lang="en-US" altLang="ko-KR" dirty="0" smtClean="0"/>
              <a:t>Liquid, ready-to-use reagents are provided in the test kit to increase laboratory efficiency.</a:t>
            </a:r>
          </a:p>
          <a:p>
            <a:r>
              <a:rPr lang="en-US" altLang="ko-KR" dirty="0" smtClean="0"/>
              <a:t>The test kits have &gt;12 months shelf life from date of manufacture and upon opening each reagent maintains open-vial stability for up to 90 days.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03F2B-5287-4BCE-AEB5-3F752012043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238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7BBF-8692-4174-9A31-C27C7D3727EE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D533-44A5-4ED6-A943-10D33B3CC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985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7BBF-8692-4174-9A31-C27C7D3727EE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D533-44A5-4ED6-A943-10D33B3CC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107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7BBF-8692-4174-9A31-C27C7D3727EE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D533-44A5-4ED6-A943-10D33B3CC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30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7BBF-8692-4174-9A31-C27C7D3727EE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D533-44A5-4ED6-A943-10D33B3CC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00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7BBF-8692-4174-9A31-C27C7D3727EE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D533-44A5-4ED6-A943-10D33B3CC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09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7BBF-8692-4174-9A31-C27C7D3727EE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D533-44A5-4ED6-A943-10D33B3CC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38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7BBF-8692-4174-9A31-C27C7D3727EE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D533-44A5-4ED6-A943-10D33B3CC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77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7BBF-8692-4174-9A31-C27C7D3727EE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D533-44A5-4ED6-A943-10D33B3CC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383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7BBF-8692-4174-9A31-C27C7D3727EE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D533-44A5-4ED6-A943-10D33B3CC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30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7BBF-8692-4174-9A31-C27C7D3727EE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D533-44A5-4ED6-A943-10D33B3CC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05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7BBF-8692-4174-9A31-C27C7D3727EE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D533-44A5-4ED6-A943-10D33B3CC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1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199"/>
            <a:ext cx="8229600" cy="5099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17BBF-8692-4174-9A31-C27C7D3727EE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4D533-44A5-4ED6-A943-10D33B3CC8D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254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ugs.com/nda/vemurafenib_110511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drugs.com/newdrugs/fda-approves-zelboraf-companion-diagnostic-test-late-stage-skin-cancer-2814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lincancerres.aacrjournals.org/content/20/19/4994#ref-1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ncer.gov/about-cancer/treatment/drugs/fda-vemurafenib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cessdata.fda.gov/drugsatfda_docs/nda/2011/202429Orig1s000ClinPharmR.pdf" TargetMode="External"/><Relationship Id="rId2" Type="http://schemas.openxmlformats.org/officeDocument/2006/relationships/hyperlink" Target="https://www.accessdata.fda.gov/drugsatfda_docs/nda/2011/202429Orig1s000Approv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ccessdata.fda.gov/drugsatfda_docs/nda/2011/202429Orig1s000PharmR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#202429 NDA workshop</a:t>
            </a:r>
            <a:br>
              <a:rPr lang="en-US" altLang="ko-KR" dirty="0" smtClean="0"/>
            </a:br>
            <a:r>
              <a:rPr lang="en-US" altLang="ko-KR" b="1" dirty="0" err="1" smtClean="0"/>
              <a:t>Vemurafenib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Zelboraf</a:t>
            </a:r>
            <a:r>
              <a:rPr lang="en-US" altLang="ko-KR" dirty="0" smtClean="0"/>
              <a:t>, Roche)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sz="2200" i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64008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Sungpil Han</a:t>
            </a:r>
          </a:p>
          <a:p>
            <a:r>
              <a:rPr lang="en-US" altLang="ko-KR" dirty="0" smtClean="0"/>
              <a:t>Dept. of Clinical Pharmacology &amp; Therapeutics</a:t>
            </a:r>
          </a:p>
          <a:p>
            <a:r>
              <a:rPr lang="en-US" altLang="ko-KR" dirty="0" err="1" smtClean="0"/>
              <a:t>Asan</a:t>
            </a:r>
            <a:r>
              <a:rPr lang="en-US" altLang="ko-KR" dirty="0" smtClean="0"/>
              <a:t> Medical Center </a:t>
            </a:r>
          </a:p>
          <a:p>
            <a:r>
              <a:rPr lang="en-US" altLang="ko-KR" dirty="0" smtClean="0"/>
              <a:t>2018-03-02</a:t>
            </a:r>
          </a:p>
        </p:txBody>
      </p:sp>
      <p:pic>
        <p:nvPicPr>
          <p:cNvPr id="4" name="Picture 2" descr="http://www.ibric.org/upload/geditor/201801/0.60761700_151728937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802" y="305025"/>
            <a:ext cx="1913302" cy="143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510794" y="3501008"/>
            <a:ext cx="4295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 smtClean="0">
                <a:hlinkClick r:id="rId3"/>
              </a:rPr>
              <a:t>Submission</a:t>
            </a:r>
            <a:r>
              <a:rPr lang="en-US" altLang="ko-KR" i="1" dirty="0" smtClean="0"/>
              <a:t>: 2011-05-11 | </a:t>
            </a:r>
            <a:r>
              <a:rPr lang="en-US" altLang="ko-KR" i="1" dirty="0" smtClean="0">
                <a:hlinkClick r:id="rId4"/>
              </a:rPr>
              <a:t>Approval</a:t>
            </a:r>
            <a:r>
              <a:rPr lang="en-US" altLang="ko-KR" i="1" dirty="0" smtClean="0"/>
              <a:t>:  2011-08-17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0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2518" y="843677"/>
            <a:ext cx="7632282" cy="5090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i="1" dirty="0" smtClean="0"/>
              <a:t>BRAF</a:t>
            </a:r>
            <a:r>
              <a:rPr lang="en-US" dirty="0" smtClean="0"/>
              <a:t> </a:t>
            </a:r>
            <a:r>
              <a:rPr lang="en-US" dirty="0" err="1" smtClean="0"/>
              <a:t>inhibtor</a:t>
            </a:r>
            <a:r>
              <a:rPr lang="en-US" dirty="0" smtClean="0"/>
              <a:t> developed by </a:t>
            </a:r>
            <a:r>
              <a:rPr lang="en-US" dirty="0" err="1" smtClean="0"/>
              <a:t>Plexicon</a:t>
            </a:r>
            <a:endParaRPr lang="en-US" dirty="0" smtClean="0"/>
          </a:p>
          <a:p>
            <a:pPr>
              <a:lnSpc>
                <a:spcPts val="2800"/>
              </a:lnSpc>
            </a:pPr>
            <a:r>
              <a:rPr lang="en-US" i="1" dirty="0"/>
              <a:t>	</a:t>
            </a:r>
            <a:r>
              <a:rPr lang="en-US" dirty="0" smtClean="0"/>
              <a:t>and later Genentech</a:t>
            </a:r>
          </a:p>
          <a:p>
            <a:pPr>
              <a:lnSpc>
                <a:spcPts val="2800"/>
              </a:lnSpc>
            </a:pPr>
            <a:r>
              <a:rPr lang="en-US" dirty="0" smtClean="0"/>
              <a:t>PLX4032 or </a:t>
            </a:r>
            <a:r>
              <a:rPr lang="en-US" dirty="0" err="1" smtClean="0"/>
              <a:t>Vemurafenib</a:t>
            </a:r>
            <a:r>
              <a:rPr lang="en-US" dirty="0" smtClean="0"/>
              <a:t> (</a:t>
            </a:r>
            <a:r>
              <a:rPr lang="en-US" u="sng" dirty="0" smtClean="0"/>
              <a:t>V</a:t>
            </a:r>
            <a:r>
              <a:rPr lang="en-US" dirty="0" smtClean="0"/>
              <a:t>600</a:t>
            </a:r>
            <a:r>
              <a:rPr lang="en-US" u="sng" dirty="0" smtClean="0"/>
              <a:t>E</a:t>
            </a:r>
            <a:r>
              <a:rPr lang="en-US" dirty="0" smtClean="0"/>
              <a:t> </a:t>
            </a:r>
            <a:r>
              <a:rPr lang="en-US" u="sng" dirty="0" smtClean="0"/>
              <a:t>mu</a:t>
            </a:r>
            <a:r>
              <a:rPr lang="en-US" dirty="0" smtClean="0"/>
              <a:t>tant </a:t>
            </a:r>
            <a:r>
              <a:rPr lang="en-US" u="sng" dirty="0" err="1" smtClean="0"/>
              <a:t>Raf</a:t>
            </a:r>
            <a:r>
              <a:rPr lang="en-US" dirty="0" smtClean="0"/>
              <a:t> </a:t>
            </a:r>
            <a:r>
              <a:rPr lang="en-US" u="sng" dirty="0" smtClean="0"/>
              <a:t>in</a:t>
            </a:r>
            <a:r>
              <a:rPr lang="en-US" dirty="0" smtClean="0"/>
              <a:t>hibitor)</a:t>
            </a:r>
          </a:p>
          <a:p>
            <a:pPr>
              <a:lnSpc>
                <a:spcPts val="2800"/>
              </a:lnSpc>
            </a:pPr>
            <a:r>
              <a:rPr lang="en-US" dirty="0" smtClean="0"/>
              <a:t>Works well </a:t>
            </a:r>
            <a:r>
              <a:rPr lang="en-US" i="1" dirty="0" smtClean="0"/>
              <a:t>in vitro</a:t>
            </a:r>
            <a:r>
              <a:rPr lang="en-US" dirty="0" smtClean="0"/>
              <a:t> and in lab animals</a:t>
            </a:r>
          </a:p>
          <a:p>
            <a:pPr>
              <a:lnSpc>
                <a:spcPts val="2800"/>
              </a:lnSpc>
            </a:pPr>
            <a:r>
              <a:rPr lang="en-US" dirty="0" smtClean="0"/>
              <a:t>Human trails begun 2008. Enrolled only patients with </a:t>
            </a:r>
            <a:r>
              <a:rPr lang="en-US" i="1" dirty="0" smtClean="0"/>
              <a:t>BRAF</a:t>
            </a:r>
            <a:r>
              <a:rPr lang="en-US" i="1" baseline="30000" dirty="0" smtClean="0"/>
              <a:t>V600E</a:t>
            </a:r>
            <a:endParaRPr lang="en-US" baseline="30000" dirty="0" smtClean="0"/>
          </a:p>
          <a:p>
            <a:pPr>
              <a:lnSpc>
                <a:spcPts val="2800"/>
              </a:lnSpc>
            </a:pPr>
            <a:r>
              <a:rPr lang="en-US" dirty="0"/>
              <a:t>	</a:t>
            </a:r>
            <a:r>
              <a:rPr lang="en-US" dirty="0" smtClean="0"/>
              <a:t>Phase I: 16 patients with stage IV cancers</a:t>
            </a:r>
          </a:p>
          <a:p>
            <a:pPr>
              <a:lnSpc>
                <a:spcPts val="2800"/>
              </a:lnSpc>
            </a:pPr>
            <a:r>
              <a:rPr lang="en-US" dirty="0"/>
              <a:t>	</a:t>
            </a:r>
            <a:r>
              <a:rPr lang="en-US" dirty="0" smtClean="0"/>
              <a:t>	Median survival increased 9 </a:t>
            </a:r>
            <a:r>
              <a:rPr lang="en-US" dirty="0" smtClean="0">
                <a:sym typeface="Wingdings" panose="05000000000000000000" pitchFamily="2" charset="2"/>
              </a:rPr>
              <a:t> 15 months</a:t>
            </a:r>
            <a:endParaRPr lang="en-US" dirty="0"/>
          </a:p>
          <a:p>
            <a:pPr>
              <a:lnSpc>
                <a:spcPts val="2800"/>
              </a:lnSpc>
            </a:pPr>
            <a:r>
              <a:rPr lang="en-US" dirty="0" smtClean="0"/>
              <a:t>	Phase II: 132 patients with stage IV cancers</a:t>
            </a:r>
          </a:p>
          <a:p>
            <a:pPr>
              <a:lnSpc>
                <a:spcPts val="2800"/>
              </a:lnSpc>
            </a:pPr>
            <a:r>
              <a:rPr lang="en-US" dirty="0"/>
              <a:t>	</a:t>
            </a:r>
            <a:r>
              <a:rPr lang="en-US" dirty="0" smtClean="0"/>
              <a:t>	53% of patients responded. Similar increase in survival</a:t>
            </a:r>
          </a:p>
          <a:p>
            <a:pPr>
              <a:lnSpc>
                <a:spcPts val="2800"/>
              </a:lnSpc>
            </a:pPr>
            <a:r>
              <a:rPr lang="en-US" dirty="0"/>
              <a:t>	</a:t>
            </a:r>
            <a:r>
              <a:rPr lang="en-US" dirty="0" smtClean="0"/>
              <a:t>Phase III: 675 patients with stage III or IV cancers</a:t>
            </a:r>
          </a:p>
          <a:p>
            <a:pPr>
              <a:lnSpc>
                <a:spcPts val="2800"/>
              </a:lnSpc>
            </a:pPr>
            <a:r>
              <a:rPr lang="en-US" dirty="0"/>
              <a:t>	</a:t>
            </a:r>
            <a:r>
              <a:rPr lang="en-US" dirty="0" smtClean="0"/>
              <a:t>	compared </a:t>
            </a:r>
            <a:r>
              <a:rPr lang="en-US" dirty="0" err="1" smtClean="0"/>
              <a:t>vemurafenib</a:t>
            </a:r>
            <a:r>
              <a:rPr lang="en-US" dirty="0" smtClean="0"/>
              <a:t> to </a:t>
            </a:r>
            <a:r>
              <a:rPr lang="en-US" dirty="0" err="1" smtClean="0"/>
              <a:t>dacarbazine</a:t>
            </a:r>
            <a:endParaRPr lang="en-US" dirty="0" smtClean="0"/>
          </a:p>
          <a:p>
            <a:pPr>
              <a:lnSpc>
                <a:spcPts val="2800"/>
              </a:lnSpc>
            </a:pPr>
            <a:r>
              <a:rPr lang="en-US" dirty="0"/>
              <a:t>	</a:t>
            </a:r>
            <a:r>
              <a:rPr lang="en-US" dirty="0" smtClean="0"/>
              <a:t>	Stopped early.  </a:t>
            </a:r>
            <a:r>
              <a:rPr lang="en-US" dirty="0" err="1" smtClean="0"/>
              <a:t>Dacarbazine</a:t>
            </a:r>
            <a:r>
              <a:rPr lang="en-US" dirty="0" smtClean="0"/>
              <a:t> patients moved to </a:t>
            </a:r>
            <a:r>
              <a:rPr lang="en-US" dirty="0" err="1" smtClean="0"/>
              <a:t>vemurafenib</a:t>
            </a:r>
            <a:endParaRPr lang="en-US" dirty="0" smtClean="0"/>
          </a:p>
          <a:p>
            <a:pPr>
              <a:lnSpc>
                <a:spcPts val="2800"/>
              </a:lnSpc>
            </a:pPr>
            <a:endParaRPr lang="en-US" dirty="0" smtClean="0"/>
          </a:p>
          <a:p>
            <a:pPr>
              <a:lnSpc>
                <a:spcPts val="2800"/>
              </a:lnSpc>
            </a:pPr>
            <a:r>
              <a:rPr lang="en-US" dirty="0" smtClean="0"/>
              <a:t>FDA approval August 2011 </a:t>
            </a:r>
            <a:endParaRPr lang="en-US" dirty="0"/>
          </a:p>
        </p:txBody>
      </p:sp>
      <p:pic>
        <p:nvPicPr>
          <p:cNvPr id="6" name="Picture 4" descr="Vemurafenib2DAC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83232"/>
            <a:ext cx="2571750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1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911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Safety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Safety results</a:t>
            </a:r>
          </a:p>
          <a:p>
            <a:r>
              <a:rPr lang="en-US" altLang="ko-KR" dirty="0" smtClean="0"/>
              <a:t>The primary safety population included 336 patients in the BRIM-3 trial who received at least one dose of </a:t>
            </a:r>
            <a:r>
              <a:rPr lang="en-US" altLang="ko-KR" dirty="0" err="1" smtClean="0"/>
              <a:t>vemurafenib</a:t>
            </a:r>
            <a:r>
              <a:rPr lang="en-US" altLang="ko-KR" dirty="0" smtClean="0"/>
              <a:t> and 287 patients who received at least one dose of </a:t>
            </a:r>
            <a:r>
              <a:rPr lang="en-US" altLang="ko-KR" dirty="0" err="1" smtClean="0"/>
              <a:t>dacarbazine</a:t>
            </a:r>
            <a:r>
              <a:rPr lang="en-US" altLang="ko-KR" dirty="0" smtClean="0"/>
              <a:t>. Dose reductions were reported in 33% and 15% of patients receiving </a:t>
            </a:r>
            <a:r>
              <a:rPr lang="en-US" altLang="ko-KR" dirty="0" err="1" smtClean="0"/>
              <a:t>vemurafenib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dacarbazine</a:t>
            </a:r>
            <a:r>
              <a:rPr lang="en-US" altLang="ko-KR" dirty="0" smtClean="0"/>
              <a:t>, respectively. Dose delays were reported in 44% of patients receiving </a:t>
            </a:r>
            <a:r>
              <a:rPr lang="en-US" altLang="ko-KR" dirty="0" err="1" smtClean="0"/>
              <a:t>vemurafenib</a:t>
            </a:r>
            <a:r>
              <a:rPr lang="en-US" altLang="ko-KR" dirty="0" smtClean="0"/>
              <a:t> and 2% of patients receiving </a:t>
            </a:r>
            <a:r>
              <a:rPr lang="en-US" altLang="ko-KR" dirty="0" err="1" smtClean="0"/>
              <a:t>dacarbazine</a:t>
            </a:r>
            <a:r>
              <a:rPr lang="en-US" altLang="ko-KR" dirty="0" smtClean="0"/>
              <a:t>. Treatment discontinuations due to adverse drug reactions occurred in 7% of patients receiving </a:t>
            </a:r>
            <a:r>
              <a:rPr lang="en-US" altLang="ko-KR" dirty="0" err="1" smtClean="0"/>
              <a:t>vemurafenib</a:t>
            </a:r>
            <a:r>
              <a:rPr lang="en-US" altLang="ko-KR" dirty="0" smtClean="0"/>
              <a:t> and 4% of patients receiving </a:t>
            </a:r>
            <a:r>
              <a:rPr lang="en-US" altLang="ko-KR" dirty="0" err="1" smtClean="0"/>
              <a:t>dacarbazine</a:t>
            </a:r>
            <a:r>
              <a:rPr lang="en-US" altLang="ko-KR" dirty="0" smtClean="0"/>
              <a:t>. The most common adverse reactions leading to treatment discontinuation on the </a:t>
            </a:r>
            <a:r>
              <a:rPr lang="en-US" altLang="ko-KR" dirty="0" err="1" smtClean="0"/>
              <a:t>vemurafenib</a:t>
            </a:r>
            <a:r>
              <a:rPr lang="en-US" altLang="ko-KR" dirty="0" smtClean="0"/>
              <a:t> arm were arthralgia, dysphagia, and pneumonia.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As shown in Table 2, the most common (≥10%) grade 1–4 adverse reactions in patients receiving </a:t>
            </a:r>
            <a:r>
              <a:rPr lang="en-US" altLang="ko-KR" dirty="0" err="1" smtClean="0"/>
              <a:t>vemurafenib</a:t>
            </a:r>
            <a:r>
              <a:rPr lang="en-US" altLang="ko-KR" dirty="0" smtClean="0"/>
              <a:t> were nausea, diarrhea, vomiting, constipation, fatigue, pyrexia, peripheral edema, asthenia, increased lactate dehydrogenase (LDH), increased alkaline phosphatase, increased alanine aminotransferase (ALT), increased aspartate aminotransferase (AST), increased </a:t>
            </a:r>
            <a:r>
              <a:rPr lang="el-GR" altLang="ko-KR" dirty="0" smtClean="0"/>
              <a:t>γ-</a:t>
            </a:r>
            <a:r>
              <a:rPr lang="en-US" altLang="ko-KR" dirty="0" err="1" smtClean="0"/>
              <a:t>glutamyl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transpeptidase</a:t>
            </a:r>
            <a:r>
              <a:rPr lang="en-US" altLang="ko-KR" dirty="0" smtClean="0"/>
              <a:t> (GGT), increased bilirubin, increased creatinine, decreased appetite, arthralgia, pain in extremities, myalgia, skin papilloma, </a:t>
            </a:r>
            <a:r>
              <a:rPr lang="en-US" altLang="ko-KR" dirty="0" err="1" smtClean="0"/>
              <a:t>cuSCC</a:t>
            </a:r>
            <a:r>
              <a:rPr lang="en-US" altLang="ko-KR" dirty="0" smtClean="0"/>
              <a:t>, headache, </a:t>
            </a:r>
            <a:r>
              <a:rPr lang="en-US" altLang="ko-KR" dirty="0" err="1" smtClean="0"/>
              <a:t>dysgeusia</a:t>
            </a:r>
            <a:r>
              <a:rPr lang="en-US" altLang="ko-KR" dirty="0" smtClean="0"/>
              <a:t>, rash, alopecia, pruritus, erythema, photosensitivity reaction, hyperkeratosis, and dry skin. The most common (≥5%) grade 3–4 adverse reactions in patients receiving </a:t>
            </a:r>
            <a:r>
              <a:rPr lang="en-US" altLang="ko-KR" dirty="0" err="1" smtClean="0"/>
              <a:t>vemurafenib</a:t>
            </a:r>
            <a:r>
              <a:rPr lang="en-US" altLang="ko-KR" dirty="0" smtClean="0"/>
              <a:t> were </a:t>
            </a:r>
            <a:r>
              <a:rPr lang="en-US" altLang="ko-KR" dirty="0" err="1" smtClean="0"/>
              <a:t>cuSCC</a:t>
            </a:r>
            <a:r>
              <a:rPr lang="en-US" altLang="ko-KR" dirty="0" smtClean="0"/>
              <a:t>, increased GGT, and rash. Other notable toxicities included uveitis, blurred vision, iritis, and photophobia.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371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Companion Diagnostic for </a:t>
            </a:r>
            <a:r>
              <a:rPr lang="en-US" altLang="ko-KR" dirty="0" err="1" smtClean="0"/>
              <a:t>Vemurafenib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en-US" altLang="ko-KR" b="1" i="1" dirty="0" smtClean="0"/>
              <a:t>In </a:t>
            </a:r>
            <a:r>
              <a:rPr lang="en-US" altLang="ko-KR" b="1" i="1" dirty="0"/>
              <a:t>vitro</a:t>
            </a:r>
            <a:r>
              <a:rPr lang="en-US" altLang="ko-KR" b="1" dirty="0"/>
              <a:t> </a:t>
            </a:r>
            <a:r>
              <a:rPr lang="en-US" altLang="ko-KR" b="1" dirty="0" smtClean="0"/>
              <a:t>diagnostic: The </a:t>
            </a:r>
            <a:r>
              <a:rPr lang="en-US" altLang="ko-KR" b="1" dirty="0" err="1"/>
              <a:t>cobas</a:t>
            </a:r>
            <a:r>
              <a:rPr lang="en-US" altLang="ko-KR" b="1" dirty="0"/>
              <a:t> 4800 BRAF </a:t>
            </a:r>
            <a:r>
              <a:rPr lang="en-US" altLang="ko-KR" b="1" dirty="0" err="1"/>
              <a:t>V600</a:t>
            </a:r>
            <a:r>
              <a:rPr lang="en-US" altLang="ko-KR" b="1" dirty="0"/>
              <a:t> Mutation Test </a:t>
            </a:r>
            <a:endParaRPr lang="en-US" altLang="ko-KR" b="1" dirty="0" smtClean="0"/>
          </a:p>
          <a:p>
            <a:pPr lvl="1" fontAlgn="base"/>
            <a:r>
              <a:rPr lang="en-US" altLang="ko-KR" b="1" dirty="0" smtClean="0"/>
              <a:t>real-time </a:t>
            </a:r>
            <a:r>
              <a:rPr lang="en-US" altLang="ko-KR" b="1" dirty="0"/>
              <a:t>PCR-based </a:t>
            </a:r>
            <a:r>
              <a:rPr lang="en-US" altLang="ko-KR" i="1" dirty="0"/>
              <a:t>in vitro</a:t>
            </a:r>
            <a:r>
              <a:rPr lang="en-US" altLang="ko-KR" dirty="0"/>
              <a:t> </a:t>
            </a:r>
            <a:r>
              <a:rPr lang="en-US" altLang="ko-KR" dirty="0" smtClean="0"/>
              <a:t>diagnostic</a:t>
            </a:r>
          </a:p>
          <a:p>
            <a:pPr lvl="1" fontAlgn="base"/>
            <a:r>
              <a:rPr lang="en-US" altLang="ko-KR" dirty="0" smtClean="0"/>
              <a:t>DNA from </a:t>
            </a:r>
            <a:r>
              <a:rPr lang="en-US" altLang="ko-KR" b="1" dirty="0"/>
              <a:t>formalin-fixed, paraffin-embedded human melanoma </a:t>
            </a:r>
            <a:r>
              <a:rPr lang="en-US" altLang="ko-KR" b="1" dirty="0" smtClean="0"/>
              <a:t>tissue</a:t>
            </a:r>
          </a:p>
          <a:p>
            <a:pPr lvl="1" fontAlgn="base"/>
            <a:r>
              <a:rPr lang="en-US" altLang="ko-KR" dirty="0" smtClean="0"/>
              <a:t>It </a:t>
            </a:r>
            <a:r>
              <a:rPr lang="en-US" altLang="ko-KR" dirty="0"/>
              <a:t>is intended for the selection of patients with </a:t>
            </a:r>
            <a:r>
              <a:rPr lang="en-US" altLang="ko-KR" i="1" dirty="0"/>
              <a:t>BRAF</a:t>
            </a:r>
            <a:r>
              <a:rPr lang="en-US" altLang="ko-KR" baseline="30000" dirty="0"/>
              <a:t>V600E</a:t>
            </a:r>
            <a:r>
              <a:rPr lang="en-US" altLang="ko-KR" dirty="0"/>
              <a:t>-mutated melanoma for treatment with </a:t>
            </a:r>
            <a:r>
              <a:rPr lang="en-US" altLang="ko-KR" dirty="0" err="1"/>
              <a:t>vemurafenib</a:t>
            </a:r>
            <a:r>
              <a:rPr lang="en-US" altLang="ko-KR" dirty="0"/>
              <a:t>. The </a:t>
            </a:r>
            <a:r>
              <a:rPr lang="en-US" altLang="ko-KR" dirty="0" err="1"/>
              <a:t>cobas</a:t>
            </a:r>
            <a:r>
              <a:rPr lang="en-US" altLang="ko-KR" dirty="0"/>
              <a:t> and bidirectional Sanger sequencing results were compared in 449 evaluable cases (</a:t>
            </a:r>
            <a:r>
              <a:rPr lang="en-US" altLang="ko-KR" b="1" dirty="0">
                <a:hlinkClick r:id="rId3"/>
              </a:rPr>
              <a:t>16</a:t>
            </a:r>
            <a:r>
              <a:rPr lang="en-US" altLang="ko-KR" dirty="0"/>
              <a:t>). By the </a:t>
            </a:r>
            <a:r>
              <a:rPr lang="en-US" altLang="ko-KR" dirty="0" err="1"/>
              <a:t>cobas</a:t>
            </a:r>
            <a:r>
              <a:rPr lang="en-US" altLang="ko-KR" dirty="0"/>
              <a:t> test, there were 216 “mutation detected” cases. However, 35 of these were not V600E mutations by sequencing: 8 were wild-type, 25 were V600K, 1 was V600E2, and 1 was V600D. Six specimens were identified as “mutation not detected” by </a:t>
            </a:r>
            <a:r>
              <a:rPr lang="en-US" altLang="ko-KR" dirty="0" err="1"/>
              <a:t>cobas</a:t>
            </a:r>
            <a:r>
              <a:rPr lang="en-US" altLang="ko-KR" dirty="0"/>
              <a:t> but were V600E by sequencing. The positive percent agreement was 97.3%, the negative percent agreement was 84.6%, and the overall percent agreement was 90.9%. Seven of 16 (44%) patients with tumors positive for the V600E mutation by the </a:t>
            </a:r>
            <a:r>
              <a:rPr lang="en-US" altLang="ko-KR" dirty="0" err="1"/>
              <a:t>cobas</a:t>
            </a:r>
            <a:r>
              <a:rPr lang="en-US" altLang="ko-KR" dirty="0"/>
              <a:t> test but V600K by sequencing received </a:t>
            </a:r>
            <a:r>
              <a:rPr lang="en-US" altLang="ko-KR" dirty="0" err="1"/>
              <a:t>vemurafenib</a:t>
            </a:r>
            <a:r>
              <a:rPr lang="en-US" altLang="ko-KR" dirty="0"/>
              <a:t> and had a confirmed response, a response rate similar to that seen in the V600E population. The applicant agreed to a </a:t>
            </a:r>
            <a:r>
              <a:rPr lang="en-US" altLang="ko-KR" dirty="0" err="1"/>
              <a:t>postmarketing</a:t>
            </a:r>
            <a:r>
              <a:rPr lang="en-US" altLang="ko-KR" dirty="0"/>
              <a:t> commitment to develop an Investigational Use Only Companion Diagnostic (IUO </a:t>
            </a:r>
            <a:r>
              <a:rPr lang="en-US" altLang="ko-KR" dirty="0" err="1"/>
              <a:t>CoDx</a:t>
            </a:r>
            <a:r>
              <a:rPr lang="en-US" altLang="ko-KR" dirty="0"/>
              <a:t>) that reliably detects the </a:t>
            </a:r>
            <a:r>
              <a:rPr lang="en-US" altLang="ko-KR" i="1" dirty="0"/>
              <a:t>BRAF</a:t>
            </a:r>
            <a:r>
              <a:rPr lang="en-US" altLang="ko-KR" baseline="30000" dirty="0"/>
              <a:t>V600K</a:t>
            </a:r>
            <a:r>
              <a:rPr lang="en-US" altLang="ko-KR" dirty="0"/>
              <a:t> mutation in tumors of patients with </a:t>
            </a:r>
            <a:r>
              <a:rPr lang="en-US" altLang="ko-KR" dirty="0" err="1"/>
              <a:t>unresectable</a:t>
            </a:r>
            <a:r>
              <a:rPr lang="en-US" altLang="ko-KR" dirty="0"/>
              <a:t> or metastatic melanoma and to conduct an open-label, single-arm trial in a population identified by this test with ORR and duration of response as the primary endpoints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1026" name="Picture 2" descr="cobas 4800 BRAF V600 Mutation Test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6536" y="1916832"/>
            <a:ext cx="7143750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80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ko-KR" dirty="0" smtClean="0">
                <a:hlinkClick r:id="rId2"/>
              </a:rPr>
              <a:t>https://</a:t>
            </a:r>
            <a:r>
              <a:rPr lang="en-US" altLang="ko-KR" dirty="0" err="1" smtClean="0">
                <a:hlinkClick r:id="rId2"/>
              </a:rPr>
              <a:t>www.cancer.gov</a:t>
            </a:r>
            <a:r>
              <a:rPr lang="en-US" altLang="ko-KR" dirty="0" smtClean="0">
                <a:hlinkClick r:id="rId2"/>
              </a:rPr>
              <a:t>/about-cancer/treatment/drugs/</a:t>
            </a:r>
            <a:r>
              <a:rPr lang="en-US" altLang="ko-KR" dirty="0" err="1" smtClean="0">
                <a:hlinkClick r:id="rId2"/>
              </a:rPr>
              <a:t>fda-vemurafenib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FDA Approval for </a:t>
            </a:r>
            <a:r>
              <a:rPr lang="en-US" altLang="ko-KR" dirty="0" err="1" smtClean="0"/>
              <a:t>Vemurafenib</a:t>
            </a:r>
            <a:endParaRPr lang="en-US" altLang="ko-KR" dirty="0" smtClean="0"/>
          </a:p>
          <a:p>
            <a:r>
              <a:rPr lang="en-US" altLang="ko-KR" dirty="0" smtClean="0"/>
              <a:t>Brand name: </a:t>
            </a:r>
            <a:r>
              <a:rPr lang="en-US" altLang="ko-KR" dirty="0" err="1" smtClean="0"/>
              <a:t>Zelboraf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Approved to treat late-stage or </a:t>
            </a:r>
            <a:r>
              <a:rPr lang="en-US" altLang="ko-KR" dirty="0" err="1" smtClean="0"/>
              <a:t>unresectable</a:t>
            </a:r>
            <a:r>
              <a:rPr lang="en-US" altLang="ko-KR" dirty="0" smtClean="0"/>
              <a:t> melanoma.</a:t>
            </a:r>
          </a:p>
          <a:p>
            <a:r>
              <a:rPr lang="en-US" altLang="ko-KR" dirty="0" smtClean="0"/>
              <a:t>Full prescribing information is available, including clinical trial information, safety, dosing, drug-drug interactions and contraindications.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On August 17, 2011, the Food and Drug Administration (FDA) approved </a:t>
            </a:r>
            <a:r>
              <a:rPr lang="en-US" altLang="ko-KR" dirty="0" err="1" smtClean="0"/>
              <a:t>vemurafenib</a:t>
            </a:r>
            <a:r>
              <a:rPr lang="en-US" altLang="ko-KR" dirty="0" smtClean="0"/>
              <a:t> tablets (ZELBORAF, made  by Hoffmann-La Roche Inc.) for the treatment of patients with </a:t>
            </a:r>
            <a:r>
              <a:rPr lang="en-US" altLang="ko-KR" dirty="0" err="1" smtClean="0"/>
              <a:t>unresectable</a:t>
            </a:r>
            <a:r>
              <a:rPr lang="en-US" altLang="ko-KR" dirty="0" smtClean="0"/>
              <a:t> or metastatic melanoma with the BRAFV600E mutation as detected by an FDA-approved test.  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The approval was based primarily on an international randomized open-label trial in patients with previously untreated metastatic or </a:t>
            </a:r>
            <a:r>
              <a:rPr lang="en-US" altLang="ko-KR" dirty="0" err="1" smtClean="0"/>
              <a:t>unresectable</a:t>
            </a:r>
            <a:r>
              <a:rPr lang="en-US" altLang="ko-KR" dirty="0" smtClean="0"/>
              <a:t> melanoma with the BRAFV600E mutation as detected by the </a:t>
            </a:r>
            <a:r>
              <a:rPr lang="en-US" altLang="ko-KR" dirty="0" err="1" smtClean="0"/>
              <a:t>cobas</a:t>
            </a:r>
            <a:r>
              <a:rPr lang="en-US" altLang="ko-KR" dirty="0" smtClean="0"/>
              <a:t> 4800 BRAF </a:t>
            </a:r>
            <a:r>
              <a:rPr lang="en-US" altLang="ko-KR" dirty="0" err="1" smtClean="0"/>
              <a:t>V600</a:t>
            </a:r>
            <a:r>
              <a:rPr lang="en-US" altLang="ko-KR" dirty="0" smtClean="0"/>
              <a:t> Mutation Test (made by Roche Molecular Systems, Inc.). This companion diagnostic test was approved by the FDA concurrently with </a:t>
            </a:r>
            <a:r>
              <a:rPr lang="en-US" altLang="ko-KR" dirty="0" err="1" smtClean="0"/>
              <a:t>vemurafenib’s</a:t>
            </a:r>
            <a:r>
              <a:rPr lang="en-US" altLang="ko-KR" dirty="0" smtClean="0"/>
              <a:t> approval.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The trial enrolled 675 patients; 337 patients were randomly assigned to </a:t>
            </a:r>
            <a:r>
              <a:rPr lang="en-US" altLang="ko-KR" dirty="0" err="1" smtClean="0"/>
              <a:t>vemurafenib</a:t>
            </a:r>
            <a:r>
              <a:rPr lang="en-US" altLang="ko-KR" dirty="0" smtClean="0"/>
              <a:t>, 960 mg orally twice daily, and 338 were randomly assigned to </a:t>
            </a:r>
            <a:r>
              <a:rPr lang="en-US" altLang="ko-KR" dirty="0" err="1" smtClean="0"/>
              <a:t>dacarbazine</a:t>
            </a:r>
            <a:r>
              <a:rPr lang="en-US" altLang="ko-KR" dirty="0" smtClean="0"/>
              <a:t>, 1000 mg/</a:t>
            </a:r>
            <a:r>
              <a:rPr lang="en-US" altLang="ko-KR" dirty="0" err="1" smtClean="0"/>
              <a:t>m2</a:t>
            </a:r>
            <a:r>
              <a:rPr lang="en-US" altLang="ko-KR" dirty="0" smtClean="0"/>
              <a:t> intravenously, every three weeks. Treatment continued until disease progression, unacceptable toxicity, and/or consent withdrawal.  All patients had an ECOG performance status of 0 or 1, and 95 percent of patients had metastatic disease. The major efficacy outcome measures of the trial were overall survival (OS) and investigator-assessed progression-free survival (PFS). Other outcome measures included confirmed investigator-assessed best overall response rate.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The median follow-up at the time of the overall survival analysis was 6.2 months for patients treated with </a:t>
            </a:r>
            <a:r>
              <a:rPr lang="en-US" altLang="ko-KR" dirty="0" err="1" smtClean="0"/>
              <a:t>vemurafenib</a:t>
            </a:r>
            <a:r>
              <a:rPr lang="en-US" altLang="ko-KR" dirty="0" smtClean="0"/>
              <a:t> and 4.5 months for patients treated with </a:t>
            </a:r>
            <a:r>
              <a:rPr lang="en-US" altLang="ko-KR" dirty="0" err="1" smtClean="0"/>
              <a:t>dacarbazine</a:t>
            </a:r>
            <a:r>
              <a:rPr lang="en-US" altLang="ko-KR" dirty="0" smtClean="0"/>
              <a:t>. Overall survival was significantly improved in patients receiving </a:t>
            </a:r>
            <a:r>
              <a:rPr lang="en-US" altLang="ko-KR" dirty="0" err="1" smtClean="0"/>
              <a:t>vemurafenib</a:t>
            </a:r>
            <a:r>
              <a:rPr lang="en-US" altLang="ko-KR" dirty="0" smtClean="0"/>
              <a:t> compared with those receiving </a:t>
            </a:r>
            <a:r>
              <a:rPr lang="en-US" altLang="ko-KR" dirty="0" err="1" smtClean="0"/>
              <a:t>dacarbazine</a:t>
            </a:r>
            <a:r>
              <a:rPr lang="en-US" altLang="ko-KR" dirty="0" smtClean="0"/>
              <a:t> (HR=0.44; 95 percent CI: 0.33, 0.59; p&lt; 0.0001, log-rank test).  The median survival of patients receiving </a:t>
            </a:r>
            <a:r>
              <a:rPr lang="en-US" altLang="ko-KR" dirty="0" err="1" smtClean="0"/>
              <a:t>vemurafenib</a:t>
            </a:r>
            <a:r>
              <a:rPr lang="en-US" altLang="ko-KR" dirty="0" smtClean="0"/>
              <a:t> had not been reached (95 percent CI: 9.6 months, not reached) and was 7.9 months (95 percent CI: 7.3, 9.6) for those receiving </a:t>
            </a:r>
            <a:r>
              <a:rPr lang="en-US" altLang="ko-KR" dirty="0" err="1" smtClean="0"/>
              <a:t>dacarbazine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Progression-free survival (PFS) was also significantly improved in patients receiving </a:t>
            </a:r>
            <a:r>
              <a:rPr lang="en-US" altLang="ko-KR" dirty="0" err="1" smtClean="0"/>
              <a:t>vemurafenib</a:t>
            </a:r>
            <a:r>
              <a:rPr lang="en-US" altLang="ko-KR" dirty="0" smtClean="0"/>
              <a:t> (HR=0.26; 95 percent CI: 0.20, 0.33; p&lt;0.0001, log-rank test). The median PFS was 5.3 months (95 percent CI: 4.9, 6.6) for patients receiving </a:t>
            </a:r>
            <a:r>
              <a:rPr lang="en-US" altLang="ko-KR" dirty="0" err="1" smtClean="0"/>
              <a:t>vemurafenib</a:t>
            </a:r>
            <a:r>
              <a:rPr lang="en-US" altLang="ko-KR" dirty="0" smtClean="0"/>
              <a:t> and 1.6 months for patients receiving </a:t>
            </a:r>
            <a:r>
              <a:rPr lang="en-US" altLang="ko-KR" dirty="0" err="1" smtClean="0"/>
              <a:t>dacarbazine</a:t>
            </a:r>
            <a:r>
              <a:rPr lang="en-US" altLang="ko-KR" dirty="0" smtClean="0"/>
              <a:t> (95 percent CI: 1.6, 1.7). Overall response rate (complete plus partial response rates) was 48.4 percent for patients receiving </a:t>
            </a:r>
            <a:r>
              <a:rPr lang="en-US" altLang="ko-KR" dirty="0" err="1" smtClean="0"/>
              <a:t>vemurafenib</a:t>
            </a:r>
            <a:r>
              <a:rPr lang="en-US" altLang="ko-KR" dirty="0" smtClean="0"/>
              <a:t> (95 percent CI: 41.6 percent, 55.2 percent) and 5.5 percent (95 percent CI: 2.8 percent, 9.3 percent) for patients receiving </a:t>
            </a:r>
            <a:r>
              <a:rPr lang="en-US" altLang="ko-KR" dirty="0" err="1" smtClean="0"/>
              <a:t>dacarbazine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Vemurafenib</a:t>
            </a:r>
            <a:r>
              <a:rPr lang="en-US" altLang="ko-KR" dirty="0" smtClean="0"/>
              <a:t> was also evaluated in a single-arm multicenter trial that enrolled 132 patients with BRAFV600E mutation-positive metastatic melanoma who had received at least one prior systemic therapy. An independent review of treatment responses demonstrated a confirmed best overall response rate of 52 percent (95 percent CI: 43 percent, 61 percent), with a median response duration of 6.5 months (95 percent CI: 5.6, not reached).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The most common adverse reactions (at least 30 percent) in patients treated with </a:t>
            </a:r>
            <a:r>
              <a:rPr lang="en-US" altLang="ko-KR" dirty="0" err="1" smtClean="0"/>
              <a:t>vemurafenib</a:t>
            </a:r>
            <a:r>
              <a:rPr lang="en-US" altLang="ko-KR" dirty="0" smtClean="0"/>
              <a:t> were arthralgia, rash, alopecia, fatigue, photosensitivity reaction, and nausea.  Cutaneous squamous cell carcinomas (</a:t>
            </a:r>
            <a:r>
              <a:rPr lang="en-US" altLang="ko-KR" dirty="0" err="1" smtClean="0"/>
              <a:t>cuSCC</a:t>
            </a:r>
            <a:r>
              <a:rPr lang="en-US" altLang="ko-KR" dirty="0" smtClean="0"/>
              <a:t>), including squamous cell carcinomas of the skin and </a:t>
            </a:r>
            <a:r>
              <a:rPr lang="en-US" altLang="ko-KR" dirty="0" err="1" smtClean="0"/>
              <a:t>keratoacanthomas</a:t>
            </a:r>
            <a:r>
              <a:rPr lang="en-US" altLang="ko-KR" dirty="0" smtClean="0"/>
              <a:t>, were detected in approximately 24 percent of patients treated with </a:t>
            </a:r>
            <a:r>
              <a:rPr lang="en-US" altLang="ko-KR" dirty="0" err="1" smtClean="0"/>
              <a:t>vemurafenib</a:t>
            </a:r>
            <a:r>
              <a:rPr lang="en-US" altLang="ko-KR" dirty="0" smtClean="0"/>
              <a:t>.  </a:t>
            </a:r>
            <a:r>
              <a:rPr lang="en-US" altLang="ko-KR" dirty="0" err="1" smtClean="0"/>
              <a:t>CuSCCs</a:t>
            </a:r>
            <a:r>
              <a:rPr lang="en-US" altLang="ko-KR" dirty="0" smtClean="0"/>
              <a:t> were managed with excision in clinical trials, and patients were able to continue treatment without dose adjustment. Other adverse and sometimes severe reactions reported in patients treated with </a:t>
            </a:r>
            <a:r>
              <a:rPr lang="en-US" altLang="ko-KR" dirty="0" err="1" smtClean="0"/>
              <a:t>vemurafenib</a:t>
            </a:r>
            <a:r>
              <a:rPr lang="en-US" altLang="ko-KR" dirty="0" smtClean="0"/>
              <a:t> included hypersensitivity, Stevens-Johnson syndrome, toxic epidermal necrolysis, uveitis, QT prolongation, and liver enzyme laboratory abnormalities.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The recommended dose of </a:t>
            </a:r>
            <a:r>
              <a:rPr lang="en-US" altLang="ko-KR" dirty="0" err="1" smtClean="0"/>
              <a:t>vemurafenib</a:t>
            </a:r>
            <a:r>
              <a:rPr lang="en-US" altLang="ko-KR" dirty="0" smtClean="0"/>
              <a:t> is 960 mg, orally twice daily administered approximately 12 hours apart, with or without a meal.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Confirmation of BRAFV600E mutation-positive melanoma using an FDA-approved test is required before treatment with </a:t>
            </a:r>
            <a:r>
              <a:rPr lang="en-US" altLang="ko-KR" dirty="0" err="1" smtClean="0"/>
              <a:t>vemurafenib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Vemurafenib</a:t>
            </a:r>
            <a:r>
              <a:rPr lang="en-US" altLang="ko-KR" dirty="0" smtClean="0"/>
              <a:t> is not recommended for use in patients with wild-type BRAF melanoma.  The approval also contains a Medication Guide to inform health care professionals and patients of </a:t>
            </a:r>
            <a:r>
              <a:rPr lang="en-US" altLang="ko-KR" dirty="0" err="1" smtClean="0"/>
              <a:t>vemurafenib’s</a:t>
            </a:r>
            <a:r>
              <a:rPr lang="en-US" altLang="ko-KR" dirty="0" smtClean="0"/>
              <a:t> potential risks.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1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/>
          <a:p>
            <a:r>
              <a:rPr lang="en-US" altLang="ko-KR" dirty="0" smtClean="0"/>
              <a:t>Thank you for your attention.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4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FDA CDER</a:t>
            </a:r>
            <a:r>
              <a:rPr lang="en-US" altLang="ko-KR" dirty="0" smtClean="0"/>
              <a:t>, </a:t>
            </a:r>
            <a:r>
              <a:rPr lang="en-US" altLang="ko-KR" dirty="0" smtClean="0"/>
              <a:t>Approval </a:t>
            </a:r>
            <a:r>
              <a:rPr lang="en-US" altLang="ko-KR" dirty="0"/>
              <a:t>Package </a:t>
            </a:r>
            <a:r>
              <a:rPr lang="en-US" altLang="ko-KR" dirty="0" err="1" smtClean="0"/>
              <a:t>202429Orig1s000</a:t>
            </a:r>
            <a:r>
              <a:rPr lang="en-US" altLang="ko-KR" dirty="0" smtClean="0"/>
              <a:t>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err="1">
                <a:hlinkClick r:id="rId2"/>
              </a:rPr>
              <a:t>www.accessdata.fda.gov</a:t>
            </a:r>
            <a:r>
              <a:rPr lang="en-US" altLang="ko-KR" dirty="0">
                <a:hlinkClick r:id="rId2"/>
              </a:rPr>
              <a:t>/</a:t>
            </a:r>
            <a:r>
              <a:rPr lang="en-US" altLang="ko-KR" dirty="0" err="1">
                <a:hlinkClick r:id="rId2"/>
              </a:rPr>
              <a:t>drugsatfda_docs</a:t>
            </a:r>
            <a:r>
              <a:rPr lang="en-US" altLang="ko-KR" dirty="0">
                <a:hlinkClick r:id="rId2"/>
              </a:rPr>
              <a:t>/</a:t>
            </a:r>
            <a:r>
              <a:rPr lang="en-US" altLang="ko-KR" dirty="0" err="1">
                <a:hlinkClick r:id="rId2"/>
              </a:rPr>
              <a:t>nda</a:t>
            </a:r>
            <a:r>
              <a:rPr lang="en-US" altLang="ko-KR" dirty="0">
                <a:hlinkClick r:id="rId2"/>
              </a:rPr>
              <a:t>/2011/</a:t>
            </a:r>
            <a:r>
              <a:rPr lang="en-US" altLang="ko-KR" dirty="0" err="1">
                <a:hlinkClick r:id="rId2"/>
              </a:rPr>
              <a:t>202429Orig1s000Approv.pdf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err="1" smtClean="0">
                <a:hlinkClick r:id="rId3"/>
              </a:rPr>
              <a:t>www.accessdata.fda.gov</a:t>
            </a:r>
            <a:r>
              <a:rPr lang="en-US" altLang="ko-KR" dirty="0" smtClean="0">
                <a:hlinkClick r:id="rId3"/>
              </a:rPr>
              <a:t>/</a:t>
            </a:r>
            <a:r>
              <a:rPr lang="en-US" altLang="ko-KR" dirty="0" err="1" smtClean="0">
                <a:hlinkClick r:id="rId3"/>
              </a:rPr>
              <a:t>drugsatfda_docs</a:t>
            </a:r>
            <a:r>
              <a:rPr lang="en-US" altLang="ko-KR" dirty="0" smtClean="0">
                <a:hlinkClick r:id="rId3"/>
              </a:rPr>
              <a:t>/</a:t>
            </a:r>
            <a:r>
              <a:rPr lang="en-US" altLang="ko-KR" dirty="0" err="1" smtClean="0">
                <a:hlinkClick r:id="rId3"/>
              </a:rPr>
              <a:t>nda</a:t>
            </a:r>
            <a:r>
              <a:rPr lang="en-US" altLang="ko-KR" dirty="0" smtClean="0">
                <a:hlinkClick r:id="rId3"/>
              </a:rPr>
              <a:t>/2011/</a:t>
            </a:r>
            <a:r>
              <a:rPr lang="en-US" altLang="ko-KR" dirty="0" err="1" smtClean="0">
                <a:hlinkClick r:id="rId3"/>
              </a:rPr>
              <a:t>202429Orig1s000ClinPharmR.pdf</a:t>
            </a:r>
            <a:r>
              <a:rPr lang="en-US" altLang="ko-KR" dirty="0" smtClean="0"/>
              <a:t> </a:t>
            </a:r>
          </a:p>
          <a:p>
            <a:r>
              <a:rPr lang="en-US" altLang="ko-KR" dirty="0">
                <a:hlinkClick r:id="rId4"/>
              </a:rPr>
              <a:t>https://</a:t>
            </a:r>
            <a:r>
              <a:rPr lang="en-US" altLang="ko-KR" dirty="0" err="1" smtClean="0">
                <a:hlinkClick r:id="rId4"/>
              </a:rPr>
              <a:t>www.accessdata.fda.gov</a:t>
            </a:r>
            <a:r>
              <a:rPr lang="en-US" altLang="ko-KR" dirty="0" smtClean="0">
                <a:hlinkClick r:id="rId4"/>
              </a:rPr>
              <a:t>/</a:t>
            </a:r>
            <a:r>
              <a:rPr lang="en-US" altLang="ko-KR" dirty="0" err="1" smtClean="0">
                <a:hlinkClick r:id="rId4"/>
              </a:rPr>
              <a:t>drugsatfda_docs</a:t>
            </a:r>
            <a:r>
              <a:rPr lang="en-US" altLang="ko-KR" dirty="0" smtClean="0">
                <a:hlinkClick r:id="rId4"/>
              </a:rPr>
              <a:t>/</a:t>
            </a:r>
            <a:r>
              <a:rPr lang="en-US" altLang="ko-KR" dirty="0" err="1" smtClean="0">
                <a:hlinkClick r:id="rId4"/>
              </a:rPr>
              <a:t>nda</a:t>
            </a:r>
            <a:r>
              <a:rPr lang="en-US" altLang="ko-KR" dirty="0" smtClean="0">
                <a:hlinkClick r:id="rId4"/>
              </a:rPr>
              <a:t>/2011/</a:t>
            </a:r>
            <a:r>
              <a:rPr lang="en-US" altLang="ko-KR" dirty="0" err="1" smtClean="0">
                <a:hlinkClick r:id="rId4"/>
              </a:rPr>
              <a:t>202429Orig1s000PharmR.pdf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FDA Approval Summary: </a:t>
            </a:r>
            <a:r>
              <a:rPr lang="en-US" altLang="ko-KR" dirty="0" err="1"/>
              <a:t>Vemurafenib</a:t>
            </a:r>
            <a:r>
              <a:rPr lang="en-US" altLang="ko-KR" dirty="0"/>
              <a:t> for Treatment of</a:t>
            </a:r>
          </a:p>
          <a:p>
            <a:r>
              <a:rPr lang="en-US" altLang="ko-KR" dirty="0" err="1"/>
              <a:t>Unresectable</a:t>
            </a:r>
            <a:r>
              <a:rPr lang="en-US" altLang="ko-KR" dirty="0"/>
              <a:t> or Metastatic Melanoma with the BRAF</a:t>
            </a:r>
          </a:p>
          <a:p>
            <a:r>
              <a:rPr lang="en-US" altLang="ko-KR" dirty="0"/>
              <a:t>V600E</a:t>
            </a:r>
          </a:p>
          <a:p>
            <a:r>
              <a:rPr lang="en-US" altLang="ko-KR" dirty="0"/>
              <a:t>Mutation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95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Zelboraf</a:t>
            </a:r>
            <a:r>
              <a:rPr lang="en-US" altLang="ko-KR" dirty="0"/>
              <a:t> (</a:t>
            </a:r>
            <a:r>
              <a:rPr lang="en-US" altLang="ko-KR" dirty="0" err="1"/>
              <a:t>vemurafenib</a:t>
            </a:r>
            <a:r>
              <a:rPr lang="en-US" altLang="ko-KR" dirty="0"/>
              <a:t>) Tablet, 240 mg for the</a:t>
            </a:r>
          </a:p>
          <a:p>
            <a:r>
              <a:rPr lang="en-US" altLang="ko-KR" dirty="0"/>
              <a:t>treatment of </a:t>
            </a:r>
            <a:r>
              <a:rPr lang="en-US" altLang="ko-KR" dirty="0" err="1"/>
              <a:t>unresectable</a:t>
            </a:r>
            <a:r>
              <a:rPr lang="en-US" altLang="ko-KR" dirty="0"/>
              <a:t> or metastatic </a:t>
            </a:r>
            <a:r>
              <a:rPr lang="en-US" altLang="ko-KR" dirty="0" smtClean="0"/>
              <a:t>melanoma with </a:t>
            </a:r>
            <a:r>
              <a:rPr lang="en-US" altLang="ko-KR" dirty="0"/>
              <a:t>the BRAFV600 mutation as detected by an </a:t>
            </a:r>
            <a:r>
              <a:rPr lang="en-US" altLang="ko-KR" dirty="0" smtClean="0"/>
              <a:t>FDA approved </a:t>
            </a:r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1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Clinical Trial Phase I</a:t>
            </a:r>
          </a:p>
          <a:p>
            <a:r>
              <a:rPr lang="en-US" altLang="ko-KR" dirty="0" smtClean="0"/>
              <a:t>Clinical Trial Phase II</a:t>
            </a:r>
          </a:p>
          <a:p>
            <a:r>
              <a:rPr lang="en-US" altLang="ko-KR" dirty="0" smtClean="0"/>
              <a:t>Clinical Trial Phase III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92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http://www.thelancet.com/cms/attachment/2021742744/2041575982/gr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28800"/>
            <a:ext cx="627697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965241" y="6488668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Bombeli</a:t>
            </a:r>
            <a:r>
              <a:rPr lang="en-US" altLang="ko-KR" dirty="0" smtClean="0"/>
              <a:t>, Lancet, 2014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656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Timeline highlighting key events of the </a:t>
            </a:r>
            <a:r>
              <a:rPr lang="en-US" altLang="ko-KR" dirty="0" smtClean="0"/>
              <a:t>treatment of </a:t>
            </a:r>
            <a:r>
              <a:rPr lang="en-US" altLang="ko-KR" dirty="0" smtClean="0"/>
              <a:t>melanoma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http://www.thelancet.com/cms/attachment/2021742744/2041575981/gr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75" y="1755228"/>
            <a:ext cx="8963025" cy="441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945962" y="6488668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Bombeli</a:t>
            </a:r>
            <a:r>
              <a:rPr lang="en-US" altLang="ko-KR" dirty="0" smtClean="0"/>
              <a:t>, Lancet, 2014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900416" y="2810188"/>
            <a:ext cx="1097280" cy="7498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42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vemurafenib timelin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2656"/>
            <a:ext cx="6934200" cy="53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64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On August 17, 2011, the U.S. Food and Drug Administration (FDA) approved </a:t>
            </a:r>
            <a:r>
              <a:rPr lang="en-US" altLang="ko-KR" dirty="0" err="1" smtClean="0"/>
              <a:t>vemurafenib</a:t>
            </a:r>
            <a:r>
              <a:rPr lang="en-US" altLang="ko-KR" dirty="0" smtClean="0"/>
              <a:t> tablets (</a:t>
            </a:r>
            <a:r>
              <a:rPr lang="en-US" altLang="ko-KR" dirty="0" err="1" smtClean="0"/>
              <a:t>Zelboraf</a:t>
            </a:r>
            <a:r>
              <a:rPr lang="en-US" altLang="ko-KR" dirty="0" smtClean="0"/>
              <a:t>, Hoffmann-</a:t>
            </a:r>
            <a:r>
              <a:rPr lang="en-US" altLang="ko-KR" dirty="0" err="1" smtClean="0"/>
              <a:t>LaRoche</a:t>
            </a:r>
            <a:r>
              <a:rPr lang="en-US" altLang="ko-KR" dirty="0" smtClean="0"/>
              <a:t> Inc.) for the treatment of patients with </a:t>
            </a:r>
            <a:r>
              <a:rPr lang="en-US" altLang="ko-KR" dirty="0" err="1" smtClean="0"/>
              <a:t>unresectable</a:t>
            </a:r>
            <a:r>
              <a:rPr lang="en-US" altLang="ko-KR" dirty="0" smtClean="0"/>
              <a:t> or metastatic melanoma with the BRAF(V600E) mutation as detected by an FDA-approved test. The </a:t>
            </a:r>
            <a:r>
              <a:rPr lang="en-US" altLang="ko-KR" dirty="0" err="1" smtClean="0"/>
              <a:t>cobas</a:t>
            </a:r>
            <a:r>
              <a:rPr lang="en-US" altLang="ko-KR" dirty="0" smtClean="0"/>
              <a:t> 4800 BRAF </a:t>
            </a:r>
            <a:r>
              <a:rPr lang="en-US" altLang="ko-KR" dirty="0" err="1" smtClean="0"/>
              <a:t>V600</a:t>
            </a:r>
            <a:r>
              <a:rPr lang="en-US" altLang="ko-KR" dirty="0" smtClean="0"/>
              <a:t> Mutation Test (Roche Molecular Systems, Inc.) was approved concurrently. An international, multicenter, randomized, open-label trial in 675 previously untreated patients with BRAF(V600E) mutation-positive </a:t>
            </a:r>
            <a:r>
              <a:rPr lang="en-US" altLang="ko-KR" dirty="0" err="1" smtClean="0"/>
              <a:t>unresectable</a:t>
            </a:r>
            <a:r>
              <a:rPr lang="en-US" altLang="ko-KR" dirty="0" smtClean="0"/>
              <a:t> or metastatic melanoma allocated 337 patients to receive </a:t>
            </a:r>
            <a:r>
              <a:rPr lang="en-US" altLang="ko-KR" dirty="0" err="1" smtClean="0"/>
              <a:t>vemurafenib</a:t>
            </a:r>
            <a:r>
              <a:rPr lang="en-US" altLang="ko-KR" dirty="0" smtClean="0"/>
              <a:t>, 960 mg orally twice daily, and 338 patients to receive </a:t>
            </a:r>
            <a:r>
              <a:rPr lang="en-US" altLang="ko-KR" dirty="0" err="1" smtClean="0"/>
              <a:t>dacarbazine</a:t>
            </a:r>
            <a:r>
              <a:rPr lang="en-US" altLang="ko-KR" dirty="0" smtClean="0"/>
              <a:t>, 1,000 mg/m(2) intravenously every 3 weeks. Overall survival was significantly improved in patients receiving </a:t>
            </a:r>
            <a:r>
              <a:rPr lang="en-US" altLang="ko-KR" dirty="0" err="1" smtClean="0"/>
              <a:t>vemurafenib</a:t>
            </a:r>
            <a:r>
              <a:rPr lang="en-US" altLang="ko-KR" dirty="0" smtClean="0"/>
              <a:t> [HR, 0.44; 95% confidence interval (CI), 0.33-0.59; P &lt; 0.0001]. Progression-free survival was also significantly improved in patients receiving </a:t>
            </a:r>
            <a:r>
              <a:rPr lang="en-US" altLang="ko-KR" dirty="0" err="1" smtClean="0"/>
              <a:t>vemurafenib</a:t>
            </a:r>
            <a:r>
              <a:rPr lang="en-US" altLang="ko-KR" dirty="0" smtClean="0"/>
              <a:t> (HR, 0.26; 95% CI, 0.20-0.33; P &lt; 0.0001). Overall response rates were 48.4% and 5.5% in the </a:t>
            </a:r>
            <a:r>
              <a:rPr lang="en-US" altLang="ko-KR" dirty="0" err="1" smtClean="0"/>
              <a:t>vemurafenib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dacarbazine</a:t>
            </a:r>
            <a:r>
              <a:rPr lang="en-US" altLang="ko-KR" dirty="0" smtClean="0"/>
              <a:t> arms, respectively. The most common adverse reactions (≥30%) in patients treated with </a:t>
            </a:r>
            <a:r>
              <a:rPr lang="en-US" altLang="ko-KR" dirty="0" err="1" smtClean="0"/>
              <a:t>vemurafenib</a:t>
            </a:r>
            <a:r>
              <a:rPr lang="en-US" altLang="ko-KR" dirty="0" smtClean="0"/>
              <a:t> were arthralgia, rash, alopecia, fatigue, photosensitivity reaction, and nausea. Cutaneous squamous cell carcinomas or </a:t>
            </a:r>
            <a:r>
              <a:rPr lang="en-US" altLang="ko-KR" dirty="0" err="1" smtClean="0"/>
              <a:t>keratoacanthomas</a:t>
            </a:r>
            <a:r>
              <a:rPr lang="en-US" altLang="ko-KR" dirty="0" smtClean="0"/>
              <a:t> were detected in approximately 24% of patients treated with </a:t>
            </a:r>
            <a:r>
              <a:rPr lang="en-US" altLang="ko-KR" dirty="0" err="1" smtClean="0"/>
              <a:t>vemurafenib</a:t>
            </a:r>
            <a:r>
              <a:rPr lang="en-US" altLang="ko-KR" dirty="0" smtClean="0"/>
              <a:t>. Other adverse reactions included hypersensitivity, Stevens-Johnson syndrome, toxic epidermal necrolysis, uveitis, QT prolongation, and liver enzyme laboratory abnormalities.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110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– metastatic melanoma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132,000 new cases of melanoma per year in US </a:t>
            </a:r>
          </a:p>
          <a:p>
            <a:pPr lvl="1"/>
            <a:r>
              <a:rPr lang="en-US" altLang="ko-KR" dirty="0" smtClean="0"/>
              <a:t>9,500 </a:t>
            </a:r>
            <a:r>
              <a:rPr lang="en-US" altLang="ko-KR" dirty="0"/>
              <a:t>deaths</a:t>
            </a:r>
          </a:p>
          <a:p>
            <a:endParaRPr lang="en-US" altLang="ko-KR" dirty="0"/>
          </a:p>
          <a:p>
            <a:r>
              <a:rPr lang="en-US" altLang="ko-KR" dirty="0"/>
              <a:t>Relapse rates are relatively high for late-stage disease</a:t>
            </a:r>
          </a:p>
          <a:p>
            <a:r>
              <a:rPr lang="en-US" altLang="ko-KR" dirty="0"/>
              <a:t>	89% for stage IIIC</a:t>
            </a:r>
          </a:p>
          <a:p>
            <a:r>
              <a:rPr lang="en-US" altLang="ko-KR" dirty="0"/>
              <a:t>	68% for stage IIIB</a:t>
            </a:r>
          </a:p>
          <a:p>
            <a:r>
              <a:rPr lang="en-US" altLang="ko-KR" dirty="0"/>
              <a:t>	37% for stage IIIA</a:t>
            </a:r>
          </a:p>
          <a:p>
            <a:r>
              <a:rPr lang="en-US" altLang="ko-KR" dirty="0"/>
              <a:t>Stage IV has median survival of 9 months from diagnosis</a:t>
            </a:r>
          </a:p>
          <a:p>
            <a:endParaRPr lang="en-US" altLang="ko-KR" dirty="0"/>
          </a:p>
          <a:p>
            <a:r>
              <a:rPr lang="en-US" altLang="ko-KR" dirty="0"/>
              <a:t>What causes metastatic melanoma?</a:t>
            </a:r>
          </a:p>
          <a:p>
            <a:r>
              <a:rPr lang="en-US" altLang="ko-KR" dirty="0"/>
              <a:t>	~50% of tumor have a mutation in BRAF</a:t>
            </a:r>
          </a:p>
          <a:p>
            <a:r>
              <a:rPr lang="en-US" altLang="ko-KR" dirty="0"/>
              <a:t>	~80% of those mutations are V600E</a:t>
            </a:r>
          </a:p>
          <a:p>
            <a:r>
              <a:rPr lang="en-US" altLang="ko-KR" dirty="0"/>
              <a:t>		16% are V600K and 3% are V600R</a:t>
            </a:r>
          </a:p>
          <a:p>
            <a:r>
              <a:rPr lang="en-US" altLang="ko-KR" dirty="0"/>
              <a:t>	these mutations seem to arise early – often found in benign nevi</a:t>
            </a:r>
          </a:p>
          <a:p>
            <a:r>
              <a:rPr lang="en-US" altLang="ko-KR" dirty="0"/>
              <a:t>The same BRAF mutations are also found in other tumor types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11004" y="3651294"/>
            <a:ext cx="715805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132,000 new cases of melanoma per year in US </a:t>
            </a:r>
          </a:p>
          <a:p>
            <a:r>
              <a:rPr lang="en-US" dirty="0"/>
              <a:t>	</a:t>
            </a:r>
            <a:r>
              <a:rPr lang="en-US" dirty="0" smtClean="0"/>
              <a:t>9,500 deaths</a:t>
            </a:r>
          </a:p>
          <a:p>
            <a:endParaRPr lang="en-US" dirty="0"/>
          </a:p>
          <a:p>
            <a:r>
              <a:rPr lang="en-US" dirty="0" smtClean="0"/>
              <a:t>Relapse rates are relatively high for late-stage disease</a:t>
            </a:r>
          </a:p>
          <a:p>
            <a:r>
              <a:rPr lang="en-US" dirty="0"/>
              <a:t>	</a:t>
            </a:r>
            <a:r>
              <a:rPr lang="en-US" dirty="0" smtClean="0"/>
              <a:t>89% for stage IIIC</a:t>
            </a:r>
          </a:p>
          <a:p>
            <a:r>
              <a:rPr lang="en-US" dirty="0"/>
              <a:t>	</a:t>
            </a:r>
            <a:r>
              <a:rPr lang="en-US" dirty="0" smtClean="0"/>
              <a:t>68% for stage IIIB</a:t>
            </a:r>
          </a:p>
          <a:p>
            <a:r>
              <a:rPr lang="en-US" dirty="0"/>
              <a:t>	</a:t>
            </a:r>
            <a:r>
              <a:rPr lang="en-US" dirty="0" smtClean="0"/>
              <a:t>37% for stage IIIA</a:t>
            </a:r>
          </a:p>
          <a:p>
            <a:r>
              <a:rPr lang="en-US" dirty="0" smtClean="0"/>
              <a:t>Stage IV has median survival of 9 months from diagnosis</a:t>
            </a:r>
          </a:p>
          <a:p>
            <a:endParaRPr lang="en-US" dirty="0"/>
          </a:p>
          <a:p>
            <a:r>
              <a:rPr lang="en-US" dirty="0" smtClean="0"/>
              <a:t>What causes metastatic melanoma?</a:t>
            </a:r>
          </a:p>
          <a:p>
            <a:r>
              <a:rPr lang="en-US" dirty="0"/>
              <a:t>	</a:t>
            </a:r>
            <a:r>
              <a:rPr lang="en-US" dirty="0" smtClean="0"/>
              <a:t>~50% of tumor have a mutation in </a:t>
            </a:r>
            <a:r>
              <a:rPr lang="en-US" i="1" dirty="0" smtClean="0"/>
              <a:t>BRAF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~80% of those mutations are V600E</a:t>
            </a:r>
          </a:p>
          <a:p>
            <a:r>
              <a:rPr lang="en-US" dirty="0"/>
              <a:t>	</a:t>
            </a:r>
            <a:r>
              <a:rPr lang="en-US" dirty="0" smtClean="0"/>
              <a:t>	16% are V600K and 3% are V600R</a:t>
            </a:r>
          </a:p>
          <a:p>
            <a:r>
              <a:rPr lang="en-US" dirty="0"/>
              <a:t>	</a:t>
            </a:r>
            <a:r>
              <a:rPr lang="en-US" dirty="0" smtClean="0"/>
              <a:t>these mutations seem to arise early – often found in benign nevi</a:t>
            </a:r>
          </a:p>
          <a:p>
            <a:r>
              <a:rPr lang="en-US" dirty="0" smtClean="0"/>
              <a:t>The same </a:t>
            </a:r>
            <a:r>
              <a:rPr lang="en-US" i="1" dirty="0" smtClean="0"/>
              <a:t>BRAF </a:t>
            </a:r>
            <a:r>
              <a:rPr lang="en-US" dirty="0" smtClean="0"/>
              <a:t>mutations are also found in other tumor types</a:t>
            </a:r>
            <a:endParaRPr lang="en-US" i="1" dirty="0" smtClean="0"/>
          </a:p>
        </p:txBody>
      </p:sp>
      <p:pic>
        <p:nvPicPr>
          <p:cNvPr id="6" name="Picture 4" descr="http://clincancerres.aacrjournals.org/content/18/1/9/F1.lar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" t="6193" r="55492" b="19190"/>
          <a:stretch/>
        </p:blipFill>
        <p:spPr bwMode="auto">
          <a:xfrm>
            <a:off x="10935751" y="135057"/>
            <a:ext cx="4191000" cy="653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88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aramond &amp; 나눔고딕">
      <a:majorFont>
        <a:latin typeface="Garamond"/>
        <a:ea typeface="나눔고딕"/>
        <a:cs typeface=""/>
      </a:majorFont>
      <a:minorFont>
        <a:latin typeface="Garamond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1790</Words>
  <Application>Microsoft Office PowerPoint</Application>
  <PresentationFormat>화면 슬라이드 쇼(4:3)</PresentationFormat>
  <Paragraphs>144</Paragraphs>
  <Slides>16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#202429 NDA workshop Vemurafenib (Zelboraf, Roche) </vt:lpstr>
      <vt:lpstr>PowerPoint 프레젠테이션</vt:lpstr>
      <vt:lpstr>Introduction</vt:lpstr>
      <vt:lpstr>PowerPoint 프레젠테이션</vt:lpstr>
      <vt:lpstr>PowerPoint 프레젠테이션</vt:lpstr>
      <vt:lpstr>Timeline highlighting key events of the treatment of melanoma </vt:lpstr>
      <vt:lpstr>PowerPoint 프레젠테이션</vt:lpstr>
      <vt:lpstr>PowerPoint 프레젠테이션</vt:lpstr>
      <vt:lpstr>Introduction – metastatic melanoma</vt:lpstr>
      <vt:lpstr>Introduction</vt:lpstr>
      <vt:lpstr>PowerPoint 프레젠테이션</vt:lpstr>
      <vt:lpstr>Safety</vt:lpstr>
      <vt:lpstr>Companion Diagnostic for Vemurafenib</vt:lpstr>
      <vt:lpstr>References</vt:lpstr>
      <vt:lpstr>감사합니다.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Sungpil Han MD/PhD</dc:creator>
  <cp:lastModifiedBy>Sungpil Han MD/PhD</cp:lastModifiedBy>
  <cp:revision>17</cp:revision>
  <dcterms:created xsi:type="dcterms:W3CDTF">2018-03-01T20:26:20Z</dcterms:created>
  <dcterms:modified xsi:type="dcterms:W3CDTF">2018-03-01T20:51:26Z</dcterms:modified>
</cp:coreProperties>
</file>