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</p:sldMasterIdLst>
  <p:notesMasterIdLst>
    <p:notesMasterId r:id="rId14"/>
  </p:notesMasterIdLst>
  <p:handoutMasterIdLst>
    <p:handoutMasterId r:id="rId15"/>
  </p:handoutMasterIdLst>
  <p:sldIdLst>
    <p:sldId id="321" r:id="rId7"/>
    <p:sldId id="326" r:id="rId8"/>
    <p:sldId id="331" r:id="rId9"/>
    <p:sldId id="336" r:id="rId10"/>
    <p:sldId id="333" r:id="rId11"/>
    <p:sldId id="334" r:id="rId12"/>
    <p:sldId id="325" r:id="rId13"/>
  </p:sldIdLst>
  <p:sldSz cx="12192000" cy="6858000"/>
  <p:notesSz cx="7315200" cy="9601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6" userDrawn="1">
          <p15:clr>
            <a:srgbClr val="A4A3A4"/>
          </p15:clr>
        </p15:guide>
        <p15:guide id="2" orient="horz" pos="1011" userDrawn="1">
          <p15:clr>
            <a:srgbClr val="A4A3A4"/>
          </p15:clr>
        </p15:guide>
        <p15:guide id="3" orient="horz" pos="4016" userDrawn="1">
          <p15:clr>
            <a:srgbClr val="A4A3A4"/>
          </p15:clr>
        </p15:guide>
        <p15:guide id="4" orient="horz" pos="151" userDrawn="1">
          <p15:clr>
            <a:srgbClr val="A4A3A4"/>
          </p15:clr>
        </p15:guide>
        <p15:guide id="5" orient="horz" pos="258" userDrawn="1">
          <p15:clr>
            <a:srgbClr val="A4A3A4"/>
          </p15:clr>
        </p15:guide>
        <p15:guide id="6" orient="horz" pos="3894" userDrawn="1">
          <p15:clr>
            <a:srgbClr val="A4A3A4"/>
          </p15:clr>
        </p15:guide>
        <p15:guide id="7" orient="horz" pos="2092" userDrawn="1">
          <p15:clr>
            <a:srgbClr val="A4A3A4"/>
          </p15:clr>
        </p15:guide>
        <p15:guide id="8" pos="311" userDrawn="1">
          <p15:clr>
            <a:srgbClr val="A4A3A4"/>
          </p15:clr>
        </p15:guide>
        <p15:guide id="9" pos="7407" userDrawn="1">
          <p15:clr>
            <a:srgbClr val="A4A3A4"/>
          </p15:clr>
        </p15:guide>
        <p15:guide id="10" pos="3843" userDrawn="1">
          <p15:clr>
            <a:srgbClr val="A4A3A4"/>
          </p15:clr>
        </p15:guide>
        <p15:guide id="11" pos="457" userDrawn="1">
          <p15:clr>
            <a:srgbClr val="A4A3A4"/>
          </p15:clr>
        </p15:guide>
        <p15:guide id="12" pos="5134" userDrawn="1">
          <p15:clr>
            <a:srgbClr val="A4A3A4"/>
          </p15:clr>
        </p15:guide>
        <p15:guide id="13" pos="72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yn Gross" initials="TG" lastIdx="2" clrIdx="6"/>
  <p:cmAuthor id="2" name="Melanie Couton" initials="MAC" lastIdx="4" clrIdx="3"/>
  <p:cmAuthor id="3" name="ralfieri" initials="ra" lastIdx="2" clrIdx="8"/>
  <p:cmAuthor id="4" name="Megan Capel" initials="MC" lastIdx="5" clrIdx="0"/>
  <p:cmAuthor id="5" name="Andrew Bowser" initials="AB" lastIdx="8" clrIdx="2"/>
  <p:cmAuthor id="6" name="mcalloway" initials="mc" lastIdx="1" clrIdx="4"/>
  <p:cmAuthor id="7" name="agoldman" initials="a" lastIdx="4" clrIdx="9"/>
  <p:cmAuthor id="8" name="Devin Overbey" initials="DO" lastIdx="6" clrIdx="7"/>
  <p:cmAuthor id="9" name="Erik Brady" initials="EB" lastIdx="2" clrIdx="5"/>
  <p:cmAuthor id="10" name=" " initials="MAC" lastIdx="21" clrIdx="1"/>
  <p:cmAuthor id="11" name="Megan Cartwright" initials="MC" lastIdx="2" clrIdx="10">
    <p:extLst>
      <p:ext uri="{19B8F6BF-5375-455C-9EA6-DF929625EA0E}">
        <p15:presenceInfo xmlns:p15="http://schemas.microsoft.com/office/powerpoint/2012/main" userId="S-1-5-21-1816575679-3740301505-2482652554-2841" providerId="AD"/>
      </p:ext>
    </p:extLst>
  </p:cmAuthor>
  <p:cmAuthor id="12" name="randrie@clinicaloptions.com" initials="r" lastIdx="1" clrIdx="11">
    <p:extLst>
      <p:ext uri="{19B8F6BF-5375-455C-9EA6-DF929625EA0E}">
        <p15:presenceInfo xmlns:p15="http://schemas.microsoft.com/office/powerpoint/2012/main" userId="randrie@clinicaloptions.com" providerId="None"/>
      </p:ext>
    </p:extLst>
  </p:cmAuthor>
  <p:cmAuthor id="13" name="Rachael Andrie" initials="RA" lastIdx="13" clrIdx="12">
    <p:extLst>
      <p:ext uri="{19B8F6BF-5375-455C-9EA6-DF929625EA0E}">
        <p15:presenceInfo xmlns:p15="http://schemas.microsoft.com/office/powerpoint/2012/main" userId="S-1-5-21-1816575679-3740301505-2482652554-3277" providerId="AD"/>
      </p:ext>
    </p:extLst>
  </p:cmAuthor>
  <p:cmAuthor id="14" name="tquill@clinicaloptions.com" initials="t" lastIdx="4" clrIdx="13">
    <p:extLst>
      <p:ext uri="{19B8F6BF-5375-455C-9EA6-DF929625EA0E}">
        <p15:presenceInfo xmlns:p15="http://schemas.microsoft.com/office/powerpoint/2012/main" userId="tquill@clinicaloptions.com" providerId="None"/>
      </p:ext>
    </p:extLst>
  </p:cmAuthor>
  <p:cmAuthor id="15" name="Andrea Boecler" initials="AB" lastIdx="1" clrIdx="14">
    <p:extLst>
      <p:ext uri="{19B8F6BF-5375-455C-9EA6-DF929625EA0E}">
        <p15:presenceInfo xmlns:p15="http://schemas.microsoft.com/office/powerpoint/2012/main" userId="Andrea Boec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F"/>
    <a:srgbClr val="00004B"/>
    <a:srgbClr val="8B3D9A"/>
    <a:srgbClr val="F8F45A"/>
    <a:srgbClr val="FFFFFF"/>
    <a:srgbClr val="8181FF"/>
    <a:srgbClr val="F5F024"/>
    <a:srgbClr val="BF7ECC"/>
    <a:srgbClr val="C2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88037" autoAdjust="0"/>
  </p:normalViewPr>
  <p:slideViewPr>
    <p:cSldViewPr snapToGrid="0" showGuides="1">
      <p:cViewPr varScale="1">
        <p:scale>
          <a:sx n="76" d="100"/>
          <a:sy n="76" d="100"/>
        </p:scale>
        <p:origin x="1166" y="53"/>
      </p:cViewPr>
      <p:guideLst>
        <p:guide orient="horz" pos="4146"/>
        <p:guide orient="horz" pos="1011"/>
        <p:guide orient="horz" pos="4016"/>
        <p:guide orient="horz" pos="151"/>
        <p:guide orient="horz" pos="258"/>
        <p:guide orient="horz" pos="3894"/>
        <p:guide orient="horz" pos="2092"/>
        <p:guide pos="311"/>
        <p:guide pos="7407"/>
        <p:guide pos="3843"/>
        <p:guide pos="457"/>
        <p:guide pos="5134"/>
        <p:guide pos="7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75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>
            <a:extLst>
              <a:ext uri="{FF2B5EF4-FFF2-40B4-BE49-F238E27FC236}">
                <a16:creationId xmlns:a16="http://schemas.microsoft.com/office/drawing/2014/main" id="{42B34FCA-A7F8-4FFF-87EC-7D77B50F77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0832CC9-F96C-4777-BDE6-77BF7CC607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1F68C50-EB3D-4DCD-A605-49C3681CEB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647B32C-078A-4372-BFAB-890B60FD37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E520A3C-3A38-4A0D-81D6-BE771BC03A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424D3735-CCC7-4D5E-A24F-B09F5A3266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6ADF6B28-C561-417B-B885-076FC4E496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5036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©2012 Clinical Care Options, LLC. All rights reserved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23023423-F121-4857-941B-AF6750D3A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E111996-DAB2-4E24-A600-D06D698832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en-US" sz="1200" b="0" i="1" spc="-10" dirty="0">
                <a:solidFill>
                  <a:schemeClr val="bg2"/>
                </a:solidFill>
                <a:cs typeface="+mn-cs"/>
              </a:rPr>
              <a:t>HCL, hairy cell leukemia; R/R, relapsed/refractory; SoC, standard of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altLang="en-US" sz="1200" b="0" spc="-10" dirty="0">
              <a:solidFill>
                <a:schemeClr val="bg2"/>
              </a:solidFill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en-US" sz="1200" b="1" spc="-10" dirty="0">
                <a:solidFill>
                  <a:schemeClr val="bg2"/>
                </a:solidFill>
                <a:cs typeface="+mn-cs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en-US" sz="1200" b="0" spc="-10" dirty="0">
                <a:solidFill>
                  <a:schemeClr val="bg2"/>
                </a:solidFill>
                <a:cs typeface="+mn-cs"/>
              </a:rPr>
              <a:t>1. Troussard X, et al. </a:t>
            </a:r>
            <a:r>
              <a:rPr lang="de-DE" altLang="en-US" sz="1200" b="0" spc="-10" dirty="0">
                <a:solidFill>
                  <a:schemeClr val="bg2"/>
                </a:solidFill>
                <a:cs typeface="+mn-cs"/>
              </a:rPr>
              <a:t>Am J Hematol. 2017;92:1382-1390. </a:t>
            </a:r>
            <a:endParaRPr lang="sv-SE" altLang="en-US" sz="1200" b="0" spc="-10" dirty="0">
              <a:solidFill>
                <a:schemeClr val="bg2"/>
              </a:solidFill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spc="-10" dirty="0">
                <a:solidFill>
                  <a:schemeClr val="bg2"/>
                </a:solidFill>
                <a:cs typeface="+mn-cs"/>
              </a:rPr>
              <a:t>2. Maevis V, et al. Blood Cancer J. 2014;4:e184.</a:t>
            </a:r>
            <a:endParaRPr lang="sv-SE" altLang="en-US" sz="1200" b="0" spc="-10" dirty="0">
              <a:solidFill>
                <a:schemeClr val="bg2"/>
              </a:solidFill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en-US" sz="1200" b="0" spc="-10" dirty="0">
                <a:solidFill>
                  <a:schemeClr val="bg2"/>
                </a:solidFill>
                <a:cs typeface="+mn-cs"/>
              </a:rPr>
              <a:t>3. Vemurafenib [package insert].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spc="-10" dirty="0">
                <a:solidFill>
                  <a:schemeClr val="bg2"/>
                </a:solidFill>
                <a:cs typeface="+mn-cs"/>
              </a:rPr>
              <a:t>4. Tiacci E, et al. </a:t>
            </a:r>
            <a:r>
              <a:rPr lang="sv-SE" altLang="en-US" sz="1200" b="0" spc="-10" dirty="0">
                <a:solidFill>
                  <a:schemeClr val="bg2"/>
                </a:solidFill>
                <a:cs typeface="+mn-cs"/>
              </a:rPr>
              <a:t>N Engl J Med. 2015;373:1733-1747.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spc="-10" dirty="0">
                <a:solidFill>
                  <a:schemeClr val="bg2"/>
                </a:solidFill>
                <a:cs typeface="+mn-cs"/>
              </a:rPr>
              <a:t>5. Rituximab [package insert]. 2014.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spc="-10" dirty="0">
                <a:solidFill>
                  <a:schemeClr val="bg2"/>
                </a:solidFill>
                <a:cs typeface="+mn-cs"/>
              </a:rPr>
              <a:t>6. Tiacci E, et al. ASH 2017. Abstract 409.</a:t>
            </a:r>
            <a:endParaRPr lang="en-US" altLang="en-US" sz="1200" b="0" dirty="0">
              <a:solidFill>
                <a:schemeClr val="bg2"/>
              </a:solidFill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111996-DAB2-4E24-A600-D06D6988324F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866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BM, bone marrow; Hb, hemoglobin; HCL, hairy cell leukemia.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111996-DAB2-4E24-A600-D06D6988324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592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AE, adverse event; BM, bone marrow; HCL, hairy cell leukemia; MRD, minimal residual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111996-DAB2-4E24-A600-D06D6988324F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941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en-US" sz="1200" b="0" i="1" spc="-10" dirty="0">
                <a:solidFill>
                  <a:schemeClr val="bg2"/>
                </a:solidFill>
                <a:cs typeface="+mn-cs"/>
              </a:rPr>
              <a:t>AE, adverse event; HCL, hairy cell leukemia; R/R, relapsed/refractory.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111996-DAB2-4E24-A600-D06D6988324F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064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B24560D-080A-4005-A857-AA322E46D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7E4080-51D2-4530-8949-8D6D474BDEB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974CAA8-9FF2-4FEB-9CCB-82FDBAD76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8CC6AD2-CD0A-4564-A2F2-ED332C2E7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8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8E3130C-8524-4329-98C1-74754C38C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3" y="-4763"/>
            <a:ext cx="12214231" cy="454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CCO_ONC_RGB.jpg">
            <a:extLst>
              <a:ext uri="{FF2B5EF4-FFF2-40B4-BE49-F238E27FC236}">
                <a16:creationId xmlns:a16="http://schemas.microsoft.com/office/drawing/2014/main" id="{DA9C314F-F5D3-46FE-92DB-B8D747E1DF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1"/>
          <a:stretch>
            <a:fillRect/>
          </a:stretch>
        </p:blipFill>
        <p:spPr bwMode="auto">
          <a:xfrm>
            <a:off x="8085656" y="5864225"/>
            <a:ext cx="3672844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908FD6-BB1B-4D9C-B8B6-0DB7AA5C1C10}"/>
              </a:ext>
            </a:extLst>
          </p:cNvPr>
          <p:cNvCxnSpPr/>
          <p:nvPr userDrawn="1"/>
        </p:nvCxnSpPr>
        <p:spPr bwMode="auto">
          <a:xfrm>
            <a:off x="-14291" y="4533900"/>
            <a:ext cx="12214232" cy="0"/>
          </a:xfrm>
          <a:prstGeom prst="line">
            <a:avLst/>
          </a:prstGeom>
          <a:ln w="28575">
            <a:solidFill>
              <a:srgbClr val="8B3D9A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55"/>
          <p:cNvSpPr>
            <a:spLocks noGrp="1" noChangeArrowheads="1"/>
          </p:cNvSpPr>
          <p:nvPr>
            <p:ph type="ctrTitle"/>
          </p:nvPr>
        </p:nvSpPr>
        <p:spPr bwMode="invGray">
          <a:xfrm>
            <a:off x="725677" y="409576"/>
            <a:ext cx="11032823" cy="2882265"/>
          </a:xfrm>
        </p:spPr>
        <p:txBody>
          <a:bodyPr/>
          <a:lstStyle>
            <a:lvl1pPr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3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38127"/>
            <a:ext cx="10872444" cy="1103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75" y="1513047"/>
            <a:ext cx="10877529" cy="46506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F9818B7-DF38-4F2E-85E6-7940F391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4352" y="330201"/>
            <a:ext cx="11244149" cy="5250792"/>
          </a:xfrm>
          <a:prstGeom prst="rect">
            <a:avLst/>
          </a:prstGeom>
        </p:spPr>
        <p:txBody>
          <a:bodyPr anchorCtr="1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38127"/>
            <a:ext cx="10872445" cy="11033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820" y="1510730"/>
            <a:ext cx="5309278" cy="46787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634" y="1510730"/>
            <a:ext cx="5229570" cy="4679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2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252634" y="1510730"/>
            <a:ext cx="5229570" cy="466574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759" y="238127"/>
            <a:ext cx="10872444" cy="11033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1820" y="1510730"/>
            <a:ext cx="5309278" cy="46787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42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38127"/>
            <a:ext cx="11141055" cy="11033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37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F5F1310-5651-4A5A-8DEA-040CC09CC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3" y="-4763"/>
            <a:ext cx="12214231" cy="454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F7E199-6412-4E07-8723-7DCC8B8B441A}"/>
              </a:ext>
            </a:extLst>
          </p:cNvPr>
          <p:cNvCxnSpPr/>
          <p:nvPr userDrawn="1"/>
        </p:nvCxnSpPr>
        <p:spPr bwMode="auto">
          <a:xfrm>
            <a:off x="-14291" y="4519613"/>
            <a:ext cx="1220629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5" descr="CCO_ONC_RGB.jpg">
            <a:extLst>
              <a:ext uri="{FF2B5EF4-FFF2-40B4-BE49-F238E27FC236}">
                <a16:creationId xmlns:a16="http://schemas.microsoft.com/office/drawing/2014/main" id="{A834C92F-4FD1-4AF2-B68C-99A5594D2F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1"/>
          <a:stretch>
            <a:fillRect/>
          </a:stretch>
        </p:blipFill>
        <p:spPr bwMode="auto">
          <a:xfrm>
            <a:off x="8150761" y="5876925"/>
            <a:ext cx="367284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14351" y="4856674"/>
            <a:ext cx="11283950" cy="11559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 b="1">
                <a:solidFill>
                  <a:schemeClr val="accent6"/>
                </a:solidFill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400"/>
            </a:lvl3pPr>
            <a:lvl4pPr>
              <a:buFontTx/>
              <a:buNone/>
              <a:defRPr sz="2400"/>
            </a:lvl4pPr>
            <a:lvl5pPr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84" y="239715"/>
            <a:ext cx="11244016" cy="1674813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9759" y="1895477"/>
            <a:ext cx="10872444" cy="26057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8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6">
            <a:extLst>
              <a:ext uri="{FF2B5EF4-FFF2-40B4-BE49-F238E27FC236}">
                <a16:creationId xmlns:a16="http://schemas.microsoft.com/office/drawing/2014/main" id="{2077D19A-CEF7-4B6A-AB06-26444C71C0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759" y="238125"/>
            <a:ext cx="10872444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7">
            <a:extLst>
              <a:ext uri="{FF2B5EF4-FFF2-40B4-BE49-F238E27FC236}">
                <a16:creationId xmlns:a16="http://schemas.microsoft.com/office/drawing/2014/main" id="{06703F81-ACA4-4840-BA69-5EF7D10A2D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0231" y="1517650"/>
            <a:ext cx="10881972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73" r:id="rId1"/>
    <p:sldLayoutId id="2147484668" r:id="rId2"/>
    <p:sldLayoutId id="2147484674" r:id="rId3"/>
    <p:sldLayoutId id="2147484669" r:id="rId4"/>
    <p:sldLayoutId id="2147484670" r:id="rId5"/>
    <p:sldLayoutId id="2147484671" r:id="rId6"/>
    <p:sldLayoutId id="2147484672" r:id="rId7"/>
    <p:sldLayoutId id="214748467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FEFDDE"/>
        </a:buClr>
        <a:buFont typeface="Wingdings" panose="05000000000000000000" pitchFamily="2" charset="2"/>
        <a:buChar char="§"/>
        <a:defRPr sz="2800">
          <a:solidFill>
            <a:srgbClr val="FEFDD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FEFDDE"/>
        </a:buClr>
        <a:buFont typeface="Arial" panose="020B0604020202020204" pitchFamily="34" charset="0"/>
        <a:buChar char="–"/>
        <a:defRPr sz="2600">
          <a:solidFill>
            <a:srgbClr val="FEFDDE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FEFDDE"/>
        </a:buClr>
        <a:buFont typeface="Arial" panose="020B0604020202020204" pitchFamily="34" charset="0"/>
        <a:buChar char="–"/>
        <a:defRPr sz="2400">
          <a:solidFill>
            <a:srgbClr val="FEFDDE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FEFDDE"/>
        </a:buClr>
        <a:buFont typeface="Arial" panose="020B0604020202020204" pitchFamily="34" charset="0"/>
        <a:buChar char="–"/>
        <a:defRPr sz="2200">
          <a:solidFill>
            <a:srgbClr val="FEFDDE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FEFDDE"/>
        </a:buClr>
        <a:buFont typeface="Arial" panose="020B0604020202020204" pitchFamily="34" charset="0"/>
        <a:buChar char="–"/>
        <a:defRPr sz="2000">
          <a:solidFill>
            <a:srgbClr val="FEFDDE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icalopti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icalopti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linicaloption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icalopti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icalopti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icaloptions.com/oncolo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>
            <a:extLst>
              <a:ext uri="{FF2B5EF4-FFF2-40B4-BE49-F238E27FC236}">
                <a16:creationId xmlns:a16="http://schemas.microsoft.com/office/drawing/2014/main" id="{91FD32E5-D134-44E2-BF08-5790D614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76" y="409575"/>
            <a:ext cx="11029950" cy="2882900"/>
          </a:xfrm>
        </p:spPr>
        <p:txBody>
          <a:bodyPr/>
          <a:lstStyle/>
          <a:p>
            <a:r>
              <a:rPr lang="en-US" altLang="en-US" sz="4000" dirty="0"/>
              <a:t>HCL-PG03: Phase II Trial of Vemurafenib + Rituximab in Patients With Relapsed/ Refractory Hairy Cell Leukemia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D21BEC8-EA77-4438-A931-45BBDC9280CA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704852" y="3221039"/>
            <a:ext cx="7642225" cy="8159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rtl="0" eaLnBrk="0" fontAlgn="base" hangingPunct="0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charset="0"/>
              <a:buChar char="–"/>
              <a:defRPr sz="2400">
                <a:solidFill>
                  <a:srgbClr val="FEFDDE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charset="0"/>
              <a:buChar char="–"/>
              <a:defRPr sz="2200">
                <a:solidFill>
                  <a:srgbClr val="FEFDDE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charset="0"/>
              <a:buChar char="–"/>
              <a:defRPr sz="2000">
                <a:solidFill>
                  <a:srgbClr val="FEFDDE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charset="0"/>
              <a:buChar char="–"/>
              <a:defRPr>
                <a:solidFill>
                  <a:srgbClr val="FEFDDE"/>
                </a:solidFill>
                <a:latin typeface="+mn-lt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Integrating New Hematology Findings Into Practice: Independent Conference Coverage </a:t>
            </a:r>
            <a:r>
              <a:rPr lang="en-US" sz="1600" kern="0" dirty="0">
                <a:ea typeface="+mj-ea"/>
                <a:cs typeface="+mj-cs"/>
              </a:rPr>
              <a:t>of</a:t>
            </a:r>
            <a:r>
              <a:rPr lang="en-US" sz="1600" i="1" kern="0" dirty="0">
                <a:ea typeface="+mj-ea"/>
                <a:cs typeface="+mj-cs"/>
              </a:rPr>
              <a:t> </a:t>
            </a:r>
            <a:r>
              <a:rPr lang="en-US" sz="1600" i="1" dirty="0"/>
              <a:t>ASH 2017,*</a:t>
            </a:r>
            <a:r>
              <a:rPr lang="en-US" sz="1600" i="1" kern="0" dirty="0">
                <a:ea typeface="+mj-ea"/>
                <a:cs typeface="+mj-cs"/>
              </a:rPr>
              <a:t> </a:t>
            </a:r>
            <a:r>
              <a:rPr lang="en-US" i="1" dirty="0"/>
              <a:t>December 9-12, Atlanta, Georgia</a:t>
            </a:r>
            <a:endParaRPr lang="en-US" altLang="en-US" sz="1600" i="1" kern="0" dirty="0"/>
          </a:p>
        </p:txBody>
      </p:sp>
      <p:sp>
        <p:nvSpPr>
          <p:cNvPr id="7172" name="Text Box 10">
            <a:extLst>
              <a:ext uri="{FF2B5EF4-FFF2-40B4-BE49-F238E27FC236}">
                <a16:creationId xmlns:a16="http://schemas.microsoft.com/office/drawing/2014/main" id="{4CDA64F9-B2B2-40F3-AF42-70CB448F94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852" y="4081464"/>
            <a:ext cx="4879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0" dirty="0">
                <a:solidFill>
                  <a:schemeClr val="tx1"/>
                </a:solidFill>
              </a:rPr>
              <a:t>*CCO is an independent medical education company that provides state-of-the-art medical information to healthcare professionals through conference coverage and other educational programs.</a:t>
            </a:r>
          </a:p>
        </p:txBody>
      </p:sp>
      <p:sp>
        <p:nvSpPr>
          <p:cNvPr id="7173" name="Text Box 11">
            <a:extLst>
              <a:ext uri="{FF2B5EF4-FFF2-40B4-BE49-F238E27FC236}">
                <a16:creationId xmlns:a16="http://schemas.microsoft.com/office/drawing/2014/main" id="{604A8495-96D7-4894-9C17-D4453AF19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" y="6008706"/>
            <a:ext cx="7357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</a:rPr>
              <a:t>This activity is supported by educational grants from AbbVie; AstraZeneca; Celgene Corporation; Genentech; Janssen Biotech, Inc administered by Janssen Scientific Affairs, LLC; Jazz Pharmaceuticals; Novartis Pharmaceuticals Corporation; Pharmacyclics Inc; Seattle Genetics; and Takeda Oncology. </a:t>
            </a:r>
            <a:endParaRPr lang="en-US" altLang="en-US" sz="1200" b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64E-2ACA-43A4-B2B3-C4D37D0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Vemurafenib + Rituximab in R/R HCL </a:t>
            </a:r>
            <a:br>
              <a:rPr lang="en-US" dirty="0"/>
            </a:br>
            <a:r>
              <a:rPr lang="en-US" dirty="0"/>
              <a:t>(HCL-PG03):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3FD-8D4D-49D2-B116-96EE914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/>
              <a:t>BRAF </a:t>
            </a:r>
            <a:r>
              <a:rPr lang="en-US" sz="2200" dirty="0"/>
              <a:t>V600E mutation occurs in ~ 80% to 90% of HCL pts, leading to constitutive BRAF activation and promotion of cell survival and proliferation</a:t>
            </a:r>
            <a:r>
              <a:rPr lang="en-US" sz="2200" baseline="30000" dirty="0"/>
              <a:t>[1]</a:t>
            </a:r>
          </a:p>
          <a:p>
            <a:r>
              <a:rPr lang="en-US" sz="2200" dirty="0"/>
              <a:t>Up to 40% of HCL pts will relapse or become refractory to SoC first-line purine analogues (ie, cladribine or pentostatin)</a:t>
            </a:r>
            <a:r>
              <a:rPr lang="en-US" sz="2200" baseline="30000" dirty="0"/>
              <a:t>[1,2]</a:t>
            </a:r>
            <a:endParaRPr lang="en-US" sz="2200" dirty="0"/>
          </a:p>
          <a:p>
            <a:r>
              <a:rPr lang="en-US" sz="2200" dirty="0"/>
              <a:t>Vemurafenib: oral BRAF inhibitor</a:t>
            </a:r>
            <a:r>
              <a:rPr lang="en-US" sz="2200" baseline="30000" dirty="0"/>
              <a:t>[3]</a:t>
            </a:r>
            <a:r>
              <a:rPr lang="en-US" sz="2200" dirty="0"/>
              <a:t> </a:t>
            </a:r>
          </a:p>
          <a:p>
            <a:pPr lvl="1"/>
            <a:r>
              <a:rPr lang="en-US" sz="2000" dirty="0"/>
              <a:t>Phase II study of vemurafenib reported ORR of 96% (CR: 35%; PR: 61%) in pts with R/R HCL and </a:t>
            </a:r>
            <a:r>
              <a:rPr lang="en-US" sz="2000" i="1" dirty="0"/>
              <a:t>BRAF </a:t>
            </a:r>
            <a:r>
              <a:rPr lang="en-US" sz="2000" dirty="0"/>
              <a:t>V600E mutation; however, residual disease present even in CR</a:t>
            </a:r>
            <a:r>
              <a:rPr lang="en-US" sz="2000" baseline="30000" dirty="0"/>
              <a:t>[4]</a:t>
            </a:r>
            <a:endParaRPr lang="en-US" sz="2000" dirty="0"/>
          </a:p>
          <a:p>
            <a:r>
              <a:rPr lang="en-US" sz="2200" dirty="0"/>
              <a:t>Rituximab: CD20-directed cytolytic antibody</a:t>
            </a:r>
            <a:r>
              <a:rPr lang="en-US" sz="2200" baseline="30000" dirty="0"/>
              <a:t>[5]</a:t>
            </a:r>
          </a:p>
          <a:p>
            <a:pPr lvl="1"/>
            <a:r>
              <a:rPr lang="en-US" sz="2000" dirty="0"/>
              <a:t>Potential to eradicate BRAF inhibitor–resistant HCL cells</a:t>
            </a:r>
            <a:r>
              <a:rPr lang="en-US" sz="2000" baseline="30000" dirty="0"/>
              <a:t>[4]</a:t>
            </a:r>
          </a:p>
          <a:p>
            <a:r>
              <a:rPr lang="en-US" sz="2200" dirty="0"/>
              <a:t>Current study assessed efficacy and safety of chemotherapy-free combination of vemurafenib + rituximab in pts with R/R HCL</a:t>
            </a:r>
            <a:r>
              <a:rPr lang="en-US" sz="2200" baseline="30000" dirty="0"/>
              <a:t>[6]</a:t>
            </a:r>
            <a:endParaRPr lang="en-US" sz="2200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6B5EC4C-618B-43DB-9352-3871258D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1" y="6358137"/>
            <a:ext cx="7853362" cy="307777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0" spc="-10" dirty="0">
                <a:solidFill>
                  <a:schemeClr val="bg2"/>
                </a:solidFill>
                <a:cs typeface="+mn-cs"/>
              </a:rPr>
              <a:t>References in slidenotes</a:t>
            </a:r>
            <a:endParaRPr lang="en-US" altLang="en-US" sz="1400" b="0" dirty="0">
              <a:solidFill>
                <a:schemeClr val="bg2"/>
              </a:solidFill>
              <a:cs typeface="+mn-cs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81B08ED-CAD2-4C24-8633-149FFB974B6F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6203951"/>
            <a:ext cx="2673350" cy="455613"/>
            <a:chOff x="6294438" y="6210300"/>
            <a:chExt cx="2673350" cy="455613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1933B38-1998-4D0C-B118-2B7B5D74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6357938"/>
              <a:ext cx="2673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FEFDDE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600">
                  <a:solidFill>
                    <a:srgbClr val="FEFDDE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400">
                  <a:solidFill>
                    <a:srgbClr val="FEFDDE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200">
                  <a:solidFill>
                    <a:srgbClr val="FEFDDE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2"/>
                  </a:solidFill>
                </a:rPr>
                <a:t>Slide credit: </a:t>
              </a:r>
              <a:r>
                <a:rPr lang="en-US" altLang="en-US" sz="1400" b="0" dirty="0">
                  <a:solidFill>
                    <a:schemeClr val="bg2"/>
                  </a:solidFill>
                  <a:hlinkClick r:id="rId3"/>
                </a:rPr>
                <a:t>clinicaloptions.com</a:t>
              </a:r>
              <a:endParaRPr lang="en-US" altLang="en-US" sz="1400" b="0" dirty="0">
                <a:solidFill>
                  <a:schemeClr val="bg2"/>
                </a:solidFill>
              </a:endParaRPr>
            </a:p>
          </p:txBody>
        </p:sp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DD0CB613-E642-4318-AF6A-3A32AD0A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94" r="5573"/>
            <a:stretch>
              <a:fillRect/>
            </a:stretch>
          </p:blipFill>
          <p:spPr bwMode="auto">
            <a:xfrm>
              <a:off x="8277225" y="6210300"/>
              <a:ext cx="5699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1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64E-2ACA-43A4-B2B3-C4D37D0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HCL-PG03: Study Design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6353FE7-1BD8-42E7-898B-9B00AF39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75" y="1513047"/>
            <a:ext cx="10877529" cy="417354"/>
          </a:xfrm>
        </p:spPr>
        <p:txBody>
          <a:bodyPr/>
          <a:lstStyle/>
          <a:p>
            <a:r>
              <a:rPr lang="en-US" sz="2600" dirty="0"/>
              <a:t>Single-center, single-arm phase II trial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6B5EC4C-618B-43DB-9352-3871258D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1" y="6358137"/>
            <a:ext cx="7853362" cy="307777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0" spc="-10" dirty="0">
                <a:solidFill>
                  <a:schemeClr val="bg2"/>
                </a:solidFill>
                <a:cs typeface="+mn-cs"/>
              </a:rPr>
              <a:t>Tiacci E, et al. ASH 2017. Abstract 409.</a:t>
            </a:r>
            <a:endParaRPr lang="en-US" altLang="en-US" sz="1400" b="0" dirty="0">
              <a:solidFill>
                <a:schemeClr val="bg2"/>
              </a:solidFill>
              <a:cs typeface="+mn-cs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81B08ED-CAD2-4C24-8633-149FFB974B6F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6203951"/>
            <a:ext cx="2673350" cy="455613"/>
            <a:chOff x="6294438" y="6210300"/>
            <a:chExt cx="2673350" cy="455613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1933B38-1998-4D0C-B118-2B7B5D74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6357938"/>
              <a:ext cx="2673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FEFDDE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600">
                  <a:solidFill>
                    <a:srgbClr val="FEFDDE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400">
                  <a:solidFill>
                    <a:srgbClr val="FEFDDE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200">
                  <a:solidFill>
                    <a:srgbClr val="FEFDDE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2"/>
                  </a:solidFill>
                </a:rPr>
                <a:t>Slide credit: </a:t>
              </a:r>
              <a:r>
                <a:rPr lang="en-US" altLang="en-US" sz="1400" b="0" dirty="0">
                  <a:solidFill>
                    <a:schemeClr val="bg2"/>
                  </a:solidFill>
                  <a:hlinkClick r:id="rId3"/>
                </a:rPr>
                <a:t>clinicaloptions.com</a:t>
              </a:r>
              <a:endParaRPr lang="en-US" altLang="en-US" sz="1400" b="0" dirty="0">
                <a:solidFill>
                  <a:schemeClr val="bg2"/>
                </a:solidFill>
              </a:endParaRPr>
            </a:p>
          </p:txBody>
        </p:sp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DD0CB613-E642-4318-AF6A-3A32AD0A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94" r="5573"/>
            <a:stretch>
              <a:fillRect/>
            </a:stretch>
          </p:blipFill>
          <p:spPr bwMode="auto">
            <a:xfrm>
              <a:off x="8277225" y="6210300"/>
              <a:ext cx="5699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45">
            <a:extLst>
              <a:ext uri="{FF2B5EF4-FFF2-40B4-BE49-F238E27FC236}">
                <a16:creationId xmlns:a16="http://schemas.microsoft.com/office/drawing/2014/main" id="{D5A06F56-71F4-4021-ABD9-78B02264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55" y="2928043"/>
            <a:ext cx="2101019" cy="13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0" dirty="0">
                <a:solidFill>
                  <a:schemeClr val="tx1"/>
                </a:solidFill>
              </a:rPr>
              <a:t>Pts with HCL that relapsed following or refractory to purine analogues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0" dirty="0">
                <a:solidFill>
                  <a:schemeClr val="tx1"/>
                </a:solidFill>
              </a:rPr>
              <a:t>(N = 31)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511CDC7E-72E6-4FF8-BEBC-FF7E912F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424" y="2853165"/>
            <a:ext cx="2538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CR*: </a:t>
            </a:r>
            <a:r>
              <a:rPr lang="en-US" altLang="en-US" sz="1800" b="0" i="1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CA6686B4-E47F-4AF0-B254-FCBD6629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24" y="3077023"/>
            <a:ext cx="2707791" cy="118872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Vemurafenib </a:t>
            </a:r>
            <a:r>
              <a:rPr lang="en-US" altLang="en-US" sz="1800" b="0" dirty="0">
                <a:solidFill>
                  <a:srgbClr val="000000"/>
                </a:solidFill>
              </a:rPr>
              <a:t>960 mg PO BID on Days 1-28 +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Rituximab </a:t>
            </a:r>
            <a:r>
              <a:rPr lang="en-US" altLang="en-US" sz="1800" b="0" dirty="0">
                <a:solidFill>
                  <a:srgbClr val="000000"/>
                </a:solidFill>
              </a:rPr>
              <a:t>375 mg/m</a:t>
            </a:r>
            <a:r>
              <a:rPr lang="en-US" altLang="en-US" sz="1800" b="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b="0" dirty="0">
                <a:solidFill>
                  <a:srgbClr val="000000"/>
                </a:solidFill>
              </a:rPr>
              <a:t> IV Q2W on Days 1, 15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50">
            <a:extLst>
              <a:ext uri="{FF2B5EF4-FFF2-40B4-BE49-F238E27FC236}">
                <a16:creationId xmlns:a16="http://schemas.microsoft.com/office/drawing/2014/main" id="{16CF7169-4E63-46B5-A924-B8399B537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72" y="3077024"/>
            <a:ext cx="2707791" cy="11887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Rituximab</a:t>
            </a:r>
            <a:r>
              <a:rPr lang="en-US" altLang="en-US" sz="1800" b="0" dirty="0">
                <a:solidFill>
                  <a:srgbClr val="000000"/>
                </a:solidFill>
              </a:rPr>
              <a:t> 375 mg/m</a:t>
            </a:r>
            <a:r>
              <a:rPr lang="en-US" altLang="en-US" sz="1800" b="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b="0" dirty="0">
                <a:solidFill>
                  <a:srgbClr val="000000"/>
                </a:solidFill>
              </a:rPr>
              <a:t> IV Q2W for 4 doses</a:t>
            </a:r>
          </a:p>
        </p:txBody>
      </p:sp>
      <p:sp>
        <p:nvSpPr>
          <p:cNvPr id="14" name="Line 52">
            <a:extLst>
              <a:ext uri="{FF2B5EF4-FFF2-40B4-BE49-F238E27FC236}">
                <a16:creationId xmlns:a16="http://schemas.microsoft.com/office/drawing/2014/main" id="{FBC19480-F55B-4349-8CD9-B76857B6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1842" y="3559285"/>
            <a:ext cx="274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8" name="Line 52">
            <a:extLst>
              <a:ext uri="{FF2B5EF4-FFF2-40B4-BE49-F238E27FC236}">
                <a16:creationId xmlns:a16="http://schemas.microsoft.com/office/drawing/2014/main" id="{3F29E73E-3807-4D1C-83F9-CC97E4A7C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294" y="3559285"/>
            <a:ext cx="274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F68B9421-DC70-4574-A8B5-106D2B3D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613" y="2676858"/>
            <a:ext cx="2538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Cycles 1-2</a:t>
            </a:r>
          </a:p>
        </p:txBody>
      </p:sp>
      <p:sp>
        <p:nvSpPr>
          <p:cNvPr id="20" name="Rectangle 46">
            <a:extLst>
              <a:ext uri="{FF2B5EF4-FFF2-40B4-BE49-F238E27FC236}">
                <a16:creationId xmlns:a16="http://schemas.microsoft.com/office/drawing/2014/main" id="{A37ABEB1-674A-4B3B-B85C-19378477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61" y="2676858"/>
            <a:ext cx="2538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Consolidation</a:t>
            </a:r>
          </a:p>
        </p:txBody>
      </p:sp>
      <p:sp>
        <p:nvSpPr>
          <p:cNvPr id="21" name="Line 52">
            <a:extLst>
              <a:ext uri="{FF2B5EF4-FFF2-40B4-BE49-F238E27FC236}">
                <a16:creationId xmlns:a16="http://schemas.microsoft.com/office/drawing/2014/main" id="{848CAF76-FF9E-48B7-8788-6CC88FE96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1259" y="3086549"/>
            <a:ext cx="274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2" name="Line 52">
            <a:extLst>
              <a:ext uri="{FF2B5EF4-FFF2-40B4-BE49-F238E27FC236}">
                <a16:creationId xmlns:a16="http://schemas.microsoft.com/office/drawing/2014/main" id="{9240D1C7-BE19-47E8-A782-597362CE4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4" y="4051785"/>
            <a:ext cx="2743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AB11FE-BB6D-4555-B405-92505B99792F}"/>
              </a:ext>
            </a:extLst>
          </p:cNvPr>
          <p:cNvCxnSpPr>
            <a:cxnSpLocks/>
          </p:cNvCxnSpPr>
          <p:nvPr/>
        </p:nvCxnSpPr>
        <p:spPr bwMode="auto">
          <a:xfrm>
            <a:off x="8840784" y="3077024"/>
            <a:ext cx="0" cy="9842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2A3FC7-6AD3-42AB-8899-F7206863F686}"/>
              </a:ext>
            </a:extLst>
          </p:cNvPr>
          <p:cNvCxnSpPr/>
          <p:nvPr/>
        </p:nvCxnSpPr>
        <p:spPr bwMode="auto">
          <a:xfrm>
            <a:off x="8566703" y="3559285"/>
            <a:ext cx="2743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46">
            <a:extLst>
              <a:ext uri="{FF2B5EF4-FFF2-40B4-BE49-F238E27FC236}">
                <a16:creationId xmlns:a16="http://schemas.microsoft.com/office/drawing/2014/main" id="{81A5CC8E-0524-4958-BFE4-AB3A3084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424" y="3872086"/>
            <a:ext cx="22557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No CR*: 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b="0" i="1" dirty="0">
                <a:solidFill>
                  <a:schemeClr val="tx1"/>
                </a:solidFill>
              </a:rPr>
              <a:t>Repeat 1 cycle of vemurafenib + rituximab followed by consolidation and response re-evaluation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A18CAF8A-A96E-4164-AA76-C071A2EA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24" y="4341761"/>
            <a:ext cx="5846340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spcAft>
                <a:spcPct val="25000"/>
              </a:spcAft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*CR defined as: normal blood counts (neutrophil count ≥ 1500/mm</a:t>
            </a:r>
            <a:r>
              <a:rPr lang="en-US" altLang="en-US" sz="1400" b="0" baseline="30000" dirty="0">
                <a:solidFill>
                  <a:schemeClr val="tx1"/>
                </a:solidFill>
              </a:rPr>
              <a:t>3</a:t>
            </a:r>
            <a:r>
              <a:rPr lang="en-US" altLang="en-US" sz="1400" b="0" dirty="0">
                <a:solidFill>
                  <a:schemeClr val="tx1"/>
                </a:solidFill>
              </a:rPr>
              <a:t>, platelet count ≥ 100,000/mm</a:t>
            </a:r>
            <a:r>
              <a:rPr lang="en-US" altLang="en-US" sz="1400" b="0" baseline="30000" dirty="0">
                <a:solidFill>
                  <a:schemeClr val="tx1"/>
                </a:solidFill>
              </a:rPr>
              <a:t>3</a:t>
            </a:r>
            <a:r>
              <a:rPr lang="en-US" altLang="en-US" sz="1400" b="0" dirty="0">
                <a:solidFill>
                  <a:schemeClr val="tx1"/>
                </a:solidFill>
              </a:rPr>
              <a:t>, Hb ≥ 11 g/dL), no hairy cells observed in BM and blood smear by morphology, no splenomegaly.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Content Placeholder 16">
            <a:extLst>
              <a:ext uri="{FF2B5EF4-FFF2-40B4-BE49-F238E27FC236}">
                <a16:creationId xmlns:a16="http://schemas.microsoft.com/office/drawing/2014/main" id="{99A47570-9171-4FD6-9288-AA9E1FC51D93}"/>
              </a:ext>
            </a:extLst>
          </p:cNvPr>
          <p:cNvSpPr txBox="1">
            <a:spLocks/>
          </p:cNvSpPr>
          <p:nvPr/>
        </p:nvSpPr>
        <p:spPr bwMode="auto">
          <a:xfrm>
            <a:off x="604676" y="5227797"/>
            <a:ext cx="8869398" cy="41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+mn-lt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5000"/>
              </a:spcBef>
              <a:spcAft>
                <a:spcPct val="25000"/>
              </a:spcAft>
              <a:buClr>
                <a:schemeClr val="accent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b="0" kern="0" dirty="0"/>
              <a:t>Endpoints: response, time to response, depth of response, safety 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4C64F72D-54AD-4900-8EB5-B743BD16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890" y="1933018"/>
            <a:ext cx="2943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0" i="1" dirty="0">
                <a:solidFill>
                  <a:schemeClr val="tx1"/>
                </a:solidFill>
              </a:rPr>
              <a:t>Response evaluation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0" i="1" dirty="0">
                <a:solidFill>
                  <a:schemeClr val="tx1"/>
                </a:solidFill>
              </a:rPr>
              <a:t>4 wks post consolidation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4102A-8894-4A8B-9624-1A6146C4DADD}"/>
              </a:ext>
            </a:extLst>
          </p:cNvPr>
          <p:cNvCxnSpPr/>
          <p:nvPr/>
        </p:nvCxnSpPr>
        <p:spPr bwMode="auto">
          <a:xfrm>
            <a:off x="8694338" y="2595870"/>
            <a:ext cx="0" cy="455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46">
            <a:extLst>
              <a:ext uri="{FF2B5EF4-FFF2-40B4-BE49-F238E27FC236}">
                <a16:creationId xmlns:a16="http://schemas.microsoft.com/office/drawing/2014/main" id="{8A0B4F2B-8C04-4351-B1D6-1D5539C37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927" y="1980327"/>
            <a:ext cx="2943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0" i="1" dirty="0">
                <a:solidFill>
                  <a:schemeClr val="tx1"/>
                </a:solidFill>
              </a:rPr>
              <a:t>Response evaluation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0" i="1" dirty="0">
                <a:solidFill>
                  <a:schemeClr val="tx1"/>
                </a:solidFill>
              </a:rPr>
              <a:t>Day 42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A0B6A-7FCB-4960-8465-75B9A19EF25D}"/>
              </a:ext>
            </a:extLst>
          </p:cNvPr>
          <p:cNvCxnSpPr/>
          <p:nvPr/>
        </p:nvCxnSpPr>
        <p:spPr bwMode="auto">
          <a:xfrm>
            <a:off x="5561750" y="2652704"/>
            <a:ext cx="0" cy="455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05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64E-2ACA-43A4-B2B3-C4D37D0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HCL-PG03: Baseline Pt Characteristics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6B5EC4C-618B-43DB-9352-3871258D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1" y="6358137"/>
            <a:ext cx="7853362" cy="307777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0" spc="-10" dirty="0">
                <a:solidFill>
                  <a:schemeClr val="bg2"/>
                </a:solidFill>
                <a:cs typeface="+mn-cs"/>
              </a:rPr>
              <a:t>Tiacci E, et al. ASH 2017. Abstract 409.</a:t>
            </a:r>
            <a:endParaRPr lang="en-US" altLang="en-US" sz="1400" b="0" dirty="0">
              <a:solidFill>
                <a:schemeClr val="bg2"/>
              </a:solidFill>
              <a:cs typeface="+mn-cs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81B08ED-CAD2-4C24-8633-149FFB974B6F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6203951"/>
            <a:ext cx="2673350" cy="455613"/>
            <a:chOff x="6294438" y="6210300"/>
            <a:chExt cx="2673350" cy="455613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1933B38-1998-4D0C-B118-2B7B5D74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6357938"/>
              <a:ext cx="2673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FEFDDE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600">
                  <a:solidFill>
                    <a:srgbClr val="FEFDDE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400">
                  <a:solidFill>
                    <a:srgbClr val="FEFDDE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200">
                  <a:solidFill>
                    <a:srgbClr val="FEFDDE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2"/>
                  </a:solidFill>
                </a:rPr>
                <a:t>Slide credit: </a:t>
              </a:r>
              <a:r>
                <a:rPr lang="en-US" altLang="en-US" sz="1400" b="0" dirty="0">
                  <a:solidFill>
                    <a:schemeClr val="bg2"/>
                  </a:solidFill>
                  <a:hlinkClick r:id="rId2"/>
                </a:rPr>
                <a:t>clinicaloptions.com</a:t>
              </a:r>
              <a:endParaRPr lang="en-US" altLang="en-US" sz="1400" b="0" dirty="0">
                <a:solidFill>
                  <a:schemeClr val="bg2"/>
                </a:solidFill>
              </a:endParaRPr>
            </a:p>
          </p:txBody>
        </p:sp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DD0CB613-E642-4318-AF6A-3A32AD0A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94" r="5573"/>
            <a:stretch>
              <a:fillRect/>
            </a:stretch>
          </p:blipFill>
          <p:spPr bwMode="auto">
            <a:xfrm>
              <a:off x="8277225" y="6210300"/>
              <a:ext cx="5699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6" name="Group 32">
            <a:extLst>
              <a:ext uri="{FF2B5EF4-FFF2-40B4-BE49-F238E27FC236}">
                <a16:creationId xmlns:a16="http://schemas.microsoft.com/office/drawing/2014/main" id="{52A5B762-F874-4A56-B23E-4020F742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249"/>
              </p:ext>
            </p:extLst>
          </p:nvPr>
        </p:nvGraphicFramePr>
        <p:xfrm>
          <a:off x="725488" y="1604963"/>
          <a:ext cx="10756900" cy="2042224"/>
        </p:xfrm>
        <a:graphic>
          <a:graphicData uri="http://schemas.openxmlformats.org/drawingml/2006/table">
            <a:tbl>
              <a:tblPr/>
              <a:tblGrid>
                <a:gridCol w="669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Characteristic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Pts</a:t>
                      </a:r>
                      <a:b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= 31)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Median age, yrs (range)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59 (35-81)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Median prior therapies, n (range)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3 (1-14)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Primary refractory to purine analogue, n (%)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8 (26)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5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64E-2ACA-43A4-B2B3-C4D37D0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HCL-PG03: Response and Safety Outcomes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6B5EC4C-618B-43DB-9352-3871258D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1" y="6358137"/>
            <a:ext cx="7853362" cy="307777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0" spc="-10" dirty="0">
                <a:solidFill>
                  <a:schemeClr val="bg2"/>
                </a:solidFill>
                <a:cs typeface="+mn-cs"/>
              </a:rPr>
              <a:t>Tiacci E, et al. ASH 2017. Abstract 409. </a:t>
            </a:r>
            <a:r>
              <a:rPr lang="en-US" altLang="en-US" sz="1400" b="0" spc="-10" dirty="0">
                <a:solidFill>
                  <a:schemeClr val="bg2"/>
                </a:solidFill>
              </a:rPr>
              <a:t>Tiacci E, et al. </a:t>
            </a:r>
            <a:r>
              <a:rPr lang="sv-SE" altLang="en-US" sz="1400" b="0" spc="-10" dirty="0">
                <a:solidFill>
                  <a:schemeClr val="bg2"/>
                </a:solidFill>
              </a:rPr>
              <a:t>N Engl J Med. 2015;373:1733-1747.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81B08ED-CAD2-4C24-8633-149FFB974B6F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6203951"/>
            <a:ext cx="2673350" cy="455613"/>
            <a:chOff x="6294438" y="6210300"/>
            <a:chExt cx="2673350" cy="455613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1933B38-1998-4D0C-B118-2B7B5D74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6357938"/>
              <a:ext cx="2673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FEFDDE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600">
                  <a:solidFill>
                    <a:srgbClr val="FEFDDE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400">
                  <a:solidFill>
                    <a:srgbClr val="FEFDDE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200">
                  <a:solidFill>
                    <a:srgbClr val="FEFDDE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2"/>
                  </a:solidFill>
                </a:rPr>
                <a:t>Slide credit: </a:t>
              </a:r>
              <a:r>
                <a:rPr lang="en-US" altLang="en-US" sz="1400" b="0" dirty="0">
                  <a:solidFill>
                    <a:schemeClr val="bg2"/>
                  </a:solidFill>
                  <a:hlinkClick r:id="rId3"/>
                </a:rPr>
                <a:t>clinicaloptions.com</a:t>
              </a:r>
              <a:endParaRPr lang="en-US" altLang="en-US" sz="1400" b="0" dirty="0">
                <a:solidFill>
                  <a:schemeClr val="bg2"/>
                </a:solidFill>
              </a:endParaRPr>
            </a:p>
          </p:txBody>
        </p:sp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DD0CB613-E642-4318-AF6A-3A32AD0A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94" r="5573"/>
            <a:stretch>
              <a:fillRect/>
            </a:stretch>
          </p:blipFill>
          <p:spPr bwMode="auto">
            <a:xfrm>
              <a:off x="8277225" y="6210300"/>
              <a:ext cx="5699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" name="Group 32">
            <a:extLst>
              <a:ext uri="{FF2B5EF4-FFF2-40B4-BE49-F238E27FC236}">
                <a16:creationId xmlns:a16="http://schemas.microsoft.com/office/drawing/2014/main" id="{9945C1DC-18BA-4742-8151-41386AA5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10585"/>
              </p:ext>
            </p:extLst>
          </p:nvPr>
        </p:nvGraphicFramePr>
        <p:xfrm>
          <a:off x="725488" y="1509385"/>
          <a:ext cx="6467792" cy="4023440"/>
        </p:xfrm>
        <a:graphic>
          <a:graphicData uri="http://schemas.openxmlformats.org/drawingml/2006/table">
            <a:tbl>
              <a:tblPr/>
              <a:tblGrid>
                <a:gridCol w="314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987">
                  <a:extLst>
                    <a:ext uri="{9D8B030D-6E8A-4147-A177-3AD203B41FA5}">
                      <a16:colId xmlns:a16="http://schemas.microsoft.com/office/drawing/2014/main" val="1244619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Response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Vemurafenib + Rituximab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= 27)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Vemurafenib (Historical)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CR, %</a:t>
                      </a:r>
                    </a:p>
                    <a:p>
                      <a:pPr marL="28416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Achieved after cycle 1, n/N (%)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17/25 (68)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MRD-negative CR,</a:t>
                      </a:r>
                      <a:r>
                        <a:rPr kumimoji="0" lang="en-US" sz="1800" b="0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†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n/N (%)</a:t>
                      </a:r>
                      <a:endParaRPr kumimoji="0" lang="en-US" sz="1800" b="0" i="0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28416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Achieved before consolidation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17/27 (63)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9/17 (53)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Median time to response, wks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8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HCL cells in BM of pts achieving CR, %</a:t>
                      </a:r>
                    </a:p>
                  </a:txBody>
                  <a:tcPr marL="121881" marR="121881"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~ 0-5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~ 10</a:t>
                      </a:r>
                    </a:p>
                  </a:txBody>
                  <a:tcPr marL="121881" marR="121881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00045"/>
                  </a:ext>
                </a:extLst>
              </a:tr>
            </a:tbl>
          </a:graphicData>
        </a:graphic>
      </p:graphicFrame>
      <p:sp>
        <p:nvSpPr>
          <p:cNvPr id="13" name="Text Box 30">
            <a:extLst>
              <a:ext uri="{FF2B5EF4-FFF2-40B4-BE49-F238E27FC236}">
                <a16:creationId xmlns:a16="http://schemas.microsoft.com/office/drawing/2014/main" id="{6AD0FBA1-630C-49ED-BE2F-F40BE3B5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5563896"/>
            <a:ext cx="6583522" cy="81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*2 pts with incomplete platelet recovery.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spcAft>
                <a:spcPct val="25000"/>
              </a:spcAft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 sz="1400" b="0" baseline="30000" dirty="0">
                <a:solidFill>
                  <a:schemeClr val="tx1"/>
                </a:solidFill>
              </a:rPr>
              <a:t>†</a:t>
            </a:r>
            <a:r>
              <a:rPr lang="en-US" altLang="en-US" sz="1400" b="0" dirty="0">
                <a:solidFill>
                  <a:schemeClr val="tx1"/>
                </a:solidFill>
              </a:rPr>
              <a:t>MRD-negative CR defined as CR with negative BM and blood by IHC, flow cytometry, and PCR for </a:t>
            </a:r>
            <a:r>
              <a:rPr lang="en-US" altLang="en-US" sz="1400" b="0" i="1" dirty="0">
                <a:solidFill>
                  <a:schemeClr val="tx1"/>
                </a:solidFill>
              </a:rPr>
              <a:t>BRAF </a:t>
            </a:r>
            <a:r>
              <a:rPr lang="en-US" altLang="en-US" sz="1400" b="0" dirty="0">
                <a:solidFill>
                  <a:schemeClr val="tx1"/>
                </a:solidFill>
              </a:rPr>
              <a:t>V600E.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FCDA4B-8B3F-49BF-B32F-3E8FEE23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3774" y="1510730"/>
            <a:ext cx="4138429" cy="4679462"/>
          </a:xfrm>
        </p:spPr>
        <p:txBody>
          <a:bodyPr/>
          <a:lstStyle/>
          <a:p>
            <a:r>
              <a:rPr lang="en-US" sz="2200" dirty="0"/>
              <a:t>CR achieved in all 27 evaluated pts </a:t>
            </a:r>
          </a:p>
          <a:p>
            <a:pPr lvl="1"/>
            <a:r>
              <a:rPr lang="en-US" sz="2000" dirty="0"/>
              <a:t>Included 5 pts previously refractory to rituximab, 7 pts relapsing after responding to BRAF inhibitor</a:t>
            </a:r>
          </a:p>
          <a:p>
            <a:r>
              <a:rPr lang="en-US" sz="2200" dirty="0"/>
              <a:t>No new safety signals observed with vemurafenib + rituximab combination</a:t>
            </a:r>
          </a:p>
          <a:p>
            <a:pPr lvl="1"/>
            <a:r>
              <a:rPr lang="en-US" sz="2000" dirty="0"/>
              <a:t>Most AEs were grades 1-2</a:t>
            </a:r>
          </a:p>
          <a:p>
            <a:pPr lvl="1"/>
            <a:r>
              <a:rPr lang="en-US" sz="2000" dirty="0"/>
              <a:t>No notable myelosuppression observed</a:t>
            </a:r>
          </a:p>
        </p:txBody>
      </p:sp>
    </p:spTree>
    <p:extLst>
      <p:ext uri="{BB962C8B-B14F-4D97-AF65-F5344CB8AC3E}">
        <p14:creationId xmlns:p14="http://schemas.microsoft.com/office/powerpoint/2010/main" val="25759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64E-2ACA-43A4-B2B3-C4D37D0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HCL-PG03: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3FD-8D4D-49D2-B116-96EE914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Vemurafenib + rituximab associated with 100% CR rate in pts with R/R HCL</a:t>
            </a:r>
          </a:p>
          <a:p>
            <a:pPr lvl="1"/>
            <a:r>
              <a:rPr lang="en-US" sz="2200" dirty="0"/>
              <a:t>Effective in pts previously refractory to rituximab or who relapsed after treatment with BRAF inhibitors</a:t>
            </a:r>
          </a:p>
          <a:p>
            <a:pPr lvl="1"/>
            <a:r>
              <a:rPr lang="en-US" sz="2200" dirty="0"/>
              <a:t>CR rate and median time to response markedly improved from historical experience with vemurafenib monotherapy</a:t>
            </a:r>
          </a:p>
          <a:p>
            <a:r>
              <a:rPr lang="en-US" sz="2400" dirty="0"/>
              <a:t>AE profile consistent with previous experience with these agents</a:t>
            </a:r>
          </a:p>
          <a:p>
            <a:pPr lvl="1"/>
            <a:r>
              <a:rPr lang="en-US" sz="2200" dirty="0"/>
              <a:t>No significant myelotoxicity</a:t>
            </a:r>
          </a:p>
          <a:p>
            <a:r>
              <a:rPr lang="en-US" sz="2400" dirty="0"/>
              <a:t>Investigators conclude vemurafenib + rituximab is a safe, highly active chemotherapy-free option with a fixed, short duration for R/R HCL</a:t>
            </a:r>
          </a:p>
          <a:p>
            <a:pPr lvl="1"/>
            <a:r>
              <a:rPr lang="en-US" sz="2200" dirty="0"/>
              <a:t>Suggest evaluation in the frontline setting</a:t>
            </a:r>
          </a:p>
          <a:p>
            <a:pPr lvl="1"/>
            <a:endParaRPr lang="en-US" sz="2000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6B5EC4C-618B-43DB-9352-3871258D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1" y="6358137"/>
            <a:ext cx="7853362" cy="307777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0" spc="-10" dirty="0">
                <a:solidFill>
                  <a:schemeClr val="bg2"/>
                </a:solidFill>
                <a:cs typeface="+mn-cs"/>
              </a:rPr>
              <a:t>Tiacci E, et al. ASH 2017. Abstract 409.</a:t>
            </a:r>
            <a:endParaRPr lang="en-US" altLang="en-US" sz="1400" b="0" dirty="0">
              <a:solidFill>
                <a:schemeClr val="bg2"/>
              </a:solidFill>
              <a:cs typeface="+mn-cs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81B08ED-CAD2-4C24-8633-149FFB974B6F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6203951"/>
            <a:ext cx="2673350" cy="455613"/>
            <a:chOff x="6294438" y="6210300"/>
            <a:chExt cx="2673350" cy="455613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1933B38-1998-4D0C-B118-2B7B5D74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6357938"/>
              <a:ext cx="2673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FEFDDE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600">
                  <a:solidFill>
                    <a:srgbClr val="FEFDDE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400">
                  <a:solidFill>
                    <a:srgbClr val="FEFDDE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200">
                  <a:solidFill>
                    <a:srgbClr val="FEFDDE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ts val="700"/>
                </a:spcAft>
                <a:buClr>
                  <a:srgbClr val="FEFDDE"/>
                </a:buClr>
                <a:buFont typeface="Arial" panose="020B0604020202020204" pitchFamily="34" charset="0"/>
                <a:buChar char="–"/>
                <a:defRPr sz="2000">
                  <a:solidFill>
                    <a:srgbClr val="FEFDDE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2"/>
                  </a:solidFill>
                </a:rPr>
                <a:t>Slide credit: </a:t>
              </a:r>
              <a:r>
                <a:rPr lang="en-US" altLang="en-US" sz="1400" b="0" dirty="0">
                  <a:solidFill>
                    <a:schemeClr val="bg2"/>
                  </a:solidFill>
                  <a:hlinkClick r:id="rId3"/>
                </a:rPr>
                <a:t>clinicaloptions.com</a:t>
              </a:r>
              <a:endParaRPr lang="en-US" altLang="en-US" sz="1400" b="0" dirty="0">
                <a:solidFill>
                  <a:schemeClr val="bg2"/>
                </a:solidFill>
              </a:endParaRPr>
            </a:p>
          </p:txBody>
        </p:sp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DD0CB613-E642-4318-AF6A-3A32AD0A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94" r="5573"/>
            <a:stretch>
              <a:fillRect/>
            </a:stretch>
          </p:blipFill>
          <p:spPr bwMode="auto">
            <a:xfrm>
              <a:off x="8277225" y="6210300"/>
              <a:ext cx="5699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39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FA3CA6-D3E0-45DD-97AD-2CC45D6F95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939" y="4856163"/>
            <a:ext cx="11280775" cy="1155700"/>
          </a:xfrm>
        </p:spPr>
        <p:txBody>
          <a:bodyPr rtlCol="0">
            <a:normAutofit/>
          </a:bodyPr>
          <a:lstStyle/>
          <a:p>
            <a:pPr>
              <a:buClr>
                <a:schemeClr val="accent6"/>
              </a:buClr>
              <a:defRPr/>
            </a:pPr>
            <a:r>
              <a:rPr lang="en-US" dirty="0">
                <a:hlinkClick r:id="rId3"/>
              </a:rPr>
              <a:t>clinicaloptions.com/oncology</a:t>
            </a:r>
            <a:endParaRPr lang="en-US" dirty="0"/>
          </a:p>
        </p:txBody>
      </p:sp>
      <p:sp>
        <p:nvSpPr>
          <p:cNvPr id="61443" name="Rectangle 10">
            <a:extLst>
              <a:ext uri="{FF2B5EF4-FFF2-40B4-BE49-F238E27FC236}">
                <a16:creationId xmlns:a16="http://schemas.microsoft.com/office/drawing/2014/main" id="{23551052-201D-4813-96DB-0C0D4985E16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15938" y="239713"/>
            <a:ext cx="11241088" cy="1674812"/>
          </a:xfrm>
        </p:spPr>
        <p:txBody>
          <a:bodyPr/>
          <a:lstStyle/>
          <a:p>
            <a:pPr eaLnBrk="1" hangingPunct="1"/>
            <a:r>
              <a:rPr lang="en-US" altLang="en-US" dirty="0"/>
              <a:t>Go Online for More CCO </a:t>
            </a:r>
            <a:br>
              <a:rPr lang="en-US" altLang="en-US" dirty="0"/>
            </a:br>
            <a:r>
              <a:rPr lang="en-US" altLang="en-US" dirty="0"/>
              <a:t>Coverage of ASH 2017!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C88FA89F-BEBF-4915-A571-98C76C9E84C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611189" y="1895475"/>
            <a:ext cx="10869613" cy="2605088"/>
          </a:xfrm>
        </p:spPr>
        <p:txBody>
          <a:bodyPr rtlCol="0">
            <a:normAutofit lnSpcReduction="10000"/>
          </a:bodyPr>
          <a:lstStyle/>
          <a:p>
            <a:pPr eaLnBrk="1" hangingPunct="1">
              <a:spcAft>
                <a:spcPts val="0"/>
              </a:spcAft>
              <a:buClr>
                <a:schemeClr val="accent6"/>
              </a:buClr>
              <a:defRPr/>
            </a:pPr>
            <a:r>
              <a:rPr lang="en-US" dirty="0">
                <a:solidFill>
                  <a:schemeClr val="hlink"/>
                </a:solidFill>
              </a:rPr>
              <a:t>Short slideset summaries </a:t>
            </a:r>
            <a:r>
              <a:rPr lang="en-US" b="0" dirty="0">
                <a:solidFill>
                  <a:schemeClr val="tx1"/>
                </a:solidFill>
              </a:rPr>
              <a:t>of all the key data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dirty="0"/>
              <a:t>Additional CME-certified analyses </a:t>
            </a:r>
            <a:r>
              <a:rPr lang="en-US" b="0" dirty="0">
                <a:solidFill>
                  <a:schemeClr val="tx1"/>
                </a:solidFill>
              </a:rPr>
              <a:t>with expert faculty commentary on all the key studies in:</a:t>
            </a:r>
          </a:p>
          <a:p>
            <a:pPr marL="342900" indent="-342900" eaLnBrk="1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b="0" dirty="0">
                <a:solidFill>
                  <a:schemeClr val="tx1"/>
                </a:solidFill>
              </a:rPr>
              <a:t>Leukemias </a:t>
            </a:r>
          </a:p>
          <a:p>
            <a:pPr marL="342900" indent="-342900" eaLnBrk="1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b="0" dirty="0">
                <a:solidFill>
                  <a:schemeClr val="tx1"/>
                </a:solidFill>
              </a:rPr>
              <a:t>Lymphomas/CLL</a:t>
            </a:r>
          </a:p>
          <a:p>
            <a:pPr marL="342900" indent="-342900" eaLnBrk="1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b="0" dirty="0">
                <a:solidFill>
                  <a:schemeClr val="tx1"/>
                </a:solidFill>
              </a:rPr>
              <a:t>Myeloma</a:t>
            </a:r>
          </a:p>
          <a:p>
            <a:pPr marL="342900" indent="-342900" eaLnBrk="1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b="0" dirty="0">
                <a:solidFill>
                  <a:schemeClr val="tx1"/>
                </a:solidFill>
              </a:rPr>
              <a:t>Nonmalignant hematology</a:t>
            </a:r>
          </a:p>
          <a:p>
            <a:pPr marL="342900" indent="-342900" eaLnBrk="1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b="0" dirty="0">
                <a:solidFill>
                  <a:schemeClr val="tx1"/>
                </a:solidFill>
              </a:rPr>
              <a:t>Hot topics in hematology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6F0DE7F-9AF8-4D0C-B5D8-C5FB7CCB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6346826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Wingdings" panose="05000000000000000000" pitchFamily="2" charset="2"/>
              <a:buChar char="§"/>
              <a:defRPr sz="2800">
                <a:solidFill>
                  <a:srgbClr val="FEFDDE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600">
                <a:solidFill>
                  <a:srgbClr val="FEFDDE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400">
                <a:solidFill>
                  <a:srgbClr val="FEFDDE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200">
                <a:solidFill>
                  <a:srgbClr val="FEFDDE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ts val="700"/>
              </a:spcAft>
              <a:buClr>
                <a:srgbClr val="FEFDDE"/>
              </a:buClr>
              <a:buFont typeface="Arial" panose="020B0604020202020204" pitchFamily="34" charset="0"/>
              <a:buChar char="–"/>
              <a:defRPr sz="2000">
                <a:solidFill>
                  <a:srgbClr val="FEFDDE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400" b="0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16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 - &amp;quot;Title-Arial-36-Bold-Yellow. Title may continue on 2 lines keep text at 36pt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ext and Margin Consistency&amp;quot;&quot;/&gt;&lt;property id=&quot;20307&quot; value=&quot;267&quot;/&gt;&lt;/object&gt;&lt;object type=&quot;3&quot; unique_id=&quot;10007&quot;&gt;&lt;property id=&quot;20148&quot; value=&quot;5&quot;/&gt;&lt;property id=&quot;20300&quot; value=&quot;Slide 4 - &amp;quot;Transition Title &amp;#x0D;&amp;#x0A;for next topic of discussion &amp;#x0D;&amp;#x0A;or can be used as closer slide &amp;#x0D;&amp;#x0A;(ie: Q&amp;amp;A)&amp;#x0D;&amp;#x0A;(Arial-40-Bold-White-Cent&quot;/&gt;&lt;property id=&quot;20307&quot; value=&quot;261&quot;/&gt;&lt;/object&gt;&lt;object type=&quot;3&quot; unique_id=&quot;10008&quot;&gt;&lt;property id=&quot;20148&quot; value=&quot;5&quot;/&gt;&lt;property id=&quot;20300&quot; value=&quot;Slide 5 - &amp;quot;RGB Pallet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Example Graph&amp;quot;&quot;/&gt;&lt;property id=&quot;20307&quot; value=&quot;286&quot;/&gt;&lt;/object&gt;&lt;object type=&quot;3&quot; unique_id=&quot;10010&quot;&gt;&lt;property id=&quot;20148&quot; value=&quot;5&quot;/&gt;&lt;property id=&quot;20300&quot; value=&quot;Slide 7 - &amp;quot;Example Graph and Text&amp;quot;&quot;/&gt;&lt;property id=&quot;20307&quot; value=&quot;288&quot;/&gt;&lt;/object&gt;&lt;object type=&quot;3&quot; unique_id=&quot;10011&quot;&gt;&lt;property id=&quot;20148&quot; value=&quot;5&quot;/&gt;&lt;property id=&quot;20300&quot; value=&quot;Slide 8 - &amp;quot;Example Line Graph&amp;quot;&quot;/&gt;&lt;property id=&quot;20307&quot; value=&quot;287&quot;/&gt;&lt;/object&gt;&lt;object type=&quot;3&quot; unique_id=&quot;10012&quot;&gt;&lt;property id=&quot;20148&quot; value=&quot;5&quot;/&gt;&lt;property id=&quot;20300&quot; value=&quot;Slide 9 - &amp;quot;Example Line Graph with Data Values&amp;quot;&quot;/&gt;&lt;property id=&quot;20307&quot; value=&quot;292&quot;/&gt;&lt;/object&gt;&lt;object type=&quot;3&quot; unique_id=&quot;10013&quot;&gt;&lt;property id=&quot;20148&quot; value=&quot;5&quot;/&gt;&lt;property id=&quot;20300&quot; value=&quot;Slide 10 - &amp;quot;Example Line Graph with Color &amp;#x0D;&amp;#x0A;Data Values&amp;quot;&quot;/&gt;&lt;property id=&quot;20307&quot; value=&quot;309&quot;/&gt;&lt;/object&gt;&lt;object type=&quot;3&quot; unique_id=&quot;10014&quot;&gt;&lt;property id=&quot;20148&quot; value=&quot;5&quot;/&gt;&lt;property id=&quot;20300&quot; value=&quot;Slide 11 - &amp;quot;Example Schematic&amp;quot;&quot;/&gt;&lt;property id=&quot;20307&quot; value=&quot;262&quot;/&gt;&lt;/object&gt;&lt;object type=&quot;3&quot; unique_id=&quot;10015&quot;&gt;&lt;property id=&quot;20148&quot; value=&quot;5&quot;/&gt;&lt;property id=&quot;20300&quot; value=&quot;Slide 12 - &amp;quot;Example Schematic Continued&amp;quot;&quot;/&gt;&lt;property id=&quot;20307&quot; value=&quot;263&quot;/&gt;&lt;/object&gt;&lt;object type=&quot;3&quot; unique_id=&quot;10016&quot;&gt;&lt;property id=&quot;20148&quot; value=&quot;5&quot;/&gt;&lt;property id=&quot;20300&quot; value=&quot;Slide 13 - &amp;quot;Example Tables&amp;quot;&quot;/&gt;&lt;property id=&quot;20307&quot; value=&quot;311&quot;/&gt;&lt;/object&gt;&lt;object type=&quot;3&quot; unique_id=&quot;10017&quot;&gt;&lt;property id=&quot;20148&quot; value=&quot;5&quot;/&gt;&lt;property id=&quot;20300&quot; value=&quot;Slide 14 - &amp;quot;Example Tables Continued&amp;quot;&quot;/&gt;&lt;property id=&quot;20307&quot; value=&quot;312&quot;/&gt;&lt;/object&gt;&lt;object type=&quot;3&quot; unique_id=&quot;10018&quot;&gt;&lt;property id=&quot;20148&quot; value=&quot;5&quot;/&gt;&lt;property id=&quot;20300&quot; value=&quot;Slide 15 - &amp;quot;Example Tables Continued&amp;quot;&quot;/&gt;&lt;property id=&quot;20307&quot; value=&quot;313&quot;/&gt;&lt;/object&gt;&lt;object type=&quot;3&quot; unique_id=&quot;10019&quot;&gt;&lt;property id=&quot;20148&quot; value=&quot;5&quot;/&gt;&lt;property id=&quot;20300&quot; value=&quot;Slide 16 - &amp;quot;Example Tables Continued&amp;quot;&quot;/&gt;&lt;property id=&quot;20307&quot; value=&quot;314&quot;/&gt;&lt;/object&gt;&lt;object type=&quot;3&quot; unique_id=&quot;10020&quot;&gt;&lt;property id=&quot;20148&quot; value=&quot;5&quot;/&gt;&lt;property id=&quot;20300&quot; value=&quot;Slide 20 - &amp;quot;Additional Formatting Notes&amp;quot;&quot;/&gt;&lt;property id=&quot;20307&quot; value=&quot;270&quot;/&gt;&lt;/object&gt;&lt;object type=&quot;3&quot; unique_id=&quot;10021&quot;&gt;&lt;property id=&quot;20148&quot; value=&quot;5&quot;/&gt;&lt;property id=&quot;20300&quot; value=&quot;Slide 21 - &amp;quot;“Polish Stage” Notes&amp;quot;&quot;/&gt;&lt;property id=&quot;20307&quot; value=&quot;272&quot;/&gt;&lt;/object&gt;&lt;object type=&quot;3&quot; unique_id=&quot;10022&quot;&gt;&lt;property id=&quot;20148&quot; value=&quot;5&quot;/&gt;&lt;property id=&quot;20300&quot; value=&quot;Slide 22 - &amp;quot;For Black and White Print Slides&amp;quot;&quot;/&gt;&lt;property id=&quot;20307&quot; value=&quot;290&quot;/&gt;&lt;/object&gt;&lt;object type=&quot;3&quot; unique_id=&quot;10023&quot;&gt;&lt;property id=&quot;20148&quot; value=&quot;5&quot;/&gt;&lt;property id=&quot;20300&quot; value=&quot;Slide 23 - &amp;quot;For Black and White Print Slides&amp;quot;&quot;/&gt;&lt;property id=&quot;20307&quot; value=&quot;291&quot;/&gt;&lt;/object&gt;&lt;object type=&quot;3&quot; unique_id=&quot;10024&quot;&gt;&lt;property id=&quot;20148&quot; value=&quot;5&quot;/&gt;&lt;property id=&quot;20300&quot; value=&quot;Slide 24 - &amp;quot;CME Slides for Designer and Editorial Reference…&amp;quot;&quot;/&gt;&lt;property id=&quot;20307&quot; value=&quot;273&quot;/&gt;&lt;/object&gt;&lt;object type=&quot;3&quot; unique_id=&quot;10025&quot;&gt;&lt;property id=&quot;20148&quot; value=&quot;5&quot;/&gt;&lt;property id=&quot;20300&quot; value=&quot;Slide 25 - &amp;quot;About These Slides&amp;quot;&quot;/&gt;&lt;property id=&quot;20307&quot; value=&quot;308&quot;/&gt;&lt;/object&gt;&lt;object type=&quot;3&quot; unique_id=&quot;10026&quot;&gt;&lt;property id=&quot;20148&quot; value=&quot;5&quot;/&gt;&lt;property id=&quot;20300&quot; value=&quot;Slide 26 - &amp;quot;Faculty&amp;quot;&quot;/&gt;&lt;property id=&quot;20307&quot; value=&quot;294&quot;/&gt;&lt;/object&gt;&lt;object type=&quot;3&quot; unique_id=&quot;10027&quot;&gt;&lt;property id=&quot;20148&quot; value=&quot;5&quot;/&gt;&lt;property id=&quot;20300&quot; value=&quot;Slide 27 - &amp;quot;Disclosure of Conflicts of Interest&amp;quot;&quot;/&gt;&lt;property id=&quot;20307&quot; value=&quot;295&quot;/&gt;&lt;/object&gt;&lt;object type=&quot;3&quot; unique_id=&quot;10028&quot;&gt;&lt;property id=&quot;20148&quot; value=&quot;5&quot;/&gt;&lt;property id=&quot;20300&quot; value=&quot;Slide 28 - &amp;quot;Disclosures&amp;quot;&quot;/&gt;&lt;property id=&quot;20307&quot; value=&quot;296&quot;/&gt;&lt;/object&gt;&lt;object type=&quot;3&quot; unique_id=&quot;10029&quot;&gt;&lt;property id=&quot;20148&quot; value=&quot;5&quot;/&gt;&lt;property id=&quot;20300&quot; value=&quot;Slide 29 - &amp;quot;Disclosure of Unlabeled Use&amp;quot;&quot;/&gt;&lt;property id=&quot;20307&quot; value=&quot;297&quot;/&gt;&lt;/object&gt;&lt;object type=&quot;3&quot; unique_id=&quot;10030&quot;&gt;&lt;property id=&quot;20148&quot; value=&quot;5&quot;/&gt;&lt;property id=&quot;20300&quot; value=&quot;Slide 30&quot;/&gt;&lt;property id=&quot;20307&quot; value=&quot;298&quot;/&gt;&lt;/object&gt;&lt;object type=&quot;3&quot; unique_id=&quot;10031&quot;&gt;&lt;property id=&quot;20148&quot; value=&quot;5&quot;/&gt;&lt;property id=&quot;20300&quot; value=&quot;Slide 31 - &amp;quot;Physician Continuing Medical Education&amp;quot;&quot;/&gt;&lt;property id=&quot;20307&quot; value=&quot;299&quot;/&gt;&lt;/object&gt;&lt;object type=&quot;3&quot; unique_id=&quot;10032&quot;&gt;&lt;property id=&quot;20148&quot; value=&quot;5&quot;/&gt;&lt;property id=&quot;20300&quot; value=&quot;Slide 32 - &amp;quot;Pharmacist Continuing Education&amp;quot;&quot;/&gt;&lt;property id=&quot;20307&quot; value=&quot;300&quot;/&gt;&lt;/object&gt;&lt;object type=&quot;3&quot; unique_id=&quot;10033&quot;&gt;&lt;property id=&quot;20148&quot; value=&quot;5&quot;/&gt;&lt;property id=&quot;20300&quot; value=&quot;Slide 33 - &amp;quot;Nursing Continuing Education&amp;quot;&quot;/&gt;&lt;property id=&quot;20307&quot; value=&quot;301&quot;/&gt;&lt;/object&gt;&lt;object type=&quot;3&quot; unique_id=&quot;10034&quot;&gt;&lt;property id=&quot;20148&quot; value=&quot;5&quot;/&gt;&lt;property id=&quot;20300&quot; value=&quot;Slide 34 - &amp;quot;Please review the following important &amp;#x0D;&amp;#x0A;CME information in your handout&amp;quot;&quot;/&gt;&lt;property id=&quot;20307&quot; value=&quot;310&quot;/&gt;&lt;/object&gt;&lt;object type=&quot;3&quot; unique_id=&quot;10036&quot;&gt;&lt;property id=&quot;20148&quot; value=&quot;5&quot;/&gt;&lt;property id=&quot;20300&quot; value=&quot;Slide 36 - &amp;quot;Instructions for Credit&amp;quot;&quot;/&gt;&lt;property id=&quot;20307&quot; value=&quot;303&quot;/&gt;&lt;/object&gt;&lt;object type=&quot;3&quot; unique_id=&quot;10037&quot;&gt;&lt;property id=&quot;20148&quot; value=&quot;5&quot;/&gt;&lt;property id=&quot;20300&quot; value=&quot;Slide 37 - &amp;quot;Now Take the Test . . .&amp;quot;&quot;/&gt;&lt;property id=&quot;20307&quot; value=&quot;304&quot;/&gt;&lt;/object&gt;&lt;object type=&quot;3&quot; unique_id=&quot;10040&quot;&gt;&lt;property id=&quot;20148&quot; value=&quot;5&quot;/&gt;&lt;property id=&quot;20300&quot; value=&quot;Slide 38 - &amp;quot;General Information&amp;quot;&quot;/&gt;&lt;property id=&quot;20307&quot; value=&quot;315&quot;/&gt;&lt;/object&gt;&lt;object type=&quot;3&quot; unique_id=&quot;10041&quot;&gt;&lt;property id=&quot;20148&quot; value=&quot;5&quot;/&gt;&lt;property id=&quot;20300&quot; value=&quot;Slide 39 - &amp;quot;Please review the slide notes &amp;#x0D;&amp;#x0A;for analysis of each study &amp;#x0D;&amp;#x0A;by expert faculty &amp;lt;Insert Name, MD&amp;gt;, &amp;#x0D;&amp;#x0A;and &amp;lt;Insert Name,&quot;/&gt;&lt;property id=&quot;20307&quot; value=&quot;316&quot;/&gt;&lt;/object&gt;&lt;object type=&quot;3&quot; unique_id=&quot;10042&quot;&gt;&lt;property id=&quot;20148&quot; value=&quot;5&quot;/&gt;&lt;property id=&quot;20300&quot; value=&quot;Slide 40 - &amp;quot;Promo Slide Reference&amp;#x0D;&amp;#x0A;(Placed as the last slide in a slideset, &amp;#x0D;&amp;#x0A;if requested)&amp;quot;&quot;/&gt;&lt;property id=&quot;20307&quot; value=&quot;307&quot;/&gt;&lt;/object&gt;&lt;object type=&quot;3&quot; unique_id=&quot;12121&quot;&gt;&lt;property id=&quot;20148&quot; value=&quot;5&quot;/&gt;&lt;property id=&quot;20300&quot; value=&quot;Slide 35 - &amp;quot;Disclaimer&amp;quot;&quot;/&gt;&lt;property id=&quot;20307&quot; value=&quot;317&quot;/&gt;&lt;/object&gt;&lt;object type=&quot;3&quot; unique_id=&quot;12122&quot;&gt;&lt;property id=&quot;20148&quot; value=&quot;5&quot;/&gt;&lt;property id=&quot;20300&quot; value=&quot;Slide 1 - &amp;quot;Title-Arial-40-White-Bold&amp;quot;&quot;/&gt;&lt;property id=&quot;20307&quot; value=&quot;321&quot;/&gt;&lt;/object&gt;&lt;object type=&quot;3&quot; unique_id=&quot;12123&quot;&gt;&lt;property id=&quot;20148&quot; value=&quot;5&quot;/&gt;&lt;property id=&quot;20300&quot; value=&quot;Slide 17 - &amp;quot;Outcomes Analysis: What Did You Learn?&amp;quot;&quot;/&gt;&lt;property id=&quot;20307&quot; value=&quot;324&quot;/&gt;&lt;/object&gt;&lt;object type=&quot;3&quot; unique_id=&quot;12124&quot;&gt;&lt;property id=&quot;20148&quot; value=&quot;5&quot;/&gt;&lt;property id=&quot;20300&quot; value=&quot;Slide 18 - &amp;quot;Outcomes Questions&amp;quot;&quot;/&gt;&lt;property id=&quot;20307&quot; value=&quot;320&quot;/&gt;&lt;/object&gt;&lt;object type=&quot;3&quot; unique_id=&quot;12125&quot;&gt;&lt;property id=&quot;20148&quot; value=&quot;5&quot;/&gt;&lt;property id=&quot;20300&quot; value=&quot;Slide 19 - &amp;quot;How many patients with XXX do you provide care for in a typical week?&amp;quot;&quot;/&gt;&lt;property id=&quot;20307&quot; value=&quot;323&quot;/&gt;&lt;/object&gt;&lt;object type=&quot;3&quot; unique_id=&quot;12126&quot;&gt;&lt;property id=&quot;20148&quot; value=&quot;5&quot;/&gt;&lt;property id=&quot;20300&quot; value=&quot;Slide 41 - &amp;quot;Go Online for More CCO &amp;#x0D;&amp;#x0A;Coverage of XXXXXXXXXXXX!&amp;quot;&quot;/&gt;&lt;property id=&quot;20307&quot; value=&quot;318&quot;/&gt;&lt;/object&gt;&lt;/object&gt;&lt;/object&gt;&lt;/database&gt;"/>
</p:tagLst>
</file>

<file path=ppt/theme/theme1.xml><?xml version="1.0" encoding="utf-8"?>
<a:theme xmlns:a="http://schemas.openxmlformats.org/drawingml/2006/main" name="Custom Design">
  <a:themeElements>
    <a:clrScheme name="ONC Theme">
      <a:dk1>
        <a:srgbClr val="CDCDCF"/>
      </a:dk1>
      <a:lt1>
        <a:srgbClr val="FFFFFF"/>
      </a:lt1>
      <a:dk2>
        <a:srgbClr val="00003E"/>
      </a:dk2>
      <a:lt2>
        <a:srgbClr val="F8F45A"/>
      </a:lt2>
      <a:accent1>
        <a:srgbClr val="12AD2B"/>
      </a:accent1>
      <a:accent2>
        <a:srgbClr val="5AAACE"/>
      </a:accent2>
      <a:accent3>
        <a:srgbClr val="F6A108"/>
      </a:accent3>
      <a:accent4>
        <a:srgbClr val="4FAD26"/>
      </a:accent4>
      <a:accent5>
        <a:srgbClr val="2B85B8"/>
      </a:accent5>
      <a:accent6>
        <a:srgbClr val="8B3D9A"/>
      </a:accent6>
      <a:hlink>
        <a:srgbClr val="F6A108"/>
      </a:hlink>
      <a:folHlink>
        <a:srgbClr val="8B3D9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ea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sz="1400" b="0" dirty="0" smtClean="0">
            <a:solidFill>
              <a:schemeClr val="bg2"/>
            </a:solidFill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b="0" dirty="0"/>
        </a:defPPr>
      </a:lstStyle>
    </a:txDef>
  </a:objectDefaults>
  <a:extraClrSchemeLst>
    <a:extraClrScheme>
      <a:clrScheme name="Custom Design 1">
        <a:dk1>
          <a:srgbClr val="CDCDCF"/>
        </a:dk1>
        <a:lt1>
          <a:srgbClr val="FFFFFF"/>
        </a:lt1>
        <a:dk2>
          <a:srgbClr val="09003E"/>
        </a:dk2>
        <a:lt2>
          <a:srgbClr val="F2F23A"/>
        </a:lt2>
        <a:accent1>
          <a:srgbClr val="12AD2B"/>
        </a:accent1>
        <a:accent2>
          <a:srgbClr val="5AAACE"/>
        </a:accent2>
        <a:accent3>
          <a:srgbClr val="AAAAAF"/>
        </a:accent3>
        <a:accent4>
          <a:srgbClr val="DADADA"/>
        </a:accent4>
        <a:accent5>
          <a:srgbClr val="AAD3AC"/>
        </a:accent5>
        <a:accent6>
          <a:srgbClr val="519ABA"/>
        </a:accent6>
        <a:hlink>
          <a:srgbClr val="F6A108"/>
        </a:hlink>
        <a:folHlink>
          <a:srgbClr val="2B85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54cbe69-32bd-412a-b004-9152f949605e">56M7VY3CDVN5-1812823878-2</_dlc_DocId>
    <_dlc_DocIdUrl xmlns="d54cbe69-32bd-412a-b004-9152f949605e">
      <Url>https://intranet.clinicaloptions.com/mews/oncology/ASH_CC_2017/Lymphoma-CLL_Abstract_409_Tiacci/_layouts/15/DocIdRedir.aspx?ID=56M7VY3CDVN5-1812823878-2</Url>
      <Description>56M7VY3CDVN5-1812823878-2</Description>
    </_dlc_DocIdUrl>
    <Document_x0020_Category xmlns="f04afeb2-a28b-4328-a578-f00651342630">Conference Capsule Slides</Document_x0020_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LongProperties xmlns="http://schemas.microsoft.com/office/2006/metadata/longProperties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228584DFE94E8EEB7DF26B343FD0" ma:contentTypeVersion="1" ma:contentTypeDescription="Create a new document." ma:contentTypeScope="" ma:versionID="ce048c9789ff589e942e4b0613a487f9">
  <xsd:schema xmlns:xsd="http://www.w3.org/2001/XMLSchema" xmlns:xs="http://www.w3.org/2001/XMLSchema" xmlns:p="http://schemas.microsoft.com/office/2006/metadata/properties" xmlns:ns2="d54cbe69-32bd-412a-b004-9152f949605e" xmlns:ns3="f04afeb2-a28b-4328-a578-f00651342630" targetNamespace="http://schemas.microsoft.com/office/2006/metadata/properties" ma:root="true" ma:fieldsID="3a73a1660fcd92fc984662a011e936e7" ns2:_="" ns3:_="">
    <xsd:import namespace="d54cbe69-32bd-412a-b004-9152f949605e"/>
    <xsd:import namespace="f04afeb2-a28b-4328-a578-f0065134263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4cbe69-32bd-412a-b004-9152f949605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afeb2-a28b-4328-a578-f00651342630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11" nillable="true" ma:displayName="Document Category" ma:internalName="Document_x0020_Category">
      <xsd:simpleType>
        <xsd:restriction base="dms:Choice">
          <xsd:enumeration value="Conference Capsule Slid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F9877-4A02-4E67-ADD2-585259C2C747}">
  <ds:schemaRefs>
    <ds:schemaRef ds:uri="http://schemas.microsoft.com/office/infopath/2007/PartnerControls"/>
    <ds:schemaRef ds:uri="http://purl.org/dc/terms/"/>
    <ds:schemaRef ds:uri="d54cbe69-32bd-412a-b004-9152f949605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04afeb2-a28b-4328-a578-f0065134263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18F4D2-3653-4F4F-B917-116198900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FD0D0-4988-4EBD-B02B-A91BEC0E5E4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5E151B5-E2EE-4BEC-82C3-105A302A3BE7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EAEB07DB-BDD0-4BFB-93BB-6015F767E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4cbe69-32bd-412a-b004-9152f949605e"/>
    <ds:schemaRef ds:uri="f04afeb2-a28b-4328-a578-f00651342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977</Words>
  <Application>Microsoft Office PowerPoint</Application>
  <PresentationFormat>Widescreen</PresentationFormat>
  <Paragraphs>111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</vt:lpstr>
      <vt:lpstr>Wingdings</vt:lpstr>
      <vt:lpstr>Custom Design</vt:lpstr>
      <vt:lpstr>HCL-PG03: Phase II Trial of Vemurafenib + Rituximab in Patients With Relapsed/ Refractory Hairy Cell Leukemia</vt:lpstr>
      <vt:lpstr>Vemurafenib + Rituximab in R/R HCL  (HCL-PG03): Background</vt:lpstr>
      <vt:lpstr>HCL-PG03: Study Design</vt:lpstr>
      <vt:lpstr>HCL-PG03: Baseline Pt Characteristics</vt:lpstr>
      <vt:lpstr>HCL-PG03: Response and Safety Outcomes</vt:lpstr>
      <vt:lpstr>HCL-PG03: Conclusions</vt:lpstr>
      <vt:lpstr>Go Online for More CCO  Coverage of ASH 2017!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HCL-PG03: Phase II Trial of Vemurafenib + Rituximab in Patients With Relapsed/ Refractory Hairy Cell Leukemia</dc:title>
  <dc:creator>Preferred User</dc:creator>
  <cp:lastModifiedBy>Jessica Buckley</cp:lastModifiedBy>
  <cp:revision>582</cp:revision>
  <cp:lastPrinted>2017-12-11T20:22:58Z</cp:lastPrinted>
  <dcterms:created xsi:type="dcterms:W3CDTF">2005-05-27T15:08:01Z</dcterms:created>
  <dcterms:modified xsi:type="dcterms:W3CDTF">2017-12-11T21:06:38Z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gs">
    <vt:lpwstr/>
  </property>
  <property fmtid="{D5CDD505-2E9C-101B-9397-08002B2CF9AE}" pid="3" name="display_urn:schemas-microsoft-com:office:office#Editor">
    <vt:lpwstr>Melanie Couton</vt:lpwstr>
  </property>
  <property fmtid="{D5CDD505-2E9C-101B-9397-08002B2CF9AE}" pid="4" name="display_urn:schemas-microsoft-com:office:office#Author">
    <vt:lpwstr>Melanie Couton</vt:lpwstr>
  </property>
  <property fmtid="{D5CDD505-2E9C-101B-9397-08002B2CF9AE}" pid="5" name="_dlc_DocId">
    <vt:lpwstr>56M7VY3CDVN5-387186687-1</vt:lpwstr>
  </property>
  <property fmtid="{D5CDD505-2E9C-101B-9397-08002B2CF9AE}" pid="6" name="_dlc_DocIdItemGuid">
    <vt:lpwstr>1093e35d-fa78-4f27-b644-0a1101135f39</vt:lpwstr>
  </property>
  <property fmtid="{D5CDD505-2E9C-101B-9397-08002B2CF9AE}" pid="7" name="_dlc_DocIdUrl">
    <vt:lpwstr>https://intranet.clinicaloptions.com/mews/oncology/ASH_ALL_Satellite-TU_2016/Template/_layouts/15/DocIdRedir.aspx?ID=56M7VY3CDVN5-387186687-1, 56M7VY3CDVN5-387186687-1</vt:lpwstr>
  </property>
  <property fmtid="{D5CDD505-2E9C-101B-9397-08002B2CF9AE}" pid="8" name="ContentTypeId">
    <vt:lpwstr>0x0101002D6B228584DFE94E8EEB7DF26B343FD0</vt:lpwstr>
  </property>
</Properties>
</file>