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61" r:id="rId9"/>
    <p:sldId id="262" r:id="rId10"/>
    <p:sldId id="268" r:id="rId11"/>
    <p:sldId id="270" r:id="rId12"/>
    <p:sldId id="271" r:id="rId13"/>
    <p:sldId id="272" r:id="rId14"/>
    <p:sldId id="263" r:id="rId15"/>
    <p:sldId id="273" r:id="rId16"/>
    <p:sldId id="274" r:id="rId17"/>
    <p:sldId id="264" r:id="rId18"/>
    <p:sldId id="275" r:id="rId19"/>
    <p:sldId id="276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6691" autoAdjust="0"/>
  </p:normalViewPr>
  <p:slideViewPr>
    <p:cSldViewPr snapToGrid="0">
      <p:cViewPr>
        <p:scale>
          <a:sx n="90" d="100"/>
          <a:sy n="90" d="100"/>
        </p:scale>
        <p:origin x="972" y="3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41CC69D-9363-40B3-B420-EFB84C5C4909}" type="datetime1">
              <a:rPr lang="ko-KR" altLang="en-US"/>
              <a:pPr lvl="0">
                <a:defRPr lang="ko-KR" altLang="en-US"/>
              </a:pPr>
              <a:t>2016-08-12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49FC30D-50E9-428F-8CD0-02F696EFE2D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61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  <a:defRPr lang="ko-KR" altLang="en-US"/>
            </a:pPr>
            <a:r>
              <a:rPr lang="ko-KR" altLang="en-US" dirty="0"/>
              <a:t>먼저 </a:t>
            </a:r>
            <a:r>
              <a:rPr lang="en-US" altLang="ko-KR" dirty="0"/>
              <a:t>tamoxifen</a:t>
            </a:r>
            <a:r>
              <a:rPr lang="ko-KR" altLang="en-US" dirty="0"/>
              <a:t>에 대해 </a:t>
            </a:r>
            <a:r>
              <a:rPr lang="ko-KR" altLang="en-US" dirty="0" err="1"/>
              <a:t>소개드리자면</a:t>
            </a:r>
            <a:r>
              <a:rPr lang="en-US" altLang="ko-KR" dirty="0"/>
              <a:t>, ER positive breast </a:t>
            </a:r>
            <a:r>
              <a:rPr lang="en-US" altLang="ko-KR" dirty="0" err="1"/>
              <a:t>cance</a:t>
            </a:r>
            <a:r>
              <a:rPr lang="ko-KR" altLang="en-US" dirty="0"/>
              <a:t>에 </a:t>
            </a:r>
            <a:r>
              <a:rPr lang="en-US" altLang="ko-KR" dirty="0"/>
              <a:t>selective estrogen r modulator</a:t>
            </a:r>
            <a:r>
              <a:rPr lang="ko-KR" altLang="en-US" dirty="0"/>
              <a:t>로 가장 많이 쓰이는 약입니다</a:t>
            </a:r>
            <a:r>
              <a:rPr lang="en-US" altLang="ko-KR" dirty="0"/>
              <a:t>. </a:t>
            </a:r>
            <a:r>
              <a:rPr lang="ko-KR" altLang="en-US" dirty="0"/>
              <a:t>치료 대상이 되면 </a:t>
            </a:r>
            <a:r>
              <a:rPr lang="ko-KR" altLang="en-US" dirty="0" err="1"/>
              <a:t>타목시펜을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년간 쓰는 것이 치료의 표준입니다</a:t>
            </a:r>
            <a:r>
              <a:rPr lang="en-US" altLang="ko-KR" dirty="0"/>
              <a:t>.  </a:t>
            </a:r>
            <a:r>
              <a:rPr lang="ko-KR" altLang="en-US" dirty="0"/>
              <a:t>그러나 수술 후 이 </a:t>
            </a:r>
            <a:r>
              <a:rPr lang="ko-KR" altLang="en-US" dirty="0" err="1"/>
              <a:t>치료를받은</a:t>
            </a:r>
            <a:r>
              <a:rPr lang="ko-KR" altLang="en-US" dirty="0"/>
              <a:t> </a:t>
            </a:r>
            <a:r>
              <a:rPr lang="en-US" altLang="ko-KR" dirty="0"/>
              <a:t>early-stage breast cancer </a:t>
            </a:r>
            <a:r>
              <a:rPr lang="ko-KR" altLang="en-US" dirty="0"/>
              <a:t>환자의 </a:t>
            </a:r>
            <a:r>
              <a:rPr lang="en-US" altLang="ko-KR" dirty="0"/>
              <a:t>1/3</a:t>
            </a:r>
            <a:r>
              <a:rPr lang="ko-KR" altLang="en-US" dirty="0"/>
              <a:t>에서</a:t>
            </a:r>
            <a:r>
              <a:rPr lang="en-US" altLang="ko-KR" dirty="0"/>
              <a:t> 15</a:t>
            </a:r>
            <a:r>
              <a:rPr lang="ko-KR" altLang="en-US" dirty="0"/>
              <a:t>년 안에 재발한다는 사실은 이 치료를 </a:t>
            </a:r>
            <a:r>
              <a:rPr lang="en-US" altLang="ko-KR" dirty="0"/>
              <a:t>benefit</a:t>
            </a:r>
            <a:r>
              <a:rPr lang="ko-KR" altLang="en-US" dirty="0"/>
              <a:t>이 사람마다 일정하지 않음을 의미합니다</a:t>
            </a:r>
            <a:r>
              <a:rPr lang="en-US" altLang="ko-KR" dirty="0"/>
              <a:t>. </a:t>
            </a:r>
          </a:p>
          <a:p>
            <a:pPr marL="0" indent="0">
              <a:buNone/>
              <a:defRPr lang="ko-KR" altLang="en-US"/>
            </a:pPr>
            <a:r>
              <a:rPr lang="en-US" altLang="ko-KR" dirty="0"/>
              <a:t>  standard dose</a:t>
            </a:r>
            <a:r>
              <a:rPr lang="ko-KR" altLang="en-US" dirty="0"/>
              <a:t>에서 </a:t>
            </a:r>
            <a:r>
              <a:rPr lang="ko-KR" altLang="en-US" dirty="0" err="1"/>
              <a:t>타목시펜과</a:t>
            </a:r>
            <a:r>
              <a:rPr lang="ko-KR" altLang="en-US" dirty="0"/>
              <a:t> 그 대사물의 항정상태 농도에 상당한 개인차가 있습니다</a:t>
            </a:r>
            <a:r>
              <a:rPr lang="en-US" altLang="ko-KR" dirty="0"/>
              <a:t>. </a:t>
            </a:r>
            <a:r>
              <a:rPr lang="ko-KR" altLang="en-US" dirty="0" err="1"/>
              <a:t>타목시펜은</a:t>
            </a:r>
            <a:r>
              <a:rPr lang="en-US" altLang="ko-KR" dirty="0"/>
              <a:t> cytochrome p450</a:t>
            </a:r>
            <a:r>
              <a:rPr lang="ko-KR" altLang="en-US" dirty="0"/>
              <a:t>에 의해 </a:t>
            </a:r>
            <a:r>
              <a:rPr lang="en-US" altLang="ko-KR" dirty="0"/>
              <a:t>ER</a:t>
            </a:r>
            <a:r>
              <a:rPr lang="ko-KR" altLang="en-US" dirty="0"/>
              <a:t>에 대해 여러 활성화 대사물을 내놓습니다</a:t>
            </a:r>
            <a:r>
              <a:rPr lang="en-US" altLang="ko-KR" dirty="0"/>
              <a:t>.  </a:t>
            </a:r>
            <a:r>
              <a:rPr lang="ko-KR" altLang="en-US" dirty="0"/>
              <a:t>또 </a:t>
            </a:r>
            <a:r>
              <a:rPr lang="en-US" altLang="ko-KR" dirty="0"/>
              <a:t>CYP450 </a:t>
            </a:r>
            <a:r>
              <a:rPr lang="ko-KR" altLang="en-US" dirty="0"/>
              <a:t>그 중에서도 </a:t>
            </a:r>
            <a:r>
              <a:rPr lang="en-US" altLang="ko-KR" dirty="0"/>
              <a:t>CYP2D6 </a:t>
            </a:r>
            <a:r>
              <a:rPr lang="ko-KR" altLang="en-US" dirty="0"/>
              <a:t>을 억제하는 작용에 의해서도 </a:t>
            </a:r>
            <a:r>
              <a:rPr lang="ko-KR" altLang="en-US" dirty="0" err="1"/>
              <a:t>대사물</a:t>
            </a:r>
            <a:r>
              <a:rPr lang="ko-KR" altLang="en-US" dirty="0"/>
              <a:t> 농도가 영향을 받아 </a:t>
            </a:r>
            <a:r>
              <a:rPr lang="en-US" altLang="ko-KR" dirty="0"/>
              <a:t>drug-drug interaction</a:t>
            </a:r>
            <a:r>
              <a:rPr lang="ko-KR" altLang="en-US" dirty="0"/>
              <a:t>에도 관심을 가집니다</a:t>
            </a:r>
            <a:r>
              <a:rPr lang="en-US" altLang="ko-KR" dirty="0"/>
              <a:t>. </a:t>
            </a:r>
          </a:p>
          <a:p>
            <a:pPr marL="0" indent="0">
              <a:buNone/>
              <a:defRPr lang="ko-KR" altLang="en-US"/>
            </a:pPr>
            <a:r>
              <a:rPr lang="ko-KR" altLang="en-US" dirty="0"/>
              <a:t>예를 들면 </a:t>
            </a:r>
            <a:r>
              <a:rPr lang="ko-KR" altLang="en-US" dirty="0" err="1"/>
              <a:t>타목시펜</a:t>
            </a:r>
            <a:r>
              <a:rPr lang="ko-KR" altLang="en-US" dirty="0"/>
              <a:t> 복용자에게 흔한 부작용인 </a:t>
            </a:r>
            <a:r>
              <a:rPr lang="en-US" altLang="ko-KR" dirty="0"/>
              <a:t>hot flashes</a:t>
            </a:r>
            <a:r>
              <a:rPr lang="ko-KR" altLang="en-US" dirty="0"/>
              <a:t>에 대한 치료제인 </a:t>
            </a:r>
            <a:r>
              <a:rPr lang="en-US" altLang="ko-KR" dirty="0"/>
              <a:t>SSRI</a:t>
            </a:r>
            <a:r>
              <a:rPr lang="ko-KR" altLang="en-US" dirty="0"/>
              <a:t>는 </a:t>
            </a:r>
            <a:r>
              <a:rPr lang="en-US" altLang="ko-KR" dirty="0"/>
              <a:t>CYP2D6</a:t>
            </a:r>
            <a:r>
              <a:rPr lang="ko-KR" altLang="en-US" dirty="0"/>
              <a:t>를 억제한다고 알려져 있습니다</a:t>
            </a:r>
            <a:r>
              <a:rPr lang="en-US" altLang="ko-KR" dirty="0"/>
              <a:t>. </a:t>
            </a:r>
          </a:p>
          <a:p>
            <a:pPr marL="0" indent="0">
              <a:buNone/>
              <a:defRPr lang="ko-KR" altLang="en-US"/>
            </a:pPr>
            <a:r>
              <a:rPr lang="ko-KR" altLang="en-US" dirty="0"/>
              <a:t>따라서 </a:t>
            </a:r>
            <a:r>
              <a:rPr lang="en-US" altLang="ko-KR" dirty="0"/>
              <a:t>CYP2D6</a:t>
            </a:r>
            <a:r>
              <a:rPr lang="ko-KR" altLang="en-US" dirty="0"/>
              <a:t>의 대사에 영향을 주는 유전적</a:t>
            </a:r>
            <a:r>
              <a:rPr lang="en-US" altLang="ko-KR" dirty="0"/>
              <a:t>, </a:t>
            </a:r>
            <a:r>
              <a:rPr lang="ko-KR" altLang="en-US" dirty="0"/>
              <a:t>환경적 요인에 대해 이해하는 것이 </a:t>
            </a:r>
            <a:r>
              <a:rPr lang="ko-KR" altLang="en-US" dirty="0" err="1"/>
              <a:t>타목시펜으로</a:t>
            </a:r>
            <a:r>
              <a:rPr lang="ko-KR" altLang="en-US" dirty="0"/>
              <a:t> 환자를 치료하는 데에 필요하다고 생각하게 된 것이 배경입니다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49FC30D-50E9-428F-8CD0-02F696EFE2D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CYP2d6 10</a:t>
            </a:r>
            <a:r>
              <a:rPr lang="ko-KR" altLang="en-US" dirty="0"/>
              <a:t>은  기질에 대한 친화도가 떨어진다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17</a:t>
            </a:r>
            <a:r>
              <a:rPr lang="ko-KR" altLang="en-US" dirty="0"/>
              <a:t>은 다른 자리가 </a:t>
            </a:r>
            <a:r>
              <a:rPr lang="ko-KR" altLang="en-US" dirty="0" err="1"/>
              <a:t>활성화되서</a:t>
            </a:r>
            <a:r>
              <a:rPr lang="ko-KR" altLang="en-US" dirty="0"/>
              <a:t> 기질 특이성이 바뀐다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 err="1"/>
              <a:t>Em</a:t>
            </a:r>
            <a:r>
              <a:rPr lang="ko-KR" altLang="en-US" dirty="0"/>
              <a:t>과 비교했을 때 </a:t>
            </a:r>
            <a:r>
              <a:rPr lang="en-US" altLang="ko-KR" dirty="0"/>
              <a:t>pm , </a:t>
            </a:r>
            <a:r>
              <a:rPr lang="en-US" altLang="ko-KR" dirty="0" err="1"/>
              <a:t>im</a:t>
            </a:r>
            <a:r>
              <a:rPr lang="ko-KR" altLang="en-US" dirty="0"/>
              <a:t>은 각각 </a:t>
            </a:r>
            <a:r>
              <a:rPr lang="en-US" altLang="ko-KR" dirty="0"/>
              <a:t>60% 74%</a:t>
            </a:r>
            <a:r>
              <a:rPr lang="ko-KR" altLang="en-US" dirty="0"/>
              <a:t>의 </a:t>
            </a:r>
            <a:r>
              <a:rPr lang="en-US" altLang="ko-KR" dirty="0" err="1"/>
              <a:t>endoxifen</a:t>
            </a:r>
            <a:r>
              <a:rPr lang="en-US" altLang="ko-KR" dirty="0"/>
              <a:t> level</a:t>
            </a:r>
            <a:r>
              <a:rPr lang="ko-KR" altLang="en-US" dirty="0"/>
              <a:t>을 가지고 있었다</a:t>
            </a:r>
            <a:r>
              <a:rPr lang="en-US" altLang="ko-KR" dirty="0"/>
              <a:t>. </a:t>
            </a:r>
            <a:r>
              <a:rPr lang="ko-KR" altLang="en-US" dirty="0"/>
              <a:t>이로 이들이 </a:t>
            </a:r>
            <a:r>
              <a:rPr lang="en-US" altLang="ko-KR" dirty="0"/>
              <a:t>benefit</a:t>
            </a:r>
            <a:r>
              <a:rPr lang="ko-KR" altLang="en-US" dirty="0"/>
              <a:t>을 더 적게 받을 가능성이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49FC30D-50E9-428F-8CD0-02F696EFE2DF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PM </a:t>
            </a:r>
            <a:r>
              <a:rPr lang="ko-KR" altLang="en-US" dirty="0"/>
              <a:t>환자에게 </a:t>
            </a:r>
            <a:r>
              <a:rPr lang="en-US" altLang="ko-KR" dirty="0" err="1"/>
              <a:t>em</a:t>
            </a:r>
            <a:r>
              <a:rPr lang="ko-KR" altLang="en-US" dirty="0"/>
              <a:t>에 상응하는 </a:t>
            </a:r>
            <a:r>
              <a:rPr lang="ko-KR" altLang="en-US" dirty="0" err="1"/>
              <a:t>엔독시펜</a:t>
            </a:r>
            <a:r>
              <a:rPr lang="ko-KR" altLang="en-US" dirty="0"/>
              <a:t> 농도를 얻기 위해 </a:t>
            </a:r>
            <a:r>
              <a:rPr lang="ko-KR" altLang="en-US" dirty="0" err="1"/>
              <a:t>타목시펜</a:t>
            </a:r>
            <a:r>
              <a:rPr lang="ko-KR" altLang="en-US" dirty="0"/>
              <a:t> 농도 조절하는 실험함</a:t>
            </a:r>
          </a:p>
          <a:p>
            <a:pPr lvl="0">
              <a:defRPr lang="ko-KR" altLang="en-US"/>
            </a:pPr>
            <a:r>
              <a:rPr lang="en-US" altLang="ko-KR" dirty="0" err="1"/>
              <a:t>standar</a:t>
            </a:r>
            <a:r>
              <a:rPr lang="ko-KR" altLang="en-US" dirty="0"/>
              <a:t>는 </a:t>
            </a:r>
            <a:r>
              <a:rPr lang="en-US" altLang="ko-KR" dirty="0"/>
              <a:t>20 pm</a:t>
            </a:r>
            <a:r>
              <a:rPr lang="ko-KR" altLang="en-US" dirty="0"/>
              <a:t>에서 </a:t>
            </a:r>
            <a:r>
              <a:rPr lang="en-US" altLang="ko-KR" dirty="0"/>
              <a:t>40 60</a:t>
            </a:r>
            <a:r>
              <a:rPr lang="ko-KR" altLang="en-US" dirty="0"/>
              <a:t>으로 올림</a:t>
            </a:r>
          </a:p>
          <a:p>
            <a:pPr lvl="0">
              <a:defRPr lang="ko-KR" altLang="en-US"/>
            </a:pPr>
            <a:r>
              <a:rPr lang="en-US" altLang="ko-KR" dirty="0"/>
              <a:t> 20 </a:t>
            </a:r>
            <a:r>
              <a:rPr lang="ko-KR" altLang="en-US" dirty="0"/>
              <a:t>에서는 </a:t>
            </a:r>
            <a:r>
              <a:rPr lang="en-US" altLang="ko-KR" dirty="0"/>
              <a:t>EM</a:t>
            </a:r>
            <a:r>
              <a:rPr lang="ko-KR" altLang="en-US" dirty="0"/>
              <a:t>이 압도적</a:t>
            </a:r>
          </a:p>
          <a:p>
            <a:pPr lvl="0">
              <a:defRPr lang="ko-KR" altLang="en-US"/>
            </a:pPr>
            <a:r>
              <a:rPr lang="ko-KR" altLang="en-US" dirty="0"/>
              <a:t>그러나 </a:t>
            </a:r>
            <a:r>
              <a:rPr lang="en-US" altLang="ko-KR" dirty="0"/>
              <a:t>40, 60</a:t>
            </a:r>
            <a:r>
              <a:rPr lang="ko-KR" altLang="en-US" dirty="0"/>
              <a:t>으로 올리니 거의 상응할 정도로 올라가고  </a:t>
            </a:r>
            <a:r>
              <a:rPr lang="en-US" altLang="ko-KR" dirty="0"/>
              <a:t>ADR</a:t>
            </a:r>
            <a:r>
              <a:rPr lang="ko-KR" altLang="en-US" dirty="0"/>
              <a:t>은 증가하지 않았다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개월 이었음</a:t>
            </a:r>
            <a:r>
              <a:rPr lang="en-US" altLang="ko-KR" dirty="0"/>
              <a:t>..  </a:t>
            </a:r>
            <a:r>
              <a:rPr lang="en-US" altLang="ko-KR" dirty="0" err="1"/>
              <a:t>endoxifen</a:t>
            </a:r>
            <a:r>
              <a:rPr lang="ko-KR" altLang="en-US" dirty="0"/>
              <a:t>농도로 효과 봄</a:t>
            </a:r>
          </a:p>
          <a:p>
            <a:pPr lvl="0">
              <a:defRPr lang="ko-KR" altLang="en-US"/>
            </a:pPr>
            <a:r>
              <a:rPr lang="en-US" altLang="ko-KR" dirty="0"/>
              <a:t>2. </a:t>
            </a:r>
            <a:r>
              <a:rPr lang="ko-KR" altLang="en-US" dirty="0" err="1"/>
              <a:t>두번</a:t>
            </a:r>
            <a:r>
              <a:rPr lang="ko-KR" altLang="en-US" dirty="0"/>
              <a:t> 째</a:t>
            </a:r>
          </a:p>
          <a:p>
            <a:pPr lvl="0">
              <a:defRPr lang="ko-KR" altLang="en-US"/>
            </a:pPr>
            <a:r>
              <a:rPr lang="ko-KR" altLang="en-US" dirty="0"/>
              <a:t>조기 유방암 환자   </a:t>
            </a:r>
            <a:r>
              <a:rPr lang="en-US" altLang="ko-KR" dirty="0"/>
              <a:t>2</a:t>
            </a:r>
            <a:r>
              <a:rPr lang="ko-KR" altLang="en-US" dirty="0"/>
              <a:t>개월 </a:t>
            </a:r>
            <a:r>
              <a:rPr lang="en-US" altLang="ko-KR" dirty="0"/>
              <a:t>IM PM</a:t>
            </a:r>
          </a:p>
          <a:p>
            <a:pPr lvl="0">
              <a:defRPr lang="ko-KR" altLang="en-US"/>
            </a:pPr>
            <a:r>
              <a:rPr lang="ko-KR" altLang="en-US" dirty="0" err="1"/>
              <a:t>엔독시</a:t>
            </a:r>
            <a:r>
              <a:rPr lang="ko-KR" altLang="en-US" dirty="0"/>
              <a:t> 레벨 부작용 정도를 측정</a:t>
            </a:r>
          </a:p>
          <a:p>
            <a:pPr lvl="0">
              <a:defRPr lang="ko-KR" altLang="en-US"/>
            </a:pPr>
            <a:r>
              <a:rPr lang="en-US" altLang="ko-KR" dirty="0" err="1"/>
              <a:t>im</a:t>
            </a:r>
            <a:r>
              <a:rPr lang="en-US" altLang="ko-KR" dirty="0"/>
              <a:t> 46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올리니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상응 정도로 농도 올라감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pm </a:t>
            </a:r>
            <a:r>
              <a:rPr lang="ko-KR" altLang="en-US" dirty="0"/>
              <a:t>도 </a:t>
            </a:r>
            <a:r>
              <a:rPr lang="en-US" altLang="ko-KR" dirty="0" err="1"/>
              <a:t>em</a:t>
            </a:r>
            <a:r>
              <a:rPr lang="en-US" altLang="ko-KR" dirty="0"/>
              <a:t> 81% </a:t>
            </a:r>
            <a:r>
              <a:rPr lang="ko-KR" altLang="en-US" dirty="0"/>
              <a:t>수준으로 올라감 </a:t>
            </a:r>
            <a:r>
              <a:rPr lang="en-US" altLang="ko-KR" dirty="0"/>
              <a:t>90mg</a:t>
            </a:r>
            <a:r>
              <a:rPr lang="ko-KR" altLang="en-US" dirty="0"/>
              <a:t>으로 하니     작자는 많이 투여하니 엔도 농도 올라가고 부작용 증가는 없다 그러나 </a:t>
            </a:r>
            <a:r>
              <a:rPr lang="ko-KR" altLang="en-US" dirty="0" err="1"/>
              <a:t>장기적으로느</a:t>
            </a:r>
            <a:r>
              <a:rPr lang="ko-KR" altLang="en-US" dirty="0"/>
              <a:t> </a:t>
            </a:r>
            <a:r>
              <a:rPr lang="ko-KR" altLang="en-US" dirty="0" err="1"/>
              <a:t>ㄴ확신할</a:t>
            </a:r>
            <a:r>
              <a:rPr lang="ko-KR" altLang="en-US" dirty="0"/>
              <a:t> 수 없다</a:t>
            </a:r>
            <a:r>
              <a:rPr lang="en-US" altLang="ko-KR" dirty="0"/>
              <a:t>….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-&gt; </a:t>
            </a:r>
            <a:r>
              <a:rPr lang="ko-KR" altLang="en-US" dirty="0"/>
              <a:t>유전적 다양성에 의해 임상적 효능이 영향을 받으니 이 치료의 효능은 </a:t>
            </a:r>
            <a:r>
              <a:rPr lang="en-US" altLang="ko-KR" dirty="0" err="1"/>
              <a:t>endoxifen</a:t>
            </a:r>
            <a:r>
              <a:rPr lang="en-US" altLang="ko-KR" dirty="0"/>
              <a:t>-threshold plasma level</a:t>
            </a:r>
            <a:r>
              <a:rPr lang="ko-KR" altLang="en-US" dirty="0"/>
              <a:t>과 관련될 거라는 예상</a:t>
            </a:r>
          </a:p>
          <a:p>
            <a:pPr lvl="0">
              <a:defRPr lang="ko-KR" altLang="en-US"/>
            </a:pPr>
            <a:r>
              <a:rPr lang="en-US" altLang="ko-KR" dirty="0"/>
              <a:t>3. </a:t>
            </a:r>
            <a:r>
              <a:rPr lang="ko-KR" altLang="en-US" dirty="0"/>
              <a:t>상위</a:t>
            </a:r>
            <a:r>
              <a:rPr lang="en-US" altLang="ko-KR" dirty="0"/>
              <a:t> 80%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엔도시펜</a:t>
            </a:r>
            <a:r>
              <a:rPr lang="ko-KR" altLang="en-US" dirty="0"/>
              <a:t> 레벨 사람들 맨 아래 사람들 보다 재발율이 </a:t>
            </a:r>
            <a:r>
              <a:rPr lang="en-US" altLang="ko-KR" dirty="0"/>
              <a:t>26% </a:t>
            </a:r>
            <a:r>
              <a:rPr lang="ko-KR" altLang="en-US" dirty="0"/>
              <a:t>적었다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4. </a:t>
            </a:r>
            <a:r>
              <a:rPr lang="ko-KR" altLang="en-US" dirty="0"/>
              <a:t>맞춤형 치료 위해 임상적으로 효과 있는 </a:t>
            </a:r>
            <a:r>
              <a:rPr lang="ko-KR" altLang="en-US" dirty="0" err="1"/>
              <a:t>엔독시펜</a:t>
            </a:r>
            <a:r>
              <a:rPr lang="ko-KR" altLang="en-US" dirty="0"/>
              <a:t> 레벨에 도달하지 못하는 사람들 </a:t>
            </a:r>
            <a:r>
              <a:rPr lang="ko-KR" altLang="en-US" dirty="0" err="1"/>
              <a:t>조사해봄</a:t>
            </a:r>
            <a:endParaRPr lang="ko-KR" altLang="en-US" dirty="0"/>
          </a:p>
          <a:p>
            <a:pPr lvl="0">
              <a:defRPr lang="ko-KR" altLang="en-US"/>
            </a:pPr>
            <a:r>
              <a:rPr lang="en-US" altLang="ko-KR" dirty="0"/>
              <a:t>20 </a:t>
            </a:r>
            <a:r>
              <a:rPr lang="ko-KR" altLang="en-US" dirty="0" err="1"/>
              <a:t>타목</a:t>
            </a:r>
            <a:r>
              <a:rPr lang="ko-KR" altLang="en-US" dirty="0"/>
              <a:t> 치료 받는 ㄴ</a:t>
            </a:r>
            <a:r>
              <a:rPr lang="en-US" altLang="ko-KR" dirty="0"/>
              <a:t>279 </a:t>
            </a:r>
            <a:r>
              <a:rPr lang="ko-KR" altLang="en-US" dirty="0"/>
              <a:t>유방암 환자   </a:t>
            </a:r>
            <a:r>
              <a:rPr lang="en-US" altLang="ko-KR" dirty="0"/>
              <a:t>….. </a:t>
            </a:r>
            <a:r>
              <a:rPr lang="ko-KR" altLang="en-US" dirty="0"/>
              <a:t>그는 </a:t>
            </a:r>
            <a:r>
              <a:rPr lang="en-US" altLang="ko-KR" dirty="0"/>
              <a:t>cyp2d6 genotype</a:t>
            </a:r>
            <a:r>
              <a:rPr lang="ko-KR" altLang="en-US" dirty="0"/>
              <a:t>과 엔도 농도 연관성 보고  </a:t>
            </a:r>
            <a:r>
              <a:rPr lang="en-US" altLang="ko-KR" dirty="0"/>
              <a:t>5</a:t>
            </a:r>
            <a:r>
              <a:rPr lang="ko-KR" altLang="en-US" dirty="0" err="1"/>
              <a:t>섯</a:t>
            </a:r>
            <a:r>
              <a:rPr lang="ko-KR" altLang="en-US" dirty="0"/>
              <a:t> 대사물이 </a:t>
            </a:r>
            <a:r>
              <a:rPr lang="en-US" altLang="ko-KR" dirty="0"/>
              <a:t>2</a:t>
            </a:r>
            <a:r>
              <a:rPr lang="ko-KR" altLang="en-US" dirty="0" err="1"/>
              <a:t>ㅇ</a:t>
            </a:r>
            <a:r>
              <a:rPr lang="en-US" altLang="ko-KR" dirty="0"/>
              <a:t>6</a:t>
            </a:r>
            <a:r>
              <a:rPr lang="ko-KR" altLang="en-US" dirty="0"/>
              <a:t>랑 특히 </a:t>
            </a:r>
            <a:r>
              <a:rPr lang="ko-KR" altLang="en-US" dirty="0" err="1"/>
              <a:t>관련잇다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60% </a:t>
            </a:r>
            <a:r>
              <a:rPr lang="ko-KR" altLang="en-US" dirty="0"/>
              <a:t>환자가 그 레벨에 도달하지 못함</a:t>
            </a:r>
            <a:r>
              <a:rPr lang="en-US" altLang="ko-KR" dirty="0"/>
              <a:t>. </a:t>
            </a:r>
            <a:r>
              <a:rPr lang="ko-KR" altLang="en-US" dirty="0"/>
              <a:t>심지어 </a:t>
            </a:r>
            <a:r>
              <a:rPr lang="en-US" altLang="ko-KR" dirty="0"/>
              <a:t>EM</a:t>
            </a:r>
            <a:r>
              <a:rPr lang="ko-KR" altLang="en-US" dirty="0"/>
              <a:t>의 </a:t>
            </a:r>
            <a:r>
              <a:rPr lang="en-US" altLang="ko-KR" dirty="0"/>
              <a:t>30</a:t>
            </a:r>
            <a:r>
              <a:rPr lang="ko-KR" altLang="en-US" dirty="0"/>
              <a:t>퍼도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-&gt; </a:t>
            </a:r>
            <a:r>
              <a:rPr lang="ko-KR" altLang="en-US" dirty="0"/>
              <a:t>이로 인해 효소 억제하는 </a:t>
            </a:r>
            <a:r>
              <a:rPr lang="en-US" altLang="ko-KR" dirty="0" err="1"/>
              <a:t>dirnaf</a:t>
            </a:r>
            <a:r>
              <a:rPr lang="ko-KR" altLang="en-US" dirty="0"/>
              <a:t>에 대해 생각해보고 </a:t>
            </a:r>
            <a:r>
              <a:rPr lang="ko-KR" altLang="en-US" dirty="0" err="1"/>
              <a:t>이런거</a:t>
            </a:r>
            <a:r>
              <a:rPr lang="ko-KR" altLang="en-US" dirty="0"/>
              <a:t> 사용 피하라고 제안하고</a:t>
            </a:r>
            <a:r>
              <a:rPr lang="en-US" altLang="ko-KR" dirty="0"/>
              <a:t>, </a:t>
            </a:r>
            <a:r>
              <a:rPr lang="ko-KR" altLang="en-US" dirty="0"/>
              <a:t>맞춤형 치료 위해 </a:t>
            </a:r>
            <a:r>
              <a:rPr lang="ko-KR" altLang="en-US" dirty="0" err="1"/>
              <a:t>엔독시펜</a:t>
            </a:r>
            <a:r>
              <a:rPr lang="ko-KR" altLang="en-US" dirty="0"/>
              <a:t> 혈장 농도를 직접 모니터링 하자</a:t>
            </a:r>
            <a:r>
              <a:rPr lang="en-US" altLang="ko-KR" dirty="0"/>
              <a:t>…</a:t>
            </a:r>
          </a:p>
          <a:p>
            <a:pPr lvl="0">
              <a:defRPr lang="ko-KR" altLang="en-US"/>
            </a:pPr>
            <a:r>
              <a:rPr lang="en-US" altLang="ko-KR" dirty="0"/>
              <a:t>5. CYP2D6</a:t>
            </a:r>
            <a:r>
              <a:rPr lang="ko-KR" altLang="en-US" baseline="0" dirty="0"/>
              <a:t>대립 형질들의 주 기능을 조사</a:t>
            </a:r>
            <a:endParaRPr lang="en-US" altLang="ko-KR" baseline="0" dirty="0"/>
          </a:p>
          <a:p>
            <a:pPr lvl="0">
              <a:defRPr lang="ko-KR" altLang="en-US"/>
            </a:pPr>
            <a:r>
              <a:rPr lang="ko-KR" altLang="en-US" baseline="0" dirty="0"/>
              <a:t>효소 활성도 보기 위해   </a:t>
            </a:r>
            <a:r>
              <a:rPr lang="en-US" altLang="ko-KR" baseline="0" dirty="0"/>
              <a:t>N-</a:t>
            </a:r>
            <a:r>
              <a:rPr lang="en-US" altLang="ko-KR" baseline="0" dirty="0" err="1"/>
              <a:t>desmethyltamoxifen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pk</a:t>
            </a:r>
            <a:r>
              <a:rPr lang="en-US" altLang="ko-KR" baseline="0" dirty="0"/>
              <a:t> parameter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clearance</a:t>
            </a:r>
            <a:r>
              <a:rPr lang="ko-KR" altLang="en-US" baseline="0" dirty="0"/>
              <a:t>를 조사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r>
              <a:rPr lang="en-US" altLang="ko-KR" baseline="0" dirty="0"/>
              <a:t>20</a:t>
            </a:r>
            <a:r>
              <a:rPr lang="ko-KR" altLang="en-US" baseline="0" dirty="0"/>
              <a:t>개만 조사되고 나머지는 농도가 </a:t>
            </a:r>
            <a:r>
              <a:rPr lang="en-US" altLang="ko-KR" baseline="0" dirty="0"/>
              <a:t>detect </a:t>
            </a:r>
            <a:r>
              <a:rPr lang="ko-KR" altLang="en-US" baseline="0" dirty="0"/>
              <a:t>가능 범위 이하이거나 </a:t>
            </a:r>
            <a:r>
              <a:rPr lang="en-US" altLang="ko-KR" baseline="0" dirty="0"/>
              <a:t>wild type</a:t>
            </a:r>
            <a:r>
              <a:rPr lang="ko-KR" altLang="en-US" baseline="0" dirty="0"/>
              <a:t>에 비해 </a:t>
            </a:r>
            <a:r>
              <a:rPr lang="en-US" altLang="ko-KR" baseline="0" dirty="0"/>
              <a:t>15</a:t>
            </a:r>
            <a:r>
              <a:rPr lang="ko-KR" altLang="en-US" baseline="0" dirty="0"/>
              <a:t>퍼 이하로 감소해서 </a:t>
            </a:r>
            <a:r>
              <a:rPr lang="ko-KR" altLang="en-US" baseline="0" dirty="0" err="1"/>
              <a:t>의미있는</a:t>
            </a:r>
            <a:r>
              <a:rPr lang="ko-KR" altLang="en-US" baseline="0" dirty="0"/>
              <a:t> 결과를 못 얻음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endParaRPr lang="en-US" altLang="ko-KR" baseline="0" dirty="0"/>
          </a:p>
          <a:p>
            <a:pPr lvl="0">
              <a:defRPr lang="ko-KR" altLang="en-US"/>
            </a:pPr>
            <a:r>
              <a:rPr lang="en-US" altLang="ko-KR" baseline="0" dirty="0"/>
              <a:t>6. </a:t>
            </a:r>
            <a:r>
              <a:rPr lang="ko-KR" altLang="en-US" baseline="0" dirty="0"/>
              <a:t>최근 </a:t>
            </a:r>
            <a:r>
              <a:rPr lang="en-US" altLang="ko-KR" baseline="0" dirty="0"/>
              <a:t>effect of </a:t>
            </a:r>
            <a:r>
              <a:rPr lang="ko-KR" altLang="en-US" baseline="0" dirty="0"/>
              <a:t>효소 활성에 이상이 있는 환자에게 증량된 </a:t>
            </a:r>
            <a:r>
              <a:rPr lang="ko-KR" altLang="en-US" baseline="0" dirty="0" err="1"/>
              <a:t>타목시펜</a:t>
            </a:r>
            <a:r>
              <a:rPr lang="ko-KR" altLang="en-US" baseline="0" dirty="0"/>
              <a:t> 주는 것</a:t>
            </a:r>
            <a:r>
              <a:rPr lang="en-US" altLang="ko-KR" baseline="0" dirty="0"/>
              <a:t>. -&gt; pm, </a:t>
            </a:r>
            <a:r>
              <a:rPr lang="en-US" altLang="ko-KR" baseline="0" dirty="0" err="1"/>
              <a:t>im</a:t>
            </a:r>
            <a:r>
              <a:rPr lang="en-US" altLang="ko-KR" baseline="0" dirty="0"/>
              <a:t>( </a:t>
            </a:r>
            <a:r>
              <a:rPr lang="en-US" altLang="ko-KR" baseline="0" dirty="0" err="1"/>
              <a:t>comedication</a:t>
            </a:r>
            <a:r>
              <a:rPr lang="ko-KR" altLang="en-US" baseline="0" dirty="0"/>
              <a:t>도 고려하여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40</a:t>
            </a:r>
            <a:r>
              <a:rPr lang="ko-KR" altLang="en-US" baseline="0" dirty="0"/>
              <a:t>으로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올리는 거에서 </a:t>
            </a:r>
            <a:r>
              <a:rPr lang="ko-KR" altLang="en-US" baseline="0" dirty="0" err="1"/>
              <a:t>엔독시펜</a:t>
            </a:r>
            <a:r>
              <a:rPr lang="ko-KR" altLang="en-US" baseline="0" dirty="0"/>
              <a:t> 농도 올리며 부작용은 증가 안함</a:t>
            </a:r>
            <a:endParaRPr lang="en-US" altLang="ko-KR" baseline="0" dirty="0"/>
          </a:p>
          <a:p>
            <a:pPr lvl="0">
              <a:defRPr lang="ko-KR" altLang="en-US"/>
            </a:pPr>
            <a:endParaRPr lang="en-US" altLang="ko-KR" baseline="0" dirty="0"/>
          </a:p>
          <a:p>
            <a:pPr lvl="0">
              <a:defRPr lang="ko-KR" altLang="en-US"/>
            </a:pPr>
            <a:r>
              <a:rPr lang="en-US" altLang="ko-KR" baseline="0" dirty="0"/>
              <a:t>-&gt; </a:t>
            </a:r>
            <a:r>
              <a:rPr lang="ko-KR" altLang="en-US" baseline="0" dirty="0"/>
              <a:t>이럼에도 불구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치료를 최적화 하기 위해 </a:t>
            </a:r>
            <a:r>
              <a:rPr lang="en-US" altLang="ko-KR" baseline="0" dirty="0"/>
              <a:t>genotyping</a:t>
            </a:r>
            <a:r>
              <a:rPr lang="ko-KR" altLang="en-US" baseline="0" dirty="0"/>
              <a:t>을 하는 것에 대해서는 </a:t>
            </a:r>
            <a:r>
              <a:rPr lang="en-US" altLang="ko-KR" baseline="0" dirty="0"/>
              <a:t>controversial</a:t>
            </a:r>
          </a:p>
          <a:p>
            <a:pPr lvl="0">
              <a:defRPr lang="ko-KR" altLang="en-US"/>
            </a:pPr>
            <a:r>
              <a:rPr lang="en-US" altLang="ko-KR" baseline="0" dirty="0"/>
              <a:t> 1. genotype-pharmacokinetic combined analysis</a:t>
            </a:r>
          </a:p>
          <a:p>
            <a:pPr lvl="0">
              <a:defRPr lang="ko-KR" altLang="en-US"/>
            </a:pPr>
            <a:r>
              <a:rPr lang="en-US" altLang="ko-KR" baseline="0" dirty="0" err="1"/>
              <a:t>premenoupausal</a:t>
            </a:r>
            <a:r>
              <a:rPr lang="en-US" altLang="ko-KR" baseline="0" dirty="0"/>
              <a:t> </a:t>
            </a:r>
            <a:r>
              <a:rPr lang="ko-KR" altLang="en-US" baseline="0" dirty="0"/>
              <a:t>환자에 대해</a:t>
            </a:r>
            <a:endParaRPr lang="en-US" altLang="ko-KR" baseline="0" dirty="0"/>
          </a:p>
          <a:p>
            <a:pPr lvl="0">
              <a:defRPr lang="ko-KR" altLang="en-US"/>
            </a:pPr>
            <a:r>
              <a:rPr lang="en-US" altLang="ko-KR" baseline="0" dirty="0"/>
              <a:t>germ-line analysis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CYP 3a5 2c9 2c19 2d6</a:t>
            </a:r>
            <a:r>
              <a:rPr lang="ko-KR" altLang="en-US" baseline="0" dirty="0"/>
              <a:t>에 대해 하고</a:t>
            </a:r>
            <a:endParaRPr lang="en-US" altLang="ko-KR" baseline="0" dirty="0"/>
          </a:p>
          <a:p>
            <a:pPr lvl="0">
              <a:defRPr lang="ko-KR" altLang="en-US"/>
            </a:pPr>
            <a:r>
              <a:rPr lang="en-US" altLang="ko-KR" baseline="0" dirty="0"/>
              <a:t>DRFS?(distant relapse free survival) 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n-</a:t>
            </a:r>
            <a:r>
              <a:rPr lang="en-US" altLang="ko-KR" baseline="0" dirty="0" err="1"/>
              <a:t>desmt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endoxifen</a:t>
            </a:r>
            <a:r>
              <a:rPr lang="ko-KR" altLang="en-US" baseline="0" dirty="0"/>
              <a:t>의 감소</a:t>
            </a:r>
            <a:r>
              <a:rPr lang="en-US" altLang="ko-KR" baseline="0" dirty="0"/>
              <a:t>, cyp2d6 </a:t>
            </a:r>
            <a:r>
              <a:rPr lang="ko-KR" altLang="en-US" baseline="0" dirty="0"/>
              <a:t>활성증가와 관련   </a:t>
            </a:r>
            <a:r>
              <a:rPr lang="en-US" altLang="ko-KR" baseline="0" dirty="0"/>
              <a:t>-&gt; </a:t>
            </a:r>
            <a:r>
              <a:rPr lang="ko-KR" altLang="en-US" baseline="0" dirty="0" err="1"/>
              <a:t>엔독시</a:t>
            </a:r>
            <a:r>
              <a:rPr lang="ko-KR" altLang="en-US" baseline="0" dirty="0"/>
              <a:t> 농도 낮으면 </a:t>
            </a:r>
            <a:r>
              <a:rPr lang="en-US" altLang="ko-KR" baseline="0" dirty="0" err="1"/>
              <a:t>drfs</a:t>
            </a:r>
            <a:r>
              <a:rPr lang="en-US" altLang="ko-KR" baseline="0" dirty="0"/>
              <a:t>  </a:t>
            </a:r>
            <a:r>
              <a:rPr lang="ko-KR" altLang="en-US" baseline="0" dirty="0"/>
              <a:t>짧더라 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이는 </a:t>
            </a:r>
            <a:r>
              <a:rPr lang="ko-KR" altLang="en-US" baseline="0" dirty="0" err="1"/>
              <a:t>타목시펜</a:t>
            </a:r>
            <a:r>
              <a:rPr lang="ko-KR" altLang="en-US" baseline="0" dirty="0"/>
              <a:t> 치료 반응과 </a:t>
            </a:r>
            <a:r>
              <a:rPr lang="ko-KR" altLang="en-US" baseline="0" dirty="0" err="1"/>
              <a:t>엔독시</a:t>
            </a:r>
            <a:r>
              <a:rPr lang="ko-KR" altLang="en-US" baseline="0" dirty="0"/>
              <a:t> 형성</a:t>
            </a:r>
            <a:r>
              <a:rPr lang="en-US" altLang="ko-KR" baseline="0" dirty="0"/>
              <a:t>/</a:t>
            </a:r>
            <a:r>
              <a:rPr lang="ko-KR" altLang="en-US" baseline="0" dirty="0"/>
              <a:t>농도와 관련이 있음을 암시한다 했다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r>
              <a:rPr lang="en-US" altLang="ko-KR" baseline="0" dirty="0"/>
              <a:t>2. </a:t>
            </a:r>
            <a:r>
              <a:rPr lang="en-US" altLang="ko-KR" baseline="0" dirty="0" err="1"/>
              <a:t>adjuvany</a:t>
            </a:r>
            <a:r>
              <a:rPr lang="en-US" altLang="ko-KR" baseline="0" dirty="0"/>
              <a:t> therapy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타목시펜</a:t>
            </a:r>
            <a:r>
              <a:rPr lang="ko-KR" altLang="en-US" baseline="0" dirty="0"/>
              <a:t> 치료 받는 사람에게 </a:t>
            </a:r>
            <a:r>
              <a:rPr lang="en-US" altLang="ko-KR" baseline="0" dirty="0" err="1"/>
              <a:t>cyp</a:t>
            </a:r>
            <a:r>
              <a:rPr lang="en-US" altLang="ko-KR" baseline="0" dirty="0"/>
              <a:t> 2d6 2c19 2c9 2b6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polimorphism</a:t>
            </a:r>
            <a:r>
              <a:rPr lang="ko-KR" altLang="en-US" baseline="0" dirty="0"/>
              <a:t>이 </a:t>
            </a:r>
            <a:r>
              <a:rPr lang="en-US" altLang="ko-KR" baseline="0" dirty="0" err="1"/>
              <a:t>rft</a:t>
            </a:r>
            <a:r>
              <a:rPr lang="en-US" altLang="ko-KR" baseline="0" dirty="0"/>
              <a:t>(relapse free time) 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미치는 영향</a:t>
            </a:r>
            <a:endParaRPr lang="en-US" altLang="ko-KR" baseline="0" dirty="0"/>
          </a:p>
          <a:p>
            <a:pPr lvl="0">
              <a:defRPr lang="ko-KR" altLang="en-US"/>
            </a:pPr>
            <a:r>
              <a:rPr lang="en-US" altLang="ko-KR" baseline="0" dirty="0"/>
              <a:t>: </a:t>
            </a:r>
            <a:r>
              <a:rPr lang="en-US" altLang="ko-KR" baseline="0" dirty="0" err="1"/>
              <a:t>cyp</a:t>
            </a:r>
            <a:r>
              <a:rPr lang="ko-KR" altLang="en-US" baseline="0" dirty="0"/>
              <a:t> </a:t>
            </a:r>
            <a:r>
              <a:rPr lang="en-US" altLang="ko-KR" baseline="0" dirty="0"/>
              <a:t>2c9, 2c19, 2b6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rft</a:t>
            </a:r>
            <a:r>
              <a:rPr lang="ko-KR" altLang="en-US" baseline="0" dirty="0" err="1"/>
              <a:t>는유의한</a:t>
            </a:r>
            <a:r>
              <a:rPr lang="ko-KR" altLang="en-US" baseline="0" dirty="0"/>
              <a:t> 관련 없다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r>
              <a:rPr lang="en-US" altLang="ko-KR" baseline="0" dirty="0"/>
              <a:t>: 2d6</a:t>
            </a:r>
            <a:r>
              <a:rPr lang="ko-KR" altLang="en-US" baseline="0" dirty="0"/>
              <a:t>에 대해 </a:t>
            </a:r>
            <a:r>
              <a:rPr lang="en-US" altLang="ko-KR" baseline="0" dirty="0" err="1"/>
              <a:t>em</a:t>
            </a:r>
            <a:r>
              <a:rPr lang="en-US" altLang="ko-KR" baseline="0" dirty="0"/>
              <a:t> um </a:t>
            </a:r>
            <a:r>
              <a:rPr lang="ko-KR" altLang="en-US" baseline="0" dirty="0"/>
              <a:t>유도하는 애들은 재발을 감소시킨다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그렇지만 </a:t>
            </a:r>
            <a:r>
              <a:rPr lang="en-US" altLang="ko-KR" baseline="0" dirty="0"/>
              <a:t>p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0.19….)</a:t>
            </a:r>
          </a:p>
          <a:p>
            <a:pPr lvl="0">
              <a:defRPr lang="ko-KR" altLang="en-US"/>
            </a:pPr>
            <a:endParaRPr lang="en-US" altLang="ko-KR" baseline="0" dirty="0"/>
          </a:p>
          <a:p>
            <a:pPr lvl="0">
              <a:defRPr lang="ko-KR" altLang="en-US"/>
            </a:pPr>
            <a:r>
              <a:rPr lang="en-US" altLang="ko-KR" baseline="0" dirty="0"/>
              <a:t>3. 2005, 2007</a:t>
            </a:r>
            <a:r>
              <a:rPr lang="ko-KR" altLang="en-US" baseline="0" dirty="0"/>
              <a:t>년에  유방암 환자에 대한 연구에서 </a:t>
            </a:r>
            <a:r>
              <a:rPr lang="en-US" altLang="ko-KR" baseline="0" dirty="0"/>
              <a:t>CYP2d6 *4 </a:t>
            </a:r>
            <a:r>
              <a:rPr lang="ko-KR" altLang="en-US" baseline="0" dirty="0"/>
              <a:t>대립형질 가진 사람이 재발의 위험이 감소</a:t>
            </a:r>
            <a:r>
              <a:rPr lang="en-US" altLang="ko-KR" baseline="0" dirty="0"/>
              <a:t>, disease-free survival </a:t>
            </a:r>
            <a:r>
              <a:rPr lang="ko-KR" altLang="en-US" baseline="0" dirty="0"/>
              <a:t>이 나아짐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r>
              <a:rPr lang="en-US" altLang="ko-KR" baseline="0" dirty="0"/>
              <a:t>-&gt; pm, </a:t>
            </a:r>
            <a:r>
              <a:rPr lang="en-US" altLang="ko-KR" baseline="0" dirty="0" err="1"/>
              <a:t>im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타목시펜</a:t>
            </a:r>
            <a:r>
              <a:rPr lang="ko-KR" altLang="en-US" baseline="0" dirty="0"/>
              <a:t> 효과 있다는 걸 지지</a:t>
            </a:r>
            <a:endParaRPr lang="en-US" altLang="ko-KR" baseline="0" dirty="0"/>
          </a:p>
          <a:p>
            <a:pPr lvl="0">
              <a:defRPr lang="ko-KR" altLang="en-US"/>
            </a:pPr>
            <a:r>
              <a:rPr lang="ko-KR" altLang="en-US" baseline="0" dirty="0"/>
              <a:t>그러나 이 연구 말고 </a:t>
            </a:r>
            <a:r>
              <a:rPr lang="en-US" altLang="ko-KR" baseline="0" dirty="0"/>
              <a:t>*4</a:t>
            </a:r>
            <a:r>
              <a:rPr lang="ko-KR" altLang="en-US" baseline="0" dirty="0"/>
              <a:t>에 대한 효과를 지지하는 다른 연구는 없다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endParaRPr lang="en-US" altLang="ko-KR" baseline="0" dirty="0"/>
          </a:p>
          <a:p>
            <a:pPr lvl="0">
              <a:defRPr lang="ko-KR" altLang="en-US"/>
            </a:pPr>
            <a:r>
              <a:rPr lang="en-US" altLang="ko-KR" baseline="0" dirty="0"/>
              <a:t>4. metal –analysis </a:t>
            </a:r>
            <a:r>
              <a:rPr lang="ko-KR" altLang="en-US" baseline="0" dirty="0" err="1"/>
              <a:t>최근것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r>
              <a:rPr lang="ko-KR" altLang="en-US" baseline="0" dirty="0"/>
              <a:t>결론 </a:t>
            </a:r>
            <a:r>
              <a:rPr lang="en-US" altLang="ko-KR" baseline="0" dirty="0"/>
              <a:t>: postmenopausal ER+</a:t>
            </a:r>
            <a:r>
              <a:rPr lang="ko-KR" altLang="en-US" baseline="0" dirty="0"/>
              <a:t>여성에게  </a:t>
            </a:r>
            <a:r>
              <a:rPr lang="ko-KR" altLang="en-US" baseline="0" dirty="0" err="1"/>
              <a:t>타목시펜</a:t>
            </a:r>
            <a:r>
              <a:rPr lang="ko-KR" altLang="en-US" baseline="0" dirty="0"/>
              <a:t> </a:t>
            </a:r>
            <a:r>
              <a:rPr lang="en-US" altLang="ko-KR" baseline="0" dirty="0"/>
              <a:t>20mg</a:t>
            </a:r>
            <a:r>
              <a:rPr lang="ko-KR" altLang="en-US" baseline="0" dirty="0"/>
              <a:t>주는 것의 효능이 떨어지는게 </a:t>
            </a:r>
            <a:r>
              <a:rPr lang="en-US" altLang="ko-KR" baseline="0" dirty="0"/>
              <a:t>CYP2d6 genotype</a:t>
            </a:r>
            <a:r>
              <a:rPr lang="ko-KR" altLang="en-US" baseline="0" dirty="0"/>
              <a:t>과 </a:t>
            </a:r>
            <a:r>
              <a:rPr lang="ko-KR" altLang="en-US" baseline="0" dirty="0" err="1"/>
              <a:t>ㅏ상당한</a:t>
            </a:r>
            <a:r>
              <a:rPr lang="ko-KR" altLang="en-US" baseline="0" dirty="0"/>
              <a:t> 관련은 있다</a:t>
            </a:r>
            <a:r>
              <a:rPr lang="en-US" altLang="ko-KR" baseline="0" dirty="0"/>
              <a:t>.</a:t>
            </a:r>
          </a:p>
          <a:p>
            <a:pPr lvl="0">
              <a:defRPr lang="ko-KR" altLang="en-US"/>
            </a:pPr>
            <a:r>
              <a:rPr lang="ko-KR" altLang="en-US" baseline="0" dirty="0"/>
              <a:t>현재 나와있는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들은 비교하기 힘들고 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새롭게 더  잘 설계된 연구가 진행되어 </a:t>
            </a:r>
            <a:r>
              <a:rPr lang="en-US" altLang="ko-KR" baseline="0" dirty="0" err="1"/>
              <a:t>cyp</a:t>
            </a:r>
            <a:r>
              <a:rPr lang="en-US" altLang="ko-KR" baseline="0" dirty="0"/>
              <a:t> genotyping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potential use</a:t>
            </a:r>
            <a:r>
              <a:rPr lang="ko-KR" altLang="en-US" baseline="0" dirty="0"/>
              <a:t>를 밝혀야</a:t>
            </a:r>
            <a:r>
              <a:rPr lang="en-US" altLang="ko-KR" baseline="0" dirty="0"/>
              <a:t>….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49FC30D-50E9-428F-8CD0-02F696EFE2DF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49FC30D-50E9-428F-8CD0-02F696EFE2DF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34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52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9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4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85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65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45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4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3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2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6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돋움체" panose="020B0609000101010101" pitchFamily="49" charset="-127"/>
              </a:rPr>
              <a:t>Pharmacogenetics of CYP2D6 and Tamoxifen therapy</a:t>
            </a:r>
            <a:endParaRPr lang="ko-KR" altLang="en-US" dirty="0">
              <a:ea typeface="돋움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인제대학교 의과대학</a:t>
            </a:r>
            <a:endParaRPr lang="en-US" altLang="ko-KR" dirty="0"/>
          </a:p>
          <a:p>
            <a:pPr algn="r"/>
            <a:r>
              <a:rPr lang="en-US" altLang="ko-KR" dirty="0"/>
              <a:t>20131052 </a:t>
            </a:r>
            <a:r>
              <a:rPr lang="ko-KR" altLang="en-US" dirty="0" err="1"/>
              <a:t>어지안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3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CYP2D6 – Study related to genetic polymorphism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Escalation of tamoxifen dose for 2months in IM, PM patient.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endoxifen</a:t>
            </a:r>
            <a:r>
              <a:rPr lang="en-US" altLang="ko-KR" dirty="0"/>
              <a:t> plasma level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EM : 33M7nM (baseline)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IM : 17.8nM (baseline) -&gt; 30.3nM(dose: 46mg)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PM : 8nM (baseline) -&gt; 27.3nM(dose: 90mg)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short term side effect : not increased by escalating dose.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1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CYP2D6 – Study related to genetic polymorphism</a:t>
            </a:r>
            <a:br>
              <a:rPr lang="en-US" altLang="ko-KR" dirty="0"/>
            </a:br>
            <a:r>
              <a:rPr lang="en-US" altLang="ko-KR" dirty="0"/>
              <a:t>(therapy efficacy and </a:t>
            </a:r>
            <a:r>
              <a:rPr lang="en-US" altLang="ko-KR" dirty="0" err="1"/>
              <a:t>endoxifen</a:t>
            </a:r>
            <a:r>
              <a:rPr lang="en-US" altLang="ko-KR" dirty="0"/>
              <a:t> conc.)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Efficacy of tamoxifen and </a:t>
            </a:r>
            <a:r>
              <a:rPr lang="en-US" altLang="ko-KR" dirty="0" err="1"/>
              <a:t>endoxifen</a:t>
            </a:r>
            <a:r>
              <a:rPr lang="en-US" altLang="ko-KR" dirty="0"/>
              <a:t>-threshold plasma level</a:t>
            </a:r>
          </a:p>
          <a:p>
            <a:pPr lvl="1"/>
            <a:r>
              <a:rPr lang="en-US" altLang="ko-KR" dirty="0"/>
              <a:t>Upper four quantiles of </a:t>
            </a:r>
            <a:r>
              <a:rPr lang="en-US" altLang="ko-KR" dirty="0" err="1"/>
              <a:t>endoxifen</a:t>
            </a:r>
            <a:r>
              <a:rPr lang="en-US" altLang="ko-KR" dirty="0"/>
              <a:t> had a 26% low recurrence rate than women in bottom quantile</a:t>
            </a:r>
          </a:p>
          <a:p>
            <a:pPr marL="0" indent="0">
              <a:buNone/>
            </a:pPr>
            <a:r>
              <a:rPr lang="en-US" altLang="ko-KR" dirty="0"/>
              <a:t>2. Analyzing breast cancer patients under standard tamoxifen therapy to identify who are unlikely to reach sufficient </a:t>
            </a:r>
            <a:r>
              <a:rPr lang="en-US" altLang="ko-KR" dirty="0" err="1"/>
              <a:t>endoxifen</a:t>
            </a:r>
            <a:r>
              <a:rPr lang="en-US" altLang="ko-KR" dirty="0"/>
              <a:t> plasma level</a:t>
            </a:r>
          </a:p>
          <a:p>
            <a:pPr lvl="1"/>
            <a:r>
              <a:rPr lang="en-US" altLang="ko-KR" dirty="0"/>
              <a:t>60% of patient : below sufficient level</a:t>
            </a:r>
          </a:p>
          <a:p>
            <a:pPr lvl="1"/>
            <a:r>
              <a:rPr lang="en-US" altLang="ko-KR" dirty="0"/>
              <a:t>30 % of EM patient also have low level =&gt; d/t concomitant use of drug </a:t>
            </a:r>
          </a:p>
          <a:p>
            <a:pPr lvl="2"/>
            <a:r>
              <a:rPr lang="en-US" altLang="ko-KR" dirty="0"/>
              <a:t>:  avoid strong CYP2D6 </a:t>
            </a:r>
            <a:r>
              <a:rPr lang="en-US" altLang="ko-KR" dirty="0" err="1"/>
              <a:t>inh</a:t>
            </a:r>
            <a:r>
              <a:rPr lang="en-US" altLang="ko-KR" dirty="0"/>
              <a:t>, perform direct plasma </a:t>
            </a:r>
            <a:r>
              <a:rPr lang="en-US" altLang="ko-KR" dirty="0" err="1"/>
              <a:t>endoxifen</a:t>
            </a:r>
            <a:r>
              <a:rPr lang="en-US" altLang="ko-KR" dirty="0"/>
              <a:t> monitoring</a:t>
            </a:r>
            <a:endParaRPr lang="ko-KR" altLang="en-US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4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CYP2D6 – Study related to genetic polymorphism (response)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genotype-pharmacokinetic combined analysis</a:t>
            </a:r>
          </a:p>
          <a:p>
            <a:pPr lvl="1"/>
            <a:r>
              <a:rPr lang="en-US" altLang="ko-KR" dirty="0"/>
              <a:t>subject : premenopausal patient</a:t>
            </a:r>
          </a:p>
          <a:p>
            <a:pPr lvl="1"/>
            <a:r>
              <a:rPr lang="en-US" altLang="ko-KR" dirty="0"/>
              <a:t>Improved DRFS : associate with increasing of CYP2D6 activity</a:t>
            </a:r>
          </a:p>
          <a:p>
            <a:pPr lvl="1"/>
            <a:r>
              <a:rPr lang="en-US" altLang="ko-KR" dirty="0"/>
              <a:t>-&gt; indicate association between tamoxifen outcome and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 and formation</a:t>
            </a:r>
          </a:p>
          <a:p>
            <a:pPr marL="0" indent="0">
              <a:buNone/>
            </a:pPr>
            <a:r>
              <a:rPr lang="en-US" altLang="ko-KR" dirty="0"/>
              <a:t>4. Effect of polymorphism to tamoxifen adjuvant therapy </a:t>
            </a:r>
          </a:p>
          <a:p>
            <a:pPr lvl="1"/>
            <a:r>
              <a:rPr lang="en-US" altLang="ko-KR" dirty="0"/>
              <a:t>EM, PM of CYP2D6 : lower relapse rate (p=0.19)</a:t>
            </a:r>
          </a:p>
          <a:p>
            <a:pPr lvl="1"/>
            <a:r>
              <a:rPr lang="en-US" altLang="ko-KR" dirty="0"/>
              <a:t>no significant impact on RFT : CYP2C9, CYP2C19, CYP2D6, CYP2B6</a:t>
            </a:r>
          </a:p>
        </p:txBody>
      </p:sp>
    </p:spTree>
    <p:extLst>
      <p:ext uri="{BB962C8B-B14F-4D97-AF65-F5344CB8AC3E}">
        <p14:creationId xmlns:p14="http://schemas.microsoft.com/office/powerpoint/2010/main" val="34526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CYP2D6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CYP2D6 genotype and decreased efficacy of tamoxifen.</a:t>
            </a:r>
          </a:p>
          <a:p>
            <a:pPr lvl="1"/>
            <a:r>
              <a:rPr lang="en-US" altLang="ko-KR" dirty="0"/>
              <a:t>significant association</a:t>
            </a:r>
          </a:p>
          <a:p>
            <a:pPr lvl="1"/>
            <a:r>
              <a:rPr lang="en-US" altLang="ko-KR" dirty="0"/>
              <a:t>post menopausal ER+ women on standard tamoxifen dose therapy.</a:t>
            </a:r>
          </a:p>
          <a:p>
            <a:pPr lvl="1"/>
            <a:r>
              <a:rPr lang="en-US" altLang="ko-KR" dirty="0"/>
              <a:t>further studies are needed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Drug-drug interaction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80% of tamoxifen-treated women suffer from hot flashes.</a:t>
            </a:r>
          </a:p>
          <a:p>
            <a:pPr lvl="1"/>
            <a:r>
              <a:rPr lang="en-US" altLang="ko-KR" dirty="0"/>
              <a:t>drug for hot flashes</a:t>
            </a:r>
          </a:p>
          <a:p>
            <a:pPr lvl="2"/>
            <a:r>
              <a:rPr lang="en-US" altLang="ko-KR" dirty="0"/>
              <a:t>estradiol or </a:t>
            </a:r>
            <a:r>
              <a:rPr lang="en-US" altLang="ko-KR" dirty="0" err="1"/>
              <a:t>progestational</a:t>
            </a:r>
            <a:r>
              <a:rPr lang="en-US" altLang="ko-KR" dirty="0"/>
              <a:t> agents</a:t>
            </a:r>
          </a:p>
          <a:p>
            <a:pPr lvl="2"/>
            <a:r>
              <a:rPr lang="en-US" altLang="ko-KR" dirty="0"/>
              <a:t>SNRI(ex. Venlafaxine)</a:t>
            </a:r>
          </a:p>
          <a:p>
            <a:pPr lvl="2"/>
            <a:r>
              <a:rPr lang="en-US" altLang="ko-KR" dirty="0"/>
              <a:t>SSRI(</a:t>
            </a:r>
            <a:r>
              <a:rPr lang="en-US" altLang="ko-KR" dirty="0" err="1"/>
              <a:t>ex.Fluoxetine</a:t>
            </a:r>
            <a:r>
              <a:rPr lang="en-US" altLang="ko-KR" dirty="0"/>
              <a:t>, Paroxetine)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Some SSRIs are strong CYP2D6 inhibitor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6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SSRI as strong CYP2D6 inhibitor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7302" y="1880639"/>
            <a:ext cx="9776243" cy="3962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Coadministration</a:t>
            </a:r>
            <a:r>
              <a:rPr lang="en-US" altLang="ko-KR" dirty="0"/>
              <a:t> of paroxetine and tamoxifen for 4 weeks.</a:t>
            </a:r>
          </a:p>
          <a:p>
            <a:pPr lvl="1"/>
            <a:r>
              <a:rPr lang="en-US" altLang="ko-KR" dirty="0"/>
              <a:t>Plasma </a:t>
            </a:r>
            <a:r>
              <a:rPr lang="en-US" altLang="ko-KR" dirty="0" err="1"/>
              <a:t>endoxifen</a:t>
            </a:r>
            <a:r>
              <a:rPr lang="en-US" altLang="ko-KR" dirty="0"/>
              <a:t> level : 12.4ng/ml -&gt; 5.5ng/ml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Effect of CYP2D6 genotype and concomitant medication on </a:t>
            </a:r>
            <a:r>
              <a:rPr lang="en-US" altLang="ko-KR" dirty="0" err="1"/>
              <a:t>endoxifen</a:t>
            </a:r>
            <a:r>
              <a:rPr lang="en-US" altLang="ko-KR" dirty="0"/>
              <a:t> plasma level.</a:t>
            </a:r>
          </a:p>
          <a:p>
            <a:pPr lvl="1"/>
            <a:r>
              <a:rPr lang="en-US" altLang="ko-KR" dirty="0"/>
              <a:t>3 different genotype group based on </a:t>
            </a:r>
            <a:r>
              <a:rPr lang="en-US" altLang="ko-KR" dirty="0" err="1"/>
              <a:t>endoxifen</a:t>
            </a:r>
            <a:r>
              <a:rPr lang="en-US" altLang="ko-KR" dirty="0"/>
              <a:t>/ N-</a:t>
            </a:r>
            <a:r>
              <a:rPr lang="en-US" altLang="ko-KR" dirty="0" err="1"/>
              <a:t>desmethyltamoxifen</a:t>
            </a:r>
            <a:r>
              <a:rPr lang="en-US" altLang="ko-KR" dirty="0"/>
              <a:t> ratio</a:t>
            </a:r>
          </a:p>
          <a:p>
            <a:pPr lvl="2"/>
            <a:r>
              <a:rPr lang="en-US" altLang="ko-KR" dirty="0"/>
              <a:t>PM : low ratio</a:t>
            </a:r>
          </a:p>
          <a:p>
            <a:pPr lvl="2"/>
            <a:r>
              <a:rPr lang="en-US" altLang="ko-KR" dirty="0"/>
              <a:t>IM : intermediate ratio</a:t>
            </a:r>
          </a:p>
          <a:p>
            <a:pPr lvl="2"/>
            <a:r>
              <a:rPr lang="en-US" altLang="ko-KR" dirty="0"/>
              <a:t>EM : high ration</a:t>
            </a:r>
          </a:p>
          <a:p>
            <a:pPr lvl="1"/>
            <a:r>
              <a:rPr lang="en-US" altLang="ko-KR" dirty="0"/>
              <a:t>EM patients under </a:t>
            </a:r>
            <a:r>
              <a:rPr lang="en-US" altLang="ko-KR" dirty="0" err="1"/>
              <a:t>comedication</a:t>
            </a:r>
            <a:r>
              <a:rPr lang="en-US" altLang="ko-KR" dirty="0"/>
              <a:t> : decreased </a:t>
            </a:r>
            <a:r>
              <a:rPr lang="en-US" altLang="ko-KR" dirty="0" err="1"/>
              <a:t>endoxifen</a:t>
            </a:r>
            <a:r>
              <a:rPr lang="en-US" altLang="ko-KR" dirty="0"/>
              <a:t> level.</a:t>
            </a:r>
          </a:p>
          <a:p>
            <a:pPr lvl="2"/>
            <a:r>
              <a:rPr lang="en-US" altLang="ko-KR" dirty="0"/>
              <a:t>potent CYP2D6 </a:t>
            </a:r>
            <a:r>
              <a:rPr lang="en-US" altLang="ko-KR" dirty="0" err="1"/>
              <a:t>inh</a:t>
            </a:r>
            <a:r>
              <a:rPr lang="en-US" altLang="ko-KR" dirty="0"/>
              <a:t> may have impact on tamoxifen therapy response.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SSRI as strong CYP2D6 inhibitor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Change medication </a:t>
            </a:r>
          </a:p>
          <a:p>
            <a:pPr lvl="1"/>
            <a:r>
              <a:rPr lang="en-US" altLang="ko-KR" dirty="0"/>
              <a:t>tamoxifen + strong inhibitor -&gt; tamoxifen + weak inhibitor</a:t>
            </a:r>
          </a:p>
          <a:p>
            <a:pPr lvl="1"/>
            <a:r>
              <a:rPr lang="en-US" altLang="ko-KR" dirty="0"/>
              <a:t>plasma </a:t>
            </a:r>
            <a:r>
              <a:rPr lang="en-US" altLang="ko-KR" dirty="0" err="1"/>
              <a:t>endoxifen</a:t>
            </a:r>
            <a:r>
              <a:rPr lang="en-US" altLang="ko-KR" dirty="0"/>
              <a:t> level : 3-fold higher on the latter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Dissemination of knowledge is needed</a:t>
            </a:r>
          </a:p>
        </p:txBody>
      </p:sp>
    </p:spTree>
    <p:extLst>
      <p:ext uri="{BB962C8B-B14F-4D97-AF65-F5344CB8AC3E}">
        <p14:creationId xmlns:p14="http://schemas.microsoft.com/office/powerpoint/2010/main" val="758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Tamoxifen transport(OATP) and inactivation(UGT)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OATP1B1</a:t>
            </a:r>
          </a:p>
          <a:p>
            <a:pPr lvl="1"/>
            <a:r>
              <a:rPr lang="en-US" altLang="ko-KR" dirty="0"/>
              <a:t>main hepatic transmembrane transporter protein</a:t>
            </a:r>
          </a:p>
          <a:p>
            <a:pPr lvl="1"/>
            <a:r>
              <a:rPr lang="en-US" altLang="ko-KR" dirty="0"/>
              <a:t>main expression site : sinusoidal membrane of human hepatocyte</a:t>
            </a:r>
          </a:p>
          <a:p>
            <a:pPr lvl="1"/>
            <a:r>
              <a:rPr lang="en-US" altLang="ko-KR" dirty="0"/>
              <a:t>highly polymorphic</a:t>
            </a:r>
          </a:p>
          <a:p>
            <a:pPr lvl="2"/>
            <a:r>
              <a:rPr lang="en-US" altLang="ko-KR" dirty="0"/>
              <a:t>c.521C allele : transporter activity ↓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9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OATP gene and drug therapy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OATP8/SLCO1B3</a:t>
            </a:r>
          </a:p>
          <a:p>
            <a:pPr lvl="1"/>
            <a:r>
              <a:rPr lang="en-US" altLang="ko-KR" dirty="0"/>
              <a:t>low breast cancer recurrence</a:t>
            </a:r>
          </a:p>
          <a:p>
            <a:pPr lvl="1"/>
            <a:r>
              <a:rPr lang="en-US" altLang="ko-KR" dirty="0"/>
              <a:t>improved patient’s prognosis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Difference in OS between OATP1B1 wild-type and mutant type</a:t>
            </a:r>
          </a:p>
          <a:p>
            <a:pPr lvl="1"/>
            <a:r>
              <a:rPr lang="en-US" altLang="ko-KR" dirty="0"/>
              <a:t>subject : hormone receptor positive breast cancer after adjuvant tamoxifen therapy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SULT1A , UGT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5721" y="1477941"/>
            <a:ext cx="9603275" cy="3294576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SULT1A</a:t>
            </a:r>
          </a:p>
          <a:p>
            <a:pPr lvl="1"/>
            <a:r>
              <a:rPr lang="en-US" altLang="ko-KR" dirty="0"/>
              <a:t>SULT1A2 substrate: 4-OH tamoxifen, </a:t>
            </a:r>
            <a:r>
              <a:rPr lang="en-US" altLang="ko-KR" dirty="0" err="1"/>
              <a:t>endoxifen</a:t>
            </a:r>
            <a:endParaRPr lang="en-US" altLang="ko-KR" dirty="0"/>
          </a:p>
          <a:p>
            <a:pPr lvl="2"/>
            <a:r>
              <a:rPr lang="en-US" altLang="ko-KR" dirty="0"/>
              <a:t>SULT1A2*2, SULT1A2*3 : metabolite conc.↑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UGT</a:t>
            </a:r>
          </a:p>
          <a:p>
            <a:pPr lvl="1"/>
            <a:r>
              <a:rPr lang="en-US" altLang="ko-KR" dirty="0"/>
              <a:t>Best candidates for a good response to tamoxifen therapy?</a:t>
            </a:r>
          </a:p>
          <a:p>
            <a:pPr lvl="2"/>
            <a:r>
              <a:rPr lang="en-US" altLang="ko-KR" dirty="0"/>
              <a:t>response : effective plasma active tamoxifen metabolite level</a:t>
            </a:r>
          </a:p>
          <a:p>
            <a:pPr lvl="2"/>
            <a:r>
              <a:rPr lang="en-US" altLang="ko-KR" dirty="0"/>
              <a:t>subject : ER+</a:t>
            </a:r>
            <a:r>
              <a:rPr lang="ko-KR" altLang="en-US" dirty="0"/>
              <a:t> </a:t>
            </a:r>
            <a:r>
              <a:rPr lang="en-US" altLang="ko-KR" dirty="0"/>
              <a:t>breast cancer patient under tamoxifen therapy</a:t>
            </a:r>
          </a:p>
          <a:p>
            <a:pPr lvl="2"/>
            <a:r>
              <a:rPr lang="en-US" altLang="ko-KR" dirty="0"/>
              <a:t>UGT1A4_48Val, UGT2B7_268Tyr, Wild type genotype for UGT2B17_del, Wild type for UGT2B15_523Lys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Introduction </a:t>
            </a:r>
          </a:p>
          <a:p>
            <a:r>
              <a:rPr lang="en-US" altLang="ko-KR" dirty="0"/>
              <a:t>Tamoxifen metabolism</a:t>
            </a:r>
          </a:p>
          <a:p>
            <a:r>
              <a:rPr lang="en-US" altLang="ko-KR" dirty="0"/>
              <a:t>CYP2D6</a:t>
            </a:r>
          </a:p>
          <a:p>
            <a:r>
              <a:rPr lang="en-US" altLang="ko-KR" dirty="0"/>
              <a:t>Drug-drug interaction</a:t>
            </a:r>
          </a:p>
          <a:p>
            <a:r>
              <a:rPr lang="en-US" altLang="ko-KR" dirty="0"/>
              <a:t>Tamoxifen transport(OATP) and inactivation(UGT)</a:t>
            </a:r>
          </a:p>
          <a:p>
            <a:r>
              <a:rPr lang="en-US" altLang="ko-KR" dirty="0"/>
              <a:t>Available clinical guideline</a:t>
            </a:r>
          </a:p>
          <a:p>
            <a:r>
              <a:rPr lang="en-US" altLang="ko-KR" dirty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Available clinical guideline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/>
              <a:t>Results of studies whether patients w low activity CYP2D6 genotype receive less benefit from tamoxifen therapy</a:t>
            </a:r>
            <a:r>
              <a:rPr lang="ko-KR" altLang="en-US" dirty="0"/>
              <a:t> </a:t>
            </a:r>
            <a:r>
              <a:rPr lang="en-US" altLang="ko-KR" dirty="0"/>
              <a:t>are controversial</a:t>
            </a:r>
          </a:p>
          <a:p>
            <a:pPr lvl="2"/>
            <a:r>
              <a:rPr lang="en-US" altLang="ko-KR" dirty="0"/>
              <a:t>cause of controversial conclusion</a:t>
            </a:r>
          </a:p>
          <a:p>
            <a:pPr lvl="3"/>
            <a:r>
              <a:rPr lang="en-US" altLang="ko-KR" dirty="0"/>
              <a:t>difference of genotyping procedure</a:t>
            </a:r>
          </a:p>
          <a:p>
            <a:pPr lvl="3"/>
            <a:r>
              <a:rPr lang="en-US" altLang="ko-KR" dirty="0"/>
              <a:t>well known chromosomal instability cause genotyping error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CYP2D6 genotyping is not recommended.</a:t>
            </a:r>
          </a:p>
          <a:p>
            <a:pPr lvl="2"/>
            <a:r>
              <a:rPr lang="en-US" altLang="ko-KR" dirty="0"/>
              <a:t>FDA, NCCN, ASCO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3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Personalized treatment</a:t>
            </a:r>
          </a:p>
          <a:p>
            <a:pPr lvl="1"/>
            <a:r>
              <a:rPr lang="en-US" altLang="ko-KR" dirty="0"/>
              <a:t>consider about 2D6 activity</a:t>
            </a:r>
          </a:p>
          <a:p>
            <a:pPr lvl="2"/>
            <a:r>
              <a:rPr lang="en-US" altLang="ko-KR" dirty="0"/>
              <a:t>genetic	</a:t>
            </a:r>
          </a:p>
          <a:p>
            <a:pPr lvl="2"/>
            <a:r>
              <a:rPr lang="en-US" altLang="ko-KR" dirty="0"/>
              <a:t>interaction w others</a:t>
            </a:r>
          </a:p>
          <a:p>
            <a:pPr lvl="3"/>
            <a:r>
              <a:rPr lang="en-US" altLang="ko-KR" dirty="0"/>
              <a:t>multi-pharmacologic </a:t>
            </a:r>
            <a:r>
              <a:rPr lang="en-US" altLang="ko-KR" dirty="0" err="1"/>
              <a:t>Tx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consult the laboratory specialist</a:t>
            </a:r>
          </a:p>
          <a:p>
            <a:pPr lvl="2"/>
            <a:r>
              <a:rPr lang="en-US" altLang="ko-KR" dirty="0"/>
              <a:t>patients at major risk of suboptimal exposure of </a:t>
            </a:r>
            <a:r>
              <a:rPr lang="en-US" altLang="ko-KR" dirty="0" err="1"/>
              <a:t>endoxifen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6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Tamoxifen</a:t>
            </a:r>
          </a:p>
          <a:p>
            <a:pPr lvl="1"/>
            <a:r>
              <a:rPr lang="en-US" altLang="ko-KR" dirty="0"/>
              <a:t>most commonly used drug for ER+ breast cancer</a:t>
            </a:r>
          </a:p>
          <a:p>
            <a:pPr lvl="1"/>
            <a:r>
              <a:rPr lang="en-US" altLang="ko-KR" dirty="0"/>
              <a:t>metabolized mainly by CYP450(especially CYP2D6)</a:t>
            </a:r>
          </a:p>
          <a:p>
            <a:pPr lvl="2"/>
            <a:r>
              <a:rPr lang="en-US" altLang="ko-KR" dirty="0"/>
              <a:t>Variable response from tamoxifen (genetic)</a:t>
            </a:r>
          </a:p>
          <a:p>
            <a:pPr lvl="2"/>
            <a:r>
              <a:rPr lang="en-US" altLang="ko-KR" dirty="0"/>
              <a:t> drug-drug interaction (ex. SSRI – CYP2D6 inhibitor)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8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Tamoxifen metabolism(1)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N-</a:t>
            </a:r>
            <a:r>
              <a:rPr lang="en-US" altLang="ko-KR" dirty="0" err="1"/>
              <a:t>desmethyltamoxifen</a:t>
            </a:r>
            <a:endParaRPr lang="en-US" altLang="ko-KR" dirty="0"/>
          </a:p>
          <a:p>
            <a:pPr lvl="1"/>
            <a:r>
              <a:rPr lang="en-US" altLang="ko-KR" dirty="0"/>
              <a:t>90% of tamoxifen oxidation</a:t>
            </a:r>
          </a:p>
          <a:p>
            <a:pPr lvl="1"/>
            <a:r>
              <a:rPr lang="en-US" altLang="ko-KR" dirty="0"/>
              <a:t>primary major metabolite</a:t>
            </a:r>
          </a:p>
          <a:p>
            <a:r>
              <a:rPr lang="en-US" altLang="ko-KR" dirty="0"/>
              <a:t>4-OH tamoxifen</a:t>
            </a:r>
          </a:p>
          <a:p>
            <a:pPr lvl="1"/>
            <a:r>
              <a:rPr lang="en-US" altLang="ko-KR" dirty="0"/>
              <a:t>active metabolite</a:t>
            </a:r>
          </a:p>
          <a:p>
            <a:pPr lvl="1"/>
            <a:r>
              <a:rPr lang="en-US" altLang="ko-KR" dirty="0"/>
              <a:t>minor metabolite</a:t>
            </a:r>
          </a:p>
          <a:p>
            <a:pPr lvl="1"/>
            <a:r>
              <a:rPr lang="en-US" altLang="ko-KR" dirty="0"/>
              <a:t>high anti-estrogenic potential </a:t>
            </a:r>
          </a:p>
          <a:p>
            <a:r>
              <a:rPr lang="en-US" altLang="ko-KR" dirty="0" err="1"/>
              <a:t>Endoxifen</a:t>
            </a:r>
            <a:endParaRPr lang="en-US" altLang="ko-KR" dirty="0"/>
          </a:p>
          <a:p>
            <a:pPr lvl="1"/>
            <a:r>
              <a:rPr lang="en-US" altLang="ko-KR" dirty="0"/>
              <a:t>similar with 4-OH tamoxifen</a:t>
            </a:r>
          </a:p>
        </p:txBody>
      </p:sp>
    </p:spTree>
    <p:extLst>
      <p:ext uri="{BB962C8B-B14F-4D97-AF65-F5344CB8AC3E}">
        <p14:creationId xmlns:p14="http://schemas.microsoft.com/office/powerpoint/2010/main" val="21470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Tamoxifen metabolism(2)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UGT – inactivating enzyme</a:t>
            </a:r>
          </a:p>
          <a:p>
            <a:r>
              <a:rPr lang="en-US" altLang="ko-KR" dirty="0"/>
              <a:t>Cis-4-OH tamoxifen </a:t>
            </a:r>
          </a:p>
          <a:p>
            <a:pPr lvl="1"/>
            <a:r>
              <a:rPr lang="en-US" altLang="ko-KR" dirty="0"/>
              <a:t>weak estrogenic metabolite</a:t>
            </a:r>
          </a:p>
          <a:p>
            <a:pPr lvl="1"/>
            <a:r>
              <a:rPr lang="en-US" altLang="ko-KR" dirty="0"/>
              <a:t>CYP1B1, CYP2B6, CYP2C19 (from trans form)</a:t>
            </a:r>
          </a:p>
          <a:p>
            <a:pPr lvl="1"/>
            <a:r>
              <a:rPr lang="en-US" altLang="ko-KR" dirty="0"/>
              <a:t>drug-resistance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Tamoxifen metabolism(3)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54" y="1798320"/>
            <a:ext cx="4717653" cy="3774123"/>
          </a:xfrm>
        </p:spPr>
      </p:pic>
    </p:spTree>
    <p:extLst>
      <p:ext uri="{BB962C8B-B14F-4D97-AF65-F5344CB8AC3E}">
        <p14:creationId xmlns:p14="http://schemas.microsoft.com/office/powerpoint/2010/main" val="23755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CYP2D6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2~3% of total liver</a:t>
            </a:r>
          </a:p>
          <a:p>
            <a:r>
              <a:rPr lang="en-US" altLang="ko-KR" dirty="0"/>
              <a:t>function variation</a:t>
            </a:r>
          </a:p>
          <a:p>
            <a:pPr lvl="1"/>
            <a:r>
              <a:rPr lang="en-US" altLang="ko-KR" dirty="0"/>
              <a:t>content varies due to genetic polymorphism</a:t>
            </a:r>
          </a:p>
          <a:p>
            <a:pPr lvl="2"/>
            <a:r>
              <a:rPr lang="en-US" altLang="ko-KR" dirty="0"/>
              <a:t>over 105 allelic variants</a:t>
            </a:r>
          </a:p>
          <a:p>
            <a:pPr lvl="1"/>
            <a:r>
              <a:rPr lang="en-US" altLang="ko-KR" dirty="0"/>
              <a:t>inhibited by compound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CYP2D6 – impact of genetic polymorphism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Decrease enzyme activity</a:t>
            </a:r>
          </a:p>
          <a:p>
            <a:pPr lvl="1"/>
            <a:r>
              <a:rPr lang="en-US" altLang="ko-KR" dirty="0"/>
              <a:t>splice-site disrupting SNP c.1846G&gt;A : m/c in Caucasian</a:t>
            </a:r>
          </a:p>
          <a:p>
            <a:pPr lvl="1"/>
            <a:r>
              <a:rPr lang="en-US" altLang="ko-KR" dirty="0"/>
              <a:t>CYP2D6*10 : m/c in Asian</a:t>
            </a:r>
          </a:p>
          <a:p>
            <a:pPr lvl="1"/>
            <a:r>
              <a:rPr lang="en-US" altLang="ko-KR" dirty="0"/>
              <a:t>CYP2D6*17 : m/c in African American</a:t>
            </a:r>
          </a:p>
          <a:p>
            <a:r>
              <a:rPr lang="en-US" altLang="ko-KR" dirty="0"/>
              <a:t>Functional activity Classifications</a:t>
            </a:r>
          </a:p>
          <a:p>
            <a:pPr lvl="1"/>
            <a:r>
              <a:rPr lang="en-US" altLang="ko-KR" dirty="0"/>
              <a:t>PM : 2- non functional alleles</a:t>
            </a:r>
          </a:p>
          <a:p>
            <a:pPr lvl="1"/>
            <a:r>
              <a:rPr lang="en-US" altLang="ko-KR" dirty="0"/>
              <a:t>IM :  1 functional allele or 2 reduced functional allele</a:t>
            </a:r>
          </a:p>
          <a:p>
            <a:pPr lvl="1"/>
            <a:r>
              <a:rPr lang="en-US" altLang="ko-KR" dirty="0"/>
              <a:t>EM : 2 functional alleles</a:t>
            </a:r>
          </a:p>
          <a:p>
            <a:pPr lvl="1"/>
            <a:r>
              <a:rPr lang="en-US" altLang="ko-KR" dirty="0"/>
              <a:t>UM : duplication of functional allele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4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CYP2D6 – Study related to genetic polymorphism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Evaluating tamoxifen dose adjustment in PM  (target: </a:t>
            </a:r>
            <a:r>
              <a:rPr lang="en-US" altLang="ko-KR" dirty="0" err="1"/>
              <a:t>endoxifen</a:t>
            </a:r>
            <a:r>
              <a:rPr lang="en-US" altLang="ko-KR" dirty="0"/>
              <a:t> conc.)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20mg : EM(11.30mg/ml)&gt;&gt;PM(2.33mg/ml)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40mg : PM(8.38ng/ml)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60mg : PM(9.30mg/ml)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/>
              <a:t>adjusting dose makes PM’s </a:t>
            </a:r>
            <a:r>
              <a:rPr lang="en-US" altLang="ko-KR" dirty="0" err="1"/>
              <a:t>endoxifen’s</a:t>
            </a:r>
            <a:r>
              <a:rPr lang="en-US" altLang="ko-KR" dirty="0"/>
              <a:t> concentration comparable with EM’s, w/o ADRs increase.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1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갤러리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1524</Words>
  <Application>Microsoft Office PowerPoint</Application>
  <PresentationFormat>사용자 지정</PresentationFormat>
  <Paragraphs>203</Paragraphs>
  <Slides>21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갤러리</vt:lpstr>
      <vt:lpstr>Pharmacogenetics of CYP2D6 and Tamoxifen therapy</vt:lpstr>
      <vt:lpstr>Contents</vt:lpstr>
      <vt:lpstr>Introduction</vt:lpstr>
      <vt:lpstr>Tamoxifen metabolism(1)</vt:lpstr>
      <vt:lpstr>Tamoxifen metabolism(2)</vt:lpstr>
      <vt:lpstr>Tamoxifen metabolism(3)</vt:lpstr>
      <vt:lpstr>CYP2D6</vt:lpstr>
      <vt:lpstr>CYP2D6 – impact of genetic polymorphism</vt:lpstr>
      <vt:lpstr>CYP2D6 – Study related to genetic polymorphism</vt:lpstr>
      <vt:lpstr>CYP2D6 – Study related to genetic polymorphism</vt:lpstr>
      <vt:lpstr>CYP2D6 – Study related to genetic polymorphism (therapy efficacy and endoxifen conc.)</vt:lpstr>
      <vt:lpstr>CYP2D6 – Study related to genetic polymorphism (response)</vt:lpstr>
      <vt:lpstr>CYP2D6</vt:lpstr>
      <vt:lpstr>Drug-drug interaction</vt:lpstr>
      <vt:lpstr>SSRI as strong CYP2D6 inhibitor</vt:lpstr>
      <vt:lpstr>SSRI as strong CYP2D6 inhibitor</vt:lpstr>
      <vt:lpstr>Tamoxifen transport(OATP) and inactivation(UGT)</vt:lpstr>
      <vt:lpstr>OATP gene and drug therapy</vt:lpstr>
      <vt:lpstr>SULT1A , UGT</vt:lpstr>
      <vt:lpstr>Available clinical guideline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Pharmacogenetics of Cyp2d6 and tamoxifen therapy</dc:title>
  <dc:creator>UHJIAN</dc:creator>
  <cp:lastModifiedBy>shan</cp:lastModifiedBy>
  <cp:revision>116</cp:revision>
  <dcterms:created xsi:type="dcterms:W3CDTF">2016-08-09T00:04:58Z</dcterms:created>
  <dcterms:modified xsi:type="dcterms:W3CDTF">2016-08-12T03:43:28Z</dcterms:modified>
</cp:coreProperties>
</file>