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xml" ContentType="application/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9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  <p:showPr showNarration="1"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vertBarState="maximized">
    <p:restoredLeft sz="34587"/>
    <p:restoredTop sz="76251"/>
  </p:normalViewPr>
  <p:slideViewPr>
    <p:cSldViewPr snapToGrid="0">
      <p:cViewPr>
        <p:scale>
          <a:sx n="110" d="100"/>
          <a:sy n="110" d="100"/>
        </p:scale>
        <p:origin x="-324" y="-384"/>
      </p:cViewPr>
      <p:guideLst>
        <p:guide orient="horz" pos="2154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embeddings/oleObject1.xml>II�   	 �    z   �        �        ��    t  ��    Q   ��      �B��      �B��    �   ��    �8      $��oN�K��=wv��WMPHOTO ��qs P  p �cl HH�E@    �q�#�$#'r1l�  � 5Rd�PPX$02I�7�   QHC��[�@��@:�
|��U�l[��sJh��'
���<A�2'�	YJU��<؋
F��E7`@m��RK�� 		q(G!�7qsP�a����@aX9(O`�D�a�F���MJ��)"00 A"%  ;���(THj�s�M��#$�)XZ��tH#�E���H����{��#|�pFUE9 e:p��+q�R?fq�<@S7B��$�!��:� $�T������Q��q�
��c�}7}I��Ă����-/�+�u�����sc���I�����48^k6�h�r�^4       c   ��   x            �      �          �"H�	MehDT�C�@�A�B|$�d�\D5�ѻ��Q�A��	��EN���BAa2�E8K�%%����#8#L�J4����pz-,,��0JO��G#��A'D� ���Q����j�BRFx��LxU#��Aa�	��:�)�NaW��A��b>��jR�Ʊ0�r�5���	���0DXBbb��A�[��5b3A�MԖ�7���y[>J�1�1G��4T�e0�I�      ��d�dH�}>!�h�yH�   ����A�j�sqN�����Iz(�S���,�%-�M��Y:T=���n��^"�m�A���8��D�C|M��L�bE��y��x�ی#X��� �qZNQ�[a�A�YD� �`��Y$$�nTÓ�#2�"*wO_p����.
��9�i�i�

� �4��R$�KM�T	9���S<=U`���`��RPBBc�5�:��-ԌeZq �\����蔄�`>p��v�>c4�W��*Ԕ$�W���`�8@  1ޝўX#��IYױ��Dr�)����@�����>q�~C_���`��0)�ߧ��;]Q_a��q�i�]�ݳ$��JN��e�R;G$��WQW�q��O���b�)�Ur��k&sk�XM+r����"[��������ƫ�1�.��Ts�"�r6��Ć�������ɐ	����Q I�>B�Btv҄�!b,{8M�@8ʞ�a)6G �Ul���1-"����O;�D�*��{F傚�D���PA����ӭj����M$���1$�Z`    � �&����w���   :��"���U1��+�G!��
tX3S�Ը�%P��X�ܗ����n�-	,��ڝ��Q�M���;�:0����������*(d�o}��jW�8��b` �\{_HNb-��c��Uz������(Gg��pA���Ƌ�Z�5n� �ï�c�"Ih_W3�s'�웛`��+�q�g�NTZ�Dz�*�H�]�{v+_7�kJ���%��D�����L�v~��T����4�j���4HP�
0       ��(rGQ��G   �+IR��� ��" UO�q�� +!9AO6W��;b��K	!��>Ʉ�����|�:�JZz��J�Ď�43d� � ��LT����	$HD2vH�  ?� � ����cزt|��>qH�8����R9��  �n߰�" hZ�
�-p�� ��	lo2!xB������C�����XQ�끂 c.��]�&�3X2�iȷ�������H��.A	�%���Iq���3�������xFd��0�,-DP�6�4��a`��g�5#�����1�"xJ�:Ju塱6�Tj�Z1�����cHG�1�<]cr|�h���SA�S5�@hA�Y��ь ��� �y�Ii����A��MA�N���������J1�{w��:JJXeM����SQ�$}��y�c�n�J�דJ�hS\�4�"�n�5�����Ȟ�R�J+s���u��K�wQ�f�tPg�-�{�l?����Ld��$�x���b�Y��l��m��V�<�s�ˑ.����9�O,��١[�V̽�hY�Ge���H:���k#l��ݧ�3H�C&�|ӫ��ܩ�'�=��4�@�$���XPl�j-��<���eAW~z�pv���g��>�c��+wWDϞ������OT��e���!JW�2~O�UD��9�
P�:�.EF��'���נ�sJ��Jˑ�č��z;�(�ZvL�ʊw�kW��^o��A �i���^��A_���FV�ld+թl�C[�J6rx��4L��I8���jI@��jmW;�\$nm��"�g�NO-��VZRA(E�!�Ju�iT	\��J�5W!� L&8�F>��a 8@Q:hz�K�E�f<��I�N�7�j�g�_��1~y�14�+�� 8�Ʉ
>]P���w�C�iSJ5�v| n���N��B����R�Iٳ�^I2f��!Ab�"*Ѐ]b顠��SRڳ���쿋_���݁�Bh1���<xб��5�����,�mB��`�*FYg�z!@3u�їF�<m�U$�,���B_��yVCn�sI6D�T�]q���`���s/�|�ۼ��8C"�}�O�~��$fD����`�HN�&-DHX��jT�P,�y
�y�C�	��El����\�(��d�h��q �liLڞ1��S�:��v���a�K��8ұ�%�1���S�/�� �L�!��"��,�
��e�%U��3N�������;�㓐�I ��@&���z%?�fFD��{��|�))�1�BY��Wd��2�>��`��#��9n���i��1([L�<E�u�!�N�˙#$�O3ߔ���z������S_e��lv߬6[yl��#����ψ��
İ��gPI�Y�Zգ,�������$M����%�hq��P
y�� ̀��mq���m�w�O}�塴����64�>%�&�`�%4�X���@2@�6LHiԉBH@���6o��X��{�3���_(:}�E⎓I7�ý��$�m�P�W�M<}Q��&�KO&\��*A���uh�m�ZM�8���i��(�2���+y:q�jo\�Z�~"=/Y�h�9<���
���r��i�*+)OEh��D�f�8�7nw2�B�[��s3]<ͅ���v��|LTL�c�6,��_�Ua�Āꬠ�%�V袎K!M�8$Ah�E
�(��Ɏq�4�B�옣���Ξ�	̏� �(�

D�b,ˑQɎ0�mM	m���A�-&l���j@�� ��dL'|�+:�+D�(��ۢ�l%8RH4�{J Ӫ x�I�8/J!DB�/r:ѐ&c '�M���4�A�̝�R/©+��(\a�ZF`1ј}�f@}	0�rk�M�b��(i�%�h )�J0�ɦ�(�[&�K�m�hP�R`G��(�9�s��E Ӂ��as���"(�2(k7,�t��~(���GI@@�Ԙ '����Z���$�%t��0�PQ��1bL�R���P��T��ѪP���k��2L�oEixز� XBĖ&d��g����s�S�_M����I������Oδ�5�e ��>2c��g�!
Bx��Zäհ&���n�=���b�O+��eI&?�0��)���OJ Y�df ���x JT���E�S!��3�4��L�r���
�(���t�J(\:��k
�G%�t�J�R������f�B9�Fg4��`���h
�e��-�7�!���qzm�/I��-���b5Ȅ-*]���2��,�'WDd����>V(�@7�*>Az9�E]ˮGq�#��+L��/�(�z���>I�~�����`���s��$)(�� sl
J�PHf`<I�шl�����(R�Q�jR>�B
PyO-�	�۝rOjr��w))(�T���<b;v���}\����ٴ��_�S�b:1l��j������Z�Oz )	ރW�E Ҕ� ,RgQ`�Q@��\y�:� ��Q��f������<�k�$#�D<���|����d��vq3��"@� ﷟a��IH�t��`)!4�U�bE<,�8�b�Fl������w#,tbE���(�X �F@ɒ�o_i���g����<-�@@�&~�>��	������g0�m��3b.@a�3T)P��d�#9΅,�.��p\Ș�Dx�dLv4�G�ʃI����sIG�M�#��錏+Ld�ù��	`��z#<��b3̠<��e����J�㘌�(?�Y��uH��,;Rb���'~���^���K"ފXԉՁHt�#8zLD�(��� 4���,�X8$�H@'E�v4Ԕ$'ru��=�EVZ�x�Ӏ�yXiȉ���Rf�u��x�R����袂����K���l���Q��L��;[TB��TT:�������������G[�O�*���S=��C��d'�(�Q�	?^"���<�&���+���� ���+UQJ��^M�_N#��[�*�{aƑ����$DFKj����i���4��`>l��:����_V!t���!J���ʔ-]�)�K�7�#��F&pȮ�)��&b����4��ˑ���]c9r�"�������R3ʊ&�B|2i��[��NH�-���PM�xt���e'�͕~��s��l{�r�/\��Y�z�#�|�Y[��(�Z��y���f��o_#�3�VKdwo*�#���"��R� ∭F��blvX���"V`ܗBH���dq�tz	"�Rc"e�i6M�8���<���tdT��%�8�ř��P�4��$7<%��5�8<��$�K��v�ڠ<�D�,F?���N�YM2%���]l������R�$n�ʣ��9f�d����h��	�f�o_l.,Lx��* ~�99=MO-V��壈�d�R ګ�h����6ˎz����5&��[b_��FW�c�y�VI�LY䣍w�OTh�SȆ��9bt<�X�8���! t����ًt�'K���y�3��]��GX��/�h�GYͦ�2�������SV�g#�g�G��!�  �y�V���Dq��c���(�dR8瑰fqr(�mlL���@�d I?��!��0S~���.��u!�ɋ<��2F]sD��u��4B���,C"�9h��b��2]���� s�p�)�6v��k�"n2 ���q��Q=$�C,G���#��|�D,D� p�gq��Q�HSwk5pZ��D�(Ȋ�a��VY1�b*�1Qh�ESU�#mH�,�DT��^�t�b�ZX�{	,֠�jbW�,T&��%��-�'�vY�?��,����S���rKxH��)(�"{/M�g�H� a2�O��ΉAP8j�og;4��Q�4�"�"9j{��m�c&ch�]��E,����;?_�u�{�o����v)�ց�?ĉ�$m�'9ZN^FZ7�;^�i�_SH�s�7����M��:����G�Ц�Rbv��%!��X�9Bl���IS@��B�b1*��D	�2!򒍩�4'P)	e�"[؆Kq 2ѣ6ӊ��r�R	�o����/k��X��+�·)�]�j�
�;︔���U�;ޞ�kYm�b$�é�R�[�,-,�H�ɹ��g ����L�d�HdQ�E���1�4�w�_<$*����DX�`�#�O ��6�P��h&	�Kv��w��`�m��Z�Qj��x�0U�2{ �B@d��� 
f@�+�2�X�����X�'�2����� ��H!l�C�P��OL$Zl�53���fz�o��!   �L��P#{�{[LBL$�$G��d��`�%���ϼ<ϫ��f<İD�Ԥ8m�hg%���@A��/h��R
����@�%$:R�N8��8��8���c�p
y�+�aj!����.#�\�W3̅��J���D!t�]P'���0�P�P��J-	I�n�ѻ��r
B:�R��n��/z;�[����b������Y@9��h�h�h�x��%9��Nh�S�Q)�(��Js�%|(  Z!�닚�/�vv0�2.���ݿc��vUQ�q	|Gp�pT� _ 15e3�{��V�l b�� �B�pR��e�4�>���_�/���=E���* ��aW���0��   A@   @g�	        ((               ��Lw����[�A�C���nu��           %�-�� �     �                                                          @                            8��Љ����O����/XS:Ь4�� b���e��G��V�v��v�M�%B[	1��S��t=��zM��9�-h�*b��  �- R��!�R 0	<���` �F ����Wd+�Q ���9����>� �b_J�1#�m� D�T\��l�f�pMER�Y^�!�:�N�\�*�                |� �e�j�4��0      8      !�%m�U�Z�z��,jo9X�@-1(e�wV#�lڕ���$U9��i�p�/�s�3{c-i�K�c���W�P��HV���ɭa�qq���P  h* &zB�D `� �:i�@�i$7�M�b��� �� � `���@@ ���,�ף'>v1�1�g�� ����4�`a��� U���bh("g��;�T m��I E��A�@�����Փ����6���� `  ��!%N4��   `    ��$��$ W��G�5D�!0�4�MQ 0�i�W�d	F���=�1 � �ٽh��Μ��(��Nb�hX�� ���^3�s��?�D����1h�Fƅ���'� l(�3n��y��>?j�������xl:��t����)�A�����z6&1�lB]� b�	0�D��s�.��FU�@�ҫ3�@��@   A�4{  �9����H�� i�g@���Db�7~�@@TQ��K\��F�K��
��JV8�!00�s5������r`Ҹ�S�n��_�vh?jDfYDc���T���0���С�V�/X���=&�.�ռTj��b_;s�fM��QW�}AT��,F/� 
��� @�  �� �i���   
��F��6 O@"�
�H����́��G��b�H ����0&��Р@.�.CdSw��ho�`� T��AP�d��)a������3ᙕI�TT4�B��     ņ�   (�đ<�D �  �p��     
       P�0@	  0�p�	� �@���m�٨1�N�}��L�_x�[   a@q�6�1����d@� ���X  x5     6   ����xx���uP�^e&�;Y�(,`��Ȕ���d�����%J'q7�Hzށ��ɶ�          /�����5����H�w?��Q�,  � � �� D^��rܭ�   Rp�  `9 O�&LO�
7F�`    @` A�Zb�4��&[�������$ ! q"�"4Ye ��@����� @        %�  :OD� �� ���l $ P �� @ @W��D}��  tN�ˠG�h	��]f��U�	cz@7	d�x�2E D�q1�_�E���&ؐ  0  F�  �`     `     ΰ�7��9x�Q�x�e����7L�*u��Q��`�����8h����Kȗ�r���3�[&:�H��py�`c�E�Q`��cp �,cA�@�H�d�huh�6xNr�
���'-��Sܘ����Ȇ��E�X�8���>�QʦܞqȀI�vJ����U(�Ord�j�lP+���6���8a�2�w�0S\\�Iړ�Q#2Ljkþa9kI_TGm��;���@�!ء@C�C�o<Q��4�К� N�� &��`�`��dB��Z0B<i�2k�P@
}���~ڐ���N4� (,�IW	����n~�2�U��:�)%�#��T���s�����H``@              !� %�x ���            � H��l[��rf� H"�` $�&0�'�cWQ<5ɀ�0�`��r� I�g��I�JT���c��D�b�!���N(7{�$1  �h ��n��j`X�c @ �$�7�\j�	0�E�MEr��Q<�#A�\@4.-}ub`c����  �VMX)T�@�ɶ �X H,!��L ��7��\�Jq�s��g��D$7ti���UW��Ԡ�� � fv6�U ��  0 >5 ���U2g��h*�D�Ms:��q�sbЮ9Bd���|SR5������&���Q�Fb  ě`eXeFt0_��N���R��n�oF����������x��D �,� `� 0L��+_M�(``!� 04f�&�����緄���4�6�i�lN�5��|$�R`�j*
`�` (��3� ��  �udW'?\E�Q���"k�      @ �       +����`!�     ��L�~ҵN�"'3�덊:D�7*xB�0ꪲ��L�pfY���5<fEAQ$M�71L�Rd��`�׸;v�Ύ�VE�2���(c���Fd#9QU�2Ђ�?�l į������͋�\/U�>�V��,��_ L��;��G��� ��Lc52�*H��Rj���""�x��s�'(P`���2�kW�T��m~�aB}&�'
7p�ꊈ�2�u�����$�����,{��l:�r�!	�vI�           9���                                            ��                                       @Q�    |��x                      	�p        K
�xPS��0�| �o����J���}5d��椆�;T
�g����i�_6�֍8�?��d	נ��ϼ*�_e�G`  
��                                                       ' �`�"��0�cEŅ��L���T!p"�
��<�!0!�$��B�p��@`@`8Ca���p�aN&4繂����	��z{l��1
vwq#��u�x'}0�H�!�`���c�R�Y'ޑ�h�����!,�L�i(�ᢁ bE�{�j��(�?���(Ij�ै!)F��a�~��Y�|Řތ�[�ܾ>ȩ&k$�8���b9�e%j!�H�� �ḣ�x�|����bL�{�| H�ih�J�6���{\w��N�nEp[օ���ε7OI|5�h`K�L�Q����#Rnc)��j<�U���4��fk��B�Gsq������8�d'�C�#��|�#�,Z�����2��@!�*N2'v�"*Ї[�.��#�Y�^��C�3��EShA	�J�f�h��3��L	`0 ��  �)���3���S�����'�+8=o�3J�e�'<X��۲ڈ��!	���V����i�8�G	a�V�u!pu/N��x3Y�F���0hr�({S���C᫹�0��c���K�Et\�.EF�E��]�j%��i�>�ܻO�<��\W�L+|�c�L���",A  �P4���P@���!!�!�c9�3� +!B�30��d��d��k,�JX!Q$@�q�OE���M)T��Mp 2 �K������ӈ��ğ�"��x%����s���-P
 �T:�t�u   6r"���#� <R�)���Fg�C�3�!�0F`����(&V�Zt�_�  4�*�B�DWTEp�DW R��
T�P���P����u�)eB��R�B�K ���� ��
"h^ `��0��!�L�� |0" ��I	IѶ	?��$H�N�D��J�J�1����0���DlWE̅��ظc�8�D��'�G���P�M�4֗y��@���N���FqC (P���ꦠA�O$�����Gu`�FxP��h�my�`h�<h^l4,�.�U�-4P�μ���:1sz�`ʖL���b�(��J�B D��!��bk׭�t��Z�u
-�2Qm
���`�-�!�'_��=��q/�ߗ���p^LAV�IB����ܾk�R���սȔh�,836,2�^���!S%�R���������Ԛ
�oy��ӣx
�1w����sy���n"�(+��S���׈�*��-1h����ErW��R��c<ֽ
��|A�E_<T"ggq�S���R����S�E|$�rJ������:c�߀l7��`F��I�R�|1�B�|���kK�V�E_��n��=~]*�<����:�B��F�ۚh�3#Em�jH����t(����B.J(	a%Eȝdډ�@��D_��&6��{��d��h6g�}����L(z_)�{p��Xdd��!����P�M�]�����;�V��b�r8Bu%�U�N��OD���+������	����D�Ql�T��z�LHd��Dz�����r���	#�"�~�#�Ƒr>x�B����,���${Sya�8�$4�֕BĚ���z:Ոi�
Ե���D��_��P� ���y	U��J�ۦ��A�&���S��ph����%��΁Kk�Cq�ފ�����;Ǒ�% �a4��% m��H�Y�q��E�Tl*.qr��t)��E����?O-�'�X��Q��7l�b��opj�Y�9l�
�BD1��6��̼�P�P���ϛǖ�,���%Qq�P��,�%��J���7���	����7�1uJ�����$�|H!�f��'���u�y8�E�;�,�!ZpB���6vY�R��/{�([tj��sc_�:�@x�p���"��u1X$�A=ղ�@P9�<X�)Bd7J�r�-5�(P��L�-?�ԉy�і��!�۬p����(�0��N��jr�Yy� �y� �yz!���~��ؑyc��*�E!s�HSya&dYėOC&fa����b�ȑr��Jfx��Rh�z���B�y��o�m��p�� ���A�v#���F	`��4����lČ�Ό]>�zD��6��WSz�0�E���6�ʱK�̴��71贘\�[fc��<��}��$Kԓ�>��{�#H�йP�3	��� ��I���6�	���\N��:��4��'D ��� /!7��R��q2�T�a?0^�{Fb�M7��Q�O����o�K�:qvk�>-�fFB5j����
	��%C�2��ѩKh��_\�!j�V�F�C��t0�=2����l ������5��V��(�Xh[SO+�}��4��K��cf�楚��W�'�qg��vzC�q��%���~�.*�ԓuD&V�;b{8�H�X<�D��ŝM���p+7�nL���B�\B���'�j�
��ˡ&�o��D��"a}^^w<;�z+�N��g%X�XI��$Wwsw��֨�k)�֏w�cq:�̖��o�Βc�H�R�Hg%�l��.�|D�7ͨ���˩� ��k��@��3Xڳ7�-�Y����ZeV�"�:nY�3(�B�m�����3@�yV���'�,�W^��C鼑2�w��M��)r�ͱ-���l�o1-��e�BiU���_l'%�m��Vl!�:��!�w�)1 B#!������M��X��&��Ķ�B�}�R41����H4�A�)W���3]��ͫJ���@��� �5ԡQ:���j5+�"�@��i$�?��&s�㦶,���V��4"k1���u��Hf�$�s�jV��z��ŭ���˙ѡ��k ڛS�F�˾W2rS��]6 ���;xaYY:�寠�v+ݧa�R��>�&N�kk�Su��C��,�(cq�x����G��n�!���ޔt�X�#d��D��YlIQ��=dE7�ڞ$���i" �s������F'T�䄫��}���(^-ǣ�#XCC0�58��@�*b���u�sI0	¹&�mc.琐����ٰT�B�= �{~�Z�	�Yr@�c���c:)��w/qIP��D�HM}~��K-~��g�>�헣�Oz�Y�|"���kzq;����l��`�΢��ى*tT�l���I2��!�H�!e���ITʶƹ?A!��؟����qi�}d��"���x�`=9��s07F豭j�(�G��j�hp�(��&@!l����	l����Kg�%��Kg���[?�l�%���!Lwq�u���@a�`jdUr(# �-�C�?	�I���� D�  �� A`C�vx�� 6�p< Z�-\  @` �           ؀%,X  �    ��)9 D~��m�3�FΘH����(4{��H��ċ %9��WBЊgi�D��r@ r uyHv" @    �t�a �� �؀Y�3��_`���v�yH�[��~x`@@�� ���vY�
@9[� b�Y��%�i���X�u<�c��-H�p�Y���e��jo������+�r��L&`m�;B�5 �:}�I�#�f�H��L�F�t ����C�;
���~���s~_�f��&b 4� ���48�ى���$�Q�^1T&c   #Ԛ0LT/6ݠ ��C;�Z�:��"��Y!��P�ɦ8 �758R��h  � ��H�0         
        t��*{ǈ�D��A��              ]�`c���� `� 6��'
C��<�C�V�H1�A�*�  Hl�   R��B!� 
�()�~ V��X   �4 
N�  h��`�� �h �!�@�(ib,�cH��to��v���� �     .�� �G `0    ,m � G�	=	�    ��� �	G�f�A@BIB@                �@�Q�
�L 2*�P              � h      c tDq��E��R�����&� � 0 0  �    d8��y�d@ �BG"�� ECP�ǣT2��l-� 	FF�I�X�0���~� �   ��  c� �  ��A�`𧇖8B����|���  ��
B0C9F"��y ;Z� )����FR� *�� ꀴ��,:kJ��!��f� 
�� ` @�0��e��ѥF��>      h.�GTyD���B����    �    D  �0         �8�S|�SHc!� ����-���Q�2��n>�Ǡz�`  l��� �X�w�|���Ta��r�%+�p� �@
�r�u�Pi�    0  ��O.��1I�Ok���N�x(�<��j�(3��N��-�K�Y�b����%�9@L6��    0;e\>G��R[����B��L1�eH�NS�?-�$�%�o8 `@` ����x޹u��     7���Bli�
ޮ�
7���Y8��TD2���-�B����b@ A	��@�P�UX#P `� 1 � W,���>i��W썇��ь�o/�z/Ew!N�U
~��BR6�&��R`� b @�B�×�P��   
�OT0T  N�eJ̛�J*$�S��
'u��`9n�t�������$ 0�H�=d�31eH C ;��c&��`��Y�V��N��[��������Skn8��`<� `    0�� Jd)cQi����aJ�$ƕ�u��e�2$��A�'6~�e4� �VJ�P{���"�4�   � ���ڰ�4��   �V�P ��B����u�,B�o�#��g����Xu"�Φ����/>�`0�   s�XĠ�2���h
h�7����9�5.�Qܕ�P q�c�h'��I��XLS�����Lt}��     t'B`          P        �&�    ��TX�                  6�� !�V�`       C  9L                                       ���     ` `                    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1E48601-2DC4-4DF7-B02C-E0D8524BFA62}" type="datetime1">
              <a:rPr lang="ko-KR" altLang="en-US"/>
              <a:pPr lvl="0">
                <a:defRPr lang="ko-KR" altLang="en-US"/>
              </a:pPr>
              <a:t>2019-01-17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4B730D2-7763-4164-B550-68E35AA2227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>
              <a:defRPr lang="ko-KR" altLang="en-US"/>
            </a:pPr>
            <a:r>
              <a:rPr lang="ko-KR" altLang="en-US"/>
              <a:t>저널 발표 시작하겠습니다.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이번 저널은 심혈관계 약물유전체학의 현상황과 미래에 대한 리뷰저널이고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저는 발표를 맡은 본과 2학년 학생 김자윤입니다.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4B730D2-7763-4164-B550-68E35AA2227A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다음은 heparin인데, heparin에 대해서는 저널에서 간단히 다루고 있었습니다.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heparin을 투여했을 때 HLA-DRA region이나 T-cell death-associated gene8 주변에 SNP가 있는 경우/  heparin-induced thrombocytopenia가 잘 유발된다고 합니다. 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  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4B730D2-7763-4164-B550-68E35AA2227A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새롭게 개발된 약들에 대한 내용도 조금 있었는데요,,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clopidogrel과 같은 anti-platelet 제제로는 prasugrel, ticagrelor가 있고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warfarin과 같은 anti-coagulation 제제로는 dabigatran, apixaban, rivaroxaban이 있습니다. 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이 약들이 clopidogrel과 warfarin을 대체할 수 있을지에 대해서는 아직 좀더 시험이 필요한 것 같습니다.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4B730D2-7763-4164-B550-68E35AA2227A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다음은 statin입니다.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Statin은 HMG-CoA reductase inhibitor로서,, LDL 수치를 낮춰주고,, 심혈관계 질환 위험을 줄여주는 역할을 합니다.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statin의 종류는 여러가지가 있는데요/  그 약들의 작용에 대한 관련 gene 연구는 다음과 같은 것들이 있습니다.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HMG-CoA reductase gene의 SNP는 --- pravastatin /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APOE genotype는 --- 당뇨환자에서의 statin /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CYP3A4의 intronic variant는 --- simvastatin /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APOE &amp; ABCG2 &amp; Flavin-containing monooxygenase 3 gene &amp; lipoprotein lipase gene은 --- rosuvastatin   과 연관이 있다는 연구들이 있었고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그 외에도 CLMN gene, APOC1 gene variants도 statin 작용에 영향을 준다는 연구가 있었습니다.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4B730D2-7763-4164-B550-68E35AA2227A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</p:spTree>
  </p:cSld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gene과 / statin 치료를 받고 있는 환자의 / cardiac events 발생의 연관성에 대한 연구도 있습니다.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ADAMTS1이나 LPA gene같은 anti-inflammatory gene의 SNP가 / statin 치료를 받고 있는 MI 환자들에게서 / LDL을 줄여주고 cardiac event 발생을 줄이는데 예측자료로 사용될 수 있다는 결과가 있었고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SLCO1B1의 SNP가 high-dose simvastatin 치료를 받는 환자들의 myopathy risk factor로 작용한다는 결과도 있었습니다.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4B730D2-7763-4164-B550-68E35AA2227A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</p:spTree>
  </p:cSld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다음은 A-fib에서의 anti-arrhythmic drug 치료에 대한 내용입니다.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이 경우에도 특정 gene의 SNP가 / 약물의 치료효과를 감소시키고 / cardioversion이나 A-fib ablation 받은 환자들의 A-fib 재발과 연관이 있다고 하고,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ADRB1 gene의 variant도 A-fib의 약물 감수성과 관련이 있어서 약물 개발에 타겟으로 생각되고 있다고 합니다.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4B730D2-7763-4164-B550-68E35AA2227A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</p:spTree>
  </p:cSld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여기서부터는 현재 심혈관계 약물 개발에의 유전체적 접근에 대한 내용입니다.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첫번째는, PCSK9의 gain-of-function이 / familial hypercholesterolemia를 유발한다는 것에서 착안한 연구로, 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 PCSK9의 loss of function variants를 갖고 있는 사람이,, 평균 LDL 수치가 낮고 CAD risk가 낮다는 것을 확인되었고,,  따라서 PSCK9가 potential drug target이 될 수 있을 것으로 보아 현재 두개의 관련 약물이 임상 3상 시험에 있다고 합니다.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4B730D2-7763-4164-B550-68E35AA2227A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</p:spTree>
  </p:cSld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두번째로는 ezetemibe의 target이 되는 NPC1L1의 loss of function variants가 / CAD 환자들에서 더 드물다는 것을 통해 / ezetimibe가 CAD 환자들에게 더 효과가 있다는 증거를 제시해주는 연구였고,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세번째로는 APOC3에 생기는 loss of function mutation이 / TG를 낮추고 CAD 발생도 낮춰주는 것으로 나타나 / TG lowering이 cardioprotective한 효과가 있을 수 있다는 점을 제시해줍니다.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4B730D2-7763-4164-B550-68E35AA2227A}" type="slidenum">
              <a:rPr lang="en-US" altLang="en-US"/>
              <a:pPr lvl="0">
                <a:defRPr lang="ko-KR" altLang="en-US"/>
              </a:pPr>
              <a:t>16</a:t>
            </a:fld>
            <a:endParaRPr lang="en-US" altLang="en-US"/>
          </a:p>
        </p:txBody>
      </p:sp>
    </p:spTree>
  </p:cSld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마지막으로 임상에서 약물유전체학을 사용하는데 있는 장애물에 대한 내용입니다.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genomic variants가 있는 환자들에게서의 적절한 치료반응에 대한 증거가 불완전하다는 점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genetic variants의 효과 크기의 가변성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몇몇 variants의 기능에 대한 불확실성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여러 logistic issues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그리고 genomic medicine에 대한 기본 개념에 익숙하지 않다는 문제들이 있었습니다.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4B730D2-7763-4164-B550-68E35AA2227A}" type="slidenum">
              <a:rPr lang="en-US" altLang="en-US"/>
              <a:pPr lvl="0">
                <a:defRPr lang="ko-KR" altLang="en-US"/>
              </a:pPr>
              <a:t>17</a:t>
            </a:fld>
            <a:endParaRPr lang="en-US" altLang="en-US"/>
          </a:p>
        </p:txBody>
      </p:sp>
    </p:spTree>
  </p:cSld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감사합니다아.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4B730D2-7763-4164-B550-68E35AA2227A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이 저널은 대표적인 심혈관계 질환 약인 clopidogrel, warfarin, heparin, statin의 작용에 영향을 줄 수 있는 유전체적 요인들 알아보고,,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 이를 약물 개발에 이용할 수 있는 방안을 보여주고 있습니다.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4B730D2-7763-4164-B550-68E35AA2227A}" type="slidenum">
              <a:rPr lang="ko-KR" altLang="en-US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간단한 백그라운드 설명을 하자면,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약물의 작용은 크게,,  작용부위에서의 약물 농도// 약물과 타겟의 상호작용// 타겟의 기능을 변화시키는 요인 등의 영향을 받습니다.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이러한 약물의 작용을 변화시키는 gene으로, 이번 저널에서 언급하는 것들로는,,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 drug oxidation 기능을 하는 cytochrome P4 50 superfamiliy가 대표적이고,  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 그 외에도 약물 수송에 관여하는 여러가지가 있습니다.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4B730D2-7763-4164-B550-68E35AA2227A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목차는 우선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대표적인 심혈관계 약물 작용에,,  어떤 유전체적 정보가 있는지 알아보고,,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새로운 타겟을 찾기 위한 시도들과,,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마지막으로 약물유전체학이 임상에서 사용되는데 어떤 장애물이 있는지 알아보겠습니다.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4B730D2-7763-4164-B550-68E35AA2227A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첫번째 clopidogrel입니다.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Clopidogrel은 1990년대 후반에 승인된 항혈소판제제인데요. clopidogrel 자체는 prodrug로서 CYP2C19에 의해 대사가 되어야 작용을 할 수 있습니다.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따라서 CYP2C19에 mutation이 생기게 되면 clopidogrel의 대사에 영향을 주고 약의 anti-platelet 효능에 변화가 생기게 됩니다.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*2가 가장 대표적인 variants인데,,  이는 loss-of-function이라서,, clopidogrel의 대사를 감소시켜서 metabolite가 줄어들게 되므로,, clopidogrel의 효과는 감소합니다.    이 변이는 asian에 더 많다고 합니다.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그 외에도 *3가 또 loss of function variant이고, *17은 gain of Function variant라서 이경우는 clopidogrel의 효과가 증가합니다.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4B730D2-7763-4164-B550-68E35AA2227A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아미쉬인들을 대상으로 한 GWAS 실험입니다. 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CYP2C19*2와 clopidogrel에 의해 억제되는/ ADP-induced platelet aggregation 의 관계를 검증해보는 연구였는데/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 그 결과 *2가 유전적인 영향이 있는 것은 맞지만/ clopidogrel의 작용에는 다른 요인들에 비해 기여하는 바가 생각보다 크지 않았다는 결과가 나왔고,/  따라서 더 큰 규모의 RCT가 필요할 것 같다는 결론이었습니다.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4B730D2-7763-4164-B550-68E35AA2227A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두번째는 warfarin입니다.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warfarin 작용과 관련된 gene으로는 CYP2C9와 VKORC1이 있습니다.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우선 CYP2C9는 warfarin을 inactivation 시키는 효소로,, CYP2C9에 loss of function mutation이 생기면 warfarin 효과는 증가하게 됩니다.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대표적 CYP2C9 variants인 *2와 *3는 둘다 효소 기능을 저하시키거나 없애는 mutation으로서,, warfarin 효과를 높여줍니다.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VKORC1은 vitamin K complex subunit을 encode하는 gene으로서/  이 gene의 promoter에 mutation이 생겨서 VKORC1 발현이 증가한 사람은/  치료를 위해 더 높은 warfarin의 용량이 필요합니다.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VKORC1 variants는 warfarin resistance familial syndrome과도 연관이 있다고 합니다.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4B730D2-7763-4164-B550-68E35AA2227A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African-american을 대상으로 한 GWAS입니다.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VKORC1과 CYP2C9에의 variation이 warfarin steady-state dose에 50%까지 영향을 줄 수 있다는 점을 확인하는 연구였습니다. 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이 연구에서 역시 VKORC1 promoter variants가 더 많은 warfarin 용량을 필요로 하게 한다는 점을 확인할 수 있었고/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또한 최근 GWAS에서는 CYP2C9 근처의 새로운 gene variants도 확인되었습니다.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4B730D2-7763-4164-B550-68E35AA2227A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warfarin의 steady-state dose를 예측할 수 있는 알고리즘에 대한 연구도 있었습니다. 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임상시험은 이 알고리즘을 돌리는데 clinical factor와 genetic factor의 기여도를 확인해볼 수 있는 시험으로써 / 대상자는  steady-state warfarin 용량이 매우 낮거나 높은 사람들로 구성되었습니다.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 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clinical factors는 warfarin과 interacting할 수 있는 약물인 statin이나 amiodarone이 병용투여 되는 것이었고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genetic factor는 현재 알려진/ warfarin에 영향을 주는 gene variation입니다.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결과는 clinical과 genetic factor를 둘다 고려했을 때 가장 알고리즘 퍼포먼스가 좋았고 / genetic factor만으로 warfarin용량을 예측하는 것은 가장 퍼포먼스가 좋지 않았습니다.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이 알고리즘 결과를 통해 genetic factor를 이용하려면 좀더 대규모의 임상시험이 필요하다는 결론이 나왔습니다.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4B730D2-7763-4164-B550-68E35AA2227A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F803-FBAE-47C5-AF17-ACAAE655A6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80391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BB45-4E23-4746-AD7F-5F359165326B}" type="datetime1">
              <a:rPr lang="ko-KR" altLang="en-US" smtClean="0"/>
              <a:pPr/>
              <a:t>2017-07-02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F803-FBAE-47C5-AF17-ACAAE655A6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29616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9787-C655-46BE-8E2A-D07E31C532B7}" type="datetime1">
              <a:rPr lang="ko-KR" altLang="en-US" smtClean="0"/>
              <a:pPr/>
              <a:t>2017-07-02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F803-FBAE-47C5-AF17-ACAAE655A6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48651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1A18-052D-44FB-A941-60F6FCFC6966}" type="datetime1">
              <a:rPr lang="ko-KR" altLang="en-US" smtClean="0"/>
              <a:pPr/>
              <a:t>2017-07-02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F803-FBAE-47C5-AF17-ACAAE655A6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92851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291F-31EF-4D6C-93A4-A0379107C81E}" type="datetime1">
              <a:rPr lang="ko-KR" altLang="en-US" smtClean="0"/>
              <a:pPr/>
              <a:t>2017-07-02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F803-FBAE-47C5-AF17-ACAAE655A6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62378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A2E1-9AFE-4F47-A552-322503FF6830}" type="datetime1">
              <a:rPr lang="ko-KR" altLang="en-US" smtClean="0"/>
              <a:pPr/>
              <a:t>2017-07-02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F803-FBAE-47C5-AF17-ACAAE655A6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15969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BA07-D3DA-4248-BDBE-2D3040C8EB7C}" type="datetime1">
              <a:rPr lang="ko-KR" altLang="en-US" smtClean="0"/>
              <a:pPr/>
              <a:t>2017-07-02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F803-FBAE-47C5-AF17-ACAAE655A6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71454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CC75-7AA9-404A-9695-E5F026D3FB58}" type="datetime1">
              <a:rPr lang="ko-KR" altLang="en-US" smtClean="0"/>
              <a:pPr/>
              <a:t>2017-07-02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F803-FBAE-47C5-AF17-ACAAE655A6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3204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6DB8-738C-4922-8BE8-0E005607D104}" type="datetime1">
              <a:rPr lang="ko-KR" altLang="en-US" smtClean="0"/>
              <a:pPr/>
              <a:t>2017-07-02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F803-FBAE-47C5-AF17-ACAAE655A6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88276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C22B-F7BB-4959-A904-B17F3D7121BD}" type="datetime1">
              <a:rPr lang="ko-KR" altLang="en-US" smtClean="0"/>
              <a:pPr/>
              <a:t>2017-07-02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F803-FBAE-47C5-AF17-ACAAE655A6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31010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7332-376F-41CC-BC81-B23DC0109FC6}" type="datetime1">
              <a:rPr lang="ko-KR" altLang="en-US" smtClean="0"/>
              <a:pPr/>
              <a:t>2017-07-02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F803-FBAE-47C5-AF17-ACAAE655A6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181132"/>
      </p:ext>
    </p:extLst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1.png"  /><Relationship Id="rId14" Type="http://schemas.microsoft.com/office/2007/relationships/hdphoto" Target="../embeddings/oleObjec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0ADEB-76A6-401F-9C86-6A314E0031DD}" type="datetime1">
              <a:rPr lang="ko-KR" altLang="en-US" smtClean="0"/>
              <a:pPr/>
              <a:t>2017-07-02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0F803-FBAE-47C5-AF17-ACAAE655A61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6408204" cy="7647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 userDrawn="1"/>
        </p:nvSpPr>
        <p:spPr>
          <a:xfrm>
            <a:off x="5974606" y="-45443"/>
            <a:ext cx="867195" cy="86719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D:\JNOH\Useful Tools for Presentation\Yonsei University College of Medicine.jpg"/>
          <p:cNvPicPr>
            <a:picLocks noChangeAspect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424" y="87217"/>
            <a:ext cx="2771800" cy="601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179512" y="382804"/>
            <a:ext cx="449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CASE. </a:t>
            </a:r>
            <a:r>
              <a:rPr lang="ko-KR" altLang="en-US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김</a:t>
            </a:r>
            <a:r>
              <a:rPr lang="en-US" altLang="ko-KR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O</a:t>
            </a:r>
            <a:r>
              <a:rPr lang="ko-KR" altLang="en-US" sz="14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선아기</a:t>
            </a:r>
            <a:r>
              <a:rPr lang="ko-KR" altLang="en-US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F/1M</a:t>
            </a:r>
          </a:p>
        </p:txBody>
      </p:sp>
    </p:spTree>
    <p:extLst>
      <p:ext uri="{BB962C8B-B14F-4D97-AF65-F5344CB8AC3E}">
        <p14:creationId xmlns:p14="http://schemas.microsoft.com/office/powerpoint/2010/main" val="389992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/>
          <p:cNvSpPr txBox="1"/>
          <p:nvPr/>
        </p:nvSpPr>
        <p:spPr>
          <a:xfrm>
            <a:off x="1403648" y="4327879"/>
            <a:ext cx="6400800" cy="2232248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r>
              <a:rPr lang="en-US" altLang="ko-KR" sz="1800" b="1" i="0" kern="1200" spc="5">
                <a:solidFill>
                  <a:sysClr val="windowText" lastClr="000000">
                    <a:tint val="75000"/>
                  </a:sysClr>
                </a:solidFill>
                <a:uLnTx/>
                <a:uFillTx/>
                <a:latin typeface="Calibri"/>
                <a:ea typeface="맑은 고딕"/>
                <a:cs typeface="+mn-cs"/>
              </a:rPr>
              <a:t>201</a:t>
            </a:r>
            <a:r>
              <a:rPr lang="ko-KR" altLang="en-US" sz="1800" b="1" i="0" kern="1200" spc="5">
                <a:solidFill>
                  <a:sysClr val="windowText" lastClr="000000">
                    <a:tint val="75000"/>
                  </a:sysClr>
                </a:solidFill>
                <a:uLnTx/>
                <a:uFillTx/>
                <a:latin typeface="Calibri"/>
                <a:ea typeface="맑은 고딕"/>
                <a:cs typeface="+mn-cs"/>
              </a:rPr>
              <a:t>9</a:t>
            </a:r>
            <a:r>
              <a:rPr lang="en-US" altLang="ko-KR" sz="1800" b="1" i="0" kern="1200" spc="5">
                <a:solidFill>
                  <a:sysClr val="windowText" lastClr="000000">
                    <a:tint val="75000"/>
                  </a:sysClr>
                </a:solidFill>
                <a:uLnTx/>
                <a:uFillTx/>
                <a:latin typeface="Calibri"/>
                <a:ea typeface="맑은 고딕"/>
                <a:cs typeface="+mn-cs"/>
              </a:rPr>
              <a:t>. </a:t>
            </a:r>
            <a:r>
              <a:rPr lang="en-US" altLang="ko-KR" sz="1800" b="1">
                <a:solidFill>
                  <a:sysClr val="windowText" lastClr="000000">
                    <a:tint val="75000"/>
                  </a:sysClr>
                </a:solidFill>
                <a:latin typeface="Calibri"/>
                <a:ea typeface="맑은 고딕"/>
              </a:rPr>
              <a:t>0</a:t>
            </a:r>
            <a:r>
              <a:rPr lang="ko-KR" altLang="en-US" sz="1800" b="1">
                <a:solidFill>
                  <a:sysClr val="windowText" lastClr="000000">
                    <a:tint val="75000"/>
                  </a:sysClr>
                </a:solidFill>
                <a:latin typeface="Calibri"/>
                <a:ea typeface="맑은 고딕"/>
              </a:rPr>
              <a:t>1</a:t>
            </a:r>
            <a:r>
              <a:rPr lang="en-US" altLang="ko-KR" sz="1800" b="1">
                <a:solidFill>
                  <a:sysClr val="windowText" lastClr="000000">
                    <a:tint val="75000"/>
                  </a:sysClr>
                </a:solidFill>
                <a:latin typeface="Calibri"/>
                <a:ea typeface="맑은 고딕"/>
              </a:rPr>
              <a:t>. </a:t>
            </a:r>
            <a:r>
              <a:rPr lang="ko-KR" altLang="en-US" sz="1800" b="1">
                <a:solidFill>
                  <a:sysClr val="windowText" lastClr="000000">
                    <a:tint val="75000"/>
                  </a:sysClr>
                </a:solidFill>
                <a:latin typeface="Calibri"/>
                <a:ea typeface="맑은 고딕"/>
              </a:rPr>
              <a:t>17</a:t>
            </a:r>
            <a:r>
              <a:rPr lang="en-US" altLang="ko-KR" sz="1800" b="1">
                <a:solidFill>
                  <a:sysClr val="windowText" lastClr="000000">
                    <a:tint val="75000"/>
                  </a:sysClr>
                </a:solidFill>
                <a:latin typeface="Calibri"/>
                <a:ea typeface="맑은 고딕"/>
              </a:rPr>
              <a:t>.</a:t>
            </a:r>
            <a:endParaRPr lang="en-US" altLang="ko-KR" sz="1800" b="1">
              <a:solidFill>
                <a:sysClr val="windowText" lastClr="000000">
                  <a:tint val="75000"/>
                </a:sysClr>
              </a:solidFill>
              <a:latin typeface="Calibri"/>
              <a:ea typeface="맑은 고딕"/>
            </a:endParaRPr>
          </a:p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endParaRPr lang="en-US" altLang="ko-KR" sz="1000" b="1" i="0" kern="1200" spc="5">
              <a:solidFill>
                <a:sysClr val="windowText" lastClr="000000">
                  <a:tint val="75000"/>
                </a:sysClr>
              </a:solidFill>
              <a:uLnTx/>
              <a:uFillTx/>
              <a:latin typeface="Calibri"/>
              <a:ea typeface="맑은 고딕"/>
              <a:cs typeface="+mn-cs"/>
            </a:endParaRPr>
          </a:p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r>
              <a:rPr lang="en-US" altLang="ko-KR" sz="1800" b="1" i="0" kern="1200" spc="5">
                <a:solidFill>
                  <a:sysClr val="windowText" lastClr="000000">
                    <a:tint val="75000"/>
                  </a:sysClr>
                </a:solidFill>
                <a:uLnTx/>
                <a:uFillTx/>
                <a:latin typeface="Calibri"/>
                <a:ea typeface="맑은 고딕"/>
                <a:cs typeface="Ebrima"/>
              </a:rPr>
              <a:t>Student. Jayoon Kim</a:t>
            </a:r>
            <a:endParaRPr lang="en-US" altLang="ko-KR" sz="1800" b="1" i="0" kern="1200" spc="5">
              <a:solidFill>
                <a:sysClr val="windowText" lastClr="000000">
                  <a:tint val="75000"/>
                </a:sysClr>
              </a:solidFill>
              <a:uLnTx/>
              <a:uFillTx/>
              <a:latin typeface="Calibri"/>
              <a:ea typeface="맑은 고딕"/>
              <a:cs typeface="Ebrima"/>
            </a:endParaRPr>
          </a:p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r>
              <a:rPr lang="en-US" altLang="ko-KR" sz="1800" b="1" i="0" kern="1200" spc="5">
                <a:solidFill>
                  <a:sysClr val="windowText" lastClr="000000">
                    <a:tint val="75000"/>
                  </a:sysClr>
                </a:solidFill>
                <a:uLnTx/>
                <a:uFillTx/>
                <a:latin typeface="Calibri"/>
                <a:ea typeface="맑은 고딕"/>
                <a:cs typeface="+mn-cs"/>
              </a:rPr>
              <a:t>Yonsei University, College of Medicine</a:t>
            </a:r>
            <a:endParaRPr lang="en-US" altLang="ko-KR" sz="1800" b="1" i="0" kern="1200" spc="5">
              <a:solidFill>
                <a:sysClr val="windowText" lastClr="000000">
                  <a:tint val="75000"/>
                </a:sysClr>
              </a:solidFill>
              <a:uLnTx/>
              <a:uFillTx/>
              <a:latin typeface="Calibri"/>
              <a:ea typeface="맑은 고딕"/>
              <a:cs typeface="+mn-cs"/>
            </a:endParaRPr>
          </a:p>
          <a:p>
            <a:pPr lvl="0">
              <a:defRPr lang="ko-KR"/>
            </a:pPr>
            <a:endParaRPr lang="en-US" altLang="ko-KR" sz="1000" b="1">
              <a:solidFill>
                <a:sysClr val="windowText" lastClr="000000">
                  <a:tint val="75000"/>
                </a:sysClr>
              </a:solidFill>
              <a:ea typeface="맑은 고딕"/>
            </a:endParaRPr>
          </a:p>
          <a:p>
            <a:pPr marL="0" lvl="0" indent="0" algn="ctr" defTabSz="914400" eaLnBrk="1" latinLnBrk="1" hangingPunct="1">
              <a:spcBef>
                <a:spcPct val="20000"/>
              </a:spcBef>
              <a:buFont typeface="Arial"/>
              <a:buNone/>
              <a:defRPr lang="ko-KR"/>
            </a:pPr>
            <a:r>
              <a:rPr xmlns:mc="http://schemas.openxmlformats.org/markup-compatibility/2006" xmlns:hp="http://schemas.haansoft.com/office/presentation/8.0" lang="en-US" altLang="ko-KR" sz="1800" b="1" i="0" kern="1200" spc="5" mc:Ignorable="hp" hp:hslEmbossed="0">
                <a:solidFill>
                  <a:srgbClr val="8c8c8c"/>
                </a:solidFill>
                <a:latin typeface="Calibri"/>
                <a:ea typeface="맑은 고딕"/>
              </a:rPr>
              <a:t>Asan Medical Center</a:t>
            </a:r>
            <a:endParaRPr xmlns:mc="http://schemas.openxmlformats.org/markup-compatibility/2006" xmlns:hp="http://schemas.haansoft.com/office/presentation/8.0" lang="en-US" altLang="ko-KR" sz="1800" b="1" i="0" kern="1200" spc="5" mc:Ignorable="hp" hp:hslEmbossed="0">
              <a:solidFill>
                <a:srgbClr val="8c8c8c"/>
              </a:solidFill>
              <a:latin typeface="Calibri"/>
              <a:ea typeface="맑은 고딕"/>
            </a:endParaRPr>
          </a:p>
          <a:p>
            <a:pPr lvl="0">
              <a:defRPr lang="ko-KR"/>
            </a:pPr>
            <a:r>
              <a:rPr lang="en-US" altLang="ko-KR" sz="1800" b="1">
                <a:solidFill>
                  <a:sysClr val="windowText" lastClr="000000">
                    <a:tint val="75000"/>
                  </a:sysClr>
                </a:solidFill>
              </a:rPr>
              <a:t>Department of Clinical Pharmacology</a:t>
            </a:r>
            <a:endParaRPr lang="en-US" altLang="ko-KR" sz="1800" b="1">
              <a:solidFill>
                <a:sysClr val="windowText" lastClr="000000">
                  <a:tint val="75000"/>
                </a:sys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F80F803-FBAE-47C5-AF17-ACAAE655A613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6114" y="286372"/>
            <a:ext cx="2946400" cy="382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en-US" altLang="ko-KR" b="1"/>
              <a:t>Journal Presentation</a:t>
            </a:r>
            <a:endParaRPr lang="ko-KR" altLang="en-US" b="1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0376" y="926567"/>
            <a:ext cx="8223248" cy="3095201"/>
          </a:xfrm>
          <a:prstGeom prst="rect">
            <a:avLst/>
          </a:prstGeom>
        </p:spPr>
      </p:pic>
      <p:sp>
        <p:nvSpPr>
          <p:cNvPr id="12" name=""/>
          <p:cNvSpPr/>
          <p:nvPr/>
        </p:nvSpPr>
        <p:spPr>
          <a:xfrm>
            <a:off x="6061362" y="86942"/>
            <a:ext cx="2848840" cy="606135"/>
          </a:xfrm>
          <a:prstGeom prst="rect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114" y="286372"/>
            <a:ext cx="2946400" cy="382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114" y="183282"/>
            <a:ext cx="44962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800" b="1">
                <a:solidFill>
                  <a:schemeClr val="bg1"/>
                </a:solidFill>
                <a:latin typeface="Calibri"/>
              </a:rPr>
              <a:t>Heparin</a:t>
            </a:r>
            <a:endParaRPr lang="en-US" altLang="ko-KR" sz="2800" b="1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2" name="내용 개체 틀 2"/>
          <p:cNvSpPr txBox="1"/>
          <p:nvPr/>
        </p:nvSpPr>
        <p:spPr>
          <a:xfrm>
            <a:off x="60911" y="718075"/>
            <a:ext cx="9022178" cy="583398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457200" lvl="1" indent="0">
              <a:lnSpc>
                <a:spcPct val="150000"/>
              </a:lnSpc>
              <a:spcBef>
                <a:spcPct val="21000"/>
              </a:spcBef>
              <a:buClr>
                <a:srgbClr val="b5beed"/>
              </a:buClr>
              <a:buNone/>
              <a:defRPr lang="ko-KR" altLang="en-US"/>
            </a:pPr>
            <a:endParaRPr lang="en-US" altLang="ko-KR" sz="1700" b="1">
              <a:solidFill>
                <a:schemeClr val="tx1"/>
              </a:solidFill>
              <a:cs typeface="Arial"/>
            </a:endParaRPr>
          </a:p>
          <a:p>
            <a:pPr lvl="1">
              <a:lnSpc>
                <a:spcPct val="150000"/>
              </a:lnSpc>
              <a:spcBef>
                <a:spcPct val="21000"/>
              </a:spcBef>
              <a:buClr>
                <a:srgbClr val="b5beed"/>
              </a:buClr>
              <a:buFont typeface="Wingdings"/>
              <a:buChar char="v"/>
              <a:defRPr lang="ko-KR" altLang="en-US"/>
            </a:pPr>
            <a:r>
              <a:rPr lang="en-US" altLang="ko-KR" sz="2000" b="1">
                <a:solidFill>
                  <a:srgbClr val="000000"/>
                </a:solidFill>
                <a:cs typeface="Arial"/>
              </a:rPr>
              <a:t> Heparin-induced thrombocytopenia</a:t>
            </a:r>
            <a:endParaRPr lang="en-US" altLang="ko-KR" sz="2000" b="1">
              <a:solidFill>
                <a:srgbClr val="000000"/>
              </a:solidFill>
              <a:cs typeface="Arial"/>
            </a:endParaRPr>
          </a:p>
          <a:p>
            <a:pPr lvl="1">
              <a:lnSpc>
                <a:spcPct val="150000"/>
              </a:lnSpc>
              <a:spcBef>
                <a:spcPct val="21000"/>
              </a:spcBef>
              <a:buClr>
                <a:srgbClr val="b5beed"/>
              </a:buClr>
              <a:buFont typeface="Wingdings"/>
              <a:buNone/>
              <a:defRPr lang="ko-KR" altLang="en-US"/>
            </a:pPr>
            <a:endParaRPr lang="en-US" altLang="ko-KR" sz="2000" b="1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600">
                <a:solidFill>
                  <a:srgbClr val="000000"/>
                </a:solidFill>
                <a:cs typeface="Arial"/>
              </a:rPr>
              <a:t>     </a:t>
            </a:r>
            <a:r>
              <a:rPr lang="ko-KR" altLang="en-US" sz="1600">
                <a:solidFill>
                  <a:srgbClr val="000000"/>
                </a:solidFill>
                <a:cs typeface="Arial"/>
              </a:rPr>
              <a:t>-</a:t>
            </a:r>
            <a:r>
              <a:rPr lang="en-US" altLang="ko-KR" sz="1600">
                <a:solidFill>
                  <a:srgbClr val="000000"/>
                </a:solidFill>
                <a:cs typeface="Arial"/>
              </a:rPr>
              <a:t>  SNPs in HLA-DRA region</a:t>
            </a:r>
            <a:endParaRPr lang="en-US" altLang="ko-KR" sz="1600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600">
                <a:solidFill>
                  <a:srgbClr val="000000"/>
                </a:solidFill>
                <a:cs typeface="Arial"/>
              </a:rPr>
              <a:t>     </a:t>
            </a:r>
            <a:r>
              <a:rPr lang="ko-KR" altLang="en-US" sz="1600">
                <a:solidFill>
                  <a:srgbClr val="000000"/>
                </a:solidFill>
                <a:cs typeface="Arial"/>
              </a:rPr>
              <a:t>-</a:t>
            </a:r>
            <a:r>
              <a:rPr lang="en-US" altLang="ko-KR" sz="1600">
                <a:solidFill>
                  <a:srgbClr val="000000"/>
                </a:solidFill>
                <a:cs typeface="Arial"/>
              </a:rPr>
              <a:t>  SNPs near the T-cell death-associated gene 8</a:t>
            </a:r>
            <a:endParaRPr lang="en-US" altLang="ko-KR" sz="1600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endParaRPr lang="en-US" altLang="ko-KR" sz="1600">
              <a:solidFill>
                <a:srgbClr val="000000"/>
              </a:solidFill>
              <a:cs typeface="Arial"/>
            </a:endParaRPr>
          </a:p>
          <a:p>
            <a:pPr lvl="1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Font typeface="Wingdings"/>
              <a:buNone/>
              <a:defRPr lang="ko-KR" altLang="en-US"/>
            </a:pPr>
            <a:endParaRPr lang="en-US" altLang="ko-KR" sz="1800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6061362" y="86942"/>
            <a:ext cx="2848840" cy="606135"/>
          </a:xfrm>
          <a:prstGeom prst="rect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114" y="286372"/>
            <a:ext cx="2946400" cy="382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114" y="183282"/>
            <a:ext cx="44962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800" b="1">
                <a:solidFill>
                  <a:schemeClr val="bg1"/>
                </a:solidFill>
                <a:latin typeface="Calibri"/>
              </a:rPr>
              <a:t>New drugs </a:t>
            </a:r>
            <a:endParaRPr lang="en-US" altLang="ko-KR" sz="2800" b="1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2" name="내용 개체 틀 2"/>
          <p:cNvSpPr txBox="1"/>
          <p:nvPr/>
        </p:nvSpPr>
        <p:spPr>
          <a:xfrm>
            <a:off x="60911" y="718075"/>
            <a:ext cx="9022178" cy="583398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457200" lvl="1" indent="0">
              <a:lnSpc>
                <a:spcPct val="150000"/>
              </a:lnSpc>
              <a:spcBef>
                <a:spcPct val="21000"/>
              </a:spcBef>
              <a:buClr>
                <a:srgbClr val="b5beed"/>
              </a:buClr>
              <a:buNone/>
              <a:defRPr lang="ko-KR" altLang="en-US"/>
            </a:pPr>
            <a:endParaRPr lang="en-US" altLang="ko-KR" sz="1700" b="1">
              <a:solidFill>
                <a:schemeClr val="tx1"/>
              </a:solidFill>
              <a:cs typeface="Arial"/>
            </a:endParaRPr>
          </a:p>
          <a:p>
            <a:pPr lvl="1">
              <a:lnSpc>
                <a:spcPct val="150000"/>
              </a:lnSpc>
              <a:spcBef>
                <a:spcPct val="21000"/>
              </a:spcBef>
              <a:buClr>
                <a:srgbClr val="b5beed"/>
              </a:buClr>
              <a:buFont typeface="Wingdings"/>
              <a:buChar char="v"/>
              <a:defRPr lang="ko-KR" altLang="en-US"/>
            </a:pPr>
            <a:r>
              <a:rPr lang="en-US" altLang="ko-KR" sz="2000" b="1">
                <a:solidFill>
                  <a:srgbClr val="000000"/>
                </a:solidFill>
                <a:cs typeface="Arial"/>
              </a:rPr>
              <a:t> New drugs</a:t>
            </a:r>
            <a:endParaRPr lang="en-US" altLang="ko-KR" sz="2000" b="1">
              <a:solidFill>
                <a:srgbClr val="000000"/>
              </a:solidFill>
              <a:cs typeface="Arial"/>
            </a:endParaRPr>
          </a:p>
          <a:p>
            <a:pPr lvl="1">
              <a:lnSpc>
                <a:spcPct val="150000"/>
              </a:lnSpc>
              <a:spcBef>
                <a:spcPct val="21000"/>
              </a:spcBef>
              <a:buClr>
                <a:srgbClr val="b5beed"/>
              </a:buClr>
              <a:buFont typeface="Wingdings"/>
              <a:buNone/>
              <a:defRPr lang="ko-KR" altLang="en-US"/>
            </a:pPr>
            <a:endParaRPr lang="en-US" altLang="ko-KR" sz="2000" b="1">
              <a:solidFill>
                <a:srgbClr val="000000"/>
              </a:solidFill>
              <a:cs typeface="Arial"/>
            </a:endParaRPr>
          </a:p>
          <a:p>
            <a:pPr lvl="1">
              <a:lnSpc>
                <a:spcPct val="150000"/>
              </a:lnSpc>
              <a:spcBef>
                <a:spcPct val="21000"/>
              </a:spcBef>
              <a:buClr>
                <a:srgbClr val="b5beed"/>
              </a:buClr>
              <a:buFont typeface="Wingdings"/>
              <a:buNone/>
              <a:defRPr lang="ko-KR" altLang="en-US"/>
            </a:pPr>
            <a:r>
              <a:rPr lang="en-US" altLang="ko-KR" sz="2000" b="1">
                <a:solidFill>
                  <a:srgbClr val="000000"/>
                </a:solidFill>
                <a:cs typeface="Arial"/>
              </a:rPr>
              <a:t>     </a:t>
            </a:r>
            <a:r>
              <a:rPr lang="en-US" altLang="ko-KR" sz="1700">
                <a:solidFill>
                  <a:srgbClr val="000000"/>
                </a:solidFill>
                <a:cs typeface="Arial"/>
              </a:rPr>
              <a:t> 1) anti-platelet  :  prasugrel, ticagrelor</a:t>
            </a:r>
            <a:endParaRPr lang="en-US" altLang="ko-KR" sz="1700">
              <a:solidFill>
                <a:srgbClr val="000000"/>
              </a:solidFill>
              <a:cs typeface="Arial"/>
            </a:endParaRPr>
          </a:p>
          <a:p>
            <a:pPr lvl="1">
              <a:lnSpc>
                <a:spcPct val="150000"/>
              </a:lnSpc>
              <a:spcBef>
                <a:spcPct val="21000"/>
              </a:spcBef>
              <a:buClr>
                <a:srgbClr val="b5beed"/>
              </a:buClr>
              <a:buFont typeface="Wingdings"/>
              <a:buNone/>
              <a:defRPr lang="ko-KR" altLang="en-US"/>
            </a:pPr>
            <a:r>
              <a:rPr lang="en-US" altLang="ko-KR" sz="1700">
                <a:solidFill>
                  <a:srgbClr val="000000"/>
                </a:solidFill>
                <a:cs typeface="Arial"/>
              </a:rPr>
              <a:t>       2) anti-coagulant  :  dabigatran, apixaban, rivaroxaban </a:t>
            </a:r>
            <a:endParaRPr lang="en-US" altLang="ko-KR" sz="1700">
              <a:solidFill>
                <a:srgbClr val="000000"/>
              </a:solidFill>
              <a:cs typeface="Arial"/>
            </a:endParaRPr>
          </a:p>
          <a:p>
            <a:pPr lvl="1">
              <a:lnSpc>
                <a:spcPct val="150000"/>
              </a:lnSpc>
              <a:spcBef>
                <a:spcPct val="21000"/>
              </a:spcBef>
              <a:buClr>
                <a:srgbClr val="b5beed"/>
              </a:buClr>
              <a:buFont typeface="Wingdings"/>
              <a:buNone/>
              <a:defRPr lang="ko-KR" altLang="en-US"/>
            </a:pPr>
            <a:endParaRPr lang="en-US" altLang="ko-KR" sz="1700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ko-KR" altLang="en-US" sz="1600" b="0">
                <a:solidFill>
                  <a:srgbClr val="000000"/>
                </a:solidFill>
                <a:cs typeface="Arial"/>
              </a:rPr>
              <a:t>           -&gt; </a:t>
            </a:r>
            <a:r>
              <a:rPr lang="en-US" altLang="ko-KR" sz="1600" b="0">
                <a:solidFill>
                  <a:srgbClr val="000000"/>
                </a:solidFill>
                <a:cs typeface="Arial"/>
              </a:rPr>
              <a:t>remains to be determined as alternatives to clopidogrel and warfarin</a:t>
            </a:r>
            <a:endParaRPr lang="en-US" altLang="ko-KR" sz="1600" b="0">
              <a:solidFill>
                <a:srgbClr val="000000"/>
              </a:solidFill>
              <a:cs typeface="Arial"/>
            </a:endParaRPr>
          </a:p>
          <a:p>
            <a:pPr lvl="1">
              <a:lnSpc>
                <a:spcPct val="150000"/>
              </a:lnSpc>
              <a:spcBef>
                <a:spcPct val="21000"/>
              </a:spcBef>
              <a:buClr>
                <a:srgbClr val="b5beed"/>
              </a:buClr>
              <a:buFont typeface="Wingdings"/>
              <a:buChar char="v"/>
              <a:defRPr lang="ko-KR" altLang="en-US"/>
            </a:pPr>
            <a:endParaRPr lang="en-US" altLang="ko-KR" sz="1800" b="1">
              <a:solidFill>
                <a:srgbClr val="000000"/>
              </a:solidFill>
              <a:cs typeface="Arial"/>
            </a:endParaRPr>
          </a:p>
          <a:p>
            <a:pPr lvl="1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Font typeface="Wingdings"/>
              <a:buNone/>
              <a:defRPr lang="ko-KR" altLang="en-US"/>
            </a:pPr>
            <a:endParaRPr lang="en-US" altLang="ko-KR" sz="1800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6061362" y="86942"/>
            <a:ext cx="2848840" cy="606135"/>
          </a:xfrm>
          <a:prstGeom prst="rect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114" y="286372"/>
            <a:ext cx="2946400" cy="382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114" y="183282"/>
            <a:ext cx="44962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800" b="1">
                <a:solidFill>
                  <a:schemeClr val="bg1"/>
                </a:solidFill>
                <a:latin typeface="Calibri"/>
              </a:rPr>
              <a:t>Statins</a:t>
            </a:r>
            <a:endParaRPr lang="en-US" altLang="ko-KR" sz="2800" b="1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2" name="내용 개체 틀 2"/>
          <p:cNvSpPr txBox="1"/>
          <p:nvPr/>
        </p:nvSpPr>
        <p:spPr>
          <a:xfrm>
            <a:off x="60910" y="925893"/>
            <a:ext cx="9022178" cy="583398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1">
              <a:lnSpc>
                <a:spcPct val="150000"/>
              </a:lnSpc>
              <a:spcBef>
                <a:spcPct val="21000"/>
              </a:spcBef>
              <a:buClr>
                <a:srgbClr val="b5beed"/>
              </a:buClr>
              <a:buFont typeface="Wingdings"/>
              <a:buNone/>
              <a:defRPr lang="ko-KR" altLang="en-US"/>
            </a:pPr>
            <a:r>
              <a:rPr lang="en-US" altLang="ko-KR" sz="1700" b="1">
                <a:solidFill>
                  <a:schemeClr val="tx1"/>
                </a:solidFill>
                <a:cs typeface="Arial"/>
              </a:rPr>
              <a:t>-  HMG-CoA reductase inhibitors</a:t>
            </a:r>
            <a:endParaRPr lang="en-US" altLang="ko-KR" sz="1700" b="1">
              <a:solidFill>
                <a:schemeClr val="tx1"/>
              </a:solidFill>
              <a:cs typeface="Arial"/>
            </a:endParaRPr>
          </a:p>
          <a:p>
            <a:pPr lvl="1">
              <a:lnSpc>
                <a:spcPct val="150000"/>
              </a:lnSpc>
              <a:spcBef>
                <a:spcPct val="21000"/>
              </a:spcBef>
              <a:buClr>
                <a:srgbClr val="b5beed"/>
              </a:buClr>
              <a:buFont typeface="Wingdings"/>
              <a:buNone/>
              <a:defRPr lang="ko-KR" altLang="en-US"/>
            </a:pPr>
            <a:r>
              <a:rPr lang="en-US" altLang="ko-KR" sz="1700" b="1">
                <a:solidFill>
                  <a:schemeClr val="tx1"/>
                </a:solidFill>
                <a:cs typeface="Arial"/>
              </a:rPr>
              <a:t>-  Efficacy at lowering LDL and reducing cardiovascular risk</a:t>
            </a:r>
            <a:endParaRPr lang="en-US" altLang="ko-KR" sz="1700" b="1">
              <a:solidFill>
                <a:schemeClr val="tx1"/>
              </a:solidFill>
              <a:cs typeface="Arial"/>
            </a:endParaRPr>
          </a:p>
          <a:p>
            <a:pPr lvl="1">
              <a:lnSpc>
                <a:spcPct val="150000"/>
              </a:lnSpc>
              <a:spcBef>
                <a:spcPct val="21000"/>
              </a:spcBef>
              <a:buClr>
                <a:srgbClr val="b5beed"/>
              </a:buClr>
              <a:buFont typeface="Wingdings"/>
              <a:buNone/>
              <a:defRPr lang="ko-KR" altLang="en-US"/>
            </a:pPr>
            <a:endParaRPr lang="en-US" altLang="ko-KR" sz="1700" b="1">
              <a:solidFill>
                <a:schemeClr val="tx1"/>
              </a:solidFill>
              <a:cs typeface="Arial"/>
            </a:endParaRPr>
          </a:p>
          <a:p>
            <a:pPr lvl="1">
              <a:lnSpc>
                <a:spcPct val="150000"/>
              </a:lnSpc>
              <a:spcBef>
                <a:spcPct val="21000"/>
              </a:spcBef>
              <a:buClr>
                <a:srgbClr val="b5beed"/>
              </a:buClr>
              <a:buFont typeface="Wingdings"/>
              <a:buChar char="v"/>
              <a:defRPr lang="ko-KR" altLang="en-US"/>
            </a:pPr>
            <a:r>
              <a:rPr lang="en-US" altLang="ko-KR" sz="2000" b="1">
                <a:solidFill>
                  <a:srgbClr val="000000"/>
                </a:solidFill>
                <a:cs typeface="Arial"/>
              </a:rPr>
              <a:t> Studies of gene</a:t>
            </a:r>
            <a:endParaRPr lang="en-US" altLang="ko-KR" sz="2000" b="1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600" b="1">
                <a:solidFill>
                  <a:srgbClr val="000000"/>
                </a:solidFill>
                <a:cs typeface="Arial"/>
              </a:rPr>
              <a:t>      1) SNPs in the HMG-CoA reductase gene -&gt; decrease </a:t>
            </a:r>
            <a:r>
              <a:rPr lang="en-US" altLang="ko-KR" sz="1600" b="1">
                <a:solidFill>
                  <a:srgbClr val="800080"/>
                </a:solidFill>
                <a:cs typeface="Arial"/>
              </a:rPr>
              <a:t>pravastatin</a:t>
            </a:r>
            <a:r>
              <a:rPr lang="en-US" altLang="ko-KR" sz="1600" b="1">
                <a:solidFill>
                  <a:srgbClr val="000000"/>
                </a:solidFill>
                <a:cs typeface="Arial"/>
              </a:rPr>
              <a:t> efficacy</a:t>
            </a:r>
            <a:endParaRPr lang="en-US" altLang="ko-KR" sz="1600" b="1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600" b="1">
                <a:solidFill>
                  <a:srgbClr val="000000"/>
                </a:solidFill>
                <a:cs typeface="Arial"/>
              </a:rPr>
              <a:t>      2) APOE genotype -&gt; associated with efficacy of </a:t>
            </a:r>
            <a:r>
              <a:rPr lang="en-US" altLang="ko-KR" sz="1600" b="1">
                <a:solidFill>
                  <a:srgbClr val="800080"/>
                </a:solidFill>
                <a:cs typeface="Arial"/>
              </a:rPr>
              <a:t>multiple statins</a:t>
            </a:r>
            <a:r>
              <a:rPr lang="en-US" altLang="ko-KR" sz="1600" b="1">
                <a:solidFill>
                  <a:srgbClr val="000000"/>
                </a:solidFill>
                <a:cs typeface="Arial"/>
              </a:rPr>
              <a:t> in lowering LDL</a:t>
            </a:r>
            <a:r>
              <a:rPr lang="ko-KR" altLang="en-US" sz="1600" b="1">
                <a:solidFill>
                  <a:srgbClr val="000000"/>
                </a:solidFill>
                <a:cs typeface="Arial"/>
              </a:rPr>
              <a:t> </a:t>
            </a:r>
            <a:r>
              <a:rPr lang="en-US" altLang="ko-KR" sz="1600" b="1">
                <a:solidFill>
                  <a:srgbClr val="000000"/>
                </a:solidFill>
                <a:cs typeface="Arial"/>
              </a:rPr>
              <a:t>in diabetics</a:t>
            </a:r>
            <a:endParaRPr lang="en-US" altLang="ko-KR" sz="1600" b="1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600" b="1">
                <a:solidFill>
                  <a:srgbClr val="000000"/>
                </a:solidFill>
                <a:cs typeface="Arial"/>
              </a:rPr>
              <a:t>      3) Intronic variant in CYP3A4 (CYP3A4*22 / LoF) -&gt; modulates </a:t>
            </a:r>
            <a:r>
              <a:rPr lang="en-US" altLang="ko-KR" sz="1600" b="1">
                <a:solidFill>
                  <a:srgbClr val="800080"/>
                </a:solidFill>
                <a:cs typeface="Arial"/>
              </a:rPr>
              <a:t>simvastatin</a:t>
            </a:r>
            <a:r>
              <a:rPr lang="en-US" altLang="ko-KR" sz="1600" b="1">
                <a:solidFill>
                  <a:srgbClr val="000000"/>
                </a:solidFill>
                <a:cs typeface="Arial"/>
              </a:rPr>
              <a:t> efficacy</a:t>
            </a:r>
            <a:endParaRPr lang="en-US" altLang="ko-KR" sz="1600" b="1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600" b="1">
                <a:solidFill>
                  <a:srgbClr val="000000"/>
                </a:solidFill>
                <a:cs typeface="Arial"/>
              </a:rPr>
              <a:t>      4) Variants in APOE locus / transporter gene ABCG2 / flavin-containing monooxygenase 3 gene / lipoprotein lipase gene -&gt; modulates </a:t>
            </a:r>
            <a:r>
              <a:rPr lang="en-US" altLang="ko-KR" sz="1600" b="1">
                <a:solidFill>
                  <a:srgbClr val="800080"/>
                </a:solidFill>
                <a:cs typeface="Arial"/>
              </a:rPr>
              <a:t>rosuvastatin</a:t>
            </a:r>
            <a:r>
              <a:rPr lang="en-US" altLang="ko-KR" sz="1600" b="1">
                <a:solidFill>
                  <a:srgbClr val="000000"/>
                </a:solidFill>
                <a:cs typeface="Arial"/>
              </a:rPr>
              <a:t> efficacy</a:t>
            </a:r>
            <a:endParaRPr lang="en-US" altLang="ko-KR" sz="1600" b="1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600" b="1">
                <a:solidFill>
                  <a:srgbClr val="000000"/>
                </a:solidFill>
                <a:cs typeface="Arial"/>
              </a:rPr>
              <a:t>      5) CLMN gene, APOC1 gene ...</a:t>
            </a:r>
            <a:endParaRPr lang="en-US" altLang="ko-KR" sz="1600" b="1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600" b="1">
                <a:solidFill>
                  <a:srgbClr val="000000"/>
                </a:solidFill>
                <a:cs typeface="Arial"/>
              </a:rPr>
              <a:t>             </a:t>
            </a:r>
            <a:endParaRPr lang="en-US" altLang="ko-KR" sz="1600" b="1">
              <a:solidFill>
                <a:srgbClr val="000000"/>
              </a:solidFill>
              <a:cs typeface="Arial"/>
            </a:endParaRPr>
          </a:p>
          <a:p>
            <a:pPr lvl="1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Font typeface="Wingdings"/>
              <a:buNone/>
              <a:defRPr lang="ko-KR" altLang="en-US"/>
            </a:pPr>
            <a:endParaRPr lang="en-US" altLang="ko-KR" sz="1600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6061362" y="86942"/>
            <a:ext cx="2848840" cy="606135"/>
          </a:xfrm>
          <a:prstGeom prst="rect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114" y="286372"/>
            <a:ext cx="2946400" cy="382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114" y="183282"/>
            <a:ext cx="44962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800" b="1">
                <a:solidFill>
                  <a:schemeClr val="bg1"/>
                </a:solidFill>
                <a:latin typeface="Calibri"/>
              </a:rPr>
              <a:t>Statins</a:t>
            </a:r>
            <a:endParaRPr lang="en-US" altLang="ko-KR" sz="2800" b="1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2" name="내용 개체 틀 2"/>
          <p:cNvSpPr txBox="1"/>
          <p:nvPr/>
        </p:nvSpPr>
        <p:spPr>
          <a:xfrm>
            <a:off x="60910" y="925893"/>
            <a:ext cx="9022178" cy="583398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1">
              <a:lnSpc>
                <a:spcPct val="150000"/>
              </a:lnSpc>
              <a:spcBef>
                <a:spcPct val="21000"/>
              </a:spcBef>
              <a:buClr>
                <a:srgbClr val="b5beed"/>
              </a:buClr>
              <a:buFont typeface="Wingdings"/>
              <a:buChar char="v"/>
              <a:defRPr lang="ko-KR" altLang="en-US"/>
            </a:pPr>
            <a:r>
              <a:rPr lang="en-US" altLang="ko-KR" sz="2000" b="1">
                <a:solidFill>
                  <a:srgbClr val="000000"/>
                </a:solidFill>
                <a:cs typeface="Arial"/>
              </a:rPr>
              <a:t> Studies of cardiac events</a:t>
            </a:r>
            <a:endParaRPr lang="en-US" altLang="ko-KR" sz="2000" b="1">
              <a:solidFill>
                <a:srgbClr val="000000"/>
              </a:solidFill>
              <a:cs typeface="Arial"/>
            </a:endParaRPr>
          </a:p>
          <a:p>
            <a:pPr lvl="1">
              <a:lnSpc>
                <a:spcPct val="150000"/>
              </a:lnSpc>
              <a:spcBef>
                <a:spcPct val="21000"/>
              </a:spcBef>
              <a:buClr>
                <a:srgbClr val="b5beed"/>
              </a:buClr>
              <a:buFont typeface="Wingdings"/>
              <a:buNone/>
              <a:defRPr lang="ko-KR" altLang="en-US"/>
            </a:pPr>
            <a:endParaRPr lang="en-US" altLang="ko-KR" sz="1700" b="1">
              <a:solidFill>
                <a:schemeClr val="tx1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700" b="1">
                <a:solidFill>
                  <a:schemeClr val="tx1"/>
                </a:solidFill>
                <a:cs typeface="Arial"/>
              </a:rPr>
              <a:t>1)  SNPs in anti-inflammatory candidate genes(</a:t>
            </a:r>
            <a:r>
              <a:rPr lang="en-US" altLang="ko-KR" sz="1700" b="1">
                <a:solidFill>
                  <a:srgbClr val="000000"/>
                </a:solidFill>
                <a:cs typeface="Arial"/>
              </a:rPr>
              <a:t>ADAMTS1, LPA gene</a:t>
            </a:r>
            <a:r>
              <a:rPr lang="en-US" altLang="ko-KR" sz="1700" b="1">
                <a:solidFill>
                  <a:schemeClr val="tx1"/>
                </a:solidFill>
                <a:cs typeface="Arial"/>
              </a:rPr>
              <a:t>) in MI cases treated with statin</a:t>
            </a:r>
            <a:r>
              <a:rPr lang="en-US" altLang="ko-KR" sz="1600" b="1">
                <a:solidFill>
                  <a:srgbClr val="000000"/>
                </a:solidFill>
                <a:cs typeface="Arial"/>
              </a:rPr>
              <a:t>s -&gt;  strong predictor of decreased LDL lowering and of cardiac events</a:t>
            </a:r>
            <a:endParaRPr lang="en-US" altLang="ko-KR" sz="1600" b="1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600" b="1">
                <a:solidFill>
                  <a:srgbClr val="000000"/>
                </a:solidFill>
                <a:cs typeface="Arial"/>
              </a:rPr>
              <a:t> </a:t>
            </a:r>
            <a:endParaRPr lang="en-US" altLang="ko-KR" sz="1600" b="1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600" b="1">
                <a:solidFill>
                  <a:srgbClr val="000000"/>
                </a:solidFill>
                <a:cs typeface="Arial"/>
              </a:rPr>
              <a:t>2) SNP in SLCO1B1 -&gt; risk factor for myopathy during high-dose </a:t>
            </a:r>
            <a:r>
              <a:rPr lang="en-US" altLang="ko-KR" sz="1600" b="1">
                <a:solidFill>
                  <a:schemeClr val="tx1"/>
                </a:solidFill>
                <a:cs typeface="Arial"/>
              </a:rPr>
              <a:t>simvastatin</a:t>
            </a:r>
            <a:r>
              <a:rPr lang="en-US" altLang="ko-KR" sz="1600" b="1">
                <a:solidFill>
                  <a:srgbClr val="000000"/>
                </a:solidFill>
                <a:cs typeface="Arial"/>
              </a:rPr>
              <a:t> treatment</a:t>
            </a:r>
            <a:endParaRPr lang="en-US" altLang="ko-KR" sz="1600" b="1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600" b="1">
                <a:solidFill>
                  <a:srgbClr val="000000"/>
                </a:solidFill>
                <a:cs typeface="Arial"/>
              </a:rPr>
              <a:t>             </a:t>
            </a:r>
            <a:endParaRPr lang="en-US" altLang="ko-KR" sz="1600" b="1">
              <a:solidFill>
                <a:srgbClr val="000000"/>
              </a:solidFill>
              <a:cs typeface="Arial"/>
            </a:endParaRPr>
          </a:p>
          <a:p>
            <a:pPr lvl="1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Font typeface="Wingdings"/>
              <a:buNone/>
              <a:defRPr lang="ko-KR" altLang="en-US"/>
            </a:pPr>
            <a:endParaRPr lang="en-US" altLang="ko-KR" sz="1600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6061362" y="86942"/>
            <a:ext cx="2848840" cy="606135"/>
          </a:xfrm>
          <a:prstGeom prst="rect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114" y="286372"/>
            <a:ext cx="2946400" cy="382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114" y="183282"/>
            <a:ext cx="44962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800" b="1">
                <a:solidFill>
                  <a:schemeClr val="bg1"/>
                </a:solidFill>
                <a:latin typeface="Calibri"/>
              </a:rPr>
              <a:t>Arrhythmia genomics</a:t>
            </a:r>
            <a:endParaRPr lang="en-US" altLang="ko-KR" sz="2800" b="1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2" name="내용 개체 틀 2"/>
          <p:cNvSpPr txBox="1"/>
          <p:nvPr/>
        </p:nvSpPr>
        <p:spPr>
          <a:xfrm>
            <a:off x="60911" y="657461"/>
            <a:ext cx="9022178" cy="583398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1">
              <a:lnSpc>
                <a:spcPct val="150000"/>
              </a:lnSpc>
              <a:spcBef>
                <a:spcPct val="21000"/>
              </a:spcBef>
              <a:buClr>
                <a:srgbClr val="b5beed"/>
              </a:buClr>
              <a:buFont typeface="Wingdings"/>
              <a:buNone/>
              <a:defRPr lang="ko-KR" altLang="en-US"/>
            </a:pPr>
            <a:endParaRPr lang="en-US" altLang="ko-KR" sz="1700" b="1">
              <a:solidFill>
                <a:schemeClr val="tx1"/>
              </a:solidFill>
              <a:cs typeface="Arial"/>
            </a:endParaRPr>
          </a:p>
          <a:p>
            <a:pPr lvl="1">
              <a:lnSpc>
                <a:spcPct val="150000"/>
              </a:lnSpc>
              <a:spcBef>
                <a:spcPct val="21000"/>
              </a:spcBef>
              <a:buClr>
                <a:srgbClr val="b5beed"/>
              </a:buClr>
              <a:buFont typeface="Wingdings"/>
              <a:buChar char="v"/>
              <a:defRPr lang="ko-KR" altLang="en-US"/>
            </a:pPr>
            <a:r>
              <a:rPr lang="en-US" altLang="ko-KR" sz="2000" b="1">
                <a:solidFill>
                  <a:srgbClr val="000000"/>
                </a:solidFill>
                <a:cs typeface="Arial"/>
              </a:rPr>
              <a:t> Anti-arrhythmic drug therapy in atrial fibrillation</a:t>
            </a:r>
            <a:endParaRPr lang="en-US" altLang="ko-KR" sz="2000" b="1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600" b="1">
                <a:solidFill>
                  <a:srgbClr val="000000"/>
                </a:solidFill>
                <a:cs typeface="Arial"/>
              </a:rPr>
              <a:t>      - SNPs at 4q25 (near PITX2 gene) -&gt;  1) decrease therapeutic effect of the drug</a:t>
            </a:r>
            <a:endParaRPr lang="en-US" altLang="ko-KR" sz="1600" b="1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600" b="1">
                <a:solidFill>
                  <a:srgbClr val="000000"/>
                </a:solidFill>
                <a:cs typeface="Arial"/>
              </a:rPr>
              <a:t>                                                                        2) recurrent AF after cardioversion and AF ablation</a:t>
            </a:r>
            <a:endParaRPr lang="en-US" altLang="ko-KR" sz="1600" b="1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600" b="1">
                <a:solidFill>
                  <a:srgbClr val="000000"/>
                </a:solidFill>
                <a:cs typeface="Arial"/>
              </a:rPr>
              <a:t>                                                                        3) responded better to sodium channel blockers</a:t>
            </a:r>
            <a:endParaRPr lang="en-US" altLang="ko-KR" sz="1600" b="1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600" b="1">
                <a:solidFill>
                  <a:srgbClr val="000000"/>
                </a:solidFill>
                <a:cs typeface="Arial"/>
              </a:rPr>
              <a:t>    </a:t>
            </a:r>
            <a:endParaRPr lang="en-US" altLang="ko-KR" sz="1600" b="1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600" b="1">
                <a:solidFill>
                  <a:srgbClr val="000000"/>
                </a:solidFill>
                <a:cs typeface="Arial"/>
              </a:rPr>
              <a:t>      -  R389G variants in ADRB1 gene -&gt;  effective in managing AF</a:t>
            </a:r>
            <a:endParaRPr lang="en-US" altLang="ko-KR" sz="1600" b="1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600" b="1">
                <a:solidFill>
                  <a:srgbClr val="000000"/>
                </a:solidFill>
                <a:cs typeface="Arial"/>
              </a:rPr>
              <a:t>                                       could be the foundation for selecting therapeutic strategies and specific drugs</a:t>
            </a:r>
            <a:endParaRPr lang="en-US" altLang="ko-KR" sz="1600" b="1">
              <a:solidFill>
                <a:srgbClr val="000000"/>
              </a:solidFill>
              <a:cs typeface="Arial"/>
            </a:endParaRPr>
          </a:p>
          <a:p>
            <a:pPr lvl="1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Font typeface="Wingdings"/>
              <a:buNone/>
              <a:defRPr lang="ko-KR" altLang="en-US"/>
            </a:pPr>
            <a:endParaRPr lang="en-US" altLang="ko-KR" sz="1600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6061362" y="86942"/>
            <a:ext cx="2848840" cy="606135"/>
          </a:xfrm>
          <a:prstGeom prst="rect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114" y="286372"/>
            <a:ext cx="2946400" cy="382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114" y="183282"/>
            <a:ext cx="8782496" cy="948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800" b="1">
                <a:solidFill>
                  <a:schemeClr val="bg1"/>
                </a:solidFill>
                <a:latin typeface="Calibri"/>
              </a:rPr>
              <a:t>Genomic approaches to identifying</a:t>
            </a:r>
            <a:r>
              <a:rPr lang="en-US" altLang="ko-KR" sz="2800" b="1">
                <a:solidFill>
                  <a:schemeClr val="tx1"/>
                </a:solidFill>
                <a:latin typeface="Calibri"/>
              </a:rPr>
              <a:t> </a:t>
            </a:r>
            <a:endParaRPr lang="en-US" altLang="ko-KR" sz="2800" b="1">
              <a:solidFill>
                <a:schemeClr val="tx1"/>
              </a:solidFill>
              <a:latin typeface="Calibri"/>
            </a:endParaRPr>
          </a:p>
          <a:p>
            <a:pPr lvl="0">
              <a:defRPr lang="ko-KR" altLang="en-US"/>
            </a:pPr>
            <a:r>
              <a:rPr lang="en-US" altLang="ko-KR" sz="2800" b="1">
                <a:solidFill>
                  <a:schemeClr val="tx1"/>
                </a:solidFill>
                <a:latin typeface="Calibri"/>
              </a:rPr>
              <a:t>   new mechanisms for drug action and new targets</a:t>
            </a:r>
            <a:endParaRPr lang="en-US" altLang="ko-KR" sz="2800" b="1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2" name="내용 개체 틀 2"/>
          <p:cNvSpPr txBox="1"/>
          <p:nvPr/>
        </p:nvSpPr>
        <p:spPr>
          <a:xfrm>
            <a:off x="60910" y="770029"/>
            <a:ext cx="9022178" cy="583398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1">
              <a:lnSpc>
                <a:spcPct val="150000"/>
              </a:lnSpc>
              <a:spcBef>
                <a:spcPct val="21000"/>
              </a:spcBef>
              <a:buClr>
                <a:srgbClr val="b5beed"/>
              </a:buClr>
              <a:buFont typeface="Wingdings"/>
              <a:buNone/>
              <a:defRPr lang="ko-KR" altLang="en-US"/>
            </a:pPr>
            <a:endParaRPr lang="en-US" altLang="ko-KR" sz="2100" b="1">
              <a:solidFill>
                <a:schemeClr val="tx1"/>
              </a:solidFill>
              <a:cs typeface="Arial"/>
            </a:endParaRPr>
          </a:p>
          <a:p>
            <a:pPr lvl="1">
              <a:lnSpc>
                <a:spcPct val="150000"/>
              </a:lnSpc>
              <a:spcBef>
                <a:spcPct val="21000"/>
              </a:spcBef>
              <a:buClr>
                <a:srgbClr val="b5beed"/>
              </a:buClr>
              <a:buFont typeface="Wingdings"/>
              <a:buNone/>
              <a:defRPr lang="ko-KR" altLang="en-US"/>
            </a:pPr>
            <a:r>
              <a:rPr lang="en-US" altLang="ko-KR" sz="2000" b="1">
                <a:solidFill>
                  <a:srgbClr val="000000"/>
                </a:solidFill>
                <a:cs typeface="Arial"/>
              </a:rPr>
              <a:t>1) Studies of relationship between LoF variants in PCSK9 and heart disease</a:t>
            </a:r>
            <a:endParaRPr lang="en-US" altLang="ko-KR" sz="2000" b="1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600" b="1">
                <a:solidFill>
                  <a:srgbClr val="000000"/>
                </a:solidFill>
                <a:cs typeface="Arial"/>
              </a:rPr>
              <a:t>      - Based on an idea that GoF of PCSK9 causes familial hypercholesterolemia</a:t>
            </a:r>
            <a:endParaRPr lang="en-US" altLang="ko-KR" sz="1600" b="1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600" b="1">
                <a:solidFill>
                  <a:srgbClr val="000000"/>
                </a:solidFill>
                <a:cs typeface="Arial"/>
              </a:rPr>
              <a:t>      - LoF variant carriers  -&gt;  lower mean LDL values</a:t>
            </a:r>
            <a:endParaRPr lang="en-US" altLang="ko-KR" sz="1600" b="1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600" b="1">
                <a:solidFill>
                  <a:srgbClr val="000000"/>
                </a:solidFill>
                <a:cs typeface="Arial"/>
              </a:rPr>
              <a:t>                                                  less coronary artery disease risk     </a:t>
            </a:r>
            <a:endParaRPr lang="en-US" altLang="ko-KR" sz="1600" b="1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endParaRPr lang="en-US" altLang="ko-KR" sz="1600" b="1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600" b="1">
                <a:solidFill>
                  <a:srgbClr val="000000"/>
                </a:solidFill>
                <a:cs typeface="Arial"/>
              </a:rPr>
              <a:t>                     PCSK9 as potential drug target</a:t>
            </a:r>
            <a:endParaRPr lang="en-US" altLang="ko-KR" sz="1600" b="1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600" b="1">
                <a:solidFill>
                  <a:srgbClr val="000000"/>
                </a:solidFill>
                <a:cs typeface="Arial"/>
              </a:rPr>
              <a:t>                     Two new agents are on phase 3 trials               </a:t>
            </a:r>
            <a:endParaRPr lang="en-US" altLang="ko-KR" sz="1600" b="1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600" b="1">
                <a:solidFill>
                  <a:srgbClr val="000000"/>
                </a:solidFill>
                <a:cs typeface="Arial"/>
              </a:rPr>
              <a:t>             </a:t>
            </a:r>
            <a:endParaRPr lang="en-US" altLang="ko-KR" sz="1600" b="1">
              <a:solidFill>
                <a:srgbClr val="000000"/>
              </a:solidFill>
              <a:cs typeface="Arial"/>
            </a:endParaRPr>
          </a:p>
          <a:p>
            <a:pPr lvl="1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Font typeface="Wingdings"/>
              <a:buNone/>
              <a:defRPr lang="ko-KR" altLang="en-US"/>
            </a:pPr>
            <a:endParaRPr lang="en-US" altLang="ko-KR" sz="1600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6061362" y="86942"/>
            <a:ext cx="2848840" cy="606135"/>
          </a:xfrm>
          <a:prstGeom prst="rect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114" y="286372"/>
            <a:ext cx="2946400" cy="382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114" y="183282"/>
            <a:ext cx="8869087" cy="948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800" b="1">
                <a:solidFill>
                  <a:schemeClr val="bg1"/>
                </a:solidFill>
                <a:latin typeface="Calibri"/>
              </a:rPr>
              <a:t>Genomic approaches to identifying</a:t>
            </a:r>
            <a:endParaRPr lang="en-US" altLang="ko-KR" sz="2800" b="1">
              <a:solidFill>
                <a:schemeClr val="bg1"/>
              </a:solidFill>
              <a:latin typeface="Calibri"/>
            </a:endParaRPr>
          </a:p>
          <a:p>
            <a:pPr lvl="0">
              <a:defRPr lang="ko-KR" altLang="en-US"/>
            </a:pPr>
            <a:r>
              <a:rPr lang="en-US" altLang="ko-KR" sz="2800" b="1">
                <a:solidFill>
                  <a:schemeClr val="bg1"/>
                </a:solidFill>
                <a:latin typeface="Calibri"/>
              </a:rPr>
              <a:t>   </a:t>
            </a:r>
            <a:r>
              <a:rPr lang="en-US" altLang="ko-KR" sz="2800" b="1">
                <a:solidFill>
                  <a:schemeClr val="tx1"/>
                </a:solidFill>
                <a:latin typeface="Calibri"/>
              </a:rPr>
              <a:t>new mechanisms for drug action and new targets</a:t>
            </a:r>
            <a:endParaRPr lang="en-US" altLang="ko-KR" sz="2800" b="1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2" name="내용 개체 틀 2"/>
          <p:cNvSpPr txBox="1"/>
          <p:nvPr/>
        </p:nvSpPr>
        <p:spPr>
          <a:xfrm>
            <a:off x="60910" y="770029"/>
            <a:ext cx="9022178" cy="583398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1">
              <a:lnSpc>
                <a:spcPct val="150000"/>
              </a:lnSpc>
              <a:spcBef>
                <a:spcPct val="21000"/>
              </a:spcBef>
              <a:buClr>
                <a:srgbClr val="b5beed"/>
              </a:buClr>
              <a:buFont typeface="Wingdings"/>
              <a:buNone/>
              <a:defRPr lang="ko-KR" altLang="en-US"/>
            </a:pPr>
            <a:endParaRPr lang="en-US" altLang="ko-KR" sz="2100" b="1">
              <a:solidFill>
                <a:schemeClr val="tx1"/>
              </a:solidFill>
              <a:cs typeface="Arial"/>
            </a:endParaRPr>
          </a:p>
          <a:p>
            <a:pPr lvl="1">
              <a:lnSpc>
                <a:spcPct val="150000"/>
              </a:lnSpc>
              <a:spcBef>
                <a:spcPct val="21000"/>
              </a:spcBef>
              <a:buClr>
                <a:srgbClr val="b5beed"/>
              </a:buClr>
              <a:buFont typeface="Wingdings"/>
              <a:buNone/>
              <a:defRPr lang="ko-KR" altLang="en-US"/>
            </a:pPr>
            <a:r>
              <a:rPr lang="en-US" altLang="ko-KR" sz="2000" b="1">
                <a:solidFill>
                  <a:srgbClr val="000000"/>
                </a:solidFill>
                <a:cs typeface="Arial"/>
              </a:rPr>
              <a:t>2) LoF variants in NPC1L1</a:t>
            </a:r>
            <a:r>
              <a:rPr lang="en-US" altLang="ko-KR" sz="1600" b="1">
                <a:solidFill>
                  <a:srgbClr val="000000"/>
                </a:solidFill>
                <a:cs typeface="Arial"/>
              </a:rPr>
              <a:t>(ezetemibe target)</a:t>
            </a:r>
            <a:r>
              <a:rPr lang="en-US" altLang="ko-KR" sz="2000" b="1">
                <a:solidFill>
                  <a:srgbClr val="000000"/>
                </a:solidFill>
                <a:cs typeface="Arial"/>
              </a:rPr>
              <a:t> are less common in subjects with CAD  </a:t>
            </a:r>
            <a:endParaRPr lang="en-US" altLang="ko-KR" sz="2000" b="1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600" b="1">
                <a:solidFill>
                  <a:srgbClr val="000000"/>
                </a:solidFill>
                <a:cs typeface="Arial"/>
              </a:rPr>
              <a:t>      - &gt; provide evidence supporting the cardioprotective effect of ezetimibe</a:t>
            </a:r>
            <a:endParaRPr lang="en-US" altLang="ko-KR" sz="1600" b="1">
              <a:solidFill>
                <a:srgbClr val="000000"/>
              </a:solidFill>
              <a:cs typeface="Arial"/>
            </a:endParaRPr>
          </a:p>
          <a:p>
            <a:pPr lvl="1">
              <a:lnSpc>
                <a:spcPct val="150000"/>
              </a:lnSpc>
              <a:spcBef>
                <a:spcPct val="21000"/>
              </a:spcBef>
              <a:buClr>
                <a:srgbClr val="b5beed"/>
              </a:buClr>
              <a:buFont typeface="Wingdings"/>
              <a:buNone/>
              <a:defRPr lang="ko-KR" altLang="en-US"/>
            </a:pPr>
            <a:endParaRPr lang="en-US" altLang="ko-KR" sz="1600" b="1">
              <a:solidFill>
                <a:srgbClr val="000000"/>
              </a:solidFill>
              <a:cs typeface="Arial"/>
            </a:endParaRPr>
          </a:p>
          <a:p>
            <a:pPr lvl="1">
              <a:lnSpc>
                <a:spcPct val="150000"/>
              </a:lnSpc>
              <a:spcBef>
                <a:spcPct val="21000"/>
              </a:spcBef>
              <a:buClr>
                <a:srgbClr val="b5beed"/>
              </a:buClr>
              <a:buFont typeface="Wingdings"/>
              <a:buNone/>
              <a:defRPr lang="ko-KR" altLang="en-US"/>
            </a:pPr>
            <a:r>
              <a:rPr lang="ko-KR" altLang="en-US" sz="2000" b="1">
                <a:solidFill>
                  <a:srgbClr val="000000"/>
                </a:solidFill>
                <a:cs typeface="Arial"/>
              </a:rPr>
              <a:t>3</a:t>
            </a:r>
            <a:r>
              <a:rPr lang="en-US" altLang="ko-KR" sz="2000" b="1">
                <a:solidFill>
                  <a:srgbClr val="000000"/>
                </a:solidFill>
                <a:cs typeface="Arial"/>
              </a:rPr>
              <a:t>)</a:t>
            </a:r>
            <a:r>
              <a:rPr lang="ko-KR" altLang="en-US" sz="2000" b="1">
                <a:solidFill>
                  <a:srgbClr val="000000"/>
                </a:solidFill>
                <a:cs typeface="Arial"/>
              </a:rPr>
              <a:t> </a:t>
            </a:r>
            <a:r>
              <a:rPr lang="en-US" altLang="ko-KR" sz="2000" b="1">
                <a:solidFill>
                  <a:srgbClr val="000000"/>
                </a:solidFill>
                <a:cs typeface="Arial"/>
              </a:rPr>
              <a:t>Rare LoF of APOC3 related with TG lowering </a:t>
            </a:r>
            <a:endParaRPr lang="en-US" altLang="ko-KR" sz="2000" b="1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600" b="1">
                <a:solidFill>
                  <a:srgbClr val="000000"/>
                </a:solidFill>
                <a:cs typeface="Arial"/>
              </a:rPr>
              <a:t>      - &gt; lowering CAD</a:t>
            </a:r>
            <a:endParaRPr lang="en-US" altLang="ko-KR" sz="1600" b="1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600" b="1">
                <a:solidFill>
                  <a:srgbClr val="000000"/>
                </a:solidFill>
                <a:cs typeface="Arial"/>
              </a:rPr>
              <a:t>      - &gt; suggests that TG lowering could be a cardioprotective strategy</a:t>
            </a:r>
            <a:endParaRPr lang="en-US" altLang="ko-KR" sz="1600" b="1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endParaRPr lang="en-US" altLang="ko-KR" sz="1600" b="1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600" b="1">
                <a:solidFill>
                  <a:srgbClr val="000000"/>
                </a:solidFill>
                <a:cs typeface="Arial"/>
              </a:rPr>
              <a:t>          </a:t>
            </a:r>
            <a:endParaRPr lang="en-US" altLang="ko-KR" sz="1600" b="1">
              <a:solidFill>
                <a:srgbClr val="000000"/>
              </a:solidFill>
              <a:cs typeface="Arial"/>
            </a:endParaRPr>
          </a:p>
          <a:p>
            <a:pPr lvl="1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Font typeface="Wingdings"/>
              <a:buNone/>
              <a:defRPr lang="ko-KR" altLang="en-US"/>
            </a:pPr>
            <a:endParaRPr lang="en-US" altLang="ko-KR" sz="1600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6061362" y="86942"/>
            <a:ext cx="2848840" cy="606135"/>
          </a:xfrm>
          <a:prstGeom prst="rect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F80F803-FBAE-47C5-AF17-ACAAE655A613}" type="slidenum">
              <a:rPr lang="en-US" altLang="en-US"/>
              <a:pPr lvl="0">
                <a:defRPr lang="ko-KR" altLang="en-US"/>
              </a:pPr>
              <a:t>16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116114" y="286372"/>
            <a:ext cx="2946400" cy="382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114" y="183282"/>
            <a:ext cx="8765178" cy="948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800" b="1">
                <a:solidFill>
                  <a:schemeClr val="bg1"/>
                </a:solidFill>
                <a:latin typeface="Calibri"/>
              </a:rPr>
              <a:t>Considerable obstacles of </a:t>
            </a:r>
            <a:endParaRPr lang="en-US" altLang="ko-KR" sz="2800" b="1">
              <a:solidFill>
                <a:schemeClr val="bg1"/>
              </a:solidFill>
              <a:latin typeface="Calibri"/>
            </a:endParaRPr>
          </a:p>
          <a:p>
            <a:pPr lvl="0">
              <a:defRPr lang="ko-KR" altLang="en-US"/>
            </a:pPr>
            <a:r>
              <a:rPr lang="en-US" altLang="ko-KR" sz="2800" b="1">
                <a:solidFill>
                  <a:schemeClr val="tx1"/>
                </a:solidFill>
                <a:latin typeface="Calibri"/>
              </a:rPr>
              <a:t>   clinical implementation of pharmacogenmics</a:t>
            </a:r>
            <a:endParaRPr lang="en-US" altLang="ko-KR" sz="2800" b="1">
              <a:solidFill>
                <a:schemeClr val="tx1"/>
              </a:solidFill>
              <a:latin typeface="Calibri"/>
            </a:endParaRPr>
          </a:p>
        </p:txBody>
      </p:sp>
      <p:sp>
        <p:nvSpPr>
          <p:cNvPr id="7" name="내용 개체 틀 2"/>
          <p:cNvSpPr txBox="1"/>
          <p:nvPr/>
        </p:nvSpPr>
        <p:spPr>
          <a:xfrm>
            <a:off x="57396" y="1173768"/>
            <a:ext cx="9086603" cy="5890958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  <a:spcBef>
                <a:spcPct val="26000"/>
              </a:spcBef>
              <a:buClr>
                <a:srgbClr val="b5beed"/>
              </a:buClr>
              <a:buNone/>
              <a:defRPr lang="ko-KR" altLang="en-US"/>
            </a:pPr>
            <a:endParaRPr lang="en-US" altLang="ko-KR" sz="1600">
              <a:solidFill>
                <a:srgbClr val="000000"/>
              </a:solidFill>
              <a:cs typeface="Arial"/>
            </a:endParaRPr>
          </a:p>
          <a:p>
            <a:pPr lvl="1">
              <a:lnSpc>
                <a:spcPct val="120000"/>
              </a:lnSpc>
              <a:spcBef>
                <a:spcPct val="26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600">
                <a:solidFill>
                  <a:srgbClr val="000000"/>
                </a:solidFill>
                <a:cs typeface="Arial"/>
              </a:rPr>
              <a:t>1) Incomplete evidence on appropriate therapeutic responses in patients with genomic variants</a:t>
            </a:r>
            <a:endParaRPr lang="en-US" altLang="ko-KR" sz="1600">
              <a:solidFill>
                <a:srgbClr val="000000"/>
              </a:solidFill>
              <a:cs typeface="Arial"/>
            </a:endParaRPr>
          </a:p>
          <a:p>
            <a:pPr lvl="1">
              <a:lnSpc>
                <a:spcPct val="120000"/>
              </a:lnSpc>
              <a:spcBef>
                <a:spcPct val="26000"/>
              </a:spcBef>
              <a:buClr>
                <a:srgbClr val="b5beed"/>
              </a:buClr>
              <a:buNone/>
              <a:defRPr lang="ko-KR" altLang="en-US"/>
            </a:pPr>
            <a:endParaRPr lang="en-US" altLang="ko-KR" sz="1600">
              <a:solidFill>
                <a:srgbClr val="000000"/>
              </a:solidFill>
              <a:cs typeface="Arial"/>
            </a:endParaRPr>
          </a:p>
          <a:p>
            <a:pPr lvl="1">
              <a:lnSpc>
                <a:spcPct val="120000"/>
              </a:lnSpc>
              <a:spcBef>
                <a:spcPct val="26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600">
                <a:solidFill>
                  <a:srgbClr val="000000"/>
                </a:solidFill>
                <a:cs typeface="Arial"/>
              </a:rPr>
              <a:t>2) Variable effect sizes of genetic variants</a:t>
            </a:r>
            <a:endParaRPr lang="en-US" altLang="ko-KR" sz="1600">
              <a:solidFill>
                <a:srgbClr val="000000"/>
              </a:solidFill>
              <a:cs typeface="Arial"/>
            </a:endParaRPr>
          </a:p>
          <a:p>
            <a:pPr lvl="1">
              <a:lnSpc>
                <a:spcPct val="120000"/>
              </a:lnSpc>
              <a:spcBef>
                <a:spcPct val="26000"/>
              </a:spcBef>
              <a:buClr>
                <a:srgbClr val="b5beed"/>
              </a:buClr>
              <a:buNone/>
              <a:defRPr lang="ko-KR" altLang="en-US"/>
            </a:pPr>
            <a:endParaRPr lang="en-US" altLang="ko-KR" sz="1600">
              <a:solidFill>
                <a:srgbClr val="000000"/>
              </a:solidFill>
              <a:cs typeface="Arial"/>
            </a:endParaRPr>
          </a:p>
          <a:p>
            <a:pPr lvl="1">
              <a:lnSpc>
                <a:spcPct val="120000"/>
              </a:lnSpc>
              <a:spcBef>
                <a:spcPct val="26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600">
                <a:solidFill>
                  <a:srgbClr val="000000"/>
                </a:solidFill>
                <a:cs typeface="Arial"/>
              </a:rPr>
              <a:t>3) Uncertainty over function of some variants</a:t>
            </a:r>
            <a:endParaRPr lang="en-US" altLang="ko-KR" sz="1600">
              <a:solidFill>
                <a:srgbClr val="000000"/>
              </a:solidFill>
              <a:cs typeface="Arial"/>
            </a:endParaRPr>
          </a:p>
          <a:p>
            <a:pPr lvl="1">
              <a:lnSpc>
                <a:spcPct val="120000"/>
              </a:lnSpc>
              <a:spcBef>
                <a:spcPct val="26000"/>
              </a:spcBef>
              <a:buClr>
                <a:srgbClr val="b5beed"/>
              </a:buClr>
              <a:buNone/>
              <a:defRPr lang="ko-KR" altLang="en-US"/>
            </a:pPr>
            <a:endParaRPr lang="en-US" altLang="ko-KR" sz="1600">
              <a:solidFill>
                <a:srgbClr val="000000"/>
              </a:solidFill>
              <a:cs typeface="Arial"/>
            </a:endParaRPr>
          </a:p>
          <a:p>
            <a:pPr lvl="1">
              <a:lnSpc>
                <a:spcPct val="120000"/>
              </a:lnSpc>
              <a:spcBef>
                <a:spcPct val="26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600">
                <a:solidFill>
                  <a:srgbClr val="000000"/>
                </a:solidFill>
                <a:cs typeface="Arial"/>
              </a:rPr>
              <a:t>4) Logistic issues such as development of decision support or timely delivery of genetic information</a:t>
            </a:r>
            <a:endParaRPr lang="en-US" altLang="ko-KR" sz="1600">
              <a:solidFill>
                <a:srgbClr val="000000"/>
              </a:solidFill>
              <a:cs typeface="Arial"/>
            </a:endParaRPr>
          </a:p>
          <a:p>
            <a:pPr lvl="1">
              <a:lnSpc>
                <a:spcPct val="120000"/>
              </a:lnSpc>
              <a:spcBef>
                <a:spcPct val="26000"/>
              </a:spcBef>
              <a:buClr>
                <a:srgbClr val="b5beed"/>
              </a:buClr>
              <a:buNone/>
              <a:defRPr lang="ko-KR" altLang="en-US"/>
            </a:pPr>
            <a:endParaRPr lang="en-US" altLang="ko-KR" sz="1600">
              <a:solidFill>
                <a:srgbClr val="000000"/>
              </a:solidFill>
              <a:cs typeface="Arial"/>
            </a:endParaRPr>
          </a:p>
          <a:p>
            <a:pPr lvl="1">
              <a:lnSpc>
                <a:spcPct val="120000"/>
              </a:lnSpc>
              <a:spcBef>
                <a:spcPct val="26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600">
                <a:solidFill>
                  <a:srgbClr val="000000"/>
                </a:solidFill>
                <a:cs typeface="Arial"/>
              </a:rPr>
              <a:t>5) Provider unfamiliarity with fundamental concepts in genomic medicine</a:t>
            </a:r>
            <a:endParaRPr lang="en-US" altLang="ko-KR" sz="1600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endParaRPr lang="en-US" altLang="ko-KR" sz="1800">
              <a:solidFill>
                <a:srgbClr val="000000"/>
              </a:solidFill>
              <a:ea typeface="HY울릉도B"/>
              <a:cs typeface="Arial"/>
            </a:endParaRPr>
          </a:p>
          <a:p>
            <a:pPr marL="457200" lvl="1" indent="0">
              <a:lnSpc>
                <a:spcPct val="12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endParaRPr lang="en-US" altLang="ko-KR" sz="1800">
              <a:solidFill>
                <a:srgbClr val="000000"/>
              </a:solidFill>
              <a:cs typeface="Arial"/>
            </a:endParaRPr>
          </a:p>
          <a:p>
            <a:pPr>
              <a:lnSpc>
                <a:spcPct val="150000"/>
              </a:lnSpc>
              <a:spcBef>
                <a:spcPct val="42000"/>
              </a:spcBef>
              <a:buClr>
                <a:srgbClr val="b5beed"/>
              </a:buClr>
              <a:buFont typeface="Wingdings"/>
              <a:buNone/>
              <a:defRPr lang="ko-KR" altLang="en-US"/>
            </a:pPr>
            <a:endParaRPr lang="en-US" altLang="ko-KR" sz="2000" b="1">
              <a:solidFill>
                <a:srgbClr val="7030a0"/>
              </a:solidFill>
              <a:cs typeface="Arial"/>
            </a:endParaRPr>
          </a:p>
          <a:p>
            <a:pPr marL="0" indent="0">
              <a:lnSpc>
                <a:spcPct val="120000"/>
              </a:lnSpc>
              <a:spcBef>
                <a:spcPct val="52000"/>
              </a:spcBef>
              <a:buClr>
                <a:srgbClr val="b5beed"/>
              </a:buClr>
              <a:buNone/>
              <a:defRPr lang="ko-KR" altLang="en-US"/>
            </a:pPr>
            <a:br>
              <a:rPr lang="en-US" altLang="ko-KR" sz="1600" b="1" u="sng">
                <a:cs typeface="Arial"/>
              </a:rPr>
            </a:br>
            <a:endParaRPr lang="en-US" altLang="ko-KR" sz="500">
              <a:cs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6061362" y="86942"/>
            <a:ext cx="2848840" cy="606135"/>
          </a:xfrm>
          <a:prstGeom prst="rect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/>
          <p:nvPr/>
        </p:nvSpPr>
        <p:spPr>
          <a:xfrm>
            <a:off x="1187624" y="2132856"/>
            <a:ext cx="6768752" cy="2376264"/>
          </a:xfrm>
          <a:prstGeom prst="rect">
            <a:avLst/>
          </a:prstGeom>
        </p:spPr>
        <p:txBody>
          <a:bodyPr>
            <a:normAutofit lnSpcReduction="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xmlns:mc="http://schemas.openxmlformats.org/markup-compatibility/2006" xmlns:hp="http://schemas.haansoft.com/office/presentation/8.0" lang="en-US" altLang="ko-KR" sz="6000" b="1" i="0" kern="1200" spc="5" mc:Ignorable="hp" hp:hslEmbossed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uLnTx/>
                <a:uFillTx/>
                <a:latin typeface="Calibri"/>
                <a:ea typeface="맑은 고딕"/>
                <a:cs typeface="+mj-cs"/>
              </a:rPr>
              <a:t>Thank You</a:t>
            </a:r>
            <a:endParaRPr xmlns:mc="http://schemas.openxmlformats.org/markup-compatibility/2006" xmlns:hp="http://schemas.haansoft.com/office/presentation/8.0" lang="ko-KR" altLang="en-US" sz="6000" b="1" i="0" kern="1200" spc="5" mc:Ignorable="hp" hp:hslEmbossed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uLnTx/>
              <a:uFillTx/>
              <a:latin typeface="Calibri"/>
              <a:ea typeface="맑은 고딕"/>
              <a:cs typeface="+mj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227882" y="3722550"/>
            <a:ext cx="6688236" cy="0"/>
          </a:xfrm>
          <a:prstGeom prst="line">
            <a:avLst/>
          </a:prstGeom>
          <a:noFill/>
          <a:ln w="19050" cap="flat" cmpd="sng" algn="ctr">
            <a:solidFill>
              <a:srgbClr val="1f497d"/>
            </a:solidFill>
            <a:prstDash val="solid"/>
          </a:ln>
          <a:effectLst/>
        </p:spPr>
      </p:cxnSp>
      <p:sp>
        <p:nvSpPr>
          <p:cNvPr id="8" name="직사각형 7"/>
          <p:cNvSpPr/>
          <p:nvPr/>
        </p:nvSpPr>
        <p:spPr>
          <a:xfrm>
            <a:off x="1259632" y="3808606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dist" defTabSz="91440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xmlns:mc="http://schemas.openxmlformats.org/markup-compatibility/2006" xmlns:hp="http://schemas.haansoft.com/office/presentation/8.0" lang="en-US" altLang="ko-KR" sz="1800" b="0" i="0" kern="0" spc="5" mc:Ignorable="hp" hp:hslEmbossed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uLnTx/>
                <a:uFillTx/>
              </a:rPr>
              <a:t>JOURNAL PRESENTATION</a:t>
            </a:r>
            <a:endParaRPr xmlns:mc="http://schemas.openxmlformats.org/markup-compatibility/2006" xmlns:hp="http://schemas.haansoft.com/office/presentation/8.0" lang="ko-KR" altLang="en-US" sz="1800" b="0" i="0" kern="0" spc="5" mc:Ignorable="hp" hp:hslEmbossed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F80F803-FBAE-47C5-AF17-ACAAE655A613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  <p:sp>
        <p:nvSpPr>
          <p:cNvPr id="9" name="직사각형 8"/>
          <p:cNvSpPr/>
          <p:nvPr/>
        </p:nvSpPr>
        <p:spPr>
          <a:xfrm>
            <a:off x="116114" y="286372"/>
            <a:ext cx="2946400" cy="382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6061362" y="86942"/>
            <a:ext cx="2848840" cy="606135"/>
          </a:xfrm>
          <a:prstGeom prst="rect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F80F803-FBAE-47C5-AF17-ACAAE655A613}" type="slidenum">
              <a:rPr lang="ko-KR" altLang="en-US"/>
              <a:pPr lvl="0">
                <a:defRPr lang="ko-KR" altLang="en-US"/>
              </a:pPr>
              <a:t>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6114" y="286372"/>
            <a:ext cx="2946400" cy="382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114" y="183282"/>
            <a:ext cx="44962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800" b="1">
                <a:solidFill>
                  <a:schemeClr val="bg1"/>
                </a:solidFill>
                <a:latin typeface="Calibri"/>
              </a:rPr>
              <a:t>Introduction</a:t>
            </a:r>
            <a:endParaRPr lang="en-US" altLang="ko-KR" sz="2800" b="1">
              <a:solidFill>
                <a:schemeClr val="bg1"/>
              </a:solidFill>
              <a:latin typeface="Calibri"/>
            </a:endParaRPr>
          </a:p>
        </p:txBody>
      </p:sp>
      <p:sp>
        <p:nvSpPr>
          <p:cNvPr id="6" name="내용 개체 틀 2"/>
          <p:cNvSpPr txBox="1"/>
          <p:nvPr/>
        </p:nvSpPr>
        <p:spPr>
          <a:xfrm>
            <a:off x="211873" y="827435"/>
            <a:ext cx="9188606" cy="814008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b5beed"/>
              </a:buClr>
              <a:buFont typeface="Wingdings"/>
              <a:buChar char="§"/>
              <a:defRPr lang="ko-KR" altLang="en-US"/>
            </a:pPr>
            <a:r>
              <a:rPr lang="en-US" altLang="ko-KR" b="1">
                <a:cs typeface="Arial"/>
              </a:rPr>
              <a:t> This review summarizes</a:t>
            </a:r>
            <a:endParaRPr lang="en-US" altLang="ko-KR" b="1">
              <a:cs typeface="Arial"/>
            </a:endParaRPr>
          </a:p>
        </p:txBody>
      </p:sp>
      <p:sp>
        <p:nvSpPr>
          <p:cNvPr id="7" name="내용 개체 틀 2"/>
          <p:cNvSpPr txBox="1"/>
          <p:nvPr/>
        </p:nvSpPr>
        <p:spPr>
          <a:xfrm>
            <a:off x="613448" y="1873802"/>
            <a:ext cx="8122595" cy="142184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52000"/>
              </a:spcBef>
              <a:buClr>
                <a:srgbClr val="b5beed"/>
              </a:buClr>
              <a:buFont typeface="Wingdings"/>
              <a:buChar char="v"/>
              <a:defRPr lang="ko-KR" altLang="en-US"/>
            </a:pPr>
            <a:r>
              <a:rPr lang="en-US" altLang="ko-KR" sz="1600">
                <a:solidFill>
                  <a:srgbClr val="000000"/>
                </a:solidFill>
                <a:cs typeface="Arial"/>
              </a:rPr>
              <a:t>the </a:t>
            </a:r>
            <a:r>
              <a:rPr lang="en-US" altLang="ko-KR" sz="1800">
                <a:solidFill>
                  <a:srgbClr val="000000"/>
                </a:solidFill>
                <a:cs typeface="Arial"/>
              </a:rPr>
              <a:t>genomic factors</a:t>
            </a:r>
            <a:r>
              <a:rPr lang="en-US" altLang="ko-KR" sz="1600">
                <a:solidFill>
                  <a:srgbClr val="000000"/>
                </a:solidFill>
                <a:cs typeface="Arial"/>
              </a:rPr>
              <a:t> known to influence </a:t>
            </a:r>
            <a:r>
              <a:rPr lang="en-US" altLang="ko-KR" sz="1800">
                <a:solidFill>
                  <a:srgbClr val="000000"/>
                </a:solidFill>
                <a:cs typeface="Arial"/>
              </a:rPr>
              <a:t>variability in responses </a:t>
            </a:r>
            <a:r>
              <a:rPr lang="en-US" altLang="ko-KR" sz="1600">
                <a:solidFill>
                  <a:srgbClr val="000000"/>
                </a:solidFill>
                <a:cs typeface="Arial"/>
              </a:rPr>
              <a:t>to widely used </a:t>
            </a:r>
            <a:r>
              <a:rPr lang="en-US" altLang="ko-KR" sz="1800">
                <a:solidFill>
                  <a:srgbClr val="000000"/>
                </a:solidFill>
                <a:cs typeface="Arial"/>
              </a:rPr>
              <a:t>cardiovascular drugs</a:t>
            </a:r>
            <a:r>
              <a:rPr lang="en-US" altLang="ko-KR" sz="1600">
                <a:solidFill>
                  <a:srgbClr val="000000"/>
                </a:solidFill>
                <a:cs typeface="Arial"/>
              </a:rPr>
              <a:t> such as clopidogrel, warfarin, heparin and statins.</a:t>
            </a:r>
            <a:endParaRPr lang="en-US" altLang="ko-KR" sz="1600">
              <a:solidFill>
                <a:srgbClr val="000000"/>
              </a:solidFill>
              <a:cs typeface="Arial"/>
            </a:endParaRPr>
          </a:p>
          <a:p>
            <a:pPr>
              <a:lnSpc>
                <a:spcPct val="150000"/>
              </a:lnSpc>
              <a:spcBef>
                <a:spcPct val="52000"/>
              </a:spcBef>
              <a:buClr>
                <a:srgbClr val="b5beed"/>
              </a:buClr>
              <a:buFont typeface="Wingdings"/>
              <a:buNone/>
              <a:defRPr lang="ko-KR" altLang="en-US"/>
            </a:pPr>
            <a:endParaRPr lang="en-US" altLang="ko-KR" sz="1600">
              <a:solidFill>
                <a:srgbClr val="000000"/>
              </a:solidFill>
              <a:cs typeface="Arial"/>
            </a:endParaRPr>
          </a:p>
          <a:p>
            <a:pPr>
              <a:lnSpc>
                <a:spcPct val="150000"/>
              </a:lnSpc>
              <a:spcBef>
                <a:spcPct val="52000"/>
              </a:spcBef>
              <a:buClr>
                <a:srgbClr val="b5beed"/>
              </a:buClr>
              <a:buFont typeface="Wingdings"/>
              <a:buNone/>
              <a:defRPr lang="ko-KR" altLang="en-US"/>
            </a:pPr>
            <a:r>
              <a:rPr lang="ko-KR" altLang="en-US" sz="1600">
                <a:solidFill>
                  <a:srgbClr val="000000"/>
                </a:solidFill>
                <a:cs typeface="Arial"/>
              </a:rPr>
              <a:t>-&gt; </a:t>
            </a:r>
            <a:r>
              <a:rPr lang="en-US" altLang="ko-KR" sz="1600">
                <a:solidFill>
                  <a:srgbClr val="000000"/>
                </a:solidFill>
                <a:cs typeface="Arial"/>
              </a:rPr>
              <a:t>discover </a:t>
            </a:r>
            <a:r>
              <a:rPr lang="en-US" altLang="ko-KR" sz="1800">
                <a:solidFill>
                  <a:srgbClr val="000000"/>
                </a:solidFill>
                <a:cs typeface="Arial"/>
              </a:rPr>
              <a:t>new pathways in common cardiovascular diseases</a:t>
            </a:r>
            <a:r>
              <a:rPr lang="en-US" altLang="ko-KR" sz="1600">
                <a:solidFill>
                  <a:srgbClr val="000000"/>
                </a:solidFill>
                <a:cs typeface="Arial"/>
              </a:rPr>
              <a:t> and </a:t>
            </a:r>
            <a:r>
              <a:rPr lang="en-US" altLang="ko-KR" sz="1800">
                <a:solidFill>
                  <a:srgbClr val="000000"/>
                </a:solidFill>
                <a:cs typeface="Arial"/>
              </a:rPr>
              <a:t>potential new targets for the drug development.</a:t>
            </a:r>
            <a:endParaRPr lang="en-US" altLang="ko-KR" sz="1800">
              <a:solidFill>
                <a:srgbClr val="000000"/>
              </a:solidFill>
              <a:cs typeface="Arial"/>
            </a:endParaRPr>
          </a:p>
          <a:p>
            <a:pPr marL="0" indent="0">
              <a:lnSpc>
                <a:spcPct val="150000"/>
              </a:lnSpc>
              <a:spcBef>
                <a:spcPct val="59000"/>
              </a:spcBef>
              <a:buClr>
                <a:srgbClr val="b5beed"/>
              </a:buClr>
              <a:buNone/>
              <a:defRPr lang="ko-KR" altLang="en-US"/>
            </a:pPr>
            <a:endParaRPr lang="en-US" altLang="ko-KR" sz="1400">
              <a:solidFill>
                <a:srgbClr val="000000"/>
              </a:solidFill>
              <a:cs typeface="Arial"/>
            </a:endParaRPr>
          </a:p>
          <a:p>
            <a:pPr>
              <a:lnSpc>
                <a:spcPct val="150000"/>
              </a:lnSpc>
              <a:spcBef>
                <a:spcPct val="46000"/>
              </a:spcBef>
              <a:buClr>
                <a:srgbClr val="b5beed"/>
              </a:buClr>
              <a:buFont typeface="Wingdings"/>
              <a:buNone/>
              <a:defRPr lang="ko-KR" altLang="en-US"/>
            </a:pPr>
            <a:endParaRPr lang="en-US" altLang="ko-KR" sz="1800" b="1" u="sng">
              <a:solidFill>
                <a:srgbClr val="000000"/>
              </a:solidFill>
              <a:cs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6061362" y="86942"/>
            <a:ext cx="2848840" cy="606135"/>
          </a:xfrm>
          <a:prstGeom prst="rect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F80F803-FBAE-47C5-AF17-ACAAE655A613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116114" y="286372"/>
            <a:ext cx="2946400" cy="382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114" y="183282"/>
            <a:ext cx="44962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800" b="1">
                <a:solidFill>
                  <a:schemeClr val="bg1"/>
                </a:solidFill>
                <a:latin typeface="Calibri"/>
              </a:rPr>
              <a:t>Backgrounds</a:t>
            </a:r>
            <a:endParaRPr lang="en-US" altLang="ko-KR" sz="2800" b="1">
              <a:solidFill>
                <a:schemeClr val="bg1"/>
              </a:solidFill>
              <a:latin typeface="Calibri"/>
            </a:endParaRPr>
          </a:p>
        </p:txBody>
      </p:sp>
      <p:sp>
        <p:nvSpPr>
          <p:cNvPr id="6" name="내용 개체 틀 2"/>
          <p:cNvSpPr txBox="1"/>
          <p:nvPr/>
        </p:nvSpPr>
        <p:spPr>
          <a:xfrm>
            <a:off x="211873" y="827435"/>
            <a:ext cx="9188606" cy="814008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b5beed"/>
              </a:buClr>
              <a:buFont typeface="Wingdings"/>
              <a:buChar char="§"/>
              <a:defRPr lang="ko-KR" altLang="en-US"/>
            </a:pPr>
            <a:r>
              <a:rPr lang="en-US" altLang="ko-KR" sz="2400" b="1">
                <a:cs typeface="Arial"/>
              </a:rPr>
              <a:t> Drug action depends on</a:t>
            </a:r>
            <a:endParaRPr lang="en-US" altLang="ko-KR" sz="2400" b="1"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3864" y="1663370"/>
            <a:ext cx="7736477" cy="1916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v"/>
              <a:defRPr lang="ko-KR" altLang="en-US"/>
            </a:pPr>
            <a:r>
              <a:rPr lang="en-US" altLang="ko-KR" sz="1600"/>
              <a:t>Drug concentration at the site of action</a:t>
            </a:r>
            <a:endParaRPr lang="en-US" altLang="ko-KR" sz="1600"/>
          </a:p>
          <a:p>
            <a:pPr marL="342900" indent="-342900">
              <a:lnSpc>
                <a:spcPct val="150000"/>
              </a:lnSpc>
              <a:buFont typeface="Wingdings"/>
              <a:buChar char="v"/>
              <a:defRPr lang="ko-KR" altLang="en-US"/>
            </a:pPr>
            <a:r>
              <a:rPr lang="en-US" altLang="ko-KR" sz="1600"/>
              <a:t>Interaction between drug and target</a:t>
            </a:r>
            <a:endParaRPr lang="en-US" altLang="ko-KR" sz="1600"/>
          </a:p>
          <a:p>
            <a:pPr marL="342900" indent="-342900">
              <a:lnSpc>
                <a:spcPct val="150000"/>
              </a:lnSpc>
              <a:buFont typeface="Wingdings"/>
              <a:buChar char="v"/>
              <a:defRPr lang="ko-KR" altLang="en-US"/>
            </a:pPr>
            <a:r>
              <a:rPr lang="en-US" altLang="ko-KR" sz="1600"/>
              <a:t>Factors modifying the function of the target which contributes to whole organ or body pathophysiology</a:t>
            </a:r>
            <a:endParaRPr lang="en-US" altLang="ko-KR" sz="1600"/>
          </a:p>
          <a:p>
            <a:pPr marL="342900" indent="-342900">
              <a:lnSpc>
                <a:spcPct val="150000"/>
              </a:lnSpc>
              <a:buFont typeface="Wingdings"/>
              <a:buNone/>
              <a:defRPr lang="ko-KR" altLang="en-US"/>
            </a:pPr>
            <a:endParaRPr lang="en-US" altLang="ko-KR" sz="1600"/>
          </a:p>
        </p:txBody>
      </p:sp>
      <p:sp>
        <p:nvSpPr>
          <p:cNvPr id="12" name="내용 개체 틀 2"/>
          <p:cNvSpPr txBox="1"/>
          <p:nvPr/>
        </p:nvSpPr>
        <p:spPr>
          <a:xfrm>
            <a:off x="211872" y="3429000"/>
            <a:ext cx="9188606" cy="814008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>
              <a:lnSpc>
                <a:spcPct val="150000"/>
              </a:lnSpc>
              <a:buClr>
                <a:srgbClr val="b5beed"/>
              </a:buClr>
              <a:buFont typeface="Wingdings"/>
              <a:buChar char="§"/>
              <a:defRPr lang="ko-KR" altLang="en-US"/>
            </a:pPr>
            <a:r>
              <a:rPr lang="en-US" altLang="ko-KR" sz="2400" b="1">
                <a:cs typeface="Arial"/>
              </a:rPr>
              <a:t> </a:t>
            </a:r>
            <a:r>
              <a:rPr lang="ko-KR" altLang="en-US" sz="2400" b="1">
                <a:cs typeface="Arial"/>
              </a:rPr>
              <a:t> </a:t>
            </a:r>
            <a:r>
              <a:rPr lang="en-US" altLang="ko-KR" sz="2400" b="1">
                <a:cs typeface="Arial"/>
              </a:rPr>
              <a:t>Classes of genes modulating drug action</a:t>
            </a:r>
            <a:endParaRPr lang="en-US" altLang="ko-KR" sz="2400" b="1">
              <a:cs typeface="Arial"/>
            </a:endParaRPr>
          </a:p>
        </p:txBody>
      </p:sp>
      <p:sp>
        <p:nvSpPr>
          <p:cNvPr id="13" name="TextBox 2"/>
          <p:cNvSpPr txBox="1"/>
          <p:nvPr/>
        </p:nvSpPr>
        <p:spPr>
          <a:xfrm>
            <a:off x="574814" y="4254170"/>
            <a:ext cx="7736477" cy="1916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v"/>
              <a:defRPr lang="ko-KR" altLang="en-US"/>
            </a:pPr>
            <a:r>
              <a:rPr lang="en-US" altLang="ko-KR" sz="1600"/>
              <a:t>Cytochrome P450 (CYP) superfamily - CYP3A4, CYP2D6, CYP2C9 and CYP2C19</a:t>
            </a:r>
            <a:endParaRPr lang="en-US" altLang="ko-KR" sz="1600"/>
          </a:p>
          <a:p>
            <a:pPr marL="342900" indent="-342900">
              <a:lnSpc>
                <a:spcPct val="150000"/>
              </a:lnSpc>
              <a:buFont typeface="Wingdings"/>
              <a:buNone/>
              <a:defRPr lang="ko-KR" altLang="en-US"/>
            </a:pPr>
            <a:r>
              <a:rPr lang="en-US" altLang="ko-KR" sz="1600"/>
              <a:t>         : initial drug oxidation</a:t>
            </a:r>
            <a:endParaRPr lang="en-US" altLang="ko-KR" sz="1600"/>
          </a:p>
          <a:p>
            <a:pPr marL="342900" indent="-342900">
              <a:lnSpc>
                <a:spcPct val="150000"/>
              </a:lnSpc>
              <a:buFont typeface="Wingdings"/>
              <a:buChar char="v"/>
              <a:defRPr lang="ko-KR" altLang="en-US"/>
            </a:pPr>
            <a:r>
              <a:rPr lang="en-US" altLang="ko-KR" sz="1600"/>
              <a:t>MATE1 and 2, SLCO1B1, ABCB1  etc.</a:t>
            </a:r>
            <a:endParaRPr lang="en-US" altLang="ko-KR" sz="1600"/>
          </a:p>
          <a:p>
            <a:pPr marL="342900" indent="-342900">
              <a:lnSpc>
                <a:spcPct val="150000"/>
              </a:lnSpc>
              <a:buFont typeface="Wingdings"/>
              <a:buNone/>
              <a:defRPr lang="ko-KR" altLang="en-US"/>
            </a:pPr>
            <a:r>
              <a:rPr lang="en-US" altLang="ko-KR" sz="1600"/>
              <a:t>         :  drug transport molecules across cell membranes</a:t>
            </a:r>
            <a:endParaRPr lang="en-US" altLang="ko-KR" sz="1600"/>
          </a:p>
          <a:p>
            <a:pPr marL="342900" indent="-342900">
              <a:lnSpc>
                <a:spcPct val="150000"/>
              </a:lnSpc>
              <a:buFont typeface="Wingdings"/>
              <a:buNone/>
              <a:defRPr lang="ko-KR" altLang="en-US"/>
            </a:pPr>
            <a:endParaRPr lang="en-US" altLang="ko-KR" sz="1600"/>
          </a:p>
        </p:txBody>
      </p:sp>
      <p:sp>
        <p:nvSpPr>
          <p:cNvPr id="15" name=""/>
          <p:cNvSpPr/>
          <p:nvPr/>
        </p:nvSpPr>
        <p:spPr>
          <a:xfrm>
            <a:off x="6061362" y="86942"/>
            <a:ext cx="2848840" cy="606135"/>
          </a:xfrm>
          <a:prstGeom prst="rect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6F80F803-FBAE-47C5-AF17-ACAAE655A613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116114" y="286372"/>
            <a:ext cx="2946400" cy="382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85205" y="1230414"/>
            <a:ext cx="7736477" cy="3744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v"/>
              <a:defRPr lang="ko-KR" altLang="en-US"/>
            </a:pPr>
            <a:r>
              <a:rPr lang="en-US" altLang="ko-KR" sz="2000"/>
              <a:t>Clopidogrel</a:t>
            </a:r>
            <a:endParaRPr lang="en-US" altLang="ko-KR" sz="2000"/>
          </a:p>
          <a:p>
            <a:pPr marL="342900" indent="-342900">
              <a:lnSpc>
                <a:spcPct val="150000"/>
              </a:lnSpc>
              <a:buFont typeface="Wingdings"/>
              <a:buChar char="v"/>
              <a:defRPr lang="ko-KR" altLang="en-US"/>
            </a:pPr>
            <a:r>
              <a:rPr lang="en-US" altLang="ko-KR" sz="2000"/>
              <a:t>Warfarin</a:t>
            </a:r>
            <a:endParaRPr lang="en-US" altLang="ko-KR" sz="2000"/>
          </a:p>
          <a:p>
            <a:pPr marL="342900" indent="-342900">
              <a:lnSpc>
                <a:spcPct val="150000"/>
              </a:lnSpc>
              <a:buFont typeface="Wingdings"/>
              <a:buChar char="v"/>
              <a:defRPr lang="ko-KR" altLang="en-US"/>
            </a:pPr>
            <a:r>
              <a:rPr lang="en-US" altLang="ko-KR" sz="2000"/>
              <a:t>Heparin</a:t>
            </a:r>
            <a:endParaRPr lang="en-US" altLang="ko-KR" sz="2000"/>
          </a:p>
          <a:p>
            <a:pPr marL="342900" indent="-342900">
              <a:lnSpc>
                <a:spcPct val="150000"/>
              </a:lnSpc>
              <a:buFont typeface="Wingdings"/>
              <a:buChar char="v"/>
              <a:defRPr lang="ko-KR" altLang="en-US"/>
            </a:pPr>
            <a:r>
              <a:rPr lang="en-US" altLang="ko-KR" sz="2000"/>
              <a:t>Statins</a:t>
            </a:r>
            <a:endParaRPr lang="en-US" altLang="ko-KR" sz="2000"/>
          </a:p>
          <a:p>
            <a:pPr marL="342900" indent="-342900">
              <a:lnSpc>
                <a:spcPct val="150000"/>
              </a:lnSpc>
              <a:buFont typeface="Wingdings"/>
              <a:buChar char="v"/>
              <a:defRPr lang="ko-KR" altLang="en-US"/>
            </a:pPr>
            <a:r>
              <a:rPr lang="en-US" altLang="ko-KR" sz="2000"/>
              <a:t>Anti-arrhythmic drugs</a:t>
            </a:r>
            <a:endParaRPr lang="en-US" altLang="ko-KR" sz="2000"/>
          </a:p>
          <a:p>
            <a:pPr marL="342900" indent="-342900">
              <a:lnSpc>
                <a:spcPct val="150000"/>
              </a:lnSpc>
              <a:buFont typeface="Wingdings"/>
              <a:buChar char="v"/>
              <a:defRPr lang="ko-KR" altLang="en-US"/>
            </a:pPr>
            <a:endParaRPr lang="en-US" altLang="ko-KR" sz="2000"/>
          </a:p>
          <a:p>
            <a:pPr marL="342900" indent="-342900">
              <a:lnSpc>
                <a:spcPct val="150000"/>
              </a:lnSpc>
              <a:buFont typeface="Wingdings"/>
              <a:buChar char="v"/>
              <a:defRPr lang="ko-KR" altLang="en-US"/>
            </a:pPr>
            <a:r>
              <a:rPr lang="en-US" altLang="ko-KR" sz="2000"/>
              <a:t>Genomic approaches to identifying new targets for drug action</a:t>
            </a:r>
            <a:endParaRPr lang="en-US" altLang="ko-KR" sz="2000"/>
          </a:p>
          <a:p>
            <a:pPr marL="342900" indent="-342900">
              <a:lnSpc>
                <a:spcPct val="150000"/>
              </a:lnSpc>
              <a:buFont typeface="Wingdings"/>
              <a:buChar char="v"/>
              <a:defRPr lang="ko-KR" altLang="en-US"/>
            </a:pPr>
            <a:r>
              <a:rPr lang="en-US" altLang="ko-KR" sz="2000"/>
              <a:t>Obstacles of clinical implementation of pharmacogenomics</a:t>
            </a:r>
            <a:endParaRPr lang="en-US" altLang="ko-KR" sz="2000"/>
          </a:p>
        </p:txBody>
      </p:sp>
      <p:sp>
        <p:nvSpPr>
          <p:cNvPr id="16" name="TextBox 7"/>
          <p:cNvSpPr txBox="1"/>
          <p:nvPr/>
        </p:nvSpPr>
        <p:spPr>
          <a:xfrm>
            <a:off x="116114" y="183282"/>
            <a:ext cx="44962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800" b="1">
                <a:solidFill>
                  <a:schemeClr val="bg1"/>
                </a:solidFill>
                <a:latin typeface="Calibri"/>
              </a:rPr>
              <a:t>Contents</a:t>
            </a:r>
            <a:endParaRPr lang="en-US" altLang="ko-KR" sz="2800" b="1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7" name=""/>
          <p:cNvSpPr/>
          <p:nvPr/>
        </p:nvSpPr>
        <p:spPr>
          <a:xfrm>
            <a:off x="6061362" y="86942"/>
            <a:ext cx="2848840" cy="606135"/>
          </a:xfrm>
          <a:prstGeom prst="rect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114" y="286372"/>
            <a:ext cx="2946400" cy="382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114" y="183282"/>
            <a:ext cx="44962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800" b="1">
                <a:solidFill>
                  <a:schemeClr val="bg1"/>
                </a:solidFill>
                <a:latin typeface="Calibri"/>
              </a:rPr>
              <a:t>Clopidogrel</a:t>
            </a:r>
            <a:endParaRPr lang="en-US" altLang="ko-KR" sz="2800" b="1">
              <a:solidFill>
                <a:schemeClr val="bg1"/>
              </a:solidFill>
              <a:latin typeface="Calibri"/>
            </a:endParaRPr>
          </a:p>
        </p:txBody>
      </p:sp>
      <p:sp>
        <p:nvSpPr>
          <p:cNvPr id="7" name="내용 개체 틀 2"/>
          <p:cNvSpPr txBox="1"/>
          <p:nvPr/>
        </p:nvSpPr>
        <p:spPr>
          <a:xfrm>
            <a:off x="60911" y="891257"/>
            <a:ext cx="9022178" cy="583398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spcBef>
                <a:spcPct val="21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700" b="1">
                <a:solidFill>
                  <a:schemeClr val="tx1"/>
                </a:solidFill>
                <a:cs typeface="Arial"/>
              </a:rPr>
              <a:t>- Anti-platelet drug approved in the late 1990s</a:t>
            </a:r>
            <a:endParaRPr lang="en-US" altLang="ko-KR" sz="1700" b="1">
              <a:solidFill>
                <a:schemeClr val="tx1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1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700" b="1">
                <a:solidFill>
                  <a:schemeClr val="tx1"/>
                </a:solidFill>
                <a:cs typeface="Arial"/>
              </a:rPr>
              <a:t>- Prodrug  (the metabolite has an effect)</a:t>
            </a:r>
            <a:endParaRPr lang="en-US" altLang="ko-KR" sz="1700" b="1">
              <a:solidFill>
                <a:schemeClr val="tx1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1000"/>
              </a:spcBef>
              <a:buClr>
                <a:srgbClr val="b5beed"/>
              </a:buClr>
              <a:buNone/>
              <a:defRPr lang="ko-KR" altLang="en-US"/>
            </a:pPr>
            <a:endParaRPr lang="en-US" altLang="ko-KR" sz="1700" b="1">
              <a:solidFill>
                <a:schemeClr val="tx1"/>
              </a:solidFill>
              <a:cs typeface="Arial"/>
            </a:endParaRPr>
          </a:p>
          <a:p>
            <a:pPr lvl="1">
              <a:lnSpc>
                <a:spcPct val="150000"/>
              </a:lnSpc>
              <a:spcBef>
                <a:spcPct val="21000"/>
              </a:spcBef>
              <a:buClr>
                <a:srgbClr val="b5beed"/>
              </a:buClr>
              <a:buFont typeface="Wingdings"/>
              <a:buChar char="v"/>
              <a:defRPr lang="ko-KR" altLang="en-US"/>
            </a:pPr>
            <a:r>
              <a:rPr lang="en-US" altLang="ko-KR" sz="2000" b="1">
                <a:solidFill>
                  <a:srgbClr val="000000"/>
                </a:solidFill>
                <a:cs typeface="Arial"/>
              </a:rPr>
              <a:t> Variants on CYP2C19 affect anti-platelet efficacy of clopidogrel</a:t>
            </a:r>
            <a:endParaRPr lang="en-US" altLang="ko-KR" sz="2000" b="1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800" b="1">
                <a:solidFill>
                  <a:srgbClr val="000000"/>
                </a:solidFill>
                <a:cs typeface="Arial"/>
              </a:rPr>
              <a:t>     -  CYP2C19*2  : asian &gt;</a:t>
            </a:r>
            <a:r>
              <a:rPr lang="ko-KR" altLang="en-US" sz="1800" b="1">
                <a:solidFill>
                  <a:srgbClr val="000000"/>
                </a:solidFill>
                <a:cs typeface="Arial"/>
              </a:rPr>
              <a:t> </a:t>
            </a:r>
            <a:r>
              <a:rPr lang="en-US" altLang="ko-KR" sz="1800" b="1">
                <a:solidFill>
                  <a:srgbClr val="000000"/>
                </a:solidFill>
                <a:cs typeface="Arial"/>
              </a:rPr>
              <a:t>caucasian</a:t>
            </a:r>
            <a:endParaRPr lang="en-US" altLang="ko-KR" sz="1800" b="1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800" b="1">
                <a:solidFill>
                  <a:srgbClr val="000000"/>
                </a:solidFill>
                <a:cs typeface="Arial"/>
              </a:rPr>
              <a:t>                                 loss-of-function</a:t>
            </a:r>
            <a:endParaRPr lang="en-US" altLang="ko-KR" sz="1800" b="1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ko-KR" altLang="en-US" sz="1800" b="1">
                <a:solidFill>
                  <a:srgbClr val="000000"/>
                </a:solidFill>
                <a:cs typeface="Arial"/>
              </a:rPr>
              <a:t>     - </a:t>
            </a:r>
            <a:r>
              <a:rPr lang="en-US" altLang="ko-KR" sz="1800" b="1">
                <a:solidFill>
                  <a:srgbClr val="000000"/>
                </a:solidFill>
                <a:cs typeface="Arial"/>
              </a:rPr>
              <a:t> CYP2C19*3 : LoF </a:t>
            </a:r>
            <a:endParaRPr lang="en-US" altLang="ko-KR" sz="1800" b="1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800" b="1">
                <a:solidFill>
                  <a:srgbClr val="000000"/>
                </a:solidFill>
                <a:cs typeface="Arial"/>
              </a:rPr>
              <a:t>     -  CYP2C19*17 : GoF</a:t>
            </a:r>
            <a:endParaRPr lang="en-US" altLang="ko-KR" sz="1800" b="1">
              <a:solidFill>
                <a:srgbClr val="000000"/>
              </a:solidFill>
              <a:cs typeface="Arial"/>
            </a:endParaRPr>
          </a:p>
          <a:p>
            <a:pPr lvl="1">
              <a:lnSpc>
                <a:spcPct val="150000"/>
              </a:lnSpc>
              <a:spcBef>
                <a:spcPct val="21000"/>
              </a:spcBef>
              <a:buClr>
                <a:srgbClr val="b5beed"/>
              </a:buClr>
              <a:buFont typeface="Wingdings"/>
              <a:buChar char="v"/>
              <a:defRPr lang="ko-KR" altLang="en-US"/>
            </a:pPr>
            <a:endParaRPr lang="en-US" altLang="ko-KR" sz="1800" b="1">
              <a:solidFill>
                <a:srgbClr val="000000"/>
              </a:solidFill>
              <a:cs typeface="Arial"/>
            </a:endParaRPr>
          </a:p>
          <a:p>
            <a:pPr lvl="1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Font typeface="Wingdings"/>
              <a:buNone/>
              <a:defRPr lang="ko-KR" altLang="en-US"/>
            </a:pPr>
            <a:endParaRPr lang="en-US" altLang="ko-KR" sz="1800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6104658" y="164874"/>
            <a:ext cx="2805545" cy="43295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6061362" y="86942"/>
            <a:ext cx="2848840" cy="606135"/>
          </a:xfrm>
          <a:prstGeom prst="rect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114" y="286372"/>
            <a:ext cx="2946400" cy="382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114" y="183282"/>
            <a:ext cx="44962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800" b="1">
                <a:solidFill>
                  <a:schemeClr val="bg1"/>
                </a:solidFill>
                <a:latin typeface="Calibri"/>
              </a:rPr>
              <a:t>Clopidogrel</a:t>
            </a:r>
            <a:endParaRPr lang="en-US" altLang="ko-KR" sz="2800" b="1">
              <a:solidFill>
                <a:schemeClr val="bg1"/>
              </a:solidFill>
              <a:latin typeface="Calibri"/>
            </a:endParaRPr>
          </a:p>
        </p:txBody>
      </p:sp>
      <p:sp>
        <p:nvSpPr>
          <p:cNvPr id="7" name="내용 개체 틀 2"/>
          <p:cNvSpPr txBox="1"/>
          <p:nvPr/>
        </p:nvSpPr>
        <p:spPr>
          <a:xfrm>
            <a:off x="60911" y="718075"/>
            <a:ext cx="9022178" cy="583398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spcBef>
                <a:spcPct val="21000"/>
              </a:spcBef>
              <a:buClr>
                <a:srgbClr val="b5beed"/>
              </a:buClr>
              <a:buNone/>
              <a:defRPr lang="ko-KR" altLang="en-US"/>
            </a:pPr>
            <a:endParaRPr lang="en-US" altLang="ko-KR" sz="1700" b="1">
              <a:solidFill>
                <a:schemeClr val="tx1"/>
              </a:solidFill>
              <a:cs typeface="Arial"/>
            </a:endParaRPr>
          </a:p>
          <a:p>
            <a:pPr lvl="1">
              <a:lnSpc>
                <a:spcPct val="150000"/>
              </a:lnSpc>
              <a:spcBef>
                <a:spcPct val="21000"/>
              </a:spcBef>
              <a:buClr>
                <a:srgbClr val="b5beed"/>
              </a:buClr>
              <a:buFont typeface="Wingdings"/>
              <a:buChar char="v"/>
              <a:defRPr lang="ko-KR" altLang="en-US"/>
            </a:pPr>
            <a:r>
              <a:rPr lang="en-US" altLang="ko-KR" sz="2000" b="1">
                <a:solidFill>
                  <a:srgbClr val="000000"/>
                </a:solidFill>
                <a:cs typeface="Arial"/>
              </a:rPr>
              <a:t> GWAS (in 429 Amish subjects)</a:t>
            </a:r>
            <a:endParaRPr lang="en-US" altLang="ko-KR" sz="2000" b="1">
              <a:solidFill>
                <a:srgbClr val="000000"/>
              </a:solidFill>
              <a:cs typeface="Arial"/>
            </a:endParaRPr>
          </a:p>
          <a:p>
            <a:pPr lvl="1">
              <a:lnSpc>
                <a:spcPct val="150000"/>
              </a:lnSpc>
              <a:spcBef>
                <a:spcPct val="21000"/>
              </a:spcBef>
              <a:buClr>
                <a:srgbClr val="b5beed"/>
              </a:buClr>
              <a:buFont typeface="Wingdings"/>
              <a:buNone/>
              <a:defRPr lang="ko-KR" altLang="en-US"/>
            </a:pPr>
            <a:endParaRPr lang="en-US" altLang="ko-KR" sz="2000" b="1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600">
                <a:solidFill>
                  <a:srgbClr val="000000"/>
                </a:solidFill>
                <a:cs typeface="Arial"/>
              </a:rPr>
              <a:t>     -  Examining relation between CYP2C19*2</a:t>
            </a:r>
            <a:r>
              <a:rPr lang="ko-KR" altLang="en-US" sz="1600">
                <a:solidFill>
                  <a:srgbClr val="000000"/>
                </a:solidFill>
                <a:cs typeface="Arial"/>
              </a:rPr>
              <a:t> </a:t>
            </a:r>
            <a:r>
              <a:rPr lang="en-US" altLang="ko-KR" sz="1600">
                <a:solidFill>
                  <a:srgbClr val="000000"/>
                </a:solidFill>
                <a:cs typeface="Arial"/>
              </a:rPr>
              <a:t>and clopidogrel-inhibited ADP-induced platelet aggregation</a:t>
            </a:r>
            <a:endParaRPr lang="en-US" altLang="ko-KR" sz="1600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600">
                <a:solidFill>
                  <a:srgbClr val="000000"/>
                </a:solidFill>
                <a:cs typeface="Arial"/>
              </a:rPr>
              <a:t>  </a:t>
            </a:r>
            <a:endParaRPr lang="en-US" altLang="ko-KR" sz="1600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600">
                <a:solidFill>
                  <a:srgbClr val="000000"/>
                </a:solidFill>
                <a:cs typeface="Arial"/>
              </a:rPr>
              <a:t>     - CYP2C19*2 allele exerts an unusually large genetic effect, its overall contribution to variability in clopidogrel action is unexpectedly small </a:t>
            </a:r>
            <a:endParaRPr lang="en-US" altLang="ko-KR" sz="1600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800" b="1">
                <a:solidFill>
                  <a:srgbClr val="000000"/>
                </a:solidFill>
                <a:cs typeface="Arial"/>
              </a:rPr>
              <a:t>    </a:t>
            </a:r>
            <a:endParaRPr lang="en-US" altLang="ko-KR" sz="1800" b="1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800" b="1">
                <a:solidFill>
                  <a:srgbClr val="000000"/>
                </a:solidFill>
                <a:cs typeface="Arial"/>
              </a:rPr>
              <a:t>    </a:t>
            </a:r>
            <a:r>
              <a:rPr lang="en-US" altLang="ko-KR" sz="1600" b="0">
                <a:solidFill>
                  <a:srgbClr val="000000"/>
                </a:solidFill>
                <a:cs typeface="Arial"/>
              </a:rPr>
              <a:t>- No large randomized clinical trial has evaluated a standard approach yet</a:t>
            </a:r>
            <a:endParaRPr lang="en-US" altLang="ko-KR" sz="1600" b="0">
              <a:solidFill>
                <a:srgbClr val="000000"/>
              </a:solidFill>
              <a:cs typeface="Arial"/>
            </a:endParaRPr>
          </a:p>
          <a:p>
            <a:pPr lvl="1">
              <a:lnSpc>
                <a:spcPct val="150000"/>
              </a:lnSpc>
              <a:spcBef>
                <a:spcPct val="21000"/>
              </a:spcBef>
              <a:buClr>
                <a:srgbClr val="b5beed"/>
              </a:buClr>
              <a:buFont typeface="Wingdings"/>
              <a:buChar char="v"/>
              <a:defRPr lang="ko-KR" altLang="en-US"/>
            </a:pPr>
            <a:endParaRPr lang="en-US" altLang="ko-KR" sz="1800" b="1">
              <a:solidFill>
                <a:srgbClr val="000000"/>
              </a:solidFill>
              <a:cs typeface="Arial"/>
            </a:endParaRPr>
          </a:p>
          <a:p>
            <a:pPr lvl="1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Font typeface="Wingdings"/>
              <a:buNone/>
              <a:defRPr lang="ko-KR" altLang="en-US"/>
            </a:pPr>
            <a:endParaRPr lang="en-US" altLang="ko-KR" sz="1800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6061362" y="86942"/>
            <a:ext cx="2848840" cy="606135"/>
          </a:xfrm>
          <a:prstGeom prst="rect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114" y="286372"/>
            <a:ext cx="2946400" cy="382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114" y="183282"/>
            <a:ext cx="44962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800" b="1">
                <a:solidFill>
                  <a:schemeClr val="bg1"/>
                </a:solidFill>
                <a:latin typeface="Calibri"/>
              </a:rPr>
              <a:t>Warfarin</a:t>
            </a:r>
            <a:endParaRPr lang="en-US" altLang="ko-KR" sz="2800" b="1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2" name="내용 개체 틀 2"/>
          <p:cNvSpPr txBox="1"/>
          <p:nvPr/>
        </p:nvSpPr>
        <p:spPr>
          <a:xfrm>
            <a:off x="60910" y="925893"/>
            <a:ext cx="9022178" cy="583398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1">
              <a:lnSpc>
                <a:spcPct val="150000"/>
              </a:lnSpc>
              <a:spcBef>
                <a:spcPct val="21000"/>
              </a:spcBef>
              <a:buClr>
                <a:srgbClr val="b5beed"/>
              </a:buClr>
              <a:buFont typeface="Wingdings"/>
              <a:buNone/>
              <a:defRPr lang="ko-KR" altLang="en-US"/>
            </a:pPr>
            <a:endParaRPr lang="en-US" altLang="ko-KR" sz="1700" b="1">
              <a:solidFill>
                <a:schemeClr val="tx1"/>
              </a:solidFill>
              <a:cs typeface="Arial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v"/>
              <a:defRPr lang="ko-KR" altLang="en-US"/>
            </a:pPr>
            <a:r>
              <a:rPr lang="en-US" altLang="ko-KR" sz="1900" b="1">
                <a:cs typeface="Arial"/>
              </a:rPr>
              <a:t>Classes of genes modulating drug action</a:t>
            </a:r>
            <a:endParaRPr lang="en-US" altLang="ko-KR" sz="1900" b="1">
              <a:cs typeface="Arial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v"/>
              <a:defRPr lang="ko-KR" altLang="en-US"/>
            </a:pPr>
            <a:endParaRPr lang="en-US" altLang="ko-KR" sz="1900" b="1"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600" b="1">
                <a:solidFill>
                  <a:srgbClr val="000000"/>
                </a:solidFill>
                <a:cs typeface="Arial"/>
              </a:rPr>
              <a:t>      1) CYP2C9 : bioinactivation of warfarin</a:t>
            </a:r>
            <a:endParaRPr lang="en-US" altLang="ko-KR" sz="1600" b="1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600" b="1">
                <a:solidFill>
                  <a:srgbClr val="000000"/>
                </a:solidFill>
                <a:cs typeface="Arial"/>
              </a:rPr>
              <a:t>             CYP2C9*2 - function reduced </a:t>
            </a:r>
            <a:endParaRPr lang="en-US" altLang="ko-KR" sz="1600" b="1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600" b="1">
                <a:solidFill>
                  <a:srgbClr val="000000"/>
                </a:solidFill>
                <a:cs typeface="Arial"/>
              </a:rPr>
              <a:t>             CYP2C9*3 - almost eliminated </a:t>
            </a:r>
            <a:endParaRPr lang="en-US" altLang="ko-KR" sz="1600" b="1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endParaRPr lang="en-US" altLang="ko-KR" sz="1600" b="1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600" b="1">
                <a:solidFill>
                  <a:srgbClr val="000000"/>
                </a:solidFill>
                <a:cs typeface="Arial"/>
              </a:rPr>
              <a:t>      2) VKORC1</a:t>
            </a:r>
            <a:r>
              <a:rPr lang="ko-KR" altLang="en-US" sz="1600" b="1">
                <a:solidFill>
                  <a:srgbClr val="000000"/>
                </a:solidFill>
                <a:cs typeface="Arial"/>
              </a:rPr>
              <a:t> :</a:t>
            </a:r>
            <a:r>
              <a:rPr lang="en-US" altLang="ko-KR" sz="1600" b="1">
                <a:solidFill>
                  <a:srgbClr val="000000"/>
                </a:solidFill>
                <a:cs typeface="Arial"/>
              </a:rPr>
              <a:t> subunit of vitamin K complex</a:t>
            </a:r>
            <a:endParaRPr lang="en-US" altLang="ko-KR" sz="1600" b="1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600" b="1">
                <a:solidFill>
                  <a:srgbClr val="000000"/>
                </a:solidFill>
                <a:cs typeface="Arial"/>
              </a:rPr>
              <a:t>              mutation</a:t>
            </a:r>
            <a:r>
              <a:rPr lang="ko-KR" altLang="en-US" sz="1600" b="1">
                <a:solidFill>
                  <a:srgbClr val="000000"/>
                </a:solidFill>
                <a:cs typeface="Arial"/>
              </a:rPr>
              <a:t> </a:t>
            </a:r>
            <a:r>
              <a:rPr lang="en-US" altLang="ko-KR" sz="1600" b="1">
                <a:solidFill>
                  <a:srgbClr val="000000"/>
                </a:solidFill>
                <a:cs typeface="Arial"/>
              </a:rPr>
              <a:t>on</a:t>
            </a:r>
            <a:r>
              <a:rPr lang="ko-KR" altLang="en-US" sz="1600" b="1">
                <a:solidFill>
                  <a:srgbClr val="000000"/>
                </a:solidFill>
                <a:cs typeface="Arial"/>
              </a:rPr>
              <a:t> </a:t>
            </a:r>
            <a:r>
              <a:rPr lang="en-US" altLang="ko-KR" sz="1600" b="1">
                <a:solidFill>
                  <a:srgbClr val="000000"/>
                </a:solidFill>
                <a:cs typeface="Arial"/>
              </a:rPr>
              <a:t>promoter</a:t>
            </a:r>
            <a:endParaRPr lang="en-US" altLang="ko-KR" sz="1600" b="1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600" b="1">
                <a:solidFill>
                  <a:srgbClr val="000000"/>
                </a:solidFill>
                <a:cs typeface="Arial"/>
              </a:rPr>
              <a:t>              individuals expressing more VKORC1 required greater warfarin doses</a:t>
            </a:r>
            <a:endParaRPr lang="en-US" altLang="ko-KR" sz="1600" b="1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600" b="1">
                <a:solidFill>
                  <a:srgbClr val="000000"/>
                </a:solidFill>
                <a:cs typeface="Arial"/>
              </a:rPr>
              <a:t>             </a:t>
            </a:r>
            <a:endParaRPr lang="en-US" altLang="ko-KR" sz="1600" b="1">
              <a:solidFill>
                <a:srgbClr val="000000"/>
              </a:solidFill>
              <a:cs typeface="Arial"/>
            </a:endParaRPr>
          </a:p>
          <a:p>
            <a:pPr lvl="1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Font typeface="Wingdings"/>
              <a:buNone/>
              <a:defRPr lang="ko-KR" altLang="en-US"/>
            </a:pPr>
            <a:endParaRPr lang="en-US" altLang="ko-KR" sz="1600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6061362" y="86942"/>
            <a:ext cx="2848840" cy="606135"/>
          </a:xfrm>
          <a:prstGeom prst="rect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114" y="286372"/>
            <a:ext cx="2946400" cy="382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114" y="183282"/>
            <a:ext cx="44962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800" b="1">
                <a:solidFill>
                  <a:schemeClr val="bg1"/>
                </a:solidFill>
                <a:latin typeface="Calibri"/>
              </a:rPr>
              <a:t>Warfarin</a:t>
            </a:r>
            <a:endParaRPr lang="en-US" altLang="ko-KR" sz="2800" b="1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2" name="내용 개체 틀 2"/>
          <p:cNvSpPr txBox="1"/>
          <p:nvPr/>
        </p:nvSpPr>
        <p:spPr>
          <a:xfrm>
            <a:off x="60911" y="718075"/>
            <a:ext cx="9022178" cy="583398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457200" lvl="1" indent="0">
              <a:lnSpc>
                <a:spcPct val="150000"/>
              </a:lnSpc>
              <a:spcBef>
                <a:spcPct val="21000"/>
              </a:spcBef>
              <a:buClr>
                <a:srgbClr val="b5beed"/>
              </a:buClr>
              <a:buNone/>
              <a:defRPr lang="ko-KR" altLang="en-US"/>
            </a:pPr>
            <a:endParaRPr lang="en-US" altLang="ko-KR" sz="1700" b="1">
              <a:solidFill>
                <a:schemeClr val="tx1"/>
              </a:solidFill>
              <a:cs typeface="Arial"/>
            </a:endParaRPr>
          </a:p>
          <a:p>
            <a:pPr lvl="1">
              <a:lnSpc>
                <a:spcPct val="150000"/>
              </a:lnSpc>
              <a:spcBef>
                <a:spcPct val="21000"/>
              </a:spcBef>
              <a:buClr>
                <a:srgbClr val="b5beed"/>
              </a:buClr>
              <a:buFont typeface="Wingdings"/>
              <a:buChar char="v"/>
              <a:defRPr lang="ko-KR" altLang="en-US"/>
            </a:pPr>
            <a:r>
              <a:rPr lang="en-US" altLang="ko-KR" sz="2000" b="1">
                <a:solidFill>
                  <a:srgbClr val="000000"/>
                </a:solidFill>
                <a:cs typeface="Arial"/>
              </a:rPr>
              <a:t> GWAS (in African-American subjects)</a:t>
            </a:r>
            <a:endParaRPr lang="en-US" altLang="ko-KR" sz="2000" b="1">
              <a:solidFill>
                <a:srgbClr val="000000"/>
              </a:solidFill>
              <a:cs typeface="Arial"/>
            </a:endParaRPr>
          </a:p>
          <a:p>
            <a:pPr lvl="1">
              <a:lnSpc>
                <a:spcPct val="150000"/>
              </a:lnSpc>
              <a:spcBef>
                <a:spcPct val="21000"/>
              </a:spcBef>
              <a:buClr>
                <a:srgbClr val="b5beed"/>
              </a:buClr>
              <a:buFont typeface="Wingdings"/>
              <a:buNone/>
              <a:defRPr lang="ko-KR" altLang="en-US"/>
            </a:pPr>
            <a:endParaRPr lang="en-US" altLang="ko-KR" sz="2000" b="1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600">
                <a:solidFill>
                  <a:srgbClr val="000000"/>
                </a:solidFill>
                <a:cs typeface="Arial"/>
              </a:rPr>
              <a:t>     -  Identified variation at the VKORC1 and CYP2C9 loci as contributing up to 50% of the variability in steady-state warfarin dose requirement</a:t>
            </a:r>
            <a:endParaRPr lang="en-US" altLang="ko-KR" sz="1600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600">
                <a:solidFill>
                  <a:srgbClr val="000000"/>
                </a:solidFill>
                <a:cs typeface="Arial"/>
              </a:rPr>
              <a:t>  </a:t>
            </a:r>
            <a:endParaRPr lang="en-US" altLang="ko-KR" sz="1600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600">
                <a:solidFill>
                  <a:srgbClr val="000000"/>
                </a:solidFill>
                <a:cs typeface="Arial"/>
              </a:rPr>
              <a:t>     -  Greater frequency of VKORC1 promoter variants require greater dosages of Warfarin</a:t>
            </a:r>
            <a:endParaRPr lang="en-US" altLang="ko-KR" sz="1600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800" b="1">
                <a:solidFill>
                  <a:srgbClr val="000000"/>
                </a:solidFill>
                <a:cs typeface="Arial"/>
              </a:rPr>
              <a:t>    </a:t>
            </a:r>
            <a:endParaRPr lang="en-US" altLang="ko-KR" sz="1800" b="1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800" b="1">
                <a:solidFill>
                  <a:srgbClr val="000000"/>
                </a:solidFill>
                <a:cs typeface="Arial"/>
              </a:rPr>
              <a:t>    </a:t>
            </a:r>
            <a:r>
              <a:rPr lang="en-US" altLang="ko-KR" sz="1600" b="0">
                <a:solidFill>
                  <a:srgbClr val="000000"/>
                </a:solidFill>
                <a:cs typeface="Arial"/>
              </a:rPr>
              <a:t>-  Recent GWAS identified variation near the CYP2C9 locus which is unrelated to any known variant</a:t>
            </a:r>
            <a:endParaRPr lang="en-US" altLang="ko-KR" sz="1600" b="0">
              <a:solidFill>
                <a:srgbClr val="000000"/>
              </a:solidFill>
              <a:cs typeface="Arial"/>
            </a:endParaRPr>
          </a:p>
          <a:p>
            <a:pPr lvl="1">
              <a:lnSpc>
                <a:spcPct val="150000"/>
              </a:lnSpc>
              <a:spcBef>
                <a:spcPct val="21000"/>
              </a:spcBef>
              <a:buClr>
                <a:srgbClr val="b5beed"/>
              </a:buClr>
              <a:buFont typeface="Wingdings"/>
              <a:buChar char="v"/>
              <a:defRPr lang="ko-KR" altLang="en-US"/>
            </a:pPr>
            <a:endParaRPr lang="en-US" altLang="ko-KR" sz="1800" b="1">
              <a:solidFill>
                <a:srgbClr val="000000"/>
              </a:solidFill>
              <a:cs typeface="Arial"/>
            </a:endParaRPr>
          </a:p>
          <a:p>
            <a:pPr lvl="1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Font typeface="Wingdings"/>
              <a:buNone/>
              <a:defRPr lang="ko-KR" altLang="en-US"/>
            </a:pPr>
            <a:endParaRPr lang="en-US" altLang="ko-KR" sz="1800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6061362" y="86942"/>
            <a:ext cx="2848840" cy="606135"/>
          </a:xfrm>
          <a:prstGeom prst="rect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114" y="286372"/>
            <a:ext cx="2946400" cy="382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114" y="183282"/>
            <a:ext cx="44962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800" b="1">
                <a:solidFill>
                  <a:schemeClr val="bg1"/>
                </a:solidFill>
                <a:latin typeface="Calibri"/>
              </a:rPr>
              <a:t>Warfarin</a:t>
            </a:r>
            <a:endParaRPr lang="en-US" altLang="ko-KR" sz="2800" b="1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2" name="내용 개체 틀 2"/>
          <p:cNvSpPr txBox="1"/>
          <p:nvPr/>
        </p:nvSpPr>
        <p:spPr>
          <a:xfrm>
            <a:off x="60911" y="718075"/>
            <a:ext cx="9022178" cy="583398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457200" lvl="1" indent="0">
              <a:lnSpc>
                <a:spcPct val="150000"/>
              </a:lnSpc>
              <a:spcBef>
                <a:spcPct val="21000"/>
              </a:spcBef>
              <a:buClr>
                <a:srgbClr val="b5beed"/>
              </a:buClr>
              <a:buNone/>
              <a:defRPr lang="ko-KR" altLang="en-US"/>
            </a:pPr>
            <a:endParaRPr lang="en-US" altLang="ko-KR" sz="1700" b="1">
              <a:solidFill>
                <a:schemeClr val="tx1"/>
              </a:solidFill>
              <a:cs typeface="Arial"/>
            </a:endParaRPr>
          </a:p>
          <a:p>
            <a:pPr lvl="1">
              <a:lnSpc>
                <a:spcPct val="150000"/>
              </a:lnSpc>
              <a:spcBef>
                <a:spcPct val="21000"/>
              </a:spcBef>
              <a:buClr>
                <a:srgbClr val="b5beed"/>
              </a:buClr>
              <a:buFont typeface="Wingdings"/>
              <a:buChar char="v"/>
              <a:defRPr lang="ko-KR" altLang="en-US"/>
            </a:pPr>
            <a:r>
              <a:rPr lang="en-US" altLang="ko-KR" sz="2000" b="1">
                <a:solidFill>
                  <a:srgbClr val="000000"/>
                </a:solidFill>
                <a:cs typeface="Arial"/>
              </a:rPr>
              <a:t> Algorithm for predicting steady-state warfarin dose</a:t>
            </a:r>
            <a:endParaRPr lang="en-US" altLang="ko-KR" sz="2000" b="1">
              <a:solidFill>
                <a:srgbClr val="000000"/>
              </a:solidFill>
              <a:cs typeface="Arial"/>
            </a:endParaRPr>
          </a:p>
          <a:p>
            <a:pPr lvl="1">
              <a:lnSpc>
                <a:spcPct val="150000"/>
              </a:lnSpc>
              <a:spcBef>
                <a:spcPct val="21000"/>
              </a:spcBef>
              <a:buClr>
                <a:srgbClr val="b5beed"/>
              </a:buClr>
              <a:buFont typeface="Wingdings"/>
              <a:buNone/>
              <a:defRPr lang="ko-KR" altLang="en-US"/>
            </a:pPr>
            <a:endParaRPr lang="en-US" altLang="ko-KR" sz="2000" b="1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600">
                <a:solidFill>
                  <a:srgbClr val="000000"/>
                </a:solidFill>
                <a:cs typeface="Arial"/>
              </a:rPr>
              <a:t>     -  RCT subjects : unusually high(&gt;7mg/day) or low(&lt;3mg/day) steady-state dose of warfarin</a:t>
            </a:r>
            <a:endParaRPr lang="en-US" altLang="ko-KR" sz="1600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600">
                <a:solidFill>
                  <a:srgbClr val="000000"/>
                </a:solidFill>
                <a:cs typeface="Arial"/>
              </a:rPr>
              <a:t>     -  Clinical factors : statins or amiodarone is co-administered with warfarin</a:t>
            </a:r>
            <a:endParaRPr lang="en-US" altLang="ko-KR" sz="1600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600">
                <a:solidFill>
                  <a:srgbClr val="000000"/>
                </a:solidFill>
                <a:cs typeface="Arial"/>
              </a:rPr>
              <a:t>     -  Genetic factors : known information of genetic variation</a:t>
            </a:r>
            <a:endParaRPr lang="en-US" altLang="ko-KR" sz="1600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800" b="1">
                <a:solidFill>
                  <a:srgbClr val="000000"/>
                </a:solidFill>
                <a:cs typeface="Arial"/>
              </a:rPr>
              <a:t>    </a:t>
            </a:r>
            <a:endParaRPr lang="en-US" altLang="ko-KR" sz="1800" b="1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600" b="0">
                <a:solidFill>
                  <a:srgbClr val="000000"/>
                </a:solidFill>
                <a:cs typeface="Arial"/>
              </a:rPr>
              <a:t>     -  Algorithm performation</a:t>
            </a:r>
            <a:endParaRPr lang="en-US" altLang="ko-KR" sz="1600" b="0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en-US" altLang="ko-KR" sz="1600" b="0">
                <a:solidFill>
                  <a:srgbClr val="000000"/>
                </a:solidFill>
                <a:cs typeface="Arial"/>
              </a:rPr>
              <a:t>              clinical + genetic factors  &gt;  clinical factor only  &gt;  genetic factor only</a:t>
            </a:r>
            <a:endParaRPr lang="en-US" altLang="ko-KR" sz="1600" b="0">
              <a:solidFill>
                <a:srgbClr val="000000"/>
              </a:solidFill>
              <a:cs typeface="Arial"/>
            </a:endParaRPr>
          </a:p>
          <a:p>
            <a:pPr marL="457200" lvl="1" indent="0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None/>
              <a:defRPr lang="ko-KR" altLang="en-US"/>
            </a:pPr>
            <a:r>
              <a:rPr lang="ko-KR" altLang="en-US" sz="1600" b="0">
                <a:solidFill>
                  <a:srgbClr val="000000"/>
                </a:solidFill>
                <a:cs typeface="Arial"/>
              </a:rPr>
              <a:t>           -&gt; </a:t>
            </a:r>
            <a:r>
              <a:rPr lang="en-US" altLang="ko-KR" sz="1600" b="0">
                <a:solidFill>
                  <a:srgbClr val="000000"/>
                </a:solidFill>
                <a:cs typeface="Arial"/>
              </a:rPr>
              <a:t>large, prolonged clinical trials are needed</a:t>
            </a:r>
            <a:endParaRPr lang="en-US" altLang="ko-KR" sz="1600" b="0">
              <a:solidFill>
                <a:srgbClr val="000000"/>
              </a:solidFill>
              <a:cs typeface="Arial"/>
            </a:endParaRPr>
          </a:p>
          <a:p>
            <a:pPr lvl="1">
              <a:lnSpc>
                <a:spcPct val="150000"/>
              </a:lnSpc>
              <a:spcBef>
                <a:spcPct val="21000"/>
              </a:spcBef>
              <a:buClr>
                <a:srgbClr val="b5beed"/>
              </a:buClr>
              <a:buFont typeface="Wingdings"/>
              <a:buChar char="v"/>
              <a:defRPr lang="ko-KR" altLang="en-US"/>
            </a:pPr>
            <a:endParaRPr lang="en-US" altLang="ko-KR" sz="1800" b="1">
              <a:solidFill>
                <a:srgbClr val="000000"/>
              </a:solidFill>
              <a:cs typeface="Arial"/>
            </a:endParaRPr>
          </a:p>
          <a:p>
            <a:pPr lvl="1">
              <a:lnSpc>
                <a:spcPct val="150000"/>
              </a:lnSpc>
              <a:spcBef>
                <a:spcPct val="23000"/>
              </a:spcBef>
              <a:buClr>
                <a:srgbClr val="b5beed"/>
              </a:buClr>
              <a:buFont typeface="Wingdings"/>
              <a:buNone/>
              <a:defRPr lang="ko-KR" altLang="en-US"/>
            </a:pPr>
            <a:endParaRPr lang="en-US" altLang="ko-KR" sz="1800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6061362" y="86942"/>
            <a:ext cx="2848840" cy="606135"/>
          </a:xfrm>
          <a:prstGeom prst="rect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863</ep:Words>
  <ep:PresentationFormat>화면 슬라이드 쇼(4:3)</ep:PresentationFormat>
  <ep:Paragraphs>133</ep:Paragraphs>
  <ep:Slides>18</ep:Slides>
  <ep:Notes>18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2016-04-22T02:19:08.000</dcterms:created>
  <dc:creator>강남) 학생 휴게실</dc:creator>
  <cp:lastModifiedBy>김자윤</cp:lastModifiedBy>
  <dcterms:modified xsi:type="dcterms:W3CDTF">2019-01-17T03:22:01.994</dcterms:modified>
  <cp:revision>705</cp:revision>
  <dc:title>PowerPoint 프레젠테이션</dc:title>
</cp:coreProperties>
</file>