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259" r:id="rId6"/>
    <p:sldId id="261" r:id="rId7"/>
    <p:sldId id="270" r:id="rId8"/>
    <p:sldId id="271" r:id="rId9"/>
    <p:sldId id="272" r:id="rId10"/>
    <p:sldId id="273" r:id="rId11"/>
    <p:sldId id="276" r:id="rId12"/>
    <p:sldId id="277" r:id="rId13"/>
    <p:sldId id="262" r:id="rId14"/>
    <p:sldId id="267" r:id="rId15"/>
    <p:sldId id="268" r:id="rId16"/>
    <p:sldId id="269" r:id="rId17"/>
    <p:sldId id="274" r:id="rId18"/>
    <p:sldId id="275" r:id="rId19"/>
    <p:sldId id="264" r:id="rId20"/>
    <p:sldId id="278" r:id="rId21"/>
    <p:sldId id="279" r:id="rId2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48829" autoAdjust="0"/>
  </p:normalViewPr>
  <p:slideViewPr>
    <p:cSldViewPr>
      <p:cViewPr>
        <p:scale>
          <a:sx n="44" d="100"/>
          <a:sy n="44" d="100"/>
        </p:scale>
        <p:origin x="-2136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735FA-74EA-4A24-A669-E52B2222E805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7443E-94FE-4D27-B028-2BA131AC76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025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action_time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Working_memory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 논문은 </a:t>
            </a:r>
            <a:r>
              <a:rPr lang="en-US" altLang="ko-KR" dirty="0" err="1" smtClean="0"/>
              <a:t>lecozotan</a:t>
            </a:r>
            <a:r>
              <a:rPr lang="ko-KR" altLang="en-US" dirty="0" smtClean="0"/>
              <a:t>이라는 약을 건강한 젊은 사람과 나이든 사람에게 </a:t>
            </a:r>
            <a:r>
              <a:rPr lang="ko-KR" altLang="en-US" dirty="0" err="1" smtClean="0"/>
              <a:t>단회투여</a:t>
            </a:r>
            <a:r>
              <a:rPr lang="ko-KR" altLang="en-US" baseline="0" dirty="0" smtClean="0"/>
              <a:t> 및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반복투여하여</a:t>
            </a:r>
            <a:r>
              <a:rPr lang="ko-KR" altLang="en-US" dirty="0" smtClean="0"/>
              <a:t> </a:t>
            </a:r>
            <a:r>
              <a:rPr lang="en-US" altLang="ko-KR" dirty="0" smtClean="0"/>
              <a:t>safety, tolerability,</a:t>
            </a:r>
            <a:r>
              <a:rPr lang="en-US" altLang="ko-KR" baseline="0" dirty="0" smtClean="0"/>
              <a:t> PK, PD</a:t>
            </a:r>
            <a:r>
              <a:rPr lang="ko-KR" altLang="en-US" baseline="0" dirty="0" smtClean="0"/>
              <a:t>를 알아보기 위한 실험에 대한 것입니다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7443E-94FE-4D27-B028-2BA131AC76A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1146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인지 기능 평가는 </a:t>
            </a:r>
            <a:r>
              <a:rPr lang="en-US" altLang="ko-KR" dirty="0" smtClean="0"/>
              <a:t>CDR</a:t>
            </a:r>
            <a:r>
              <a:rPr lang="en-US" altLang="ko-KR" baseline="0" dirty="0" smtClean="0"/>
              <a:t> battery</a:t>
            </a:r>
            <a:r>
              <a:rPr lang="ko-KR" altLang="en-US" baseline="0" dirty="0" smtClean="0"/>
              <a:t>를 사용하였습니다</a:t>
            </a:r>
            <a:r>
              <a:rPr lang="en-US" altLang="ko-KR" baseline="0" dirty="0" smtClean="0"/>
              <a:t>. CDR battery</a:t>
            </a:r>
            <a:r>
              <a:rPr lang="ko-KR" altLang="en-US" baseline="0" dirty="0" smtClean="0"/>
              <a:t>가 평가하는 내용은</a:t>
            </a:r>
            <a:r>
              <a:rPr lang="en-US" altLang="ko-KR" baseline="0" dirty="0" smtClean="0"/>
              <a:t>, digit vigilance test (</a:t>
            </a:r>
            <a:r>
              <a:rPr lang="ko-KR" altLang="en-US" baseline="0" dirty="0" smtClean="0"/>
              <a:t>주의 지속력을 평가하기 위해 일련의 숫자들을 색깔로 제시되고 그 중 특정 숫자들 찾는 것</a:t>
            </a:r>
            <a:r>
              <a:rPr lang="en-US" altLang="ko-KR" baseline="0" dirty="0" smtClean="0"/>
              <a:t>), tracking,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immediate/delayed word recall 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단어 회상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word recognition(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단어 인지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picture recognition(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 인지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simple 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Reaction time"/>
              </a:rPr>
              <a:t>reaction time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단순 반응 시간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ko-KR" baseline="0" dirty="0" smtClean="0"/>
              <a:t> choice reaction (</a:t>
            </a:r>
            <a:r>
              <a:rPr lang="ko-KR" altLang="en-US" baseline="0" dirty="0" smtClean="0"/>
              <a:t>선택 반응 시간</a:t>
            </a:r>
            <a:r>
              <a:rPr lang="en-US" altLang="ko-KR" baseline="0" dirty="0" smtClean="0"/>
              <a:t>)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numeric 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Working memory"/>
              </a:rPr>
              <a:t>working memory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 작업기억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spatial working memory(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공간 기억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등으로 구성되어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인지 기능 평가는 실험 하루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전날에 </a:t>
            </a:r>
            <a:r>
              <a:rPr lang="ko-KR" altLang="en-US" sz="1200" b="0" i="0" strike="sng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과정들을 친숙하게 하면서</a:t>
            </a:r>
            <a:r>
              <a:rPr lang="en-US" altLang="ko-KR" sz="1200" b="0" i="0" strike="sng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ko-KR" sz="1200" b="0" i="0" strike="sng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strike="sng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 효과를 방지하기 위해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시행되었고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실험 당일과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일째 되는 날 약 투여 전에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baseline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평가하였습니다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투여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시간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3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시간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8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시간 후에 또 평가하였습니다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약효에 대해 피실험자가 느끼는 것을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perception scale questionnaire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전반적인 지각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청 촉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 후각과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어지러움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인지력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편집증 등에 대해 평가하였습니다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eeg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투약 전 후로 찍고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홀몬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수치도 평가하였습니다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7443E-94FE-4D27-B028-2BA131AC76A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9632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약동학과 안전성은 기술통계를 이용하여 분석하였습니다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</a:t>
            </a:r>
            <a:r>
              <a:rPr lang="ko-KR" altLang="en-US" dirty="0" err="1" smtClean="0"/>
              <a:t>투여전</a:t>
            </a:r>
            <a:r>
              <a:rPr lang="ko-KR" altLang="en-US" dirty="0" smtClean="0"/>
              <a:t>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공변량으로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treatment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factor</a:t>
            </a:r>
            <a:r>
              <a:rPr lang="ko-KR" altLang="en-US" dirty="0" err="1" smtClean="0"/>
              <a:t>로하여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공변량분석을</a:t>
            </a:r>
            <a:r>
              <a:rPr lang="ko-KR" altLang="en-US" dirty="0" smtClean="0"/>
              <a:t> 이용하여 분석하였습니다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확정조건은 투여되는 그룹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시간별</a:t>
            </a:r>
            <a:r>
              <a:rPr lang="ko-KR" altLang="en-US" baseline="0" dirty="0" smtClean="0"/>
              <a:t> 상호작용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투여전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data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공변량으로</a:t>
            </a:r>
            <a:r>
              <a:rPr lang="ko-KR" altLang="en-US" baseline="0" dirty="0" smtClean="0"/>
              <a:t> 한 모델에 적합하도록 하였습니다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또한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안전성에 있어서 개개인 분석을 하였으며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BP,pulse</a:t>
            </a:r>
            <a:r>
              <a:rPr lang="en-US" altLang="ko-KR" baseline="0" dirty="0" smtClean="0"/>
              <a:t>, ECG</a:t>
            </a:r>
            <a:r>
              <a:rPr lang="ko-KR" altLang="en-US" baseline="0" dirty="0" smtClean="0"/>
              <a:t>등 수작업으로 인해 너무 잘못 나온 값들은 따로 표시하였습니다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위약을 </a:t>
            </a:r>
            <a:r>
              <a:rPr lang="ko-KR" altLang="en-US" baseline="0" dirty="0" err="1" smtClean="0"/>
              <a:t>투약받은</a:t>
            </a:r>
            <a:r>
              <a:rPr lang="ko-KR" altLang="en-US" baseline="0" dirty="0" smtClean="0"/>
              <a:t> 사람들에서도 </a:t>
            </a:r>
            <a:r>
              <a:rPr lang="en-US" altLang="ko-KR" baseline="0" dirty="0" smtClean="0"/>
              <a:t>data</a:t>
            </a:r>
            <a:r>
              <a:rPr lang="ko-KR" altLang="en-US" baseline="0" dirty="0" smtClean="0"/>
              <a:t>를 분석하였는데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공변량분석을</a:t>
            </a:r>
            <a:r>
              <a:rPr lang="ko-KR" altLang="en-US" baseline="0" dirty="0" smtClean="0"/>
              <a:t> 하여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통계적으로 </a:t>
            </a:r>
            <a:r>
              <a:rPr lang="ko-KR" altLang="en-US" baseline="0" dirty="0" err="1" smtClean="0"/>
              <a:t>의미있는</a:t>
            </a:r>
            <a:r>
              <a:rPr lang="ko-KR" altLang="en-US" baseline="0" dirty="0" smtClean="0"/>
              <a:t> 값이 나온 경우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lecozotan</a:t>
            </a:r>
            <a:r>
              <a:rPr lang="ko-KR" altLang="en-US" baseline="0" dirty="0" smtClean="0"/>
              <a:t>과 위약을 </a:t>
            </a:r>
            <a:r>
              <a:rPr lang="ko-KR" altLang="en-US" baseline="0" dirty="0" err="1" smtClean="0"/>
              <a:t>짝비교하였습니다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7443E-94FE-4D27-B028-2BA131AC76A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743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SAD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24</a:t>
            </a:r>
            <a:r>
              <a:rPr lang="ko-KR" altLang="en-US" dirty="0" smtClean="0"/>
              <a:t>명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평균나이 </a:t>
            </a:r>
            <a:r>
              <a:rPr lang="en-US" altLang="ko-KR" baseline="0" dirty="0" smtClean="0"/>
              <a:t>28.3</a:t>
            </a:r>
            <a:r>
              <a:rPr lang="ko-KR" altLang="en-US" baseline="0" dirty="0" smtClean="0"/>
              <a:t>의</a:t>
            </a:r>
            <a:r>
              <a:rPr lang="ko-KR" altLang="en-US" dirty="0" smtClean="0"/>
              <a:t> </a:t>
            </a:r>
            <a:r>
              <a:rPr lang="ko-KR" altLang="en-US" dirty="0" smtClean="0"/>
              <a:t>젊은 </a:t>
            </a:r>
            <a:r>
              <a:rPr lang="ko-KR" altLang="en-US" dirty="0" smtClean="0"/>
              <a:t>사람들 </a:t>
            </a:r>
            <a:r>
              <a:rPr lang="ko-KR" altLang="en-US" dirty="0" smtClean="0"/>
              <a:t>있었고 이 사람들은 안전성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PK, PD </a:t>
            </a:r>
            <a:r>
              <a:rPr lang="ko-KR" altLang="en-US" baseline="0" dirty="0" smtClean="0"/>
              <a:t>실험에 참가하였으며</a:t>
            </a:r>
            <a:r>
              <a:rPr lang="en-US" altLang="ko-KR" baseline="0" dirty="0" smtClean="0"/>
              <a:t>, 24</a:t>
            </a:r>
            <a:r>
              <a:rPr lang="ko-KR" altLang="en-US" baseline="0" dirty="0" smtClean="0"/>
              <a:t>명 중 한 명은 약과 상관없는 개인적인 문제로</a:t>
            </a:r>
            <a:r>
              <a:rPr lang="en-US" altLang="ko-KR" baseline="0" dirty="0" smtClean="0"/>
              <a:t> follow up loss </a:t>
            </a:r>
            <a:r>
              <a:rPr lang="ko-KR" altLang="en-US" baseline="0" dirty="0" smtClean="0"/>
              <a:t>되어 </a:t>
            </a:r>
            <a:r>
              <a:rPr lang="en-US" altLang="ko-KR" baseline="0" dirty="0" smtClean="0"/>
              <a:t>PK, PD </a:t>
            </a:r>
            <a:r>
              <a:rPr lang="ko-KR" altLang="en-US" baseline="0" dirty="0" smtClean="0"/>
              <a:t>분석에 포함하지 </a:t>
            </a:r>
            <a:r>
              <a:rPr lang="ko-KR" altLang="en-US" baseline="0" dirty="0" smtClean="0"/>
              <a:t>않았습니다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MAD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군과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군이 있는데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군에는 젊은 사람과 나이든 사람이 </a:t>
            </a:r>
            <a:r>
              <a:rPr lang="ko-KR" altLang="en-US" baseline="0" dirty="0" err="1" smtClean="0"/>
              <a:t>같이있습니다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군에는 나이든 사람 </a:t>
            </a:r>
            <a:r>
              <a:rPr lang="en-US" altLang="ko-KR" baseline="0" dirty="0" smtClean="0"/>
              <a:t>16</a:t>
            </a:r>
            <a:r>
              <a:rPr lang="ko-KR" altLang="en-US" baseline="0" dirty="0" smtClean="0"/>
              <a:t>이 있으며 이 중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명은 위약을 </a:t>
            </a:r>
            <a:r>
              <a:rPr lang="ko-KR" altLang="en-US" baseline="0" dirty="0" err="1" smtClean="0"/>
              <a:t>투약받습니다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7443E-94FE-4D27-B028-2BA131AC76A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0652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SAD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실험에서는 위약 또는 </a:t>
            </a:r>
            <a:r>
              <a:rPr lang="en-US" altLang="ko-KR" baseline="0" dirty="0" smtClean="0"/>
              <a:t>2mg </a:t>
            </a:r>
            <a:r>
              <a:rPr lang="ko-KR" altLang="en-US" baseline="0" dirty="0" err="1" smtClean="0"/>
              <a:t>투여받은</a:t>
            </a:r>
            <a:r>
              <a:rPr lang="ko-KR" altLang="en-US" baseline="0" dirty="0" smtClean="0"/>
              <a:t> 집단에서는 치료에 의한 부작용은 나타나지 </a:t>
            </a:r>
            <a:r>
              <a:rPr lang="ko-KR" altLang="en-US" baseline="0" dirty="0" smtClean="0"/>
              <a:t>않았습니다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속방출형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5mg </a:t>
            </a:r>
            <a:r>
              <a:rPr lang="ko-KR" altLang="en-US" baseline="0" dirty="0" err="1" smtClean="0"/>
              <a:t>투여받은</a:t>
            </a:r>
            <a:r>
              <a:rPr lang="ko-KR" altLang="en-US" baseline="0" dirty="0" smtClean="0"/>
              <a:t> 사람들 </a:t>
            </a:r>
            <a:r>
              <a:rPr lang="en-US" altLang="ko-KR" baseline="0" dirty="0" smtClean="0"/>
              <a:t>6</a:t>
            </a:r>
            <a:r>
              <a:rPr lang="ko-KR" altLang="en-US" baseline="0" dirty="0" smtClean="0"/>
              <a:t>명중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명이 두통을 호소했다</a:t>
            </a:r>
            <a:r>
              <a:rPr lang="en-US" altLang="ko-KR" baseline="0" dirty="0" smtClean="0"/>
              <a:t>. 10mg</a:t>
            </a:r>
            <a:r>
              <a:rPr lang="ko-KR" altLang="en-US" baseline="0" dirty="0" smtClean="0"/>
              <a:t>을 </a:t>
            </a:r>
            <a:r>
              <a:rPr lang="ko-KR" altLang="en-US" baseline="0" dirty="0" err="1" smtClean="0"/>
              <a:t>투여받은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6</a:t>
            </a:r>
            <a:r>
              <a:rPr lang="ko-KR" altLang="en-US" baseline="0" dirty="0" smtClean="0"/>
              <a:t>명은 모두가 </a:t>
            </a:r>
            <a:r>
              <a:rPr lang="en-US" altLang="ko-KR" baseline="0" dirty="0" smtClean="0"/>
              <a:t>mild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moderate</a:t>
            </a:r>
            <a:r>
              <a:rPr lang="ko-KR" altLang="en-US" baseline="0" dirty="0" smtClean="0"/>
              <a:t>한 부작용 총 </a:t>
            </a:r>
            <a:r>
              <a:rPr lang="en-US" altLang="ko-KR" baseline="0" dirty="0" smtClean="0"/>
              <a:t>26</a:t>
            </a:r>
            <a:r>
              <a:rPr lang="ko-KR" altLang="en-US" baseline="0" dirty="0" smtClean="0"/>
              <a:t>건을 호소했다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 </a:t>
            </a:r>
            <a:r>
              <a:rPr lang="en-US" altLang="ko-KR" baseline="0" dirty="0" smtClean="0"/>
              <a:t>26</a:t>
            </a:r>
            <a:r>
              <a:rPr lang="ko-KR" altLang="en-US" baseline="0" dirty="0" smtClean="0"/>
              <a:t>건은 모두 </a:t>
            </a:r>
            <a:r>
              <a:rPr lang="en-US" altLang="ko-KR" baseline="0" dirty="0" smtClean="0"/>
              <a:t>maximum concentration</a:t>
            </a:r>
            <a:r>
              <a:rPr lang="ko-KR" altLang="en-US" baseline="0" dirty="0" smtClean="0"/>
              <a:t> 에 도달할 시간쯤에 일어났다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투여량을</a:t>
            </a:r>
            <a:r>
              <a:rPr lang="ko-KR" altLang="en-US" baseline="0" dirty="0" smtClean="0"/>
              <a:t> 증가시킬 수록 부작용을 호소하는 사람들이 많아졌으며 부작용의 횟수도 늘었습니다</a:t>
            </a:r>
            <a:r>
              <a:rPr lang="en-US" altLang="ko-KR" baseline="0" dirty="0" smtClean="0"/>
              <a:t>. 10mg </a:t>
            </a:r>
            <a:r>
              <a:rPr lang="ko-KR" altLang="en-US" baseline="0" dirty="0" err="1" smtClean="0"/>
              <a:t>투여받은</a:t>
            </a:r>
            <a:r>
              <a:rPr lang="ko-KR" altLang="en-US" baseline="0" dirty="0" smtClean="0"/>
              <a:t> 사람들 중에서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명 넘게 호소한 부작용에는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시각장애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무력증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어지러움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약간 어지럽거나 들뜬 기분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지각이상 이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 이후로는 </a:t>
            </a:r>
            <a:r>
              <a:rPr lang="ko-KR" altLang="en-US" baseline="0" dirty="0" err="1" smtClean="0"/>
              <a:t>투여량을</a:t>
            </a:r>
            <a:r>
              <a:rPr lang="ko-KR" altLang="en-US" baseline="0" dirty="0" smtClean="0"/>
              <a:t> 증가하지 않았습니다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MAD #1</a:t>
            </a:r>
            <a:r>
              <a:rPr lang="ko-KR" altLang="en-US" baseline="0" dirty="0" smtClean="0"/>
              <a:t>실험에서는 하나 이상의 부작용이 </a:t>
            </a:r>
            <a:r>
              <a:rPr lang="en-US" altLang="ko-KR" baseline="0" dirty="0" smtClean="0"/>
              <a:t>13</a:t>
            </a:r>
            <a:r>
              <a:rPr lang="ko-KR" altLang="en-US" baseline="0" dirty="0" smtClean="0"/>
              <a:t>명</a:t>
            </a:r>
            <a:r>
              <a:rPr lang="en-US" altLang="ko-KR" baseline="0" dirty="0" smtClean="0"/>
              <a:t>(27%)</a:t>
            </a:r>
            <a:r>
              <a:rPr lang="ko-KR" altLang="en-US" baseline="0" dirty="0" smtClean="0"/>
              <a:t>에서 나타났습니다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가장 흔한 것은 두통으로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명의 젊은 사람들이 호소하였습니다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MAD #2 </a:t>
            </a:r>
            <a:r>
              <a:rPr lang="ko-KR" altLang="en-US" baseline="0" dirty="0" smtClean="0"/>
              <a:t>실험에서는 하나 이상의 부작용이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명</a:t>
            </a:r>
            <a:r>
              <a:rPr lang="en-US" altLang="ko-KR" baseline="0" dirty="0" smtClean="0"/>
              <a:t>(25%)</a:t>
            </a:r>
            <a:r>
              <a:rPr lang="ko-KR" altLang="en-US" baseline="0" dirty="0" smtClean="0"/>
              <a:t>에서 나타났습니다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속방출형</a:t>
            </a:r>
            <a:r>
              <a:rPr lang="ko-KR" altLang="en-US" baseline="0" dirty="0" smtClean="0"/>
              <a:t> 투여를 하루에 </a:t>
            </a:r>
            <a:r>
              <a:rPr lang="ko-KR" altLang="en-US" baseline="0" dirty="0" err="1" smtClean="0"/>
              <a:t>두번한</a:t>
            </a:r>
            <a:r>
              <a:rPr lang="ko-KR" altLang="en-US" baseline="0" dirty="0" smtClean="0"/>
              <a:t> 사람들에서 나타났습니다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가장 흔한 부작용은 감각이상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무기력증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그리고 두통이었습니다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이번 실험에서는 사망자는 없었으며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안전 문제로 그만 두어야 하는 상황은 없었습니다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심각한 부작용도 없었으며 의학적으로 중요한 이벤트 역시 없었습니다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임상적으로 유의한 </a:t>
            </a:r>
            <a:r>
              <a:rPr lang="en-US" altLang="ko-KR" baseline="0" dirty="0" smtClean="0"/>
              <a:t>v/s </a:t>
            </a:r>
            <a:r>
              <a:rPr lang="ko-KR" altLang="en-US" baseline="0" dirty="0" smtClean="0"/>
              <a:t>변화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eeg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변화는 보이지 않았습니다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간수치 증가와 같은 랩 수치 역시 유의미한 변화 없었습니다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7443E-94FE-4D27-B028-2BA131AC76A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9517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Lecozotan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단회</a:t>
            </a:r>
            <a:r>
              <a:rPr lang="ko-KR" altLang="en-US" dirty="0" smtClean="0"/>
              <a:t> 투여 받을 때 </a:t>
            </a:r>
            <a:r>
              <a:rPr lang="en-US" altLang="ko-KR" dirty="0" smtClean="0"/>
              <a:t>2,5, 10mg</a:t>
            </a:r>
            <a:r>
              <a:rPr lang="ko-KR" altLang="en-US" dirty="0" smtClean="0"/>
              <a:t>에서의 </a:t>
            </a:r>
            <a:r>
              <a:rPr lang="ko-KR" altLang="en-US" dirty="0" err="1" smtClean="0"/>
              <a:t>약동학을</a:t>
            </a:r>
            <a:r>
              <a:rPr lang="ko-KR" altLang="en-US" dirty="0" smtClean="0"/>
              <a:t> </a:t>
            </a:r>
            <a:r>
              <a:rPr lang="ko-KR" altLang="en-US" dirty="0" smtClean="0"/>
              <a:t>나타낸 것이 </a:t>
            </a:r>
            <a:r>
              <a:rPr lang="en-US" altLang="ko-KR" dirty="0" smtClean="0"/>
              <a:t>table 3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반복 투여 받을 때 </a:t>
            </a:r>
            <a:r>
              <a:rPr lang="ko-KR" altLang="en-US" dirty="0" err="1" smtClean="0"/>
              <a:t>약동학은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table 4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7443E-94FE-4D27-B028-2BA131AC76A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584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단회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투여시</a:t>
            </a:r>
            <a:r>
              <a:rPr lang="ko-KR" altLang="en-US" dirty="0" smtClean="0"/>
              <a:t> 시간에 따른 약의 농도를 그렸습니다</a:t>
            </a:r>
            <a:r>
              <a:rPr lang="en-US" altLang="ko-KR" dirty="0" smtClean="0"/>
              <a:t>.</a:t>
            </a:r>
          </a:p>
          <a:p>
            <a:r>
              <a:rPr lang="ko-KR" altLang="en-US" baseline="0" dirty="0" smtClean="0"/>
              <a:t>않았습니다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7443E-94FE-4D27-B028-2BA131AC76A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8287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 그래프는 반복 투여한 두 그룹 모두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시간에 따른 농도 그래프를 그렸습니다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A</a:t>
            </a:r>
            <a:r>
              <a:rPr lang="ko-KR" altLang="en-US" dirty="0" smtClean="0"/>
              <a:t>와 같은 경우에는 한번 투약 후 농도입니다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그래프를 보아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단회</a:t>
            </a:r>
            <a:r>
              <a:rPr lang="ko-KR" altLang="en-US" dirty="0" smtClean="0"/>
              <a:t> 투여든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반복투여든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간에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젊은사람과</a:t>
            </a:r>
            <a:r>
              <a:rPr lang="ko-KR" altLang="en-US" baseline="0" dirty="0" smtClean="0"/>
              <a:t> 늙은 사람 모두</a:t>
            </a:r>
            <a:r>
              <a:rPr lang="en-US" altLang="ko-KR" baseline="0" dirty="0" smtClean="0"/>
              <a:t>, </a:t>
            </a:r>
            <a:r>
              <a:rPr lang="ko-KR" altLang="en-US" dirty="0" smtClean="0"/>
              <a:t>흡수가 빠르게 일어나고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혈장 최고 농도는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시간 이내로 도달하는 것으로 보인다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Lecozotan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반이 제거되는 시간은 젊은 사람에서는 </a:t>
            </a:r>
            <a:r>
              <a:rPr lang="en-US" altLang="ko-KR" baseline="0" dirty="0" smtClean="0"/>
              <a:t>6~9</a:t>
            </a:r>
            <a:r>
              <a:rPr lang="ko-KR" altLang="en-US" baseline="0" dirty="0" smtClean="0"/>
              <a:t>시간이었고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늙은 사람에서는 </a:t>
            </a:r>
            <a:r>
              <a:rPr lang="en-US" altLang="ko-KR" baseline="0" dirty="0" smtClean="0"/>
              <a:t>9~11</a:t>
            </a:r>
            <a:r>
              <a:rPr lang="ko-KR" altLang="en-US" baseline="0" dirty="0" smtClean="0"/>
              <a:t>시간이었다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dirty="0" smtClean="0"/>
              <a:t>반복 </a:t>
            </a:r>
            <a:r>
              <a:rPr lang="ko-KR" altLang="en-US" dirty="0" err="1" smtClean="0"/>
              <a:t>투여군에서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4, 8,</a:t>
            </a:r>
            <a:r>
              <a:rPr lang="en-US" altLang="ko-KR" baseline="0" dirty="0" smtClean="0"/>
              <a:t> 11</a:t>
            </a:r>
            <a:r>
              <a:rPr lang="ko-KR" altLang="en-US" baseline="0" dirty="0" smtClean="0"/>
              <a:t>일 째 </a:t>
            </a:r>
            <a:r>
              <a:rPr lang="ko-KR" altLang="en-US" baseline="0" dirty="0" err="1" smtClean="0"/>
              <a:t>투여전</a:t>
            </a:r>
            <a:r>
              <a:rPr lang="ko-KR" altLang="en-US" baseline="0" dirty="0" smtClean="0"/>
              <a:t> 약 농도를 재보았으며</a:t>
            </a:r>
            <a:r>
              <a:rPr lang="en-US" altLang="ko-KR" baseline="0" dirty="0" smtClean="0"/>
              <a:t>, 3</a:t>
            </a:r>
            <a:r>
              <a:rPr lang="ko-KR" altLang="en-US" baseline="0" dirty="0" smtClean="0"/>
              <a:t>일째 엔 </a:t>
            </a:r>
            <a:r>
              <a:rPr lang="en-US" altLang="ko-KR" baseline="0" dirty="0" smtClean="0"/>
              <a:t>steady state</a:t>
            </a:r>
            <a:r>
              <a:rPr lang="ko-KR" altLang="en-US" baseline="0" dirty="0" smtClean="0"/>
              <a:t>가 되었습니다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두 반복 투여군 모두에서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평균 </a:t>
            </a:r>
            <a:r>
              <a:rPr lang="en-US" altLang="ko-KR" baseline="0" dirty="0" smtClean="0"/>
              <a:t>steady state 12</a:t>
            </a:r>
            <a:r>
              <a:rPr lang="ko-KR" altLang="en-US" baseline="0" dirty="0" err="1" smtClean="0"/>
              <a:t>시간내</a:t>
            </a:r>
            <a:r>
              <a:rPr lang="en-US" altLang="ko-KR" baseline="0" dirty="0" smtClean="0"/>
              <a:t> AUC</a:t>
            </a:r>
            <a:r>
              <a:rPr lang="ko-KR" altLang="en-US" baseline="0" dirty="0" smtClean="0"/>
              <a:t>의 값은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평균 </a:t>
            </a:r>
            <a:r>
              <a:rPr lang="ko-KR" altLang="en-US" baseline="0" dirty="0" err="1" smtClean="0"/>
              <a:t>단회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투여군의</a:t>
            </a:r>
            <a:r>
              <a:rPr lang="ko-KR" altLang="en-US" baseline="0" dirty="0" smtClean="0"/>
              <a:t> 총 </a:t>
            </a:r>
            <a:r>
              <a:rPr lang="en-US" altLang="ko-KR" baseline="0" dirty="0" smtClean="0"/>
              <a:t>AUC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13~20%</a:t>
            </a:r>
            <a:r>
              <a:rPr lang="ko-KR" altLang="en-US" baseline="0" dirty="0" smtClean="0"/>
              <a:t>내에 들었습니다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따라서 </a:t>
            </a:r>
            <a:r>
              <a:rPr lang="ko-KR" altLang="en-US" baseline="0" dirty="0" err="1" smtClean="0"/>
              <a:t>단회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투여군의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PK profile</a:t>
            </a:r>
            <a:r>
              <a:rPr lang="ko-KR" altLang="en-US" baseline="0" dirty="0" smtClean="0"/>
              <a:t>로 반복 </a:t>
            </a:r>
            <a:r>
              <a:rPr lang="ko-KR" altLang="en-US" baseline="0" dirty="0" err="1" smtClean="0"/>
              <a:t>투여군의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PK</a:t>
            </a:r>
            <a:r>
              <a:rPr lang="ko-KR" altLang="en-US" baseline="0" dirty="0" smtClean="0"/>
              <a:t>를 적절히 계산해 볼 수 있습니다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Accumulation ratio</a:t>
            </a:r>
            <a:r>
              <a:rPr lang="ko-KR" altLang="en-US" baseline="0" dirty="0" smtClean="0"/>
              <a:t>는 어린 사람에서 </a:t>
            </a:r>
            <a:r>
              <a:rPr lang="en-US" altLang="ko-KR" baseline="0" dirty="0" smtClean="0"/>
              <a:t>1.4, </a:t>
            </a:r>
            <a:r>
              <a:rPr lang="ko-KR" altLang="en-US" baseline="0" dirty="0" smtClean="0"/>
              <a:t>늙은 사람에서 </a:t>
            </a:r>
            <a:r>
              <a:rPr lang="en-US" altLang="ko-KR" baseline="0" dirty="0" smtClean="0"/>
              <a:t>1.8 </a:t>
            </a:r>
            <a:r>
              <a:rPr lang="ko-KR" altLang="en-US" baseline="0" dirty="0" smtClean="0"/>
              <a:t>이었습니다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MAD #1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#2</a:t>
            </a:r>
            <a:r>
              <a:rPr lang="ko-KR" altLang="en-US" baseline="0" dirty="0" smtClean="0"/>
              <a:t>를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모두 </a:t>
            </a:r>
            <a:r>
              <a:rPr lang="ko-KR" altLang="en-US" baseline="0" dirty="0" err="1" smtClean="0"/>
              <a:t>보았을때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젊은 사람들에서 </a:t>
            </a:r>
            <a:r>
              <a:rPr lang="en-US" altLang="ko-KR" baseline="0" dirty="0" smtClean="0"/>
              <a:t>CL/F, </a:t>
            </a:r>
            <a:r>
              <a:rPr lang="ko-KR" altLang="en-US" baseline="0" dirty="0" smtClean="0"/>
              <a:t>즉 </a:t>
            </a:r>
            <a:r>
              <a:rPr lang="ko-KR" altLang="en-US" baseline="0" dirty="0" err="1" smtClean="0"/>
              <a:t>경구투여시</a:t>
            </a:r>
            <a:r>
              <a:rPr lang="ko-KR" altLang="en-US" baseline="0" dirty="0" smtClean="0"/>
              <a:t> 혈장에서 아예 안보이기까지 시간은 늙은 사람에 비해 </a:t>
            </a:r>
            <a:r>
              <a:rPr lang="en-US" altLang="ko-KR" baseline="0" dirty="0" smtClean="0"/>
              <a:t>35%</a:t>
            </a:r>
            <a:r>
              <a:rPr lang="ko-KR" altLang="en-US" baseline="0" dirty="0" smtClean="0"/>
              <a:t>정도 적었습니다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약 </a:t>
            </a:r>
            <a:r>
              <a:rPr lang="en-US" altLang="ko-KR" baseline="0" dirty="0" smtClean="0"/>
              <a:t>0.65</a:t>
            </a:r>
            <a:r>
              <a:rPr lang="ko-KR" altLang="en-US" baseline="0" dirty="0" smtClean="0"/>
              <a:t>배 정도</a:t>
            </a:r>
            <a:r>
              <a:rPr lang="en-US" altLang="ko-KR" baseline="0" dirty="0" smtClean="0"/>
              <a:t>?) </a:t>
            </a:r>
            <a:r>
              <a:rPr lang="ko-KR" altLang="en-US" baseline="0" dirty="0" err="1" smtClean="0"/>
              <a:t>단회</a:t>
            </a:r>
            <a:r>
              <a:rPr lang="ko-KR" altLang="en-US" baseline="0" dirty="0" smtClean="0"/>
              <a:t> 투여군도 비슷했습니다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결론적으로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늙은이에서 평균 반감기는 약 </a:t>
            </a:r>
            <a:r>
              <a:rPr lang="en-US" altLang="ko-KR" baseline="0" dirty="0" smtClean="0"/>
              <a:t>11</a:t>
            </a:r>
            <a:r>
              <a:rPr lang="ko-KR" altLang="en-US" baseline="0" dirty="0" smtClean="0"/>
              <a:t>시간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젊은이에선 </a:t>
            </a:r>
            <a:r>
              <a:rPr lang="en-US" altLang="ko-KR" baseline="0" dirty="0" smtClean="0"/>
              <a:t>7</a:t>
            </a:r>
            <a:r>
              <a:rPr lang="ko-KR" altLang="en-US" baseline="0" dirty="0" smtClean="0"/>
              <a:t>시간으로 늙은이들의 반감기가 좀 더 길었습니다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MAD #1  </a:t>
            </a:r>
            <a:r>
              <a:rPr lang="ko-KR" altLang="en-US" baseline="0" dirty="0" smtClean="0"/>
              <a:t>실험에서는 늙은이 </a:t>
            </a:r>
            <a:r>
              <a:rPr lang="ko-KR" altLang="en-US" baseline="0" dirty="0" err="1" smtClean="0"/>
              <a:t>여섯명중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명이 여자였으며 </a:t>
            </a:r>
            <a:r>
              <a:rPr lang="en-US" altLang="ko-KR" baseline="0" dirty="0" smtClean="0"/>
              <a:t>MAD #2</a:t>
            </a:r>
            <a:r>
              <a:rPr lang="ko-KR" altLang="en-US" baseline="0" dirty="0" smtClean="0"/>
              <a:t>에서는  늙은이 </a:t>
            </a:r>
            <a:r>
              <a:rPr lang="en-US" altLang="ko-KR" baseline="0" dirty="0" smtClean="0"/>
              <a:t>12</a:t>
            </a:r>
            <a:r>
              <a:rPr lang="ko-KR" altLang="en-US" baseline="0" dirty="0" smtClean="0"/>
              <a:t>명중에 </a:t>
            </a:r>
            <a:r>
              <a:rPr lang="en-US" altLang="ko-KR" baseline="0" dirty="0" smtClean="0"/>
              <a:t>7</a:t>
            </a:r>
            <a:r>
              <a:rPr lang="ko-KR" altLang="en-US" baseline="0" dirty="0" smtClean="0"/>
              <a:t>명이 여자였는데</a:t>
            </a:r>
            <a:r>
              <a:rPr lang="en-US" altLang="ko-KR" baseline="0" dirty="0" smtClean="0"/>
              <a:t>, </a:t>
            </a:r>
          </a:p>
          <a:p>
            <a:r>
              <a:rPr lang="ko-KR" altLang="en-US" baseline="0" dirty="0" smtClean="0"/>
              <a:t>두 실험 모두에서 여자들의 </a:t>
            </a:r>
            <a:r>
              <a:rPr lang="en-US" altLang="ko-KR" baseline="0" dirty="0" smtClean="0"/>
              <a:t>CL/F</a:t>
            </a:r>
            <a:r>
              <a:rPr lang="ko-KR" altLang="en-US" baseline="0" dirty="0" smtClean="0"/>
              <a:t>값이 남자보다 </a:t>
            </a:r>
            <a:r>
              <a:rPr lang="en-US" altLang="ko-KR" baseline="0" dirty="0" smtClean="0"/>
              <a:t>15%</a:t>
            </a:r>
            <a:r>
              <a:rPr lang="ko-KR" altLang="en-US" baseline="0" dirty="0" smtClean="0"/>
              <a:t>정도 낮았습니다</a:t>
            </a:r>
            <a:r>
              <a:rPr lang="en-US" altLang="ko-KR" baseline="0" dirty="0" smtClean="0"/>
              <a:t>. ???</a:t>
            </a:r>
          </a:p>
          <a:p>
            <a:r>
              <a:rPr lang="ko-KR" altLang="en-US" baseline="0" dirty="0" smtClean="0"/>
              <a:t>이러한 차이가 임상적으로 의미가 있는 것으로 보이지는 않고 </a:t>
            </a:r>
            <a:r>
              <a:rPr lang="en-US" altLang="ko-KR" baseline="0" dirty="0" smtClean="0"/>
              <a:t>safety profile</a:t>
            </a:r>
            <a:r>
              <a:rPr lang="ko-KR" altLang="en-US" baseline="0" dirty="0" smtClean="0"/>
              <a:t>로 보아서는</a:t>
            </a:r>
            <a:r>
              <a:rPr lang="en-US" altLang="ko-KR" baseline="0" dirty="0" smtClean="0"/>
              <a:t>, </a:t>
            </a:r>
          </a:p>
          <a:p>
            <a:r>
              <a:rPr lang="ko-KR" altLang="en-US" baseline="0" dirty="0" smtClean="0"/>
              <a:t>성별이나 나이에 따라 </a:t>
            </a:r>
            <a:r>
              <a:rPr lang="en-US" altLang="ko-KR" baseline="0" dirty="0" smtClean="0"/>
              <a:t>dose</a:t>
            </a:r>
            <a:r>
              <a:rPr lang="ko-KR" altLang="en-US" baseline="0" dirty="0" smtClean="0"/>
              <a:t>량을 정정할 필요는 없는 것으로 보입니다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Lecozotan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maximum concentration</a:t>
            </a:r>
            <a:r>
              <a:rPr lang="ko-KR" altLang="en-US" dirty="0" smtClean="0"/>
              <a:t>과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투여량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AUC</a:t>
            </a:r>
            <a:r>
              <a:rPr lang="ko-KR" altLang="en-US" baseline="0" dirty="0" smtClean="0"/>
              <a:t>와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투여량의</a:t>
            </a:r>
            <a:r>
              <a:rPr lang="ko-KR" altLang="en-US" baseline="0" dirty="0" smtClean="0"/>
              <a:t> 관계는 지수함수로 표현될 수 있습니다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err="1" smtClean="0"/>
              <a:t>Cmax</a:t>
            </a:r>
            <a:r>
              <a:rPr lang="en-US" altLang="ko-KR" baseline="0" dirty="0" smtClean="0"/>
              <a:t> or AUC = a * </a:t>
            </a:r>
            <a:r>
              <a:rPr lang="en-US" altLang="ko-KR" baseline="0" dirty="0" err="1" smtClean="0"/>
              <a:t>dose^b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단회</a:t>
            </a:r>
            <a:r>
              <a:rPr lang="ko-KR" altLang="en-US" baseline="0" dirty="0" smtClean="0"/>
              <a:t> 투여에서는 </a:t>
            </a:r>
            <a:r>
              <a:rPr lang="en-US" altLang="ko-KR" baseline="0" dirty="0" smtClean="0"/>
              <a:t>2~10mg, </a:t>
            </a:r>
            <a:r>
              <a:rPr lang="ko-KR" altLang="en-US" baseline="0" dirty="0" smtClean="0"/>
              <a:t>그리고 반복 </a:t>
            </a:r>
            <a:r>
              <a:rPr lang="ko-KR" altLang="en-US" baseline="0" dirty="0" err="1" smtClean="0"/>
              <a:t>투여군에서는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0.1~5mg</a:t>
            </a:r>
            <a:r>
              <a:rPr lang="ko-KR" altLang="en-US" baseline="0" dirty="0" smtClean="0"/>
              <a:t>씩 </a:t>
            </a:r>
            <a:r>
              <a:rPr lang="ko-KR" altLang="en-US" baseline="0" dirty="0" err="1" smtClean="0"/>
              <a:t>두회까지는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선형성을</a:t>
            </a:r>
            <a:r>
              <a:rPr lang="ko-KR" altLang="en-US" baseline="0" dirty="0" smtClean="0"/>
              <a:t> 띄고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이 식으로 볼 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선형성이</a:t>
            </a:r>
            <a:r>
              <a:rPr lang="ko-KR" altLang="en-US" dirty="0" smtClean="0"/>
              <a:t> 보</a:t>
            </a:r>
            <a:r>
              <a:rPr lang="en-US" altLang="ko-KR" dirty="0" smtClean="0"/>
              <a:t> b</a:t>
            </a:r>
            <a:r>
              <a:rPr lang="ko-KR" altLang="en-US" dirty="0" smtClean="0"/>
              <a:t>의 편차는 크지 </a:t>
            </a:r>
            <a:r>
              <a:rPr lang="ko-KR" altLang="en-US" dirty="0" err="1" smtClean="0"/>
              <a:t>않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Eltoprazine</a:t>
            </a:r>
            <a:r>
              <a:rPr lang="ko-KR" altLang="en-US" dirty="0" smtClean="0"/>
              <a:t>의 혈장 농도는 </a:t>
            </a:r>
            <a:r>
              <a:rPr lang="ko-KR" altLang="en-US" dirty="0" err="1" smtClean="0"/>
              <a:t>단회투여</a:t>
            </a:r>
            <a:r>
              <a:rPr lang="ko-KR" altLang="en-US" dirty="0" smtClean="0"/>
              <a:t> 및 반복투여에서 모두 </a:t>
            </a:r>
            <a:r>
              <a:rPr lang="en-US" altLang="ko-KR" dirty="0" smtClean="0"/>
              <a:t>0.4ng/ml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이하로 </a:t>
            </a:r>
            <a:r>
              <a:rPr lang="ko-KR" altLang="en-US" baseline="0" dirty="0" err="1" smtClean="0"/>
              <a:t>측정가능한</a:t>
            </a:r>
            <a:r>
              <a:rPr lang="ko-KR" altLang="en-US" baseline="0" dirty="0" smtClean="0"/>
              <a:t> 값 아래였습니다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Urinary recovery? </a:t>
            </a:r>
            <a:r>
              <a:rPr lang="ko-KR" altLang="en-US" baseline="0" dirty="0" smtClean="0"/>
              <a:t>는 </a:t>
            </a:r>
            <a:r>
              <a:rPr lang="en-US" altLang="ko-KR" baseline="0" dirty="0" err="1" smtClean="0"/>
              <a:t>eltoprazine</a:t>
            </a:r>
            <a:r>
              <a:rPr lang="ko-KR" altLang="en-US" baseline="0" dirty="0" smtClean="0"/>
              <a:t>과 </a:t>
            </a:r>
            <a:r>
              <a:rPr lang="en-US" altLang="ko-KR" baseline="0" dirty="0" err="1" smtClean="0"/>
              <a:t>lecozotan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모두 </a:t>
            </a:r>
            <a:r>
              <a:rPr lang="en-US" altLang="ko-KR" baseline="0" dirty="0" smtClean="0"/>
              <a:t>1%</a:t>
            </a:r>
            <a:r>
              <a:rPr lang="ko-KR" altLang="en-US" baseline="0" dirty="0" smtClean="0"/>
              <a:t>미만이었습니다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따라서 반복투여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군에서는 </a:t>
            </a:r>
            <a:r>
              <a:rPr lang="en-US" altLang="ko-KR" baseline="0" dirty="0" smtClean="0"/>
              <a:t>urine </a:t>
            </a:r>
            <a:r>
              <a:rPr lang="ko-KR" altLang="en-US" baseline="0" dirty="0" smtClean="0"/>
              <a:t>분석은 진행하지 않았습니다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혈장내</a:t>
            </a:r>
            <a:r>
              <a:rPr lang="ko-KR" altLang="en-US" baseline="0" dirty="0" smtClean="0"/>
              <a:t> 단백 결합의 경우 </a:t>
            </a:r>
            <a:r>
              <a:rPr lang="en-US" altLang="ko-KR" baseline="0" dirty="0" smtClean="0"/>
              <a:t>MAD#1</a:t>
            </a:r>
            <a:r>
              <a:rPr lang="ko-KR" altLang="en-US" baseline="0" dirty="0" smtClean="0"/>
              <a:t>에서 젊은 사람 </a:t>
            </a:r>
            <a:r>
              <a:rPr lang="en-US" altLang="ko-KR" baseline="0" dirty="0" smtClean="0"/>
              <a:t>0.5mg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5mg </a:t>
            </a:r>
            <a:r>
              <a:rPr lang="ko-KR" altLang="en-US" baseline="0" dirty="0" smtClean="0"/>
              <a:t>늙은 사람 </a:t>
            </a:r>
            <a:r>
              <a:rPr lang="en-US" altLang="ko-KR" baseline="0" dirty="0" smtClean="0"/>
              <a:t>0.5mg</a:t>
            </a:r>
            <a:r>
              <a:rPr lang="ko-KR" altLang="en-US" baseline="0" dirty="0" smtClean="0"/>
              <a:t>으로 추적 검사 결과 투여 후 </a:t>
            </a:r>
            <a:r>
              <a:rPr lang="en-US" altLang="ko-KR" baseline="0" dirty="0" smtClean="0"/>
              <a:t>all time point</a:t>
            </a:r>
            <a:r>
              <a:rPr lang="ko-KR" altLang="en-US" baseline="0" dirty="0" smtClean="0"/>
              <a:t>에서</a:t>
            </a:r>
            <a:endParaRPr lang="en-US" altLang="ko-KR" baseline="0" dirty="0" smtClean="0"/>
          </a:p>
          <a:p>
            <a:r>
              <a:rPr lang="ko-KR" altLang="en-US" baseline="0" dirty="0" smtClean="0"/>
              <a:t>각각 평균 </a:t>
            </a:r>
            <a:r>
              <a:rPr lang="en-US" altLang="ko-KR" baseline="0" dirty="0" smtClean="0"/>
              <a:t>0.25+- 0.11%, 0.43+-0.23%, 0.29+-0.23% </a:t>
            </a:r>
            <a:r>
              <a:rPr lang="ko-KR" altLang="en-US" baseline="0" dirty="0" smtClean="0"/>
              <a:t>로 모두 </a:t>
            </a:r>
            <a:r>
              <a:rPr lang="en-US" altLang="ko-KR" baseline="0" dirty="0" smtClean="0"/>
              <a:t>99.5% </a:t>
            </a:r>
            <a:r>
              <a:rPr lang="ko-KR" altLang="en-US" baseline="0" dirty="0" smtClean="0"/>
              <a:t>이상이 결합된 형태를 유지하였습니다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혈장 약의 농도 변화와 관계없이 결합하지 않은 약들이 일정 분 있는 것으로 보아 투약된 </a:t>
            </a:r>
            <a:r>
              <a:rPr lang="ko-KR" altLang="en-US" baseline="0" dirty="0" err="1" smtClean="0"/>
              <a:t>범위내에선</a:t>
            </a:r>
            <a:r>
              <a:rPr lang="ko-KR" altLang="en-US" baseline="0" dirty="0" smtClean="0"/>
              <a:t> 단백 결합에서 </a:t>
            </a:r>
            <a:r>
              <a:rPr lang="ko-KR" altLang="en-US" baseline="0" dirty="0" err="1" smtClean="0"/>
              <a:t>선형성을</a:t>
            </a:r>
            <a:r>
              <a:rPr lang="ko-KR" altLang="en-US" baseline="0" dirty="0" smtClean="0"/>
              <a:t> 띈다고 볼 수 있습니다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dirty="0" err="1" smtClean="0"/>
              <a:t>약역학적으로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단회</a:t>
            </a:r>
            <a:r>
              <a:rPr lang="ko-KR" altLang="en-US" baseline="0" dirty="0" smtClean="0"/>
              <a:t> 투여된 군과 반복 투여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군의 경우 위약이나 실제 약에서 </a:t>
            </a:r>
            <a:r>
              <a:rPr lang="en-US" altLang="ko-KR" baseline="0" dirty="0" smtClean="0"/>
              <a:t>CDR battery</a:t>
            </a:r>
            <a:r>
              <a:rPr lang="ko-KR" altLang="en-US" baseline="0" dirty="0" smtClean="0"/>
              <a:t>나 앞서 말한 객관적인 평가들에서는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투여량과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연관있는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의미있는</a:t>
            </a:r>
            <a:r>
              <a:rPr lang="ko-KR" altLang="en-US" baseline="0" dirty="0" smtClean="0"/>
              <a:t> 효과는 보이지 않았습니다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단회투여군에서</a:t>
            </a:r>
            <a:r>
              <a:rPr lang="en-US" altLang="ko-KR" baseline="0" dirty="0" smtClean="0"/>
              <a:t>, 10mg </a:t>
            </a:r>
            <a:r>
              <a:rPr lang="ko-KR" altLang="en-US" baseline="0" dirty="0" smtClean="0"/>
              <a:t>투여 후 </a:t>
            </a:r>
            <a:r>
              <a:rPr lang="en-US" altLang="ko-KR" baseline="0" dirty="0" smtClean="0"/>
              <a:t>1~2</a:t>
            </a:r>
            <a:r>
              <a:rPr lang="ko-KR" altLang="en-US" baseline="0" dirty="0" err="1" smtClean="0"/>
              <a:t>시간내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ACTH</a:t>
            </a:r>
            <a:r>
              <a:rPr lang="ko-KR" altLang="en-US" baseline="0" dirty="0" smtClean="0"/>
              <a:t>와 </a:t>
            </a:r>
            <a:r>
              <a:rPr lang="en-US" altLang="ko-KR" baseline="0" dirty="0" err="1" smtClean="0"/>
              <a:t>prolactine</a:t>
            </a:r>
            <a:r>
              <a:rPr lang="ko-KR" altLang="en-US" baseline="0" dirty="0" smtClean="0"/>
              <a:t>이 </a:t>
            </a:r>
            <a:r>
              <a:rPr lang="ko-KR" altLang="en-US" baseline="0" dirty="0" err="1" smtClean="0"/>
              <a:t>의미있는</a:t>
            </a:r>
            <a:r>
              <a:rPr lang="ko-KR" altLang="en-US" baseline="0" dirty="0" smtClean="0"/>
              <a:t> 상승을 보였습니다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 아래의 </a:t>
            </a:r>
            <a:r>
              <a:rPr lang="ko-KR" altLang="en-US" baseline="0" dirty="0" err="1" smtClean="0"/>
              <a:t>투여량에서는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의미있는</a:t>
            </a:r>
            <a:r>
              <a:rPr lang="ko-KR" altLang="en-US" baseline="0" dirty="0" smtClean="0"/>
              <a:t> 호르몬 변화는 보이지 않았습니다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10mg </a:t>
            </a:r>
            <a:r>
              <a:rPr lang="ko-KR" altLang="en-US" baseline="0" dirty="0" smtClean="0"/>
              <a:t>투여 </a:t>
            </a:r>
            <a:r>
              <a:rPr lang="en-US" altLang="ko-KR" baseline="0" dirty="0" smtClean="0"/>
              <a:t>15</a:t>
            </a:r>
            <a:r>
              <a:rPr lang="ko-KR" altLang="en-US" baseline="0" dirty="0" smtClean="0"/>
              <a:t>분내 고막으로 잰 체온의 </a:t>
            </a:r>
            <a:r>
              <a:rPr lang="ko-KR" altLang="en-US" baseline="0" dirty="0" err="1" smtClean="0"/>
              <a:t>의미있는</a:t>
            </a:r>
            <a:r>
              <a:rPr lang="ko-KR" altLang="en-US" baseline="0" dirty="0" smtClean="0"/>
              <a:t> 감소를 보였습니다만</a:t>
            </a:r>
            <a:r>
              <a:rPr lang="en-US" altLang="ko-KR" baseline="0" dirty="0" smtClean="0"/>
              <a:t>, 2mg</a:t>
            </a:r>
            <a:r>
              <a:rPr lang="ko-KR" altLang="en-US" baseline="0" dirty="0" smtClean="0"/>
              <a:t>이나 </a:t>
            </a:r>
            <a:r>
              <a:rPr lang="en-US" altLang="ko-KR" baseline="0" dirty="0" smtClean="0"/>
              <a:t>5mg</a:t>
            </a:r>
            <a:r>
              <a:rPr lang="ko-KR" altLang="en-US" baseline="0" dirty="0" smtClean="0"/>
              <a:t>에서는 보이지 않았습니다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이번 연구에서는 위약과 비교했을 때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단회투여든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반복투여든간에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홀몬</a:t>
            </a:r>
            <a:r>
              <a:rPr lang="ko-KR" altLang="en-US" baseline="0" dirty="0" smtClean="0"/>
              <a:t> 변화나 체온 </a:t>
            </a:r>
            <a:r>
              <a:rPr lang="ko-KR" altLang="en-US" baseline="0" dirty="0" err="1" smtClean="0"/>
              <a:t>변화등의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의미있는</a:t>
            </a:r>
            <a:r>
              <a:rPr lang="ko-KR" altLang="en-US" baseline="0" dirty="0" smtClean="0"/>
              <a:t> 수치는 보이지 않았습니다</a:t>
            </a:r>
            <a:r>
              <a:rPr lang="en-US" altLang="ko-KR" baseline="0" dirty="0" smtClean="0"/>
              <a:t>.</a:t>
            </a:r>
            <a:endParaRPr lang="ko-KR" altLang="en-US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7443E-94FE-4D27-B028-2BA131AC76A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2059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Discussion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논문은 </a:t>
            </a:r>
            <a:r>
              <a:rPr lang="en-US" altLang="ko-KR" dirty="0" err="1" smtClean="0"/>
              <a:t>lecozotan</a:t>
            </a:r>
            <a:r>
              <a:rPr lang="ko-KR" altLang="en-US" dirty="0" smtClean="0"/>
              <a:t>의 안전성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약동학</a:t>
            </a:r>
            <a:r>
              <a:rPr lang="ko-KR" altLang="en-US" dirty="0" smtClean="0"/>
              <a:t> 및 </a:t>
            </a:r>
            <a:r>
              <a:rPr lang="ko-KR" altLang="en-US" dirty="0" err="1" smtClean="0"/>
              <a:t>약력학에</a:t>
            </a:r>
            <a:r>
              <a:rPr lang="ko-KR" altLang="en-US" dirty="0" smtClean="0"/>
              <a:t> 대한 최초 논문입니다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최고 </a:t>
            </a:r>
            <a:r>
              <a:rPr lang="ko-KR" altLang="en-US" dirty="0" err="1" smtClean="0"/>
              <a:t>농돈느</a:t>
            </a:r>
            <a:r>
              <a:rPr lang="ko-KR" altLang="en-US" dirty="0" smtClean="0"/>
              <a:t> </a:t>
            </a:r>
            <a:r>
              <a:rPr lang="en-US" altLang="ko-KR" dirty="0" smtClean="0"/>
              <a:t>10mg</a:t>
            </a:r>
            <a:r>
              <a:rPr lang="ko-KR" altLang="en-US" dirty="0" smtClean="0"/>
              <a:t>까지 투여할 수 있는데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단회</a:t>
            </a:r>
            <a:r>
              <a:rPr lang="ko-KR" altLang="en-US" dirty="0" smtClean="0"/>
              <a:t> 투여 </a:t>
            </a:r>
            <a:r>
              <a:rPr lang="en-US" altLang="ko-KR" dirty="0" smtClean="0"/>
              <a:t>10mg</a:t>
            </a:r>
            <a:r>
              <a:rPr lang="ko-KR" altLang="en-US" dirty="0" smtClean="0"/>
              <a:t>을 할 때에 생기는 부작용들은 최대 </a:t>
            </a:r>
            <a:r>
              <a:rPr lang="ko-KR" altLang="en-US" dirty="0" err="1" smtClean="0"/>
              <a:t>농도값을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나타날때</a:t>
            </a:r>
            <a:r>
              <a:rPr lang="ko-KR" altLang="en-US" dirty="0" smtClean="0"/>
              <a:t> 두드러지며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이후에는 사라지는 것으로 보아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5mg</a:t>
            </a:r>
            <a:r>
              <a:rPr lang="ko-KR" altLang="en-US" baseline="0" dirty="0" smtClean="0"/>
              <a:t>씩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번 투여하여 </a:t>
            </a:r>
            <a:r>
              <a:rPr lang="ko-KR" altLang="en-US" baseline="0" dirty="0" err="1" smtClean="0"/>
              <a:t>혈장내</a:t>
            </a:r>
            <a:r>
              <a:rPr lang="ko-KR" altLang="en-US" baseline="0" dirty="0" smtClean="0"/>
              <a:t> 농도가 </a:t>
            </a:r>
            <a:r>
              <a:rPr lang="en-US" altLang="ko-KR" baseline="0" dirty="0" smtClean="0"/>
              <a:t>peak</a:t>
            </a:r>
            <a:r>
              <a:rPr lang="ko-KR" altLang="en-US" baseline="0" dirty="0" err="1" smtClean="0"/>
              <a:t>치지ㅣ</a:t>
            </a:r>
            <a:r>
              <a:rPr lang="ko-KR" altLang="en-US" baseline="0" dirty="0" smtClean="0"/>
              <a:t> 않으면서 </a:t>
            </a:r>
            <a:r>
              <a:rPr lang="ko-KR" altLang="en-US" baseline="0" dirty="0" err="1" smtClean="0"/>
              <a:t>투여량을</a:t>
            </a:r>
            <a:r>
              <a:rPr lang="ko-KR" altLang="en-US" baseline="0" dirty="0" smtClean="0"/>
              <a:t> 유지하면 안전하게 복용이 가능할 것으로 보입니다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이번 연구에서도 </a:t>
            </a:r>
            <a:r>
              <a:rPr lang="ko-KR" altLang="en-US" baseline="0" dirty="0" err="1" smtClean="0"/>
              <a:t>젊은사람과</a:t>
            </a:r>
            <a:r>
              <a:rPr lang="ko-KR" altLang="en-US" baseline="0" dirty="0" smtClean="0"/>
              <a:t> 늙은 사람 모두에서 </a:t>
            </a:r>
            <a:r>
              <a:rPr lang="en-US" altLang="ko-KR" baseline="0" dirty="0" smtClean="0"/>
              <a:t>5mg </a:t>
            </a:r>
            <a:r>
              <a:rPr lang="ko-KR" altLang="en-US" baseline="0" dirty="0" smtClean="0"/>
              <a:t>씩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번 </a:t>
            </a:r>
            <a:r>
              <a:rPr lang="ko-KR" altLang="en-US" baseline="0" dirty="0" err="1" smtClean="0"/>
              <a:t>투여시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well tolerated </a:t>
            </a:r>
            <a:r>
              <a:rPr lang="ko-KR" altLang="en-US" baseline="0" dirty="0" smtClean="0"/>
              <a:t>되었습니다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이번 연구에서는 심각한 부작용이 발견되지 않았으며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따라서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lecozotan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속방출형을</a:t>
            </a:r>
            <a:r>
              <a:rPr lang="ko-KR" altLang="en-US" baseline="0" dirty="0" smtClean="0"/>
              <a:t> 하루 </a:t>
            </a:r>
            <a:r>
              <a:rPr lang="en-US" altLang="ko-KR" baseline="0" dirty="0" smtClean="0"/>
              <a:t>10mg</a:t>
            </a:r>
            <a:r>
              <a:rPr lang="ko-KR" altLang="en-US" baseline="0" dirty="0" smtClean="0"/>
              <a:t>이하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또는 </a:t>
            </a:r>
            <a:r>
              <a:rPr lang="en-US" altLang="ko-KR" baseline="0" dirty="0" smtClean="0"/>
              <a:t>12</a:t>
            </a:r>
            <a:r>
              <a:rPr lang="ko-KR" altLang="en-US" baseline="0" dirty="0" smtClean="0"/>
              <a:t>시간마다 </a:t>
            </a:r>
            <a:r>
              <a:rPr lang="ko-KR" altLang="en-US" baseline="0" dirty="0" err="1" smtClean="0"/>
              <a:t>한알씩</a:t>
            </a:r>
            <a:r>
              <a:rPr lang="ko-KR" altLang="en-US" baseline="0" dirty="0" smtClean="0"/>
              <a:t> 복용할 </a:t>
            </a:r>
            <a:r>
              <a:rPr lang="ko-KR" altLang="en-US" baseline="0" dirty="0" err="1" smtClean="0"/>
              <a:t>수있을</a:t>
            </a:r>
            <a:r>
              <a:rPr lang="ko-KR" altLang="en-US" baseline="0" dirty="0" smtClean="0"/>
              <a:t> 것으로 보입니다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약물 최대 농도와 비례하게 부작용이 발생하는 것으로 보아 </a:t>
            </a:r>
            <a:r>
              <a:rPr lang="ko-KR" altLang="en-US" baseline="0" dirty="0" err="1" smtClean="0"/>
              <a:t>속방출형이</a:t>
            </a:r>
            <a:r>
              <a:rPr lang="ko-KR" altLang="en-US" baseline="0" dirty="0" smtClean="0"/>
              <a:t> 아니라 </a:t>
            </a:r>
            <a:r>
              <a:rPr lang="ko-KR" altLang="en-US" baseline="0" dirty="0" err="1" smtClean="0"/>
              <a:t>서방정이</a:t>
            </a:r>
            <a:r>
              <a:rPr lang="ko-KR" altLang="en-US" baseline="0" dirty="0" smtClean="0"/>
              <a:t> 개발된다면 더욱 안전할 것으로 생각됩니다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이번 연구에서는 동물에서 얻은 </a:t>
            </a:r>
            <a:r>
              <a:rPr lang="en-US" altLang="ko-KR" baseline="0" dirty="0" smtClean="0"/>
              <a:t>PK data</a:t>
            </a:r>
            <a:r>
              <a:rPr lang="ko-KR" altLang="en-US" baseline="0" dirty="0" smtClean="0"/>
              <a:t>를 통해 </a:t>
            </a:r>
            <a:r>
              <a:rPr lang="en-US" altLang="ko-KR" baseline="0" dirty="0" err="1" smtClean="0"/>
              <a:t>allometric</a:t>
            </a:r>
            <a:r>
              <a:rPr lang="en-US" altLang="ko-KR" baseline="0" dirty="0" smtClean="0"/>
              <a:t> scaling</a:t>
            </a:r>
            <a:r>
              <a:rPr lang="ko-KR" altLang="en-US" baseline="0" dirty="0" smtClean="0"/>
              <a:t>이란 것을 이용해 </a:t>
            </a:r>
            <a:r>
              <a:rPr lang="en-US" altLang="ko-KR" baseline="0" dirty="0" smtClean="0"/>
              <a:t>human PK profile</a:t>
            </a:r>
            <a:r>
              <a:rPr lang="ko-KR" altLang="en-US" baseline="0" dirty="0" smtClean="0"/>
              <a:t>을 구하는 방법을 </a:t>
            </a:r>
            <a:r>
              <a:rPr lang="ko-KR" altLang="en-US" baseline="0" dirty="0" err="1" smtClean="0"/>
              <a:t>사용ㅎ였습니다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약효가 나타날 것으로 예상되는 </a:t>
            </a:r>
            <a:r>
              <a:rPr lang="ko-KR" altLang="en-US" baseline="0" dirty="0" err="1" smtClean="0"/>
              <a:t>투여량은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55mg</a:t>
            </a:r>
            <a:r>
              <a:rPr lang="ko-KR" altLang="en-US" baseline="0" dirty="0" smtClean="0"/>
              <a:t>이어서 </a:t>
            </a:r>
            <a:r>
              <a:rPr lang="en-US" altLang="ko-KR" baseline="0" dirty="0" smtClean="0"/>
              <a:t>2mg</a:t>
            </a:r>
            <a:r>
              <a:rPr lang="ko-KR" altLang="en-US" baseline="0" dirty="0" smtClean="0"/>
              <a:t>을 </a:t>
            </a:r>
            <a:r>
              <a:rPr lang="en-US" altLang="ko-KR" baseline="0" dirty="0" smtClean="0"/>
              <a:t>starting dose</a:t>
            </a:r>
            <a:r>
              <a:rPr lang="ko-KR" altLang="en-US" baseline="0" dirty="0" smtClean="0"/>
              <a:t>로 잡고 </a:t>
            </a:r>
            <a:r>
              <a:rPr lang="en-US" altLang="ko-KR" baseline="0" dirty="0" smtClean="0"/>
              <a:t>5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10 </a:t>
            </a:r>
            <a:r>
              <a:rPr lang="ko-KR" altLang="en-US" baseline="0" dirty="0" smtClean="0"/>
              <a:t>배의 </a:t>
            </a:r>
            <a:r>
              <a:rPr lang="en-US" altLang="ko-KR" baseline="0" dirty="0" smtClean="0"/>
              <a:t>safety margin</a:t>
            </a:r>
            <a:r>
              <a:rPr lang="ko-KR" altLang="en-US" baseline="0" dirty="0" smtClean="0"/>
              <a:t>으로 </a:t>
            </a:r>
            <a:r>
              <a:rPr lang="en-US" altLang="ko-KR" baseline="0" dirty="0" smtClean="0"/>
              <a:t>600mg</a:t>
            </a:r>
            <a:r>
              <a:rPr lang="ko-KR" altLang="en-US" baseline="0" dirty="0" smtClean="0"/>
              <a:t>까지 잡았으나 </a:t>
            </a:r>
            <a:r>
              <a:rPr lang="en-US" altLang="ko-KR" baseline="0" dirty="0" smtClean="0"/>
              <a:t/>
            </a:r>
            <a:br>
              <a:rPr lang="en-US" altLang="ko-KR" baseline="0" dirty="0" smtClean="0"/>
            </a:br>
            <a:r>
              <a:rPr lang="ko-KR" altLang="en-US" baseline="0" dirty="0" smtClean="0"/>
              <a:t>실제 </a:t>
            </a:r>
            <a:r>
              <a:rPr lang="ko-KR" altLang="en-US" baseline="0" dirty="0" err="1" smtClean="0"/>
              <a:t>단회투여</a:t>
            </a:r>
            <a:r>
              <a:rPr lang="ko-KR" altLang="en-US" baseline="0" dirty="0" smtClean="0"/>
              <a:t> 실험에서 얻은 </a:t>
            </a:r>
            <a:r>
              <a:rPr lang="en-US" altLang="ko-KR" baseline="0" dirty="0" smtClean="0"/>
              <a:t>clearance</a:t>
            </a:r>
            <a:r>
              <a:rPr lang="ko-KR" altLang="en-US" baseline="0" dirty="0" smtClean="0"/>
              <a:t>로 </a:t>
            </a:r>
            <a:r>
              <a:rPr lang="ko-KR" altLang="en-US" baseline="0" dirty="0" err="1" smtClean="0"/>
              <a:t>보았을때</a:t>
            </a:r>
            <a:r>
              <a:rPr lang="en-US" altLang="ko-KR" baseline="0" dirty="0" smtClean="0"/>
              <a:t>, 2mg</a:t>
            </a:r>
            <a:r>
              <a:rPr lang="ko-KR" altLang="en-US" baseline="0" dirty="0" smtClean="0"/>
              <a:t>을 </a:t>
            </a:r>
            <a:r>
              <a:rPr lang="en-US" altLang="ko-KR" baseline="0" dirty="0" smtClean="0"/>
              <a:t>starting dose</a:t>
            </a:r>
            <a:r>
              <a:rPr lang="ko-KR" altLang="en-US" baseline="0" dirty="0" smtClean="0"/>
              <a:t>로 잡기에 상당한 량이 </a:t>
            </a:r>
            <a:r>
              <a:rPr lang="ko-KR" altLang="en-US" baseline="0" dirty="0" err="1" smtClean="0"/>
              <a:t>었으며</a:t>
            </a:r>
            <a:r>
              <a:rPr lang="ko-KR" altLang="en-US" baseline="0" dirty="0" smtClean="0"/>
              <a:t> 따라서 </a:t>
            </a:r>
            <a:r>
              <a:rPr lang="en-US" altLang="ko-KR" baseline="0" dirty="0" smtClean="0"/>
              <a:t>0.1mg</a:t>
            </a:r>
            <a:r>
              <a:rPr lang="ko-KR" altLang="en-US" baseline="0" dirty="0" smtClean="0"/>
              <a:t>으로 수정하였습니다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7443E-94FE-4D27-B028-2BA131AC76A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3121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개 실험그룹에서 보인 약의 특징은 모두 빠르게 흡수된다는 것과 혈장최대약물농도가 투여 </a:t>
            </a:r>
            <a:r>
              <a:rPr lang="en-US" altLang="ko-KR" dirty="0" smtClean="0"/>
              <a:t>1</a:t>
            </a:r>
            <a:r>
              <a:rPr lang="ko-KR" altLang="en-US" dirty="0" smtClean="0"/>
              <a:t>시간 후에 바로 나타난다는 것입니다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또한 이후에 지수함수적으로 빠르게 감소하면서 젊은 사람에서</a:t>
            </a:r>
            <a:r>
              <a:rPr lang="ko-KR" altLang="en-US" baseline="0" dirty="0" smtClean="0"/>
              <a:t> 반감기는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5~9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늙은 사람에서는 </a:t>
            </a:r>
            <a:r>
              <a:rPr lang="en-US" altLang="ko-KR" dirty="0" smtClean="0"/>
              <a:t>9~11</a:t>
            </a:r>
            <a:r>
              <a:rPr lang="ko-KR" altLang="en-US" dirty="0" smtClean="0"/>
              <a:t>시간으로 나타났습니다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또한</a:t>
            </a:r>
            <a:r>
              <a:rPr lang="en-US" altLang="ko-KR" dirty="0" smtClean="0"/>
              <a:t> 0.1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10mg</a:t>
            </a:r>
            <a:r>
              <a:rPr lang="ko-KR" altLang="en-US" dirty="0" smtClean="0"/>
              <a:t>까지 투여했을 때는 </a:t>
            </a:r>
            <a:r>
              <a:rPr lang="ko-KR" altLang="en-US" dirty="0" err="1" smtClean="0"/>
              <a:t>투여량과</a:t>
            </a:r>
            <a:r>
              <a:rPr lang="ko-KR" altLang="en-US" dirty="0" smtClean="0"/>
              <a:t> 비례하게 최고농도와 </a:t>
            </a:r>
            <a:r>
              <a:rPr lang="en-US" altLang="ko-KR" dirty="0" smtClean="0"/>
              <a:t>AUC</a:t>
            </a:r>
            <a:r>
              <a:rPr lang="ko-KR" altLang="en-US" dirty="0" smtClean="0"/>
              <a:t>가 증가하였으며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사람에서 </a:t>
            </a:r>
            <a:r>
              <a:rPr lang="en-US" altLang="ko-KR" dirty="0" err="1" smtClean="0"/>
              <a:t>lecozotan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99%</a:t>
            </a:r>
            <a:r>
              <a:rPr lang="ko-KR" altLang="en-US" dirty="0" smtClean="0"/>
              <a:t>이상 </a:t>
            </a:r>
            <a:r>
              <a:rPr lang="ko-KR" altLang="en-US" dirty="0" err="1" smtClean="0"/>
              <a:t>단백결합한</a:t>
            </a:r>
            <a:r>
              <a:rPr lang="ko-KR" altLang="en-US" dirty="0" smtClean="0"/>
              <a:t> 형태로 </a:t>
            </a:r>
            <a:endParaRPr lang="en-US" altLang="ko-KR" dirty="0" smtClean="0"/>
          </a:p>
          <a:p>
            <a:r>
              <a:rPr lang="ko-KR" altLang="en-US" dirty="0" smtClean="0"/>
              <a:t>돌아다닌다는 것을 알 수 있었습니다</a:t>
            </a:r>
            <a:r>
              <a:rPr lang="en-US" altLang="ko-KR" dirty="0" smtClean="0"/>
              <a:t>. (rats, rabbits, dogs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&gt;91%, mice</a:t>
            </a:r>
            <a:r>
              <a:rPr lang="en-US" altLang="ko-KR" baseline="0" dirty="0" smtClean="0"/>
              <a:t> 55.7~65.7%) </a:t>
            </a:r>
          </a:p>
          <a:p>
            <a:r>
              <a:rPr lang="ko-KR" altLang="en-US" baseline="0" dirty="0" smtClean="0"/>
              <a:t>또한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이전 실험을 통해 늙은이에서는 </a:t>
            </a:r>
            <a:r>
              <a:rPr lang="en-US" altLang="ko-KR" baseline="0" dirty="0" smtClean="0"/>
              <a:t>clearance </a:t>
            </a:r>
            <a:r>
              <a:rPr lang="ko-KR" altLang="en-US" baseline="0" dirty="0" smtClean="0"/>
              <a:t>약 </a:t>
            </a:r>
            <a:r>
              <a:rPr lang="en-US" altLang="ko-KR" baseline="0" dirty="0" smtClean="0"/>
              <a:t>35%</a:t>
            </a:r>
            <a:r>
              <a:rPr lang="ko-KR" altLang="en-US" baseline="0" dirty="0" smtClean="0"/>
              <a:t>가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줄어들 것으로 예상되었고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실제 </a:t>
            </a:r>
            <a:r>
              <a:rPr lang="ko-KR" altLang="en-US" baseline="0" dirty="0" err="1" smtClean="0"/>
              <a:t>경구투여시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clearance </a:t>
            </a:r>
            <a:r>
              <a:rPr lang="ko-KR" altLang="en-US" baseline="0" dirty="0" smtClean="0"/>
              <a:t>평균 젊은이보다 늙은 남자에서 </a:t>
            </a:r>
            <a:r>
              <a:rPr lang="en-US" altLang="ko-KR" baseline="0" dirty="0" smtClean="0"/>
              <a:t>17%</a:t>
            </a:r>
            <a:r>
              <a:rPr lang="ko-KR" altLang="en-US" baseline="0" dirty="0" smtClean="0"/>
              <a:t>감소했으며 늙은 여자에서는 </a:t>
            </a:r>
            <a:r>
              <a:rPr lang="en-US" altLang="ko-KR" baseline="0" dirty="0" smtClean="0"/>
              <a:t>25%</a:t>
            </a:r>
            <a:r>
              <a:rPr lang="ko-KR" altLang="en-US" baseline="0" dirty="0" smtClean="0"/>
              <a:t>가 감소했다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반감기가 약 </a:t>
            </a:r>
            <a:r>
              <a:rPr lang="en-US" altLang="ko-KR" baseline="0" dirty="0" smtClean="0"/>
              <a:t>9.5</a:t>
            </a:r>
            <a:r>
              <a:rPr lang="ko-KR" altLang="en-US" baseline="0" dirty="0" smtClean="0"/>
              <a:t>시간에서 늙은이는 </a:t>
            </a:r>
            <a:r>
              <a:rPr lang="en-US" altLang="ko-KR" baseline="0" dirty="0" smtClean="0"/>
              <a:t>14.4</a:t>
            </a:r>
            <a:r>
              <a:rPr lang="ko-KR" altLang="en-US" baseline="0" dirty="0" smtClean="0"/>
              <a:t>시간으로 늘어나는데 이 </a:t>
            </a:r>
            <a:r>
              <a:rPr lang="en-US" altLang="ko-KR" baseline="0" dirty="0" smtClean="0"/>
              <a:t>clearance</a:t>
            </a:r>
            <a:r>
              <a:rPr lang="ko-KR" altLang="en-US" baseline="0" dirty="0" smtClean="0"/>
              <a:t>가 떨어져 약물최고농도나 </a:t>
            </a:r>
            <a:r>
              <a:rPr lang="en-US" altLang="ko-KR" baseline="0" dirty="0" smtClean="0"/>
              <a:t>AUC</a:t>
            </a:r>
            <a:r>
              <a:rPr lang="ko-KR" altLang="en-US" baseline="0" dirty="0" smtClean="0"/>
              <a:t>에 큰 차이는 없는 것으로 보인다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약물 최고 농도는 여자에서 </a:t>
            </a:r>
            <a:r>
              <a:rPr lang="en-US" altLang="ko-KR" baseline="0" dirty="0" smtClean="0"/>
              <a:t>17% </a:t>
            </a:r>
            <a:r>
              <a:rPr lang="ko-KR" altLang="en-US" baseline="0" dirty="0" smtClean="0"/>
              <a:t>높게 나왔는데 이것은 아마 남녀 무게 차이 </a:t>
            </a:r>
            <a:r>
              <a:rPr lang="ko-KR" altLang="en-US" baseline="0" dirty="0" err="1" smtClean="0"/>
              <a:t>때문인것으로</a:t>
            </a:r>
            <a:r>
              <a:rPr lang="ko-KR" altLang="en-US" baseline="0" dirty="0" smtClean="0"/>
              <a:t> 보인다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또한 임상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실험에서 </a:t>
            </a:r>
            <a:r>
              <a:rPr lang="ko-KR" altLang="en-US" baseline="0" dirty="0" err="1" smtClean="0"/>
              <a:t>알츠하이머</a:t>
            </a:r>
            <a:r>
              <a:rPr lang="ko-KR" altLang="en-US" baseline="0" dirty="0" smtClean="0"/>
              <a:t> 환자에게 시행된 </a:t>
            </a:r>
            <a:r>
              <a:rPr lang="en-US" altLang="ko-KR" baseline="0" dirty="0" smtClean="0"/>
              <a:t>PK profile </a:t>
            </a:r>
            <a:r>
              <a:rPr lang="ko-KR" altLang="en-US" baseline="0" dirty="0" smtClean="0"/>
              <a:t>및 </a:t>
            </a:r>
            <a:r>
              <a:rPr lang="en-US" altLang="ko-KR" baseline="0" dirty="0" smtClean="0"/>
              <a:t>safety profile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elderly </a:t>
            </a:r>
            <a:r>
              <a:rPr lang="ko-KR" altLang="en-US" baseline="0" dirty="0" smtClean="0"/>
              <a:t>에서 보인 것과 비슷하게 나옴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r>
              <a:rPr lang="ko-KR" altLang="en-US" dirty="0" smtClean="0"/>
              <a:t>원래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세로토닌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receptor antagonist</a:t>
            </a:r>
            <a:r>
              <a:rPr lang="ko-KR" altLang="en-US" baseline="0" dirty="0" smtClean="0"/>
              <a:t>라면 </a:t>
            </a:r>
            <a:r>
              <a:rPr lang="en-US" altLang="ko-KR" baseline="0" dirty="0" smtClean="0"/>
              <a:t>corticotrophin</a:t>
            </a:r>
            <a:r>
              <a:rPr lang="ko-KR" altLang="en-US" baseline="0" dirty="0" smtClean="0"/>
              <a:t>이나 </a:t>
            </a:r>
            <a:r>
              <a:rPr lang="en-US" altLang="ko-KR" baseline="0" dirty="0" smtClean="0"/>
              <a:t>PRL</a:t>
            </a:r>
            <a:r>
              <a:rPr lang="ko-KR" altLang="en-US" baseline="0" dirty="0" smtClean="0"/>
              <a:t>이 줄어드는 작용이 있고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체온이 감소될 수도 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이번 실험에서 </a:t>
            </a:r>
            <a:r>
              <a:rPr lang="en-US" altLang="ko-KR" baseline="0" dirty="0" smtClean="0"/>
              <a:t>10mg </a:t>
            </a:r>
            <a:r>
              <a:rPr lang="ko-KR" altLang="en-US" baseline="0" dirty="0" err="1" smtClean="0"/>
              <a:t>투여시</a:t>
            </a:r>
            <a:endParaRPr lang="en-US" altLang="ko-KR" baseline="0" dirty="0" smtClean="0"/>
          </a:p>
          <a:p>
            <a:r>
              <a:rPr lang="en-US" altLang="ko-KR" baseline="0" dirty="0" smtClean="0"/>
              <a:t>PRL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ACTH </a:t>
            </a:r>
            <a:r>
              <a:rPr lang="ko-KR" altLang="en-US" baseline="0" dirty="0" smtClean="0"/>
              <a:t>상승은 부작용을 겪는 피실험자의 스트레스 때문일 것으로 보인다</a:t>
            </a:r>
            <a:r>
              <a:rPr lang="en-US" altLang="ko-KR" baseline="0" dirty="0" smtClean="0"/>
              <a:t>.s</a:t>
            </a:r>
          </a:p>
          <a:p>
            <a:r>
              <a:rPr lang="ko-KR" altLang="en-US" baseline="0" dirty="0" smtClean="0"/>
              <a:t>오히려 </a:t>
            </a:r>
            <a:r>
              <a:rPr lang="ko-KR" altLang="en-US" baseline="0" dirty="0" err="1" smtClean="0"/>
              <a:t>홀몬</a:t>
            </a:r>
            <a:r>
              <a:rPr lang="ko-KR" altLang="en-US" baseline="0" dirty="0" smtClean="0"/>
              <a:t> 감소가 예상되었으나 그런 경우는 이번 실험에서는 없었는데 아마 </a:t>
            </a:r>
            <a:r>
              <a:rPr lang="en-US" altLang="ko-KR" baseline="0" dirty="0" smtClean="0"/>
              <a:t>n</a:t>
            </a:r>
            <a:r>
              <a:rPr lang="ko-KR" altLang="en-US" baseline="0" dirty="0" smtClean="0"/>
              <a:t>수가 적었으며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평행한 그룹 디자인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혈액 채취 포인트가 적어서 그럴 것으로 보인다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이번 실험에서 </a:t>
            </a:r>
            <a:r>
              <a:rPr lang="en-US" altLang="ko-KR" baseline="0" dirty="0" smtClean="0"/>
              <a:t>PD parameter</a:t>
            </a:r>
            <a:r>
              <a:rPr lang="ko-KR" altLang="en-US" baseline="0" dirty="0" smtClean="0"/>
              <a:t>의 변화를 </a:t>
            </a:r>
            <a:r>
              <a:rPr lang="ko-KR" altLang="en-US" baseline="0" dirty="0" err="1" smtClean="0"/>
              <a:t>보는데에는</a:t>
            </a:r>
            <a:r>
              <a:rPr lang="ko-KR" altLang="en-US" baseline="0" dirty="0" smtClean="0"/>
              <a:t> 부족했다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7443E-94FE-4D27-B028-2BA131AC76A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8334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</a:t>
            </a:r>
            <a:r>
              <a:rPr lang="ko-KR" altLang="en-US" dirty="0" err="1" smtClean="0"/>
              <a:t>알츠하이머는</a:t>
            </a:r>
            <a:r>
              <a:rPr lang="ko-KR" altLang="en-US" dirty="0" smtClean="0"/>
              <a:t> 기억력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언어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시공각적</a:t>
            </a:r>
            <a:r>
              <a:rPr lang="ko-KR" altLang="en-US" dirty="0" smtClean="0"/>
              <a:t> 장애를 일으킵니다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향정신성 약물은 주로 인지기능에 오히려 해가 되는</a:t>
            </a:r>
            <a:r>
              <a:rPr lang="ko-KR" altLang="en-US" baseline="0" dirty="0" smtClean="0"/>
              <a:t> 작용은 없는가가 사람들에게 중요한 관심사입니다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T</a:t>
            </a:r>
            <a:r>
              <a:rPr lang="ko-KR" altLang="en-US" baseline="0" dirty="0" smtClean="0"/>
              <a:t>선형경향성 분석에서</a:t>
            </a:r>
            <a:r>
              <a:rPr lang="en-US" altLang="ko-KR" baseline="0" dirty="0" smtClean="0"/>
              <a:t>, w</a:t>
            </a:r>
            <a:r>
              <a:rPr lang="ko-KR" altLang="en-US" baseline="0" dirty="0" smtClean="0"/>
              <a:t>집중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각성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정신운동성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작업또는</a:t>
            </a:r>
            <a:r>
              <a:rPr lang="ko-KR" altLang="en-US" baseline="0" dirty="0" smtClean="0"/>
              <a:t> 일시적 기억력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등에서 위약과 비교해 </a:t>
            </a:r>
            <a:r>
              <a:rPr lang="ko-KR" altLang="en-US" baseline="0" dirty="0" err="1" smtClean="0"/>
              <a:t>의미있는</a:t>
            </a:r>
            <a:r>
              <a:rPr lang="ko-KR" altLang="en-US" baseline="0" dirty="0" smtClean="0"/>
              <a:t> 차이를 보이지 않고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또한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 약은 </a:t>
            </a:r>
            <a:r>
              <a:rPr lang="ko-KR" altLang="en-US" dirty="0" err="1" smtClean="0"/>
              <a:t>알츠하이머에서</a:t>
            </a:r>
            <a:r>
              <a:rPr lang="ko-KR" altLang="en-US" dirty="0" smtClean="0"/>
              <a:t> 일어나면 치명적일 수 있는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진정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정신이상적 행동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나이가 어린 피실험자에서는 약의 </a:t>
            </a:r>
            <a:r>
              <a:rPr lang="en-US" altLang="ko-KR" dirty="0" smtClean="0"/>
              <a:t>ceiling</a:t>
            </a:r>
            <a:r>
              <a:rPr lang="en-US" altLang="ko-KR" baseline="0" dirty="0" smtClean="0"/>
              <a:t> effect, </a:t>
            </a:r>
            <a:r>
              <a:rPr lang="ko-KR" altLang="en-US" baseline="0" dirty="0" smtClean="0"/>
              <a:t>적은 피실험자의 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평행적인 그룹 디자인 등으로 약효를 기대하지 않았습니다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이런</a:t>
            </a:r>
            <a:r>
              <a:rPr lang="en-US" altLang="ko-KR" dirty="0" smtClean="0"/>
              <a:t> </a:t>
            </a:r>
            <a:r>
              <a:rPr lang="ko-KR" altLang="en-US" dirty="0" smtClean="0"/>
              <a:t>효과는 나이가 많은 다수의 피실험자에서 </a:t>
            </a:r>
            <a:r>
              <a:rPr lang="en-US" altLang="ko-KR" dirty="0" smtClean="0"/>
              <a:t>crossover</a:t>
            </a:r>
            <a:r>
              <a:rPr lang="ko-KR" altLang="en-US" dirty="0" smtClean="0"/>
              <a:t>로 실험을 </a:t>
            </a:r>
            <a:r>
              <a:rPr lang="ko-KR" altLang="en-US" dirty="0" err="1" smtClean="0"/>
              <a:t>디자인했을때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관찰의 의미가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이번 실험으로 부작용의 유무와 종류 등을 알아보고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나중에 </a:t>
            </a:r>
            <a:r>
              <a:rPr lang="en-US" altLang="ko-KR" dirty="0" smtClean="0"/>
              <a:t>crossover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로 실험을 하여 </a:t>
            </a:r>
            <a:r>
              <a:rPr lang="en-US" altLang="ko-KR" baseline="0" dirty="0" smtClean="0"/>
              <a:t>CDR battery</a:t>
            </a:r>
            <a:r>
              <a:rPr lang="ko-KR" altLang="en-US" baseline="0" dirty="0" smtClean="0"/>
              <a:t>하면서 인지기능의 장애는 없는지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err="1" smtClean="0"/>
              <a:t>각성및</a:t>
            </a:r>
            <a:r>
              <a:rPr lang="ko-KR" altLang="en-US" baseline="0" dirty="0" smtClean="0"/>
              <a:t> 집중력의 변화는 있는지 </a:t>
            </a:r>
            <a:r>
              <a:rPr lang="en-US" altLang="ko-KR" baseline="0" dirty="0" smtClean="0"/>
              <a:t>confirm</a:t>
            </a:r>
            <a:r>
              <a:rPr lang="ko-KR" altLang="en-US" baseline="0" dirty="0" err="1" smtClean="0"/>
              <a:t>해야할</a:t>
            </a:r>
            <a:r>
              <a:rPr lang="ko-KR" altLang="en-US" baseline="0" dirty="0" smtClean="0"/>
              <a:t> 것입니다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PET</a:t>
            </a:r>
            <a:r>
              <a:rPr lang="ko-KR" altLang="en-US" baseline="0" dirty="0" smtClean="0"/>
              <a:t>을 사용하여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인간의 뇌에 </a:t>
            </a:r>
            <a:r>
              <a:rPr lang="en-US" altLang="ko-KR" baseline="0" dirty="0" smtClean="0"/>
              <a:t>serotonin receptor</a:t>
            </a:r>
            <a:r>
              <a:rPr lang="ko-KR" altLang="en-US" baseline="0" dirty="0" smtClean="0"/>
              <a:t>에 얼마나 이 약이 </a:t>
            </a:r>
            <a:r>
              <a:rPr lang="en-US" altLang="ko-KR" baseline="0" dirty="0" smtClean="0"/>
              <a:t>binding</a:t>
            </a:r>
            <a:r>
              <a:rPr lang="ko-KR" altLang="en-US" baseline="0" dirty="0" smtClean="0"/>
              <a:t>하는지 알아보니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최고 </a:t>
            </a:r>
            <a:r>
              <a:rPr lang="en-US" altLang="ko-KR" baseline="0" dirty="0" smtClean="0"/>
              <a:t>receptor occupancy </a:t>
            </a:r>
            <a:r>
              <a:rPr lang="ko-KR" altLang="en-US" baseline="0" dirty="0" smtClean="0"/>
              <a:t>평균값이 어린 사람에서 </a:t>
            </a:r>
            <a:r>
              <a:rPr lang="en-US" altLang="ko-KR" baseline="0" dirty="0" smtClean="0"/>
              <a:t>0.5mg 1mg, 5mg</a:t>
            </a:r>
            <a:r>
              <a:rPr lang="ko-KR" altLang="en-US" baseline="0" dirty="0" smtClean="0"/>
              <a:t>을 </a:t>
            </a:r>
            <a:r>
              <a:rPr lang="ko-KR" altLang="en-US" baseline="0" dirty="0" err="1" smtClean="0"/>
              <a:t>투여햇을</a:t>
            </a:r>
            <a:r>
              <a:rPr lang="ko-KR" altLang="en-US" baseline="0" dirty="0" smtClean="0"/>
              <a:t> 때 각각 </a:t>
            </a:r>
            <a:r>
              <a:rPr lang="en-US" altLang="ko-KR" baseline="0" dirty="0" smtClean="0"/>
              <a:t>10, 18, 44%</a:t>
            </a:r>
            <a:r>
              <a:rPr lang="ko-KR" altLang="en-US" baseline="0" dirty="0" smtClean="0"/>
              <a:t>를 보였다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값은 나이든 사람과 </a:t>
            </a:r>
            <a:r>
              <a:rPr lang="ko-KR" altLang="en-US" baseline="0" dirty="0" err="1" smtClean="0"/>
              <a:t>알츠하이머</a:t>
            </a:r>
            <a:r>
              <a:rPr lang="ko-KR" altLang="en-US" baseline="0" dirty="0" smtClean="0"/>
              <a:t> 환자에서는 대개 더 높게 나왔다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평균 </a:t>
            </a:r>
            <a:r>
              <a:rPr lang="ko-KR" altLang="en-US" baseline="0" dirty="0" err="1" smtClean="0"/>
              <a:t>각가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63%, 55%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매일매일 </a:t>
            </a:r>
            <a:r>
              <a:rPr lang="en-US" altLang="ko-KR" dirty="0" smtClean="0"/>
              <a:t>2</a:t>
            </a:r>
            <a:r>
              <a:rPr lang="ko-KR" altLang="en-US" dirty="0" smtClean="0"/>
              <a:t>알씩 </a:t>
            </a:r>
            <a:r>
              <a:rPr lang="en-US" altLang="ko-KR" dirty="0" smtClean="0"/>
              <a:t>5mg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투여했을때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steady</a:t>
            </a:r>
            <a:r>
              <a:rPr lang="en-US" altLang="ko-KR" baseline="0" dirty="0" smtClean="0"/>
              <a:t> state</a:t>
            </a:r>
            <a:r>
              <a:rPr lang="ko-KR" altLang="en-US" baseline="0" dirty="0" smtClean="0"/>
              <a:t>에 도달하면 </a:t>
            </a:r>
            <a:r>
              <a:rPr lang="en-US" altLang="ko-KR" baseline="0" dirty="0" smtClean="0"/>
              <a:t>70%</a:t>
            </a:r>
            <a:r>
              <a:rPr lang="ko-KR" altLang="en-US" baseline="0" dirty="0" smtClean="0"/>
              <a:t>까지 </a:t>
            </a:r>
            <a:r>
              <a:rPr lang="en-US" altLang="ko-KR" baseline="0" dirty="0" smtClean="0"/>
              <a:t>receptor binding</a:t>
            </a:r>
            <a:r>
              <a:rPr lang="ko-KR" altLang="en-US" baseline="0" dirty="0" smtClean="0"/>
              <a:t>을 보여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안전한 투여용량에서도 효과가 있을 수 도 있을 것으로 보인다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이러한 결과는 </a:t>
            </a:r>
            <a:r>
              <a:rPr lang="ko-KR" altLang="en-US" baseline="0" dirty="0" err="1" smtClean="0"/>
              <a:t>알츠하이머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환자에게매일</a:t>
            </a:r>
            <a:r>
              <a:rPr lang="ko-KR" altLang="en-US" baseline="0" dirty="0" smtClean="0"/>
              <a:t> 최대 </a:t>
            </a:r>
            <a:r>
              <a:rPr lang="en-US" altLang="ko-KR" baseline="0" dirty="0" smtClean="0"/>
              <a:t>10mg</a:t>
            </a:r>
            <a:r>
              <a:rPr lang="ko-KR" altLang="en-US" baseline="0" dirty="0" smtClean="0"/>
              <a:t>씩 </a:t>
            </a:r>
            <a:r>
              <a:rPr lang="en-US" altLang="ko-KR" baseline="0" dirty="0" smtClean="0"/>
              <a:t>12</a:t>
            </a:r>
            <a:r>
              <a:rPr lang="ko-KR" altLang="en-US" baseline="0" dirty="0" smtClean="0"/>
              <a:t>시간마다 </a:t>
            </a:r>
            <a:r>
              <a:rPr lang="en-US" altLang="ko-KR" baseline="0" dirty="0" smtClean="0"/>
              <a:t>5mg </a:t>
            </a:r>
            <a:r>
              <a:rPr lang="ko-KR" altLang="en-US" baseline="0" dirty="0" err="1" smtClean="0"/>
              <a:t>경구투여하는</a:t>
            </a:r>
            <a:r>
              <a:rPr lang="ko-KR" altLang="en-US" baseline="0" dirty="0" smtClean="0"/>
              <a:t> 것에 대한 </a:t>
            </a:r>
            <a:r>
              <a:rPr lang="en-US" altLang="ko-KR" baseline="0" dirty="0" err="1" smtClean="0"/>
              <a:t>futher</a:t>
            </a:r>
            <a:r>
              <a:rPr lang="en-US" altLang="ko-KR" baseline="0" dirty="0" smtClean="0"/>
              <a:t> development</a:t>
            </a:r>
            <a:r>
              <a:rPr lang="ko-KR" altLang="en-US" baseline="0" dirty="0" smtClean="0"/>
              <a:t>가능성을 보여준다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7443E-94FE-4D27-B028-2BA131AC76A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115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지금까지 알려진 </a:t>
            </a:r>
            <a:r>
              <a:rPr lang="ko-KR" altLang="en-US" dirty="0" smtClean="0"/>
              <a:t>것은</a:t>
            </a:r>
            <a:r>
              <a:rPr lang="en-US" altLang="ko-KR" dirty="0" smtClean="0"/>
              <a:t>,</a:t>
            </a:r>
          </a:p>
          <a:p>
            <a:r>
              <a:rPr lang="ko-KR" altLang="en-US" dirty="0" err="1" smtClean="0"/>
              <a:t>알츠하이머는</a:t>
            </a:r>
            <a:r>
              <a:rPr lang="ko-KR" altLang="en-US" dirty="0" smtClean="0"/>
              <a:t> 인지기능이 점차 떨어지는 질병이며</a:t>
            </a:r>
            <a:r>
              <a:rPr lang="en-US" altLang="ko-KR" dirty="0" smtClean="0"/>
              <a:t>,</a:t>
            </a:r>
            <a:r>
              <a:rPr lang="ko-KR" altLang="en-US" dirty="0" smtClean="0"/>
              <a:t> 그 진행의 정도를 바꿀 수 있는 허가된 약이 아직 나오지 않았다는 것입니다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Neurotransmitter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target</a:t>
            </a:r>
            <a:r>
              <a:rPr lang="ko-KR" altLang="en-US" dirty="0" smtClean="0"/>
              <a:t>으로 하는 약들은 아직까지는 미미한 효과를 보이고 있는데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lecozotan</a:t>
            </a:r>
            <a:r>
              <a:rPr lang="ko-KR" altLang="en-US" dirty="0" smtClean="0"/>
              <a:t>이라는 약은 여러 동물 모델에서 인지기능을 향상시키는 것으로 밝혀졌습니다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7443E-94FE-4D27-B028-2BA131AC76A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052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그래서 이번 연구에서는 </a:t>
            </a:r>
            <a:r>
              <a:rPr lang="ko-KR" altLang="en-US" dirty="0" err="1" smtClean="0"/>
              <a:t>알츠하이머의</a:t>
            </a:r>
            <a:r>
              <a:rPr lang="ko-KR" altLang="en-US" dirty="0" smtClean="0"/>
              <a:t> 치료제가 </a:t>
            </a:r>
            <a:r>
              <a:rPr lang="ko-KR" altLang="en-US" dirty="0" smtClean="0"/>
              <a:t>될 수도 </a:t>
            </a:r>
            <a:r>
              <a:rPr lang="ko-KR" altLang="en-US" dirty="0" smtClean="0"/>
              <a:t>있는 이 약의 안전성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약동학및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약역학에</a:t>
            </a:r>
            <a:r>
              <a:rPr lang="ko-KR" altLang="en-US" dirty="0" smtClean="0"/>
              <a:t> 대해 얘기할 것입니다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Lecozotan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세로토닌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리셉터에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antagonist</a:t>
            </a:r>
            <a:r>
              <a:rPr lang="ko-KR" altLang="en-US" dirty="0" smtClean="0"/>
              <a:t>로 작용합니다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최종적으로는</a:t>
            </a:r>
            <a:r>
              <a:rPr lang="en-US" altLang="ko-KR" dirty="0" smtClean="0"/>
              <a:t>,</a:t>
            </a:r>
            <a:r>
              <a:rPr lang="ko-KR" altLang="en-US" dirty="0" smtClean="0"/>
              <a:t> 해마에 있는 </a:t>
            </a:r>
            <a:r>
              <a:rPr lang="ko-KR" altLang="en-US" dirty="0" err="1" smtClean="0"/>
              <a:t>아세틴콜린과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글루탐산의</a:t>
            </a:r>
            <a:r>
              <a:rPr lang="ko-KR" altLang="en-US" dirty="0" smtClean="0"/>
              <a:t> 방출을 유도합니다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약의 </a:t>
            </a:r>
            <a:r>
              <a:rPr lang="ko-KR" altLang="en-US" dirty="0" err="1" smtClean="0"/>
              <a:t>속방출형제는</a:t>
            </a:r>
            <a:r>
              <a:rPr lang="ko-KR" altLang="en-US" baseline="0" dirty="0" smtClean="0"/>
              <a:t> 매일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회 </a:t>
            </a:r>
            <a:r>
              <a:rPr lang="en-US" altLang="ko-KR" baseline="0" dirty="0" smtClean="0"/>
              <a:t>5mg </a:t>
            </a:r>
            <a:r>
              <a:rPr lang="ko-KR" altLang="en-US" baseline="0" dirty="0" smtClean="0"/>
              <a:t>투여까지는 안전합니다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현재는 제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상 임상실험이 </a:t>
            </a:r>
            <a:r>
              <a:rPr lang="ko-KR" altLang="en-US" baseline="0" dirty="0" err="1" smtClean="0"/>
              <a:t>진행중입니다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7443E-94FE-4D27-B028-2BA131AC76A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575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 </a:t>
            </a:r>
            <a:r>
              <a:rPr lang="ko-KR" altLang="en-US" dirty="0" smtClean="0"/>
              <a:t>논문을 전반적으로 요약하자면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목적은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lecozotan</a:t>
            </a:r>
            <a:r>
              <a:rPr lang="ko-KR" altLang="en-US" baseline="0" dirty="0" smtClean="0"/>
              <a:t>을 건강상의 문제가 없는 어리거나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나이가 든  사람에게 경구투여를 했을 때의 안전성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약동학과 </a:t>
            </a:r>
            <a:r>
              <a:rPr lang="ko-KR" altLang="en-US" baseline="0" dirty="0" err="1" smtClean="0"/>
              <a:t>약역학에</a:t>
            </a:r>
            <a:r>
              <a:rPr lang="ko-KR" altLang="en-US" baseline="0" dirty="0" smtClean="0"/>
              <a:t> 대해 알기 위함입니다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방법은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세번의</a:t>
            </a:r>
            <a:r>
              <a:rPr lang="ko-KR" altLang="en-US" baseline="0" dirty="0" smtClean="0"/>
              <a:t> 무작위 배정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이중맹검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위약효과를 통제하였으며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투여량의</a:t>
            </a:r>
            <a:r>
              <a:rPr lang="ko-KR" altLang="en-US" baseline="0" dirty="0" smtClean="0"/>
              <a:t> 증가와 선후관계에 대한 제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상 임상연구로 이루어졌습니다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단회투여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투여량을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2,5, 10mg</a:t>
            </a:r>
            <a:r>
              <a:rPr lang="ko-KR" altLang="en-US" baseline="0" dirty="0" smtClean="0"/>
              <a:t>로 정해서 주는 </a:t>
            </a:r>
            <a:r>
              <a:rPr lang="ko-KR" altLang="en-US" baseline="0" dirty="0" smtClean="0"/>
              <a:t>방법으로</a:t>
            </a:r>
            <a:r>
              <a:rPr lang="en-US" altLang="ko-KR" baseline="0" dirty="0" smtClean="0"/>
              <a:t> 8</a:t>
            </a:r>
            <a:r>
              <a:rPr lang="ko-KR" altLang="en-US" baseline="0" dirty="0" smtClean="0"/>
              <a:t>명의 </a:t>
            </a:r>
            <a:r>
              <a:rPr lang="ko-KR" altLang="en-US" baseline="0" dirty="0" smtClean="0"/>
              <a:t>젊은 </a:t>
            </a:r>
            <a:r>
              <a:rPr lang="ko-KR" altLang="en-US" baseline="0" dirty="0" smtClean="0"/>
              <a:t>사람들에게 투여하고 추적 연구를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개의 연구에서는 </a:t>
            </a:r>
            <a:r>
              <a:rPr lang="ko-KR" altLang="en-US" baseline="0" dirty="0" smtClean="0"/>
              <a:t>반복투여를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주간 </a:t>
            </a:r>
            <a:r>
              <a:rPr lang="ko-KR" altLang="en-US" baseline="0" dirty="0" smtClean="0"/>
              <a:t>하였습니다</a:t>
            </a:r>
            <a:r>
              <a:rPr lang="en-US" altLang="ko-KR" baseline="0" dirty="0" smtClean="0"/>
              <a:t>.  41</a:t>
            </a:r>
            <a:r>
              <a:rPr lang="ko-KR" altLang="en-US" baseline="0" dirty="0" smtClean="0"/>
              <a:t>명의 </a:t>
            </a:r>
            <a:r>
              <a:rPr lang="ko-KR" altLang="en-US" baseline="0" dirty="0" smtClean="0"/>
              <a:t>젊은 </a:t>
            </a:r>
            <a:r>
              <a:rPr lang="ko-KR" altLang="en-US" baseline="0" dirty="0" smtClean="0"/>
              <a:t>사람들에게 </a:t>
            </a:r>
            <a:r>
              <a:rPr lang="en-US" altLang="ko-KR" baseline="0" dirty="0" smtClean="0"/>
              <a:t>0.1, 0.25, 0.5, 1, 5mg</a:t>
            </a:r>
            <a:r>
              <a:rPr lang="ko-KR" altLang="en-US" baseline="0" dirty="0" smtClean="0"/>
              <a:t>으로 </a:t>
            </a:r>
            <a:r>
              <a:rPr lang="ko-KR" altLang="en-US" baseline="0" dirty="0" err="1" smtClean="0"/>
              <a:t>투여량을</a:t>
            </a:r>
            <a:r>
              <a:rPr lang="en-US" altLang="ko-KR" baseline="0" dirty="0" smtClean="0"/>
              <a:t> </a:t>
            </a:r>
            <a:r>
              <a:rPr lang="en-US" altLang="ko-KR" baseline="0" dirty="0" smtClean="0"/>
              <a:t>12</a:t>
            </a:r>
            <a:r>
              <a:rPr lang="ko-KR" altLang="en-US" baseline="0" dirty="0" smtClean="0"/>
              <a:t>시간마다 줍니다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</a:t>
            </a:r>
            <a:r>
              <a:rPr lang="en-US" altLang="ko-KR" baseline="0" dirty="0" smtClean="0"/>
              <a:t>24</a:t>
            </a:r>
            <a:r>
              <a:rPr lang="ko-KR" altLang="en-US" baseline="0" dirty="0" smtClean="0"/>
              <a:t>명의 </a:t>
            </a:r>
            <a:r>
              <a:rPr lang="ko-KR" altLang="en-US" baseline="0" dirty="0" err="1" smtClean="0"/>
              <a:t>나이있는</a:t>
            </a:r>
            <a:r>
              <a:rPr lang="ko-KR" altLang="en-US" baseline="0" dirty="0" smtClean="0"/>
              <a:t> 사람들에게 </a:t>
            </a:r>
            <a:r>
              <a:rPr lang="en-US" altLang="ko-KR" baseline="0" dirty="0" smtClean="0"/>
              <a:t>0.5mg,5mg</a:t>
            </a:r>
            <a:r>
              <a:rPr lang="ko-KR" altLang="en-US" baseline="0" dirty="0" smtClean="0"/>
              <a:t>을 </a:t>
            </a:r>
            <a:r>
              <a:rPr lang="en-US" altLang="ko-KR" baseline="0" dirty="0" smtClean="0"/>
              <a:t>12</a:t>
            </a:r>
            <a:r>
              <a:rPr lang="ko-KR" altLang="en-US" baseline="0" dirty="0" smtClean="0"/>
              <a:t>시간 마다 주거나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위약을 주었습니다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평가는 안전성과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약역학과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약동학으로</a:t>
            </a:r>
            <a:r>
              <a:rPr lang="ko-KR" altLang="en-US" baseline="0" dirty="0" smtClean="0"/>
              <a:t> 하였습니다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결과는</a:t>
            </a:r>
            <a:r>
              <a:rPr lang="en-US" altLang="ko-KR" baseline="0" dirty="0" smtClean="0"/>
              <a:t>,</a:t>
            </a:r>
            <a:r>
              <a:rPr lang="en-US" altLang="ko-KR" baseline="0" dirty="0" err="1" smtClean="0"/>
              <a:t>lecozotan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5mg</a:t>
            </a:r>
            <a:r>
              <a:rPr lang="ko-KR" altLang="en-US" baseline="0" dirty="0" smtClean="0"/>
              <a:t>씩 </a:t>
            </a:r>
            <a:r>
              <a:rPr lang="en-US" altLang="ko-KR" baseline="0" dirty="0" smtClean="0"/>
              <a:t>12</a:t>
            </a:r>
            <a:r>
              <a:rPr lang="ko-KR" altLang="en-US" baseline="0" dirty="0" smtClean="0"/>
              <a:t>시간마다 주었을 때에도 안전하였습니다</a:t>
            </a:r>
            <a:r>
              <a:rPr lang="en-US" altLang="ko-KR" baseline="0" dirty="0" smtClean="0"/>
              <a:t>. Maximum tolerated dose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10mg</a:t>
            </a:r>
            <a:r>
              <a:rPr lang="ko-KR" altLang="en-US" baseline="0" dirty="0" smtClean="0"/>
              <a:t>을 초과한 수치일 것으로 예상됩니다</a:t>
            </a:r>
            <a:r>
              <a:rPr lang="en-US" altLang="ko-KR" baseline="0" dirty="0" smtClean="0"/>
              <a:t>. Mild-to –moderate</a:t>
            </a:r>
            <a:r>
              <a:rPr lang="ko-KR" altLang="en-US" baseline="0" dirty="0" smtClean="0"/>
              <a:t>한 부작용이 </a:t>
            </a:r>
            <a:r>
              <a:rPr lang="ko-KR" altLang="en-US" baseline="0" dirty="0" smtClean="0"/>
              <a:t>있어 </a:t>
            </a:r>
            <a:r>
              <a:rPr lang="ko-KR" altLang="en-US" baseline="0" dirty="0" err="1" smtClean="0"/>
              <a:t>투여량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10mg</a:t>
            </a:r>
            <a:r>
              <a:rPr lang="ko-KR" altLang="en-US" baseline="0" dirty="0" smtClean="0"/>
              <a:t>넘게 </a:t>
            </a:r>
            <a:r>
              <a:rPr lang="ko-KR" altLang="en-US" baseline="0" dirty="0" smtClean="0"/>
              <a:t>증가시키지 않았는데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그런 부작용에는 감각이상</a:t>
            </a:r>
            <a:r>
              <a:rPr lang="en-US" altLang="ko-KR" baseline="0" dirty="0" smtClean="0"/>
              <a:t>(</a:t>
            </a:r>
            <a:r>
              <a:rPr lang="en-US" altLang="ko-KR" baseline="0" dirty="0" err="1" smtClean="0"/>
              <a:t>paraethesia</a:t>
            </a:r>
            <a:r>
              <a:rPr lang="en-US" altLang="ko-KR" baseline="0" dirty="0" smtClean="0"/>
              <a:t>),</a:t>
            </a:r>
            <a:r>
              <a:rPr lang="ko-KR" altLang="en-US" baseline="0" dirty="0" smtClean="0"/>
              <a:t>어지러움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시각장애였고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최고혈장농도도달 시각에 가장 현상이 두드러졌으며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시간이 지나면서 혈장농도가 줄면서 같이 줄어들었습니다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err="1" smtClean="0"/>
              <a:t>Lecozotan</a:t>
            </a:r>
            <a:r>
              <a:rPr lang="ko-KR" altLang="en-US" baseline="0" dirty="0" smtClean="0"/>
              <a:t>은 인지기능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뇌파</a:t>
            </a:r>
            <a:r>
              <a:rPr lang="en-US" altLang="ko-KR" baseline="0" dirty="0" smtClean="0"/>
              <a:t>(EEG)</a:t>
            </a:r>
            <a:r>
              <a:rPr lang="ko-KR" altLang="en-US" baseline="0" dirty="0" smtClean="0"/>
              <a:t>나 </a:t>
            </a:r>
            <a:r>
              <a:rPr lang="ko-KR" altLang="en-US" baseline="0" dirty="0" err="1" smtClean="0"/>
              <a:t>홀몬에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의미있는</a:t>
            </a:r>
            <a:r>
              <a:rPr lang="ko-KR" altLang="en-US" baseline="0" dirty="0" smtClean="0"/>
              <a:t> 변화는 없었습니다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r>
              <a:rPr lang="ko-KR" altLang="en-US" baseline="0" dirty="0" smtClean="0"/>
              <a:t>약은 </a:t>
            </a:r>
            <a:r>
              <a:rPr lang="ko-KR" altLang="en-US" baseline="0" dirty="0" smtClean="0"/>
              <a:t>빠른 투여 속도를 보였으며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선형성을</a:t>
            </a:r>
            <a:r>
              <a:rPr lang="ko-KR" altLang="en-US" baseline="0" dirty="0" smtClean="0"/>
              <a:t> 보이고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광범위한 분포와 빠른 제거를 보였습니다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평균청소율은</a:t>
            </a:r>
            <a:r>
              <a:rPr lang="ko-KR" altLang="en-US" baseline="0" dirty="0" smtClean="0"/>
              <a:t> </a:t>
            </a:r>
            <a:r>
              <a:rPr lang="ko-KR" altLang="en-US" baseline="0" dirty="0" smtClean="0"/>
              <a:t>늙은 사람에서 </a:t>
            </a:r>
            <a:r>
              <a:rPr lang="en-US" altLang="ko-KR" baseline="0" dirty="0" smtClean="0"/>
              <a:t>35</a:t>
            </a:r>
            <a:r>
              <a:rPr lang="en-US" altLang="ko-KR" baseline="0" dirty="0" smtClean="0"/>
              <a:t>%</a:t>
            </a:r>
            <a:r>
              <a:rPr lang="ko-KR" altLang="en-US" baseline="0" dirty="0" smtClean="0"/>
              <a:t>정도 낮았습니다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결론적으로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lecozotan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속방출형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경구투여시</a:t>
            </a:r>
            <a:r>
              <a:rPr lang="ko-KR" altLang="en-US" baseline="0" dirty="0" smtClean="0"/>
              <a:t> 반복투여로 </a:t>
            </a:r>
            <a:r>
              <a:rPr lang="en-US" altLang="ko-KR" baseline="0" dirty="0" smtClean="0"/>
              <a:t>12</a:t>
            </a:r>
            <a:r>
              <a:rPr lang="ko-KR" altLang="en-US" baseline="0" dirty="0" smtClean="0"/>
              <a:t>시간마다 </a:t>
            </a:r>
            <a:r>
              <a:rPr lang="en-US" altLang="ko-KR" baseline="0" dirty="0" smtClean="0"/>
              <a:t>5mg</a:t>
            </a:r>
            <a:r>
              <a:rPr lang="ko-KR" altLang="en-US" baseline="0" dirty="0" smtClean="0"/>
              <a:t>줄 때까지 어린 사람과 나이 많은 사람에서 안전함이 확인 </a:t>
            </a:r>
            <a:r>
              <a:rPr lang="ko-KR" altLang="en-US" baseline="0" dirty="0" smtClean="0"/>
              <a:t>되었습니다</a:t>
            </a:r>
            <a:r>
              <a:rPr lang="en-US" altLang="ko-KR" baseline="0" dirty="0" smtClean="0"/>
              <a:t>. </a:t>
            </a:r>
            <a:endParaRPr lang="en-US" altLang="ko-KR" baseline="0" dirty="0" smtClean="0"/>
          </a:p>
          <a:p>
            <a:r>
              <a:rPr lang="ko-KR" altLang="en-US" baseline="0" dirty="0" smtClean="0"/>
              <a:t>그러므로 </a:t>
            </a:r>
            <a:r>
              <a:rPr lang="ko-KR" altLang="en-US" baseline="0" dirty="0" err="1" smtClean="0"/>
              <a:t>알츠하이머</a:t>
            </a:r>
            <a:r>
              <a:rPr lang="ko-KR" altLang="en-US" baseline="0" dirty="0" smtClean="0"/>
              <a:t> 치료제로써 더 개발을 해볼 수 </a:t>
            </a:r>
            <a:r>
              <a:rPr lang="ko-KR" altLang="en-US" baseline="0" dirty="0" smtClean="0"/>
              <a:t>있겠다는 것이 이 논문의 요지입니다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7443E-94FE-4D27-B028-2BA131AC76A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495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Lecozotan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세로토닌</a:t>
            </a:r>
            <a:r>
              <a:rPr lang="ko-KR" altLang="en-US" dirty="0" smtClean="0"/>
              <a:t> </a:t>
            </a:r>
            <a:r>
              <a:rPr lang="en-US" altLang="ko-KR" dirty="0" smtClean="0"/>
              <a:t>1a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receptor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binding </a:t>
            </a:r>
            <a:r>
              <a:rPr lang="ko-KR" altLang="en-US" dirty="0" smtClean="0"/>
              <a:t>하는 </a:t>
            </a:r>
            <a:r>
              <a:rPr lang="en-US" altLang="ko-KR" dirty="0" smtClean="0"/>
              <a:t>potent,</a:t>
            </a:r>
            <a:r>
              <a:rPr lang="en-US" altLang="ko-KR" baseline="0" dirty="0" smtClean="0"/>
              <a:t> silent antagonist</a:t>
            </a:r>
            <a:r>
              <a:rPr lang="ko-KR" altLang="en-US" baseline="0" dirty="0" smtClean="0"/>
              <a:t>로 현재 </a:t>
            </a:r>
            <a:r>
              <a:rPr lang="en-US" altLang="ko-KR" baseline="0" dirty="0" smtClean="0"/>
              <a:t>Wyeth Research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mild-to-moderate AD </a:t>
            </a:r>
            <a:r>
              <a:rPr lang="ko-KR" altLang="en-US" baseline="0" dirty="0" smtClean="0"/>
              <a:t>의 치료제로 쓰일 수 있는지 개발단계에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시험관 내 연구에 따르면 </a:t>
            </a:r>
            <a:r>
              <a:rPr lang="en-US" altLang="ko-KR" baseline="0" dirty="0" smtClean="0"/>
              <a:t>potent</a:t>
            </a:r>
            <a:r>
              <a:rPr lang="ko-KR" altLang="en-US" baseline="0" dirty="0" smtClean="0"/>
              <a:t>한 </a:t>
            </a:r>
            <a:r>
              <a:rPr lang="en-US" altLang="ko-KR" baseline="0" dirty="0" smtClean="0"/>
              <a:t>antagonist</a:t>
            </a:r>
            <a:r>
              <a:rPr lang="ko-KR" altLang="en-US" baseline="0" dirty="0" smtClean="0"/>
              <a:t>로</a:t>
            </a:r>
            <a:r>
              <a:rPr lang="en-US" altLang="ko-KR" baseline="0" dirty="0" smtClean="0"/>
              <a:t>, serotonin 1a</a:t>
            </a:r>
            <a:r>
              <a:rPr lang="ko-KR" altLang="en-US" baseline="0" dirty="0" smtClean="0"/>
              <a:t>의 원형</a:t>
            </a:r>
            <a:r>
              <a:rPr lang="en-US" altLang="ko-KR" baseline="0" dirty="0" smtClean="0"/>
              <a:t>(8-hydroxy-dipropylaminoteteraline)</a:t>
            </a:r>
            <a:r>
              <a:rPr lang="ko-KR" altLang="en-US" baseline="0" dirty="0" smtClean="0"/>
              <a:t>에 대한 </a:t>
            </a:r>
            <a:r>
              <a:rPr lang="en-US" altLang="ko-KR" baseline="0" dirty="0" smtClean="0"/>
              <a:t>cyclic adenosine 3,5-monophosphate</a:t>
            </a:r>
            <a:r>
              <a:rPr lang="ko-KR" altLang="en-US" baseline="0" dirty="0" smtClean="0"/>
              <a:t>의 반응을 </a:t>
            </a:r>
            <a:r>
              <a:rPr lang="en-US" altLang="ko-KR" baseline="0" dirty="0" smtClean="0"/>
              <a:t>blocking </a:t>
            </a:r>
            <a:r>
              <a:rPr lang="ko-KR" altLang="en-US" baseline="0" dirty="0" smtClean="0"/>
              <a:t>합니다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err="1" smtClean="0"/>
              <a:t>Lecozotan</a:t>
            </a:r>
            <a:r>
              <a:rPr lang="ko-KR" altLang="en-US" baseline="0" dirty="0" smtClean="0"/>
              <a:t>의 효능을 알아보기 위해 </a:t>
            </a:r>
            <a:r>
              <a:rPr lang="en-US" altLang="ko-KR" baseline="0" dirty="0" smtClean="0"/>
              <a:t>Rodents, pigeons, and nonhuman primates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in vivo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in vitro </a:t>
            </a:r>
            <a:r>
              <a:rPr lang="ko-KR" altLang="en-US" baseline="0" dirty="0" smtClean="0"/>
              <a:t>실험을 한 결과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모두에서 </a:t>
            </a:r>
            <a:r>
              <a:rPr lang="en-US" altLang="ko-KR" baseline="0" dirty="0" smtClean="0"/>
              <a:t>silent </a:t>
            </a:r>
            <a:r>
              <a:rPr lang="ko-KR" altLang="en-US" baseline="0" dirty="0" smtClean="0"/>
              <a:t>또는 </a:t>
            </a:r>
            <a:r>
              <a:rPr lang="en-US" altLang="ko-KR" baseline="0" dirty="0" smtClean="0"/>
              <a:t>potent </a:t>
            </a:r>
            <a:r>
              <a:rPr lang="ko-KR" altLang="en-US" baseline="0" dirty="0" smtClean="0"/>
              <a:t>한 </a:t>
            </a:r>
            <a:r>
              <a:rPr lang="en-US" altLang="ko-KR" baseline="0" dirty="0" smtClean="0"/>
              <a:t>antagonist</a:t>
            </a:r>
            <a:r>
              <a:rPr lang="ko-KR" altLang="en-US" baseline="0" dirty="0" smtClean="0"/>
              <a:t>임이 </a:t>
            </a:r>
            <a:r>
              <a:rPr lang="ko-KR" altLang="en-US" baseline="0" dirty="0" smtClean="0"/>
              <a:t>밝혀졌습니다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글루탐산과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아세틸콜린에</a:t>
            </a:r>
            <a:r>
              <a:rPr lang="ko-KR" altLang="en-US" baseline="0" dirty="0" smtClean="0"/>
              <a:t> 대한 신경화학적인 효과를 평가한 결과</a:t>
            </a:r>
            <a:r>
              <a:rPr lang="en-US" altLang="ko-KR" baseline="0" dirty="0" smtClean="0"/>
              <a:t>, potassium-chloride channel</a:t>
            </a:r>
            <a:r>
              <a:rPr lang="ko-KR" altLang="en-US" baseline="0" dirty="0" smtClean="0"/>
              <a:t>을 자극해서 해마에 </a:t>
            </a:r>
            <a:r>
              <a:rPr lang="ko-KR" altLang="en-US" baseline="0" dirty="0" err="1" smtClean="0"/>
              <a:t>글루탐산과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아세틸콜린의</a:t>
            </a:r>
            <a:r>
              <a:rPr lang="ko-KR" altLang="en-US" baseline="0" dirty="0" smtClean="0"/>
              <a:t> 방출을 </a:t>
            </a:r>
            <a:r>
              <a:rPr lang="ko-KR" altLang="en-US" baseline="0" dirty="0" smtClean="0"/>
              <a:t>유도합니다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것은 </a:t>
            </a:r>
            <a:r>
              <a:rPr lang="ko-KR" altLang="en-US" baseline="0" dirty="0" err="1" smtClean="0"/>
              <a:t>세로토닌에</a:t>
            </a:r>
            <a:r>
              <a:rPr lang="ko-KR" altLang="en-US" baseline="0" dirty="0" smtClean="0"/>
              <a:t> 대한 </a:t>
            </a:r>
            <a:r>
              <a:rPr lang="en-US" altLang="ko-KR" baseline="0" dirty="0" err="1" smtClean="0"/>
              <a:t>lecozotan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antagonism</a:t>
            </a:r>
            <a:r>
              <a:rPr lang="ko-KR" altLang="en-US" baseline="0" dirty="0" smtClean="0"/>
              <a:t>이 인지기능을 수행할 때 생화학적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생리적으로 활성화 되는 시스템을 자극하는 것을 </a:t>
            </a:r>
            <a:r>
              <a:rPr lang="ko-KR" altLang="en-US" baseline="0" dirty="0" smtClean="0"/>
              <a:t>시사합니다</a:t>
            </a:r>
            <a:r>
              <a:rPr lang="en-US" altLang="ko-KR" baseline="0" dirty="0" smtClean="0"/>
              <a:t>.</a:t>
            </a:r>
            <a:endParaRPr lang="en-US" altLang="ko-KR" baseline="0" dirty="0" smtClean="0"/>
          </a:p>
          <a:p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세로토닌을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blocking</a:t>
            </a:r>
            <a:r>
              <a:rPr lang="ko-KR" altLang="en-US" baseline="0" dirty="0" smtClean="0"/>
              <a:t>함으로써 </a:t>
            </a:r>
            <a:r>
              <a:rPr lang="ko-KR" altLang="en-US" baseline="0" dirty="0" err="1" smtClean="0"/>
              <a:t>글루탐산과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아세틸콜린의</a:t>
            </a:r>
            <a:r>
              <a:rPr lang="ko-KR" altLang="en-US" baseline="0" dirty="0" smtClean="0"/>
              <a:t> 이차전위를 돕는 것으로 </a:t>
            </a:r>
            <a:r>
              <a:rPr lang="ko-KR" altLang="en-US" baseline="0" dirty="0" smtClean="0"/>
              <a:t>보입니다</a:t>
            </a:r>
            <a:r>
              <a:rPr lang="en-US" altLang="ko-KR" baseline="0" dirty="0" smtClean="0"/>
              <a:t>.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7443E-94FE-4D27-B028-2BA131AC76A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708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실험은</a:t>
            </a:r>
            <a:r>
              <a:rPr lang="ko-KR" altLang="en-US" baseline="0" dirty="0" smtClean="0"/>
              <a:t> 크게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가지로 </a:t>
            </a:r>
            <a:r>
              <a:rPr lang="ko-KR" altLang="en-US" dirty="0" smtClean="0"/>
              <a:t>구성하였습니다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개 모두 </a:t>
            </a:r>
            <a:r>
              <a:rPr lang="ko-KR" altLang="en-US" dirty="0" smtClean="0"/>
              <a:t>건강한 사람에게 무작위배정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이중맹검을</a:t>
            </a:r>
            <a:r>
              <a:rPr lang="ko-KR" altLang="en-US" dirty="0" smtClean="0"/>
              <a:t> 하였으며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위약효과를 통제하였고 </a:t>
            </a:r>
            <a:r>
              <a:rPr lang="ko-KR" altLang="en-US" baseline="0" dirty="0" err="1" smtClean="0"/>
              <a:t>투여량을</a:t>
            </a:r>
            <a:r>
              <a:rPr lang="ko-KR" altLang="en-US" baseline="0" dirty="0" smtClean="0"/>
              <a:t> 달리하였습니다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1 </a:t>
            </a:r>
            <a:r>
              <a:rPr lang="ko-KR" altLang="en-US" baseline="0" dirty="0" smtClean="0"/>
              <a:t>실험은 </a:t>
            </a:r>
            <a:r>
              <a:rPr lang="ko-KR" altLang="en-US" baseline="0" dirty="0" err="1" smtClean="0"/>
              <a:t>단회</a:t>
            </a:r>
            <a:r>
              <a:rPr lang="ko-KR" altLang="en-US" baseline="0" dirty="0" smtClean="0"/>
              <a:t> 투여하였고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개의 실험에서는 </a:t>
            </a:r>
            <a:r>
              <a:rPr lang="ko-KR" altLang="en-US" baseline="0" dirty="0" err="1" smtClean="0"/>
              <a:t>반복투여하였습니다</a:t>
            </a:r>
            <a:r>
              <a:rPr lang="en-US" altLang="ko-KR" baseline="0" dirty="0" smtClean="0"/>
              <a:t>.  Inclusion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exclusion criteria</a:t>
            </a:r>
            <a:r>
              <a:rPr lang="ko-KR" altLang="en-US" baseline="0" dirty="0" smtClean="0"/>
              <a:t>를 만족한 사람들만 실험에 참여하였습니다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사람들은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흡연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음주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카페인 섭취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자몽과</a:t>
            </a:r>
            <a:r>
              <a:rPr lang="ko-KR" altLang="en-US" baseline="0" dirty="0" smtClean="0"/>
              <a:t> 관련된 음식들을 모두 먹지 않았습니다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늙은 사람들의 </a:t>
            </a:r>
            <a:r>
              <a:rPr lang="ko-KR" altLang="en-US" baseline="0" dirty="0" smtClean="0"/>
              <a:t>경우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주 이상 먹은 기존에 </a:t>
            </a:r>
            <a:r>
              <a:rPr lang="ko-KR" altLang="en-US" baseline="0" dirty="0" err="1" smtClean="0"/>
              <a:t>처방받은</a:t>
            </a:r>
            <a:r>
              <a:rPr lang="ko-KR" altLang="en-US" baseline="0" dirty="0" smtClean="0"/>
              <a:t> 약제에 대해서는 지속적인 투약을 허용했습니다</a:t>
            </a:r>
            <a:r>
              <a:rPr lang="en-US" altLang="ko-KR" baseline="0" dirty="0" smtClean="0"/>
              <a:t>. </a:t>
            </a:r>
            <a:endParaRPr lang="en-US" altLang="ko-KR" baseline="0" dirty="0" smtClean="0"/>
          </a:p>
          <a:p>
            <a:r>
              <a:rPr lang="ko-KR" altLang="en-US" baseline="0" dirty="0" smtClean="0"/>
              <a:t>그러나 </a:t>
            </a:r>
            <a:r>
              <a:rPr lang="ko-KR" altLang="en-US" baseline="0" dirty="0" smtClean="0"/>
              <a:t>중추신경계와 관련된 약제는 모두 금지되었습니다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첫 </a:t>
            </a:r>
            <a:r>
              <a:rPr lang="ko-KR" altLang="en-US" baseline="0" dirty="0" err="1" smtClean="0"/>
              <a:t>스크리닝</a:t>
            </a:r>
            <a:r>
              <a:rPr lang="ko-KR" altLang="en-US" baseline="0" dirty="0" smtClean="0"/>
              <a:t> 전에는 모두 사전 동의를 거쳤습니다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연구는 헬싱키 선언과 </a:t>
            </a:r>
            <a:r>
              <a:rPr lang="en-US" altLang="ko-KR" baseline="0" dirty="0" smtClean="0"/>
              <a:t>good clinical practice</a:t>
            </a:r>
            <a:r>
              <a:rPr lang="ko-KR" altLang="en-US" baseline="0" dirty="0" smtClean="0"/>
              <a:t>를 따랐습니다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사전 동의서는 독립적인 윤리 위원회의 검토를 거쳤습니다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err="1" smtClean="0"/>
              <a:t>단회</a:t>
            </a:r>
            <a:r>
              <a:rPr lang="ko-KR" altLang="en-US" baseline="0" dirty="0" smtClean="0"/>
              <a:t> 투여되는 팀과 </a:t>
            </a:r>
            <a:r>
              <a:rPr lang="ko-KR" altLang="en-US" baseline="0" dirty="0" err="1" smtClean="0"/>
              <a:t>반복투여되는</a:t>
            </a:r>
            <a:r>
              <a:rPr lang="ko-KR" altLang="en-US" baseline="0" dirty="0" smtClean="0"/>
              <a:t> 하나의 팀에 한해서는 실험 하루 전날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cognitive drug research battery training</a:t>
            </a:r>
            <a:r>
              <a:rPr lang="ko-KR" altLang="en-US" baseline="0" dirty="0" smtClean="0"/>
              <a:t>을 받아 학습효과가 없게 하도록 하였습니다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7443E-94FE-4D27-B028-2BA131AC76A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33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단회</a:t>
            </a:r>
            <a:r>
              <a:rPr lang="ko-KR" altLang="en-US" dirty="0" smtClean="0"/>
              <a:t> 투여되는 팀은 </a:t>
            </a:r>
            <a:r>
              <a:rPr lang="en-US" altLang="ko-KR" dirty="0" smtClean="0"/>
              <a:t>8</a:t>
            </a:r>
            <a:r>
              <a:rPr lang="ko-KR" altLang="en-US" dirty="0" smtClean="0"/>
              <a:t>명씩 </a:t>
            </a:r>
            <a:r>
              <a:rPr lang="en-US" altLang="ko-KR" dirty="0" smtClean="0"/>
              <a:t>3</a:t>
            </a:r>
            <a:r>
              <a:rPr lang="ko-KR" altLang="en-US" dirty="0" smtClean="0"/>
              <a:t>그룹으로 나누어 각 그룹당 </a:t>
            </a:r>
            <a:r>
              <a:rPr lang="en-US" altLang="ko-KR" dirty="0" smtClean="0"/>
              <a:t>6</a:t>
            </a:r>
            <a:r>
              <a:rPr lang="ko-KR" altLang="en-US" dirty="0" smtClean="0"/>
              <a:t>명에게 약</a:t>
            </a:r>
            <a:r>
              <a:rPr lang="en-US" altLang="ko-KR" dirty="0" smtClean="0"/>
              <a:t>, 2</a:t>
            </a:r>
            <a:r>
              <a:rPr lang="ko-KR" altLang="en-US" dirty="0" smtClean="0"/>
              <a:t>명에게 위약을 주었습니다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각 그룹은 </a:t>
            </a:r>
            <a:r>
              <a:rPr lang="en-US" altLang="ko-KR" dirty="0" smtClean="0"/>
              <a:t>2, 5, 10mg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투여받고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속방출형</a:t>
            </a:r>
            <a:r>
              <a:rPr lang="ko-KR" altLang="en-US" dirty="0" smtClean="0"/>
              <a:t> 캡슐 형태로 </a:t>
            </a:r>
            <a:r>
              <a:rPr lang="ko-KR" altLang="en-US" dirty="0" err="1" smtClean="0"/>
              <a:t>투여받았습니다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반복 투여되는 팀은 크게 </a:t>
            </a:r>
            <a:r>
              <a:rPr lang="en-US" altLang="ko-KR" dirty="0" smtClean="0"/>
              <a:t>2</a:t>
            </a:r>
            <a:r>
              <a:rPr lang="ko-KR" altLang="en-US" dirty="0" smtClean="0"/>
              <a:t>팀이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첫 번째 팀은 </a:t>
            </a:r>
            <a:r>
              <a:rPr lang="en-US" altLang="ko-KR" dirty="0" smtClean="0"/>
              <a:t>8</a:t>
            </a:r>
            <a:r>
              <a:rPr lang="ko-KR" altLang="en-US" dirty="0" smtClean="0"/>
              <a:t>명의 어린 사람으로 구성되어있고 </a:t>
            </a:r>
            <a:r>
              <a:rPr lang="en-US" altLang="ko-KR" dirty="0" smtClean="0"/>
              <a:t>0.1, 0.25, 0.5, 1, 5mg</a:t>
            </a:r>
            <a:r>
              <a:rPr lang="ko-KR" altLang="en-US" dirty="0" smtClean="0"/>
              <a:t>의 액체형태로 </a:t>
            </a:r>
            <a:r>
              <a:rPr lang="ko-KR" altLang="en-US" dirty="0" err="1" smtClean="0"/>
              <a:t>투여받아</a:t>
            </a:r>
            <a:r>
              <a:rPr lang="ko-KR" altLang="en-US" dirty="0" smtClean="0"/>
              <a:t> 총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</a:t>
            </a:r>
            <a:r>
              <a:rPr lang="ko-KR" altLang="en-US" baseline="0" dirty="0" smtClean="0"/>
              <a:t> 그룹으로 실험했습니다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팀당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명씩 위약을 받았습니다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두 번째 팀은 </a:t>
            </a:r>
            <a:r>
              <a:rPr lang="en-US" altLang="ko-KR" baseline="0" dirty="0" smtClean="0"/>
              <a:t>12</a:t>
            </a:r>
            <a:r>
              <a:rPr lang="ko-KR" altLang="en-US" baseline="0" dirty="0" smtClean="0"/>
              <a:t>명의 나이 든 사람들로 구성되어 있는데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속방출형</a:t>
            </a:r>
            <a:r>
              <a:rPr lang="ko-KR" altLang="en-US" baseline="0" dirty="0" smtClean="0"/>
              <a:t> 캡슐로 하루에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번씩 </a:t>
            </a:r>
            <a:r>
              <a:rPr lang="en-US" altLang="ko-KR" baseline="0" dirty="0" smtClean="0"/>
              <a:t>5mg</a:t>
            </a:r>
            <a:r>
              <a:rPr lang="ko-KR" altLang="en-US" baseline="0" dirty="0" smtClean="0"/>
              <a:t>을 </a:t>
            </a:r>
            <a:r>
              <a:rPr lang="en-US" altLang="ko-KR" baseline="0" dirty="0" smtClean="0"/>
              <a:t>2</a:t>
            </a:r>
            <a:r>
              <a:rPr lang="ko-KR" altLang="en-US" baseline="0" dirty="0" err="1" smtClean="0"/>
              <a:t>주동안</a:t>
            </a:r>
            <a:r>
              <a:rPr lang="ko-KR" altLang="en-US" baseline="0" dirty="0" smtClean="0"/>
              <a:t> 투여 받았습니다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그 중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명은 위약을 받았습니다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단회</a:t>
            </a:r>
            <a:r>
              <a:rPr lang="ko-KR" altLang="en-US" baseline="0" dirty="0" smtClean="0"/>
              <a:t> 투여되는 그룹은 매번 공복 상태에서 약을 </a:t>
            </a:r>
            <a:r>
              <a:rPr lang="ko-KR" altLang="en-US" baseline="0" dirty="0" err="1" smtClean="0"/>
              <a:t>투여받았고</a:t>
            </a:r>
            <a:r>
              <a:rPr lang="en-US" altLang="ko-KR" baseline="0" dirty="0" smtClean="0"/>
              <a:t>,  </a:t>
            </a:r>
            <a:r>
              <a:rPr lang="ko-KR" altLang="en-US" baseline="0" dirty="0" smtClean="0"/>
              <a:t>반복 투여되는 그룹은 첫날과 마지막 날에만 공복에 섭취하였습니다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반복 투여되는 그룹은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일부터 </a:t>
            </a:r>
            <a:r>
              <a:rPr lang="en-US" altLang="ko-KR" baseline="0" dirty="0" smtClean="0"/>
              <a:t>13</a:t>
            </a:r>
            <a:r>
              <a:rPr lang="ko-KR" altLang="en-US" baseline="0" dirty="0" smtClean="0"/>
              <a:t>일째까지는 조식이나 </a:t>
            </a:r>
            <a:r>
              <a:rPr lang="ko-KR" altLang="en-US" baseline="0" dirty="0" err="1" smtClean="0"/>
              <a:t>석식을</a:t>
            </a:r>
            <a:r>
              <a:rPr lang="ko-KR" altLang="en-US" baseline="0" dirty="0" smtClean="0"/>
              <a:t> 약 투여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시간 후에 하도록 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단회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투여량을</a:t>
            </a:r>
            <a:r>
              <a:rPr lang="ko-KR" altLang="en-US" baseline="0" dirty="0" smtClean="0"/>
              <a:t> 정할 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원숭이에서 정주 또는 경구투여 하여 얻은 약동학적</a:t>
            </a:r>
            <a:r>
              <a:rPr lang="en-US" altLang="ko-KR" baseline="0" dirty="0" smtClean="0"/>
              <a:t> data</a:t>
            </a:r>
            <a:r>
              <a:rPr lang="ko-KR" altLang="en-US" baseline="0" dirty="0" smtClean="0"/>
              <a:t> 값을 </a:t>
            </a:r>
            <a:r>
              <a:rPr lang="en-US" altLang="ko-KR" baseline="0" dirty="0" err="1" smtClean="0"/>
              <a:t>allometric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한 조작을 통해 인간에게 투여할 양을 정했습니다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5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55mg </a:t>
            </a:r>
            <a:r>
              <a:rPr lang="ko-KR" altLang="en-US" baseline="0" dirty="0" smtClean="0"/>
              <a:t>정도일 때 </a:t>
            </a:r>
            <a:r>
              <a:rPr lang="en-US" altLang="ko-KR" baseline="0" dirty="0" smtClean="0"/>
              <a:t>active dose</a:t>
            </a:r>
            <a:r>
              <a:rPr lang="ko-KR" altLang="en-US" baseline="0" dirty="0" smtClean="0"/>
              <a:t>로 예상되었습니다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반복 </a:t>
            </a:r>
            <a:r>
              <a:rPr lang="ko-KR" altLang="en-US" baseline="0" dirty="0" err="1" smtClean="0"/>
              <a:t>투여군에서는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단회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투여군에서</a:t>
            </a:r>
            <a:r>
              <a:rPr lang="ko-KR" altLang="en-US" baseline="0" dirty="0" smtClean="0"/>
              <a:t> 구한 값을 적용하기로 하였습니다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그러나 실제 </a:t>
            </a:r>
            <a:r>
              <a:rPr lang="en-US" altLang="ko-KR" baseline="0" dirty="0" smtClean="0"/>
              <a:t>active dose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0.1mg/day</a:t>
            </a:r>
            <a:r>
              <a:rPr lang="ko-KR" altLang="en-US" baseline="0" dirty="0" smtClean="0"/>
              <a:t>로 훨씬 낮은 값이었습니다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반복 </a:t>
            </a:r>
            <a:r>
              <a:rPr lang="ko-KR" altLang="en-US" baseline="0" dirty="0" err="1" smtClean="0"/>
              <a:t>투여군에게도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starting dose</a:t>
            </a:r>
            <a:r>
              <a:rPr lang="ko-KR" altLang="en-US" baseline="0" dirty="0" smtClean="0"/>
              <a:t>를 </a:t>
            </a:r>
            <a:r>
              <a:rPr lang="en-US" altLang="ko-KR" baseline="0" dirty="0" smtClean="0"/>
              <a:t>0.1mg/d</a:t>
            </a:r>
            <a:r>
              <a:rPr lang="ko-KR" altLang="en-US" baseline="0" dirty="0" smtClean="0"/>
              <a:t>로 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반복 투여는 하루에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번으로 하기로 했는데 그것은 </a:t>
            </a:r>
            <a:r>
              <a:rPr lang="ko-KR" altLang="en-US" baseline="0" dirty="0" err="1" smtClean="0"/>
              <a:t>단회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투여시</a:t>
            </a:r>
            <a:r>
              <a:rPr lang="ko-KR" altLang="en-US" baseline="0" dirty="0" smtClean="0"/>
              <a:t> 인간에서 반감기가 </a:t>
            </a:r>
            <a:r>
              <a:rPr lang="en-US" altLang="ko-KR" baseline="0" dirty="0" smtClean="0"/>
              <a:t>6~8</a:t>
            </a:r>
            <a:r>
              <a:rPr lang="ko-KR" altLang="en-US" baseline="0" dirty="0" smtClean="0"/>
              <a:t>시간임을 고려한 것입니다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7443E-94FE-4D27-B028-2BA131AC76A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766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Blood</a:t>
            </a:r>
            <a:r>
              <a:rPr lang="en-US" altLang="ko-KR" baseline="0" dirty="0" smtClean="0"/>
              <a:t> sampling</a:t>
            </a:r>
            <a:r>
              <a:rPr lang="ko-KR" altLang="en-US" baseline="0" dirty="0" smtClean="0"/>
              <a:t>으로 각각 </a:t>
            </a:r>
            <a:r>
              <a:rPr lang="en-US" altLang="ko-KR" baseline="0" dirty="0" err="1" smtClean="0"/>
              <a:t>lecozotan</a:t>
            </a:r>
            <a:r>
              <a:rPr lang="ko-KR" altLang="en-US" baseline="0" dirty="0" smtClean="0"/>
              <a:t>의 농도를 계속 </a:t>
            </a:r>
            <a:r>
              <a:rPr lang="en-US" altLang="ko-KR" baseline="0" dirty="0" smtClean="0"/>
              <a:t>serial </a:t>
            </a:r>
            <a:r>
              <a:rPr lang="ko-KR" altLang="en-US" baseline="0" dirty="0" smtClean="0"/>
              <a:t>하게 확인하였으며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또한 </a:t>
            </a:r>
            <a:r>
              <a:rPr lang="en-US" altLang="ko-KR" baseline="0" dirty="0" err="1" smtClean="0"/>
              <a:t>lecozotan</a:t>
            </a:r>
            <a:r>
              <a:rPr lang="ko-KR" altLang="en-US" baseline="0" dirty="0" smtClean="0"/>
              <a:t>의 동물에서 확인된 </a:t>
            </a:r>
            <a:r>
              <a:rPr lang="en-US" altLang="ko-KR" baseline="0" dirty="0" smtClean="0"/>
              <a:t>metabolite</a:t>
            </a:r>
            <a:r>
              <a:rPr lang="ko-KR" altLang="en-US" baseline="0" dirty="0" smtClean="0"/>
              <a:t>인 </a:t>
            </a:r>
            <a:r>
              <a:rPr lang="en-US" altLang="ko-KR" baseline="0" dirty="0" err="1" smtClean="0"/>
              <a:t>eltoprazine</a:t>
            </a:r>
            <a:r>
              <a:rPr lang="ko-KR" altLang="en-US" baseline="0" dirty="0" smtClean="0"/>
              <a:t>도 확인하였습니다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Protein binding assessment </a:t>
            </a:r>
            <a:r>
              <a:rPr lang="ko-KR" altLang="en-US" baseline="0" dirty="0" smtClean="0"/>
              <a:t>평가를 위해 투여 전과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투여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시간</a:t>
            </a:r>
            <a:r>
              <a:rPr lang="en-US" altLang="ko-KR" baseline="0" dirty="0" smtClean="0"/>
              <a:t>, 2</a:t>
            </a:r>
            <a:r>
              <a:rPr lang="ko-KR" altLang="en-US" baseline="0" dirty="0" smtClean="0"/>
              <a:t>시간</a:t>
            </a:r>
            <a:r>
              <a:rPr lang="en-US" altLang="ko-KR" baseline="0" dirty="0" smtClean="0"/>
              <a:t>, 8</a:t>
            </a:r>
            <a:r>
              <a:rPr lang="ko-KR" altLang="en-US" baseline="0" dirty="0" smtClean="0"/>
              <a:t>시간 </a:t>
            </a:r>
            <a:r>
              <a:rPr lang="en-US" altLang="ko-KR" baseline="0" dirty="0" smtClean="0"/>
              <a:t>12</a:t>
            </a:r>
            <a:r>
              <a:rPr lang="ko-KR" altLang="en-US" baseline="0" dirty="0" smtClean="0"/>
              <a:t>시간 후에도 혈액 채취를 하였습니다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err="1" smtClean="0"/>
              <a:t>Lecozotan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투여 </a:t>
            </a:r>
            <a:r>
              <a:rPr lang="en-US" altLang="ko-KR" baseline="0" dirty="0" smtClean="0"/>
              <a:t>48</a:t>
            </a:r>
            <a:r>
              <a:rPr lang="ko-KR" altLang="en-US" baseline="0" dirty="0" smtClean="0"/>
              <a:t>시간까지 </a:t>
            </a:r>
            <a:r>
              <a:rPr lang="en-US" altLang="ko-KR" baseline="0" dirty="0" smtClean="0"/>
              <a:t>urine </a:t>
            </a:r>
            <a:r>
              <a:rPr lang="en-US" altLang="ko-KR" baseline="0" dirty="0" err="1" smtClean="0"/>
              <a:t>colllection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하였습니다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7443E-94FE-4D27-B028-2BA131AC76A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502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urine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plasma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Lecozotan</a:t>
            </a:r>
            <a:r>
              <a:rPr lang="en-US" altLang="ko-KR" dirty="0" smtClean="0"/>
              <a:t> 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eltoprazine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농도를 </a:t>
            </a:r>
            <a:r>
              <a:rPr lang="ko-KR" altLang="en-US" baseline="0" dirty="0" err="1" smtClean="0"/>
              <a:t>크로마토그래피와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tandem mass spectrometry</a:t>
            </a:r>
            <a:r>
              <a:rPr lang="ko-KR" altLang="en-US" baseline="0" dirty="0" smtClean="0"/>
              <a:t>로 분석하였습니다</a:t>
            </a:r>
            <a:r>
              <a:rPr lang="en-US" altLang="ko-KR" baseline="0" dirty="0" smtClean="0"/>
              <a:t>. Mass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spectrometry</a:t>
            </a:r>
            <a:r>
              <a:rPr lang="ko-KR" altLang="en-US" baseline="0" dirty="0" smtClean="0"/>
              <a:t>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어떤 </a:t>
            </a:r>
            <a:r>
              <a:rPr lang="en-US" altLang="ko-KR" baseline="0" dirty="0" smtClean="0"/>
              <a:t>species</a:t>
            </a:r>
            <a:r>
              <a:rPr lang="ko-KR" altLang="en-US" baseline="0" dirty="0" smtClean="0"/>
              <a:t>를 이온화 시켜 질량과 전하의 비를 이용해 </a:t>
            </a:r>
            <a:r>
              <a:rPr lang="en-US" altLang="ko-KR" baseline="0" dirty="0" smtClean="0"/>
              <a:t>sorting</a:t>
            </a:r>
            <a:r>
              <a:rPr lang="ko-KR" altLang="en-US" baseline="0" dirty="0" smtClean="0"/>
              <a:t>을 하는 것입니다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이 연구에서는 </a:t>
            </a:r>
            <a:r>
              <a:rPr lang="en-US" altLang="ko-KR" baseline="0" dirty="0" smtClean="0"/>
              <a:t>Solid phase extraction</a:t>
            </a:r>
            <a:r>
              <a:rPr lang="ko-KR" altLang="en-US" baseline="0" dirty="0" smtClean="0"/>
              <a:t>을 한 뒤에 </a:t>
            </a:r>
            <a:r>
              <a:rPr lang="en-US" altLang="ko-KR" baseline="0" dirty="0" smtClean="0"/>
              <a:t>tandem mass spectrometry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detection</a:t>
            </a:r>
            <a:r>
              <a:rPr lang="ko-KR" altLang="en-US" baseline="0" dirty="0" smtClean="0"/>
              <a:t>하고 정량화 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정량한계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이런 질량 분광 </a:t>
            </a:r>
            <a:r>
              <a:rPr lang="en-US" altLang="ko-KR" baseline="0" dirty="0" smtClean="0"/>
              <a:t>(mass spectrometry)</a:t>
            </a:r>
            <a:r>
              <a:rPr lang="ko-KR" altLang="en-US" baseline="0" dirty="0" smtClean="0"/>
              <a:t>이 가능한 최소 수준의 농도는 </a:t>
            </a:r>
            <a:r>
              <a:rPr lang="en-US" altLang="ko-KR" baseline="0" dirty="0" smtClean="0"/>
              <a:t>SAD</a:t>
            </a:r>
            <a:r>
              <a:rPr lang="ko-KR" altLang="en-US" baseline="0" dirty="0" smtClean="0"/>
              <a:t>에서는 </a:t>
            </a:r>
            <a:r>
              <a:rPr lang="en-US" altLang="ko-KR" baseline="0" dirty="0" smtClean="0"/>
              <a:t>0.2ng/ml </a:t>
            </a:r>
            <a:r>
              <a:rPr lang="ko-KR" altLang="en-US" baseline="0" dirty="0" smtClean="0"/>
              <a:t>였으며 </a:t>
            </a:r>
            <a:r>
              <a:rPr lang="en-US" altLang="ko-KR" baseline="0" dirty="0" smtClean="0"/>
              <a:t>MAD#1 </a:t>
            </a:r>
            <a:r>
              <a:rPr lang="ko-KR" altLang="en-US" baseline="0" dirty="0" smtClean="0"/>
              <a:t>에서는 </a:t>
            </a:r>
            <a:r>
              <a:rPr lang="en-US" altLang="ko-KR" baseline="0" dirty="0" smtClean="0"/>
              <a:t>0.5ng/ml </a:t>
            </a:r>
            <a:r>
              <a:rPr lang="ko-KR" altLang="en-US" baseline="0" dirty="0" smtClean="0"/>
              <a:t>였습니다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소변 검사에서 </a:t>
            </a:r>
            <a:r>
              <a:rPr lang="en-US" altLang="ko-KR" dirty="0" err="1" smtClean="0"/>
              <a:t>lecotozan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eltoprazine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배설량</a:t>
            </a:r>
            <a:r>
              <a:rPr lang="ko-KR" altLang="en-US" dirty="0" smtClean="0"/>
              <a:t> 전체는 각 </a:t>
            </a:r>
            <a:r>
              <a:rPr lang="ko-KR" altLang="en-US" dirty="0" err="1" smtClean="0"/>
              <a:t>회차에서</a:t>
            </a:r>
            <a:r>
              <a:rPr lang="ko-KR" altLang="en-US" dirty="0" smtClean="0"/>
              <a:t> 얻은 소변 량에 소변 내 농도를 곱한 값을 모두 더한 것으로 생각하였습니다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 총 </a:t>
            </a:r>
            <a:r>
              <a:rPr lang="ko-KR" altLang="en-US" dirty="0" err="1" smtClean="0"/>
              <a:t>배설량을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투여량으로</a:t>
            </a:r>
            <a:r>
              <a:rPr lang="ko-KR" altLang="en-US" dirty="0" smtClean="0"/>
              <a:t> 나눈 값을 배설분수 </a:t>
            </a:r>
            <a:r>
              <a:rPr lang="ko-KR" altLang="en-US" dirty="0" err="1" smtClean="0"/>
              <a:t>로</a:t>
            </a:r>
            <a:r>
              <a:rPr lang="ko-KR" altLang="en-US" dirty="0" smtClean="0"/>
              <a:t> 정했습니다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혈장 샘플을 </a:t>
            </a:r>
            <a:r>
              <a:rPr lang="ko-KR" altLang="en-US" dirty="0" err="1" smtClean="0"/>
              <a:t>초원심분리</a:t>
            </a:r>
            <a:r>
              <a:rPr lang="ko-KR" altLang="en-US" baseline="0" dirty="0" smtClean="0"/>
              <a:t> 하여</a:t>
            </a:r>
            <a:r>
              <a:rPr lang="ko-KR" altLang="en-US" dirty="0" smtClean="0"/>
              <a:t> 얻은</a:t>
            </a:r>
            <a:r>
              <a:rPr lang="en-US" altLang="ko-KR" dirty="0" smtClean="0"/>
              <a:t>,</a:t>
            </a:r>
            <a:r>
              <a:rPr lang="ko-KR" altLang="en-US" dirty="0" smtClean="0"/>
              <a:t> 단백질이 붙어있지 않은 </a:t>
            </a:r>
            <a:r>
              <a:rPr lang="en-US" altLang="ko-KR" dirty="0" err="1" smtClean="0"/>
              <a:t>lecozotan</a:t>
            </a:r>
            <a:r>
              <a:rPr lang="ko-KR" altLang="en-US" dirty="0" smtClean="0"/>
              <a:t>을 얻어 </a:t>
            </a:r>
            <a:r>
              <a:rPr lang="en-US" altLang="ko-KR" dirty="0" smtClean="0"/>
              <a:t>mass spectrometry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해서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단백질이 붙어 있는 </a:t>
            </a:r>
            <a:r>
              <a:rPr lang="en-US" altLang="ko-KR" baseline="0" dirty="0" err="1" smtClean="0"/>
              <a:t>lecozotan</a:t>
            </a:r>
            <a:r>
              <a:rPr lang="ko-KR" altLang="en-US" baseline="0" dirty="0" smtClean="0"/>
              <a:t>을 계산하였습니다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0.02ng~0.5ng/ml </a:t>
            </a:r>
            <a:r>
              <a:rPr lang="ko-KR" altLang="en-US" baseline="0" dirty="0" smtClean="0"/>
              <a:t>의 범위에서는 </a:t>
            </a:r>
            <a:r>
              <a:rPr lang="ko-KR" altLang="en-US" baseline="0" dirty="0" err="1" smtClean="0"/>
              <a:t>선형성을</a:t>
            </a:r>
            <a:r>
              <a:rPr lang="ko-KR" altLang="en-US" baseline="0" dirty="0" smtClean="0"/>
              <a:t> 보였습니다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투여 </a:t>
            </a:r>
            <a:r>
              <a:rPr lang="ko-KR" altLang="en-US" baseline="0" dirty="0" err="1" smtClean="0"/>
              <a:t>할때마다</a:t>
            </a:r>
            <a:r>
              <a:rPr lang="ko-KR" altLang="en-US" baseline="0" dirty="0" smtClean="0"/>
              <a:t> 얻은 혈장에서 </a:t>
            </a:r>
            <a:r>
              <a:rPr lang="en-US" altLang="ko-KR" baseline="0" dirty="0" smtClean="0"/>
              <a:t>l</a:t>
            </a:r>
            <a:r>
              <a:rPr lang="ko-KR" altLang="en-US" baseline="0" dirty="0" smtClean="0"/>
              <a:t>단백질이 붙어있지 않은 </a:t>
            </a:r>
            <a:r>
              <a:rPr lang="en-US" altLang="ko-KR" baseline="0" dirty="0" err="1" smtClean="0"/>
              <a:t>lecozotan</a:t>
            </a:r>
            <a:r>
              <a:rPr lang="ko-KR" altLang="en-US" baseline="0" dirty="0" smtClean="0"/>
              <a:t>의 비율을 구할 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혈장 전체에서 </a:t>
            </a:r>
            <a:r>
              <a:rPr lang="en-US" altLang="ko-KR" baseline="0" dirty="0" err="1" smtClean="0"/>
              <a:t>lecozotan</a:t>
            </a:r>
            <a:r>
              <a:rPr lang="ko-KR" altLang="en-US" baseline="0" dirty="0" smtClean="0"/>
              <a:t>의 농도와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원심분리에서 얻은 </a:t>
            </a:r>
            <a:r>
              <a:rPr lang="ko-KR" altLang="en-US" baseline="0" dirty="0" err="1" smtClean="0"/>
              <a:t>윗</a:t>
            </a:r>
            <a:r>
              <a:rPr lang="ko-KR" altLang="en-US" baseline="0" dirty="0" smtClean="0"/>
              <a:t> 층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즉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단백질 이 없는 층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의 </a:t>
            </a:r>
            <a:r>
              <a:rPr lang="en-US" altLang="ko-KR" baseline="0" dirty="0" err="1" smtClean="0"/>
              <a:t>lecozotan</a:t>
            </a:r>
            <a:r>
              <a:rPr lang="ko-KR" altLang="en-US" baseline="0" dirty="0" smtClean="0"/>
              <a:t>의 농도를 사용하여 계산하였습니다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혈장 전체에 있는 </a:t>
            </a:r>
            <a:r>
              <a:rPr lang="en-US" altLang="ko-KR" baseline="0" dirty="0" err="1" smtClean="0"/>
              <a:t>lecozotan</a:t>
            </a:r>
            <a:r>
              <a:rPr lang="ko-KR" altLang="en-US" baseline="0" dirty="0" smtClean="0"/>
              <a:t>분에 단백질이 안 붙어있는 </a:t>
            </a:r>
            <a:r>
              <a:rPr lang="en-US" altLang="ko-KR" baseline="0" dirty="0" err="1" smtClean="0"/>
              <a:t>lecozotan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곱하기 </a:t>
            </a:r>
            <a:r>
              <a:rPr lang="en-US" altLang="ko-KR" baseline="0" dirty="0" smtClean="0"/>
              <a:t>100 </a:t>
            </a:r>
            <a:r>
              <a:rPr lang="ko-KR" altLang="en-US" baseline="0" dirty="0" smtClean="0"/>
              <a:t>하여 </a:t>
            </a:r>
            <a:r>
              <a:rPr lang="en-US" altLang="ko-KR" baseline="0" dirty="0" smtClean="0"/>
              <a:t>%</a:t>
            </a:r>
            <a:r>
              <a:rPr lang="ko-KR" altLang="en-US" baseline="0" dirty="0" smtClean="0"/>
              <a:t>로 계산하였습니다</a:t>
            </a:r>
            <a:r>
              <a:rPr lang="en-US" altLang="ko-KR" baseline="0" dirty="0" smtClean="0"/>
              <a:t>.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7443E-94FE-4D27-B028-2BA131AC76A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482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53A9-A942-467C-AE54-686C3C36EAF3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A19F-7A3C-450F-9211-A817F6643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826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53A9-A942-467C-AE54-686C3C36EAF3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A19F-7A3C-450F-9211-A817F6643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811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53A9-A942-467C-AE54-686C3C36EAF3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A19F-7A3C-450F-9211-A817F6643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802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53A9-A942-467C-AE54-686C3C36EAF3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A19F-7A3C-450F-9211-A817F6643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114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53A9-A942-467C-AE54-686C3C36EAF3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A19F-7A3C-450F-9211-A817F6643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294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53A9-A942-467C-AE54-686C3C36EAF3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A19F-7A3C-450F-9211-A817F6643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392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53A9-A942-467C-AE54-686C3C36EAF3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A19F-7A3C-450F-9211-A817F6643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867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53A9-A942-467C-AE54-686C3C36EAF3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A19F-7A3C-450F-9211-A817F6643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3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53A9-A942-467C-AE54-686C3C36EAF3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A19F-7A3C-450F-9211-A817F6643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450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53A9-A942-467C-AE54-686C3C36EAF3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A19F-7A3C-450F-9211-A817F6643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87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53A9-A942-467C-AE54-686C3C36EAF3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A19F-7A3C-450F-9211-A817F6643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2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753A9-A942-467C-AE54-686C3C36EAF3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3A19F-7A3C-450F-9211-A817F6643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71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796005" y="4040286"/>
            <a:ext cx="5099074" cy="1034046"/>
          </a:xfrm>
        </p:spPr>
        <p:txBody>
          <a:bodyPr>
            <a:normAutofit fontScale="92500" lnSpcReduction="10000"/>
          </a:bodyPr>
          <a:lstStyle/>
          <a:p>
            <a:endParaRPr lang="en-US" altLang="ko-KR" dirty="0" smtClean="0"/>
          </a:p>
          <a:p>
            <a:r>
              <a:rPr lang="en-US" altLang="ko-KR" dirty="0" smtClean="0">
                <a:solidFill>
                  <a:schemeClr val="tx1"/>
                </a:solidFill>
              </a:rPr>
              <a:t>2019 </a:t>
            </a:r>
            <a:r>
              <a:rPr lang="en-US" altLang="ko-KR" dirty="0" err="1" smtClean="0">
                <a:solidFill>
                  <a:schemeClr val="tx1"/>
                </a:solidFill>
              </a:rPr>
              <a:t>subintern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성윤수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22" t="13744" r="28497" b="15192"/>
          <a:stretch/>
        </p:blipFill>
        <p:spPr bwMode="auto">
          <a:xfrm>
            <a:off x="467544" y="141481"/>
            <a:ext cx="5112567" cy="3798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129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Bioanalytical</a:t>
            </a:r>
            <a:r>
              <a:rPr lang="en-US" altLang="ko-KR" dirty="0"/>
              <a:t> </a:t>
            </a:r>
            <a:r>
              <a:rPr lang="en-US" altLang="ko-KR" dirty="0" smtClean="0"/>
              <a:t>assays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err="1" smtClean="0"/>
              <a:t>Lecozotan</a:t>
            </a:r>
            <a:r>
              <a:rPr lang="en-US" altLang="ko-KR" sz="2800" dirty="0" smtClean="0"/>
              <a:t> and </a:t>
            </a:r>
            <a:r>
              <a:rPr lang="en-US" altLang="ko-KR" sz="2800" dirty="0" err="1" smtClean="0"/>
              <a:t>eltoprazine</a:t>
            </a:r>
            <a:r>
              <a:rPr lang="en-US" altLang="ko-KR" sz="2800" dirty="0" smtClean="0"/>
              <a:t> concentrations in urine and plasma </a:t>
            </a:r>
          </a:p>
          <a:p>
            <a:pPr lvl="1"/>
            <a:r>
              <a:rPr lang="en-US" altLang="ko-KR" sz="2400" dirty="0" smtClean="0"/>
              <a:t>Chromatography / tandem mass spectrometry</a:t>
            </a:r>
            <a:endParaRPr lang="ko-KR" altLang="en-US" sz="2400" dirty="0"/>
          </a:p>
        </p:txBody>
      </p:sp>
      <p:pic>
        <p:nvPicPr>
          <p:cNvPr id="6146" name="Picture 2" descr="tandem mass spectrometry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219" y="2640989"/>
            <a:ext cx="4553574" cy="247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files.pharmtech.com/alfresco_images/pharma/2017/05/04/9b1cf0c9-56b9-4231-bf0b-7f2536be0037/Figure1_49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40989"/>
            <a:ext cx="3617764" cy="247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20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Pharmacodynamics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Cognitive functions (SAD, MAD#1)</a:t>
            </a:r>
          </a:p>
          <a:p>
            <a:pPr lvl="1"/>
            <a:r>
              <a:rPr lang="en-US" altLang="ko-KR" dirty="0" smtClean="0"/>
              <a:t>CDR (</a:t>
            </a:r>
            <a:r>
              <a:rPr lang="en-US" altLang="ko-KR" dirty="0" err="1" smtClean="0"/>
              <a:t>Congnitive</a:t>
            </a:r>
            <a:r>
              <a:rPr lang="en-US" altLang="ko-KR" dirty="0" smtClean="0"/>
              <a:t> drug research) battery</a:t>
            </a:r>
          </a:p>
          <a:p>
            <a:pPr lvl="1"/>
            <a:r>
              <a:rPr lang="en-US" altLang="ko-KR" dirty="0" smtClean="0"/>
              <a:t>-1 to familiarize w/ procedure and prevent learning effects</a:t>
            </a:r>
          </a:p>
          <a:p>
            <a:pPr lvl="1"/>
            <a:r>
              <a:rPr lang="en-US" altLang="ko-KR" dirty="0" smtClean="0"/>
              <a:t>Day 1 and 14  for baseline measurement before dosing</a:t>
            </a:r>
          </a:p>
          <a:p>
            <a:r>
              <a:rPr lang="en-US" altLang="ko-KR" dirty="0" smtClean="0"/>
              <a:t>Self-rated Alertness, calmness, contentment</a:t>
            </a:r>
          </a:p>
          <a:p>
            <a:pPr lvl="1"/>
            <a:r>
              <a:rPr lang="en-US" altLang="ko-KR" dirty="0" smtClean="0"/>
              <a:t>Bond-</a:t>
            </a:r>
            <a:r>
              <a:rPr lang="en-US" altLang="ko-KR" dirty="0" err="1" smtClean="0"/>
              <a:t>Lader</a:t>
            </a:r>
            <a:r>
              <a:rPr lang="en-US" altLang="ko-KR" dirty="0" smtClean="0"/>
              <a:t> scales</a:t>
            </a:r>
          </a:p>
          <a:p>
            <a:r>
              <a:rPr lang="en-US" altLang="ko-KR" dirty="0" smtClean="0"/>
              <a:t>How subjects feel about drug effects</a:t>
            </a:r>
          </a:p>
          <a:p>
            <a:pPr lvl="1"/>
            <a:r>
              <a:rPr lang="en-US" altLang="ko-KR" dirty="0" smtClean="0"/>
              <a:t>The perception scale questionnaire</a:t>
            </a:r>
          </a:p>
          <a:p>
            <a:r>
              <a:rPr lang="en-US" altLang="ko-KR" dirty="0" smtClean="0"/>
              <a:t>Daytime spectral EEG</a:t>
            </a:r>
          </a:p>
          <a:p>
            <a:pPr lvl="1"/>
            <a:r>
              <a:rPr lang="en-US" altLang="ko-KR" dirty="0" smtClean="0"/>
              <a:t>Before and after dosing (1,3hr), MAD#1 on Day 1, 14</a:t>
            </a:r>
          </a:p>
          <a:p>
            <a:r>
              <a:rPr lang="en-US" altLang="ko-KR" dirty="0" smtClean="0"/>
              <a:t>Plasma hormone levels (SAD)</a:t>
            </a:r>
          </a:p>
          <a:p>
            <a:pPr lvl="1"/>
            <a:r>
              <a:rPr lang="en-US" altLang="ko-KR" dirty="0" smtClean="0"/>
              <a:t>PRL, GH, ACTH : central serotonergic effect</a:t>
            </a:r>
          </a:p>
        </p:txBody>
      </p:sp>
    </p:spTree>
    <p:extLst>
      <p:ext uri="{BB962C8B-B14F-4D97-AF65-F5344CB8AC3E}">
        <p14:creationId xmlns:p14="http://schemas.microsoft.com/office/powerpoint/2010/main" val="69506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Pharmacokinetics and statistical analysis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PD and safety</a:t>
            </a:r>
          </a:p>
          <a:p>
            <a:pPr lvl="1"/>
            <a:r>
              <a:rPr lang="en-US" altLang="ko-KR" dirty="0" smtClean="0"/>
              <a:t>Descriptive statistics</a:t>
            </a:r>
          </a:p>
          <a:p>
            <a:pPr lvl="1"/>
            <a:r>
              <a:rPr lang="en-US" altLang="ko-KR" dirty="0" smtClean="0"/>
              <a:t>Analysis of covariance</a:t>
            </a:r>
          </a:p>
          <a:p>
            <a:pPr lvl="1"/>
            <a:r>
              <a:rPr lang="en-US" altLang="ko-KR" dirty="0" smtClean="0"/>
              <a:t>Linear trend analysis</a:t>
            </a:r>
          </a:p>
          <a:p>
            <a:pPr lvl="1"/>
            <a:r>
              <a:rPr lang="en-US" altLang="ko-KR" dirty="0" smtClean="0"/>
              <a:t>Individual analysis with detection of outliers</a:t>
            </a:r>
          </a:p>
          <a:p>
            <a:endParaRPr lang="en-US" altLang="ko-KR" dirty="0" smtClean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7421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Subjects</a:t>
            </a:r>
          </a:p>
          <a:p>
            <a:r>
              <a:rPr lang="en-US" altLang="ko-KR" dirty="0" smtClean="0"/>
              <a:t>Safety</a:t>
            </a:r>
          </a:p>
          <a:p>
            <a:r>
              <a:rPr lang="en-US" altLang="ko-KR" dirty="0" smtClean="0"/>
              <a:t>Pharmacokinetics</a:t>
            </a:r>
          </a:p>
          <a:p>
            <a:r>
              <a:rPr lang="en-US" altLang="ko-KR" dirty="0" err="1" smtClean="0"/>
              <a:t>Pharmacodinetics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62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0" t="22050" r="7215" b="35917"/>
          <a:stretch/>
        </p:blipFill>
        <p:spPr bwMode="auto">
          <a:xfrm>
            <a:off x="0" y="1419622"/>
            <a:ext cx="9097322" cy="3057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617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23" t="15200" r="6054" b="9506"/>
          <a:stretch/>
        </p:blipFill>
        <p:spPr bwMode="auto">
          <a:xfrm>
            <a:off x="502086" y="123478"/>
            <a:ext cx="8130779" cy="4866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724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12" t="17137" r="13172" b="8871"/>
          <a:stretch/>
        </p:blipFill>
        <p:spPr bwMode="auto">
          <a:xfrm>
            <a:off x="766304" y="49606"/>
            <a:ext cx="7344815" cy="5080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242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20" t="15866" r="42439" b="25649"/>
          <a:stretch/>
        </p:blipFill>
        <p:spPr bwMode="auto">
          <a:xfrm>
            <a:off x="2051720" y="483867"/>
            <a:ext cx="4473522" cy="4138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522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69" t="14186" r="43347" b="46583"/>
          <a:stretch/>
        </p:blipFill>
        <p:spPr bwMode="auto">
          <a:xfrm>
            <a:off x="179512" y="699542"/>
            <a:ext cx="4067379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77" t="21124" r="42446" b="15717"/>
          <a:stretch/>
        </p:blipFill>
        <p:spPr bwMode="auto">
          <a:xfrm>
            <a:off x="4644008" y="0"/>
            <a:ext cx="4176464" cy="5153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218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altLang="ko-KR" dirty="0" smtClean="0"/>
                  <a:t>1</a:t>
                </a:r>
                <a:r>
                  <a:rPr lang="en-US" altLang="ko-KR" baseline="30000" dirty="0" smtClean="0"/>
                  <a:t>st</a:t>
                </a:r>
                <a:r>
                  <a:rPr lang="en-US" altLang="ko-KR" dirty="0" smtClean="0"/>
                  <a:t> publication of </a:t>
                </a:r>
                <a:r>
                  <a:rPr lang="en-US" altLang="ko-KR" dirty="0" err="1" smtClean="0"/>
                  <a:t>lecozotan’s</a:t>
                </a:r>
                <a:r>
                  <a:rPr lang="en-US" altLang="ko-KR" dirty="0" smtClean="0"/>
                  <a:t> safety, PK and PD</a:t>
                </a:r>
              </a:p>
              <a:p>
                <a:r>
                  <a:rPr lang="en-US" altLang="ko-KR" dirty="0" smtClean="0"/>
                  <a:t>Total 89 subjects had safety evaluations</a:t>
                </a:r>
              </a:p>
              <a:p>
                <a:r>
                  <a:rPr lang="en-US" altLang="ko-KR" dirty="0" smtClean="0"/>
                  <a:t>Maximum tolerable dose : 10mg</a:t>
                </a:r>
              </a:p>
              <a:p>
                <a:pPr lvl="1"/>
                <a:r>
                  <a:rPr lang="en-US" altLang="ko-KR" dirty="0" smtClean="0"/>
                  <a:t>Adverse events; coincidence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max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5mg twice </a:t>
                </a:r>
                <a:r>
                  <a:rPr lang="en-US" altLang="ko-KR" dirty="0" err="1" smtClean="0"/>
                  <a:t>dailty</a:t>
                </a:r>
                <a:r>
                  <a:rPr lang="en-US" altLang="ko-KR" dirty="0" smtClean="0"/>
                  <a:t>: more safe, with similar AUC</a:t>
                </a:r>
              </a:p>
              <a:p>
                <a:r>
                  <a:rPr lang="en-US" altLang="ko-KR" dirty="0" err="1" smtClean="0"/>
                  <a:t>Allometric</a:t>
                </a:r>
                <a:r>
                  <a:rPr lang="en-US" altLang="ko-KR" dirty="0" smtClean="0"/>
                  <a:t> scaling to predict human PK profile</a:t>
                </a:r>
              </a:p>
              <a:p>
                <a:pPr lvl="1"/>
                <a:r>
                  <a:rPr lang="en-US" altLang="ko-KR" dirty="0" smtClean="0"/>
                  <a:t>PK data (IV/ oral) from rats, dogs, monkeys</a:t>
                </a:r>
              </a:p>
              <a:p>
                <a:pPr lvl="1"/>
                <a:r>
                  <a:rPr lang="en-US" altLang="ko-KR" dirty="0" smtClean="0"/>
                  <a:t>Depend on bioavailability, 4~55mg was expected to be active dose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2602" b="-2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3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What is already known about this subject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275606"/>
            <a:ext cx="8229600" cy="3394472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800" dirty="0" smtClean="0"/>
              <a:t>Alzheimer’s disease destroys memory and cognitive processes progressively</a:t>
            </a:r>
          </a:p>
          <a:p>
            <a:r>
              <a:rPr lang="en-US" altLang="ko-KR" sz="2800" dirty="0" smtClean="0"/>
              <a:t>No approved treatments for AD modifying its process currently</a:t>
            </a:r>
          </a:p>
          <a:p>
            <a:r>
              <a:rPr lang="en-US" altLang="ko-KR" sz="2800" dirty="0" smtClean="0"/>
              <a:t>Symptomatic agents targeting neurotransmitters have modest effect</a:t>
            </a:r>
          </a:p>
          <a:p>
            <a:r>
              <a:rPr lang="en-US" altLang="ko-KR" sz="2800" dirty="0" err="1"/>
              <a:t>L</a:t>
            </a:r>
            <a:r>
              <a:rPr lang="en-US" altLang="ko-KR" sz="2800" dirty="0" err="1" smtClean="0"/>
              <a:t>ecozotan</a:t>
            </a:r>
            <a:r>
              <a:rPr lang="en-US" altLang="ko-KR" sz="2800" dirty="0" smtClean="0"/>
              <a:t> have been shown to improve cognitive process in multiple animal models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7763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altLang="ko-KR" dirty="0" smtClean="0"/>
                  <a:t>Rapid absorption, peak concentration within 1hr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𝐴𝑈𝐶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 smtClean="0"/>
                  <a:t>increase dose proportionally (0.1~10mg)</a:t>
                </a:r>
              </a:p>
              <a:p>
                <a:r>
                  <a:rPr lang="en-US" altLang="ko-KR" dirty="0" smtClean="0"/>
                  <a:t>Protein binding high in humans (&gt;99%)</a:t>
                </a:r>
              </a:p>
              <a:p>
                <a:r>
                  <a:rPr lang="en-US" altLang="ko-KR" dirty="0" smtClean="0"/>
                  <a:t>Clearance decrease in elderly, and in women</a:t>
                </a:r>
              </a:p>
              <a:p>
                <a:r>
                  <a:rPr lang="en-US" altLang="ko-KR" dirty="0" smtClean="0"/>
                  <a:t>Serotonin participates in regulation of hormones</a:t>
                </a:r>
              </a:p>
              <a:p>
                <a:r>
                  <a:rPr lang="en-US" altLang="ko-KR" dirty="0" smtClean="0"/>
                  <a:t>Silent antagonist</a:t>
                </a:r>
              </a:p>
              <a:p>
                <a:pPr lvl="1"/>
                <a:r>
                  <a:rPr lang="en-US" altLang="ko-KR" dirty="0" smtClean="0"/>
                  <a:t>PD changes not observed in biomarkers presence of the drug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366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AD is amnesic type of memory impairment, language deterioration, </a:t>
            </a:r>
            <a:r>
              <a:rPr lang="en-US" altLang="ko-KR" dirty="0" err="1" smtClean="0"/>
              <a:t>visuospatial</a:t>
            </a:r>
            <a:r>
              <a:rPr lang="en-US" altLang="ko-KR" dirty="0" smtClean="0"/>
              <a:t> defects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52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this study adds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00150"/>
            <a:ext cx="8435280" cy="3855876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sz="2800" dirty="0" smtClean="0"/>
              <a:t>About safety, PK and PD of a potential new treatment for AD</a:t>
            </a:r>
          </a:p>
          <a:p>
            <a:r>
              <a:rPr lang="en-US" altLang="ko-KR" sz="2800" dirty="0" err="1" smtClean="0"/>
              <a:t>Lecozotan</a:t>
            </a:r>
            <a:r>
              <a:rPr lang="en-US" altLang="ko-KR" sz="2800" dirty="0" smtClean="0"/>
              <a:t> antagonizes 5-HT1a receptor </a:t>
            </a:r>
          </a:p>
          <a:p>
            <a:pPr lvl="1"/>
            <a:r>
              <a:rPr lang="en-US" altLang="ko-KR" dirty="0"/>
              <a:t>P</a:t>
            </a:r>
            <a:r>
              <a:rPr lang="en-US" altLang="ko-KR" dirty="0" smtClean="0"/>
              <a:t>otentiating both cholinergic and </a:t>
            </a:r>
            <a:r>
              <a:rPr lang="en-US" altLang="ko-KR" dirty="0" err="1" smtClean="0"/>
              <a:t>glutarmergic</a:t>
            </a:r>
            <a:r>
              <a:rPr lang="en-US" altLang="ko-KR" dirty="0" smtClean="0"/>
              <a:t> neurotransmission</a:t>
            </a:r>
          </a:p>
          <a:p>
            <a:r>
              <a:rPr lang="en-US" altLang="ko-KR" sz="2800" dirty="0" err="1" smtClean="0"/>
              <a:t>Iecozotan</a:t>
            </a:r>
            <a:r>
              <a:rPr lang="en-US" altLang="ko-KR" sz="2800" dirty="0" smtClean="0"/>
              <a:t> immediate release was safe and well tolerated </a:t>
            </a:r>
          </a:p>
          <a:p>
            <a:pPr lvl="1"/>
            <a:r>
              <a:rPr lang="en-US" altLang="ko-KR" dirty="0"/>
              <a:t>I</a:t>
            </a:r>
            <a:r>
              <a:rPr lang="en-US" altLang="ko-KR" dirty="0" smtClean="0"/>
              <a:t>n healthy young and old subjects </a:t>
            </a:r>
          </a:p>
          <a:p>
            <a:pPr lvl="1"/>
            <a:r>
              <a:rPr lang="en-US" altLang="ko-KR" dirty="0"/>
              <a:t>T</a:t>
            </a:r>
            <a:r>
              <a:rPr lang="en-US" altLang="ko-KR" dirty="0" smtClean="0"/>
              <a:t>otal daily does up to 10mg (5mg q12hr)</a:t>
            </a:r>
          </a:p>
          <a:p>
            <a:r>
              <a:rPr lang="en-US" altLang="ko-KR" sz="2800" dirty="0" smtClean="0"/>
              <a:t>No counter-indicative PD findings in this study</a:t>
            </a:r>
          </a:p>
          <a:p>
            <a:r>
              <a:rPr lang="en-US" altLang="ko-KR" sz="2800" dirty="0" smtClean="0"/>
              <a:t>Currently under investigation in advanced phase 2 trials</a:t>
            </a:r>
          </a:p>
          <a:p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36737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Abstract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Aims</a:t>
            </a:r>
          </a:p>
          <a:p>
            <a:r>
              <a:rPr lang="en-US" altLang="ko-KR" dirty="0" smtClean="0"/>
              <a:t>Methods</a:t>
            </a:r>
          </a:p>
          <a:p>
            <a:r>
              <a:rPr lang="en-US" altLang="ko-KR" dirty="0" smtClean="0"/>
              <a:t>Results</a:t>
            </a:r>
          </a:p>
          <a:p>
            <a:r>
              <a:rPr lang="en-US" altLang="ko-KR" dirty="0" smtClean="0"/>
              <a:t>Conclusions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619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Silent, potent antagonist to serotonin 1A</a:t>
            </a:r>
          </a:p>
          <a:p>
            <a:pPr lvl="1"/>
            <a:r>
              <a:rPr lang="en-US" altLang="ko-KR" dirty="0" smtClean="0"/>
              <a:t>Blocks cyclic adenosine 3,5-monophosphate response</a:t>
            </a:r>
          </a:p>
          <a:p>
            <a:pPr lvl="1"/>
            <a:r>
              <a:rPr lang="en-US" altLang="ko-KR" dirty="0" smtClean="0"/>
              <a:t>In vivo and in vitro study in rodents, pigeons, and non human primates</a:t>
            </a:r>
            <a:endParaRPr lang="en-US" altLang="ko-KR" dirty="0"/>
          </a:p>
          <a:p>
            <a:r>
              <a:rPr lang="en-US" altLang="ko-KR" dirty="0" smtClean="0"/>
              <a:t>Release Glutamate and acetylcholine</a:t>
            </a:r>
          </a:p>
          <a:p>
            <a:pPr lvl="1"/>
            <a:r>
              <a:rPr lang="en-US" altLang="ko-KR" dirty="0" smtClean="0"/>
              <a:t>In Hippocampus</a:t>
            </a:r>
          </a:p>
          <a:p>
            <a:pPr lvl="1"/>
            <a:r>
              <a:rPr lang="en-US" altLang="ko-KR" dirty="0" err="1" smtClean="0"/>
              <a:t>Lecozotan</a:t>
            </a:r>
            <a:r>
              <a:rPr lang="en-US" altLang="ko-KR" dirty="0" smtClean="0"/>
              <a:t> resulting in secondary potentiation transmission during cognitive activity</a:t>
            </a:r>
          </a:p>
        </p:txBody>
      </p:sp>
      <p:pic>
        <p:nvPicPr>
          <p:cNvPr id="1026" name="Picture 2" descr="silent antagonist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048" y="0"/>
            <a:ext cx="2796952" cy="1076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65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Participants and methods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Study design and drug administration</a:t>
            </a:r>
          </a:p>
          <a:p>
            <a:r>
              <a:rPr lang="en-US" altLang="ko-KR" dirty="0" smtClean="0"/>
              <a:t>Safety assessment</a:t>
            </a:r>
          </a:p>
          <a:p>
            <a:r>
              <a:rPr lang="en-US" altLang="ko-KR" dirty="0" smtClean="0"/>
              <a:t>Blood sample collection for pharmacokinetics analysis</a:t>
            </a:r>
          </a:p>
          <a:p>
            <a:r>
              <a:rPr lang="en-US" altLang="ko-KR" dirty="0" err="1" smtClean="0"/>
              <a:t>Bioanalytical</a:t>
            </a:r>
            <a:r>
              <a:rPr lang="en-US" altLang="ko-KR" dirty="0" smtClean="0"/>
              <a:t> assays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533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Study design and drug </a:t>
            </a:r>
            <a:r>
              <a:rPr lang="en-US" altLang="ko-KR" dirty="0" smtClean="0"/>
              <a:t>administration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Single ascending dose (SAD)</a:t>
            </a:r>
          </a:p>
          <a:p>
            <a:pPr lvl="1"/>
            <a:r>
              <a:rPr lang="en-US" altLang="ko-KR" dirty="0" smtClean="0"/>
              <a:t>3 groups of 8 subjects (2: placebo)</a:t>
            </a:r>
          </a:p>
          <a:p>
            <a:pPr lvl="1"/>
            <a:r>
              <a:rPr lang="en-US" altLang="ko-KR" dirty="0" smtClean="0"/>
              <a:t>2, 5, 10mg </a:t>
            </a:r>
            <a:r>
              <a:rPr lang="en-US" altLang="ko-KR" dirty="0" err="1" smtClean="0"/>
              <a:t>lecozotan</a:t>
            </a:r>
            <a:r>
              <a:rPr lang="en-US" altLang="ko-KR" dirty="0" smtClean="0"/>
              <a:t> (IR form capsule)</a:t>
            </a:r>
          </a:p>
          <a:p>
            <a:r>
              <a:rPr lang="en-US" altLang="ko-KR" dirty="0" smtClean="0"/>
              <a:t>Multiple ascending dose (MAD) #1</a:t>
            </a:r>
          </a:p>
          <a:p>
            <a:pPr lvl="1"/>
            <a:r>
              <a:rPr lang="en-US" altLang="ko-KR" dirty="0" smtClean="0"/>
              <a:t>5 groups of 8 young people (2: placebo)</a:t>
            </a:r>
          </a:p>
          <a:p>
            <a:pPr lvl="1"/>
            <a:r>
              <a:rPr lang="en-US" altLang="ko-KR" dirty="0" smtClean="0"/>
              <a:t>0.1, 0.25, 0.5, 1, 5mg q12h  for 2 weeks  (liquid form)</a:t>
            </a:r>
          </a:p>
          <a:p>
            <a:r>
              <a:rPr lang="en-US" altLang="ko-KR" dirty="0" smtClean="0"/>
              <a:t>Multiple ascending dose (MAD) #2</a:t>
            </a:r>
          </a:p>
          <a:p>
            <a:pPr lvl="1"/>
            <a:r>
              <a:rPr lang="en-US" altLang="ko-KR" dirty="0" smtClean="0"/>
              <a:t>12 elderly people (4: placebo) </a:t>
            </a:r>
          </a:p>
          <a:p>
            <a:pPr lvl="1"/>
            <a:r>
              <a:rPr lang="en-US" altLang="ko-KR" dirty="0" smtClean="0"/>
              <a:t>5mg q12h (IR form)</a:t>
            </a:r>
          </a:p>
          <a:p>
            <a:r>
              <a:rPr lang="en-US" altLang="ko-KR" dirty="0" smtClean="0"/>
              <a:t>Full clinical evaluation before leaving clinical unit and visit again 1 week after last dose of </a:t>
            </a:r>
            <a:r>
              <a:rPr lang="en-US" altLang="ko-KR" dirty="0" err="1" smtClean="0"/>
              <a:t>lecozotan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517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Safety </a:t>
            </a:r>
            <a:r>
              <a:rPr lang="en-US" altLang="ko-KR" dirty="0" smtClean="0"/>
              <a:t>assessment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Routine physical examinations </a:t>
            </a:r>
          </a:p>
          <a:p>
            <a:r>
              <a:rPr lang="en-US" altLang="ko-KR" dirty="0" smtClean="0"/>
              <a:t>AE recording </a:t>
            </a:r>
          </a:p>
          <a:p>
            <a:pPr lvl="1"/>
            <a:r>
              <a:rPr lang="en-US" altLang="ko-KR" dirty="0" smtClean="0"/>
              <a:t>Occurred within 48hrs after dosing</a:t>
            </a:r>
          </a:p>
          <a:p>
            <a:pPr lvl="1"/>
            <a:r>
              <a:rPr lang="en-US" altLang="ko-KR" dirty="0" smtClean="0"/>
              <a:t>Present before dosing and increase in severity and frequency within 48hrs after dosing</a:t>
            </a:r>
          </a:p>
          <a:p>
            <a:r>
              <a:rPr lang="en-US" altLang="ko-KR" dirty="0" smtClean="0"/>
              <a:t>vital signs (BT (tympanic), Supine and standing BP, pulse) </a:t>
            </a:r>
          </a:p>
          <a:p>
            <a:r>
              <a:rPr lang="en-US" altLang="ko-KR" dirty="0" smtClean="0"/>
              <a:t>cardiac monitoring (SAD only) </a:t>
            </a:r>
          </a:p>
          <a:p>
            <a:r>
              <a:rPr lang="en-US" altLang="ko-KR" dirty="0" smtClean="0"/>
              <a:t>ECGs </a:t>
            </a:r>
          </a:p>
          <a:p>
            <a:r>
              <a:rPr lang="en-US" altLang="ko-KR" dirty="0" smtClean="0"/>
              <a:t>Routine lab tests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181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Blood sample collection for pharmacokinetics </a:t>
            </a:r>
            <a:r>
              <a:rPr lang="en-US" altLang="ko-KR" dirty="0" smtClean="0"/>
              <a:t>analysis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 smtClean="0"/>
              <a:t>Blood sampling</a:t>
            </a:r>
          </a:p>
          <a:p>
            <a:pPr lvl="1"/>
            <a:r>
              <a:rPr lang="en-US" altLang="ko-KR" dirty="0" smtClean="0"/>
              <a:t>SAD: </a:t>
            </a:r>
            <a:r>
              <a:rPr lang="en-US" altLang="ko-KR" dirty="0" err="1" smtClean="0"/>
              <a:t>Predose</a:t>
            </a:r>
            <a:r>
              <a:rPr lang="en-US" altLang="ko-KR" dirty="0" smtClean="0"/>
              <a:t>, 15min, 30min, 45min, 1hr, 1.5hr, 2hr, 4hr, 8hr, 12hr, 16hr, 24hr, 30hr, 36hr, 48hr </a:t>
            </a:r>
            <a:r>
              <a:rPr lang="en-US" altLang="ko-KR" dirty="0" err="1" smtClean="0"/>
              <a:t>postdose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Both MAD</a:t>
            </a:r>
          </a:p>
          <a:p>
            <a:pPr lvl="2"/>
            <a:r>
              <a:rPr lang="en-US" altLang="ko-KR" dirty="0" smtClean="0"/>
              <a:t>Day 1: </a:t>
            </a:r>
            <a:r>
              <a:rPr lang="en-US" altLang="ko-KR" dirty="0" err="1"/>
              <a:t>Predose</a:t>
            </a:r>
            <a:r>
              <a:rPr lang="en-US" altLang="ko-KR" dirty="0"/>
              <a:t>, 15min, 30min, 45min, 1hr, 1.5hr, 2hr, 4hr, 8hr, 12hr, 16hr, </a:t>
            </a:r>
            <a:r>
              <a:rPr lang="en-US" altLang="ko-KR" dirty="0" smtClean="0"/>
              <a:t>24hr</a:t>
            </a:r>
          </a:p>
          <a:p>
            <a:pPr lvl="2"/>
            <a:r>
              <a:rPr lang="en-US" altLang="ko-KR" dirty="0" smtClean="0"/>
              <a:t>Day 14: </a:t>
            </a:r>
            <a:r>
              <a:rPr lang="en-US" altLang="ko-KR" dirty="0" err="1"/>
              <a:t>Predose</a:t>
            </a:r>
            <a:r>
              <a:rPr lang="en-US" altLang="ko-KR" dirty="0"/>
              <a:t>, 15min, 30min, 45min, 1hr, 1.5hr, 2hr, 4hr, 8hr, 12hr, 16hr, 24hr, 30hr, 36hr, 48hr </a:t>
            </a:r>
            <a:r>
              <a:rPr lang="en-US" altLang="ko-KR" dirty="0" err="1"/>
              <a:t>postdose</a:t>
            </a:r>
            <a:endParaRPr lang="en-US" altLang="ko-KR" dirty="0"/>
          </a:p>
          <a:p>
            <a:pPr lvl="2"/>
            <a:r>
              <a:rPr lang="en-US" altLang="ko-KR" dirty="0" smtClean="0"/>
              <a:t>Day 4, 8, 11 : </a:t>
            </a:r>
            <a:r>
              <a:rPr lang="en-US" altLang="ko-KR" dirty="0" err="1" smtClean="0"/>
              <a:t>predose</a:t>
            </a:r>
            <a:r>
              <a:rPr lang="en-US" altLang="ko-KR" dirty="0" smtClean="0"/>
              <a:t> measure (steady state)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096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4459</TotalTime>
  <Words>3376</Words>
  <Application>Microsoft Office PowerPoint</Application>
  <PresentationFormat>화면 슬라이드 쇼(16:9)</PresentationFormat>
  <Paragraphs>276</Paragraphs>
  <Slides>21</Slides>
  <Notes>19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PowerPoint 프레젠테이션</vt:lpstr>
      <vt:lpstr>What is already known about this subject</vt:lpstr>
      <vt:lpstr>What this study adds</vt:lpstr>
      <vt:lpstr>Abstract</vt:lpstr>
      <vt:lpstr>Introduction</vt:lpstr>
      <vt:lpstr>Participants and methods</vt:lpstr>
      <vt:lpstr>Study design and drug administration</vt:lpstr>
      <vt:lpstr>Safety assessment</vt:lpstr>
      <vt:lpstr>Blood sample collection for pharmacokinetics analysis</vt:lpstr>
      <vt:lpstr>Bioanalytical assays</vt:lpstr>
      <vt:lpstr>Pharmacodynamics</vt:lpstr>
      <vt:lpstr>Pharmacokinetics and statistical analysis</vt:lpstr>
      <vt:lpstr>Results</vt:lpstr>
      <vt:lpstr>Results</vt:lpstr>
      <vt:lpstr>PowerPoint 프레젠테이션</vt:lpstr>
      <vt:lpstr>PowerPoint 프레젠테이션</vt:lpstr>
      <vt:lpstr>PowerPoint 프레젠테이션</vt:lpstr>
      <vt:lpstr>PowerPoint 프레젠테이션</vt:lpstr>
      <vt:lpstr>Discussion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Samsung</dc:creator>
  <cp:lastModifiedBy>Samsung</cp:lastModifiedBy>
  <cp:revision>76</cp:revision>
  <dcterms:created xsi:type="dcterms:W3CDTF">2019-01-09T01:32:05Z</dcterms:created>
  <dcterms:modified xsi:type="dcterms:W3CDTF">2019-01-17T02:00:45Z</dcterms:modified>
</cp:coreProperties>
</file>