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3" r:id="rId9"/>
    <p:sldId id="265" r:id="rId10"/>
    <p:sldId id="267" r:id="rId11"/>
    <p:sldId id="268" r:id="rId12"/>
    <p:sldId id="269" r:id="rId13"/>
    <p:sldId id="270" r:id="rId14"/>
    <p:sldId id="272" r:id="rId15"/>
    <p:sldId id="304" r:id="rId16"/>
    <p:sldId id="303" r:id="rId17"/>
    <p:sldId id="278" r:id="rId18"/>
    <p:sldId id="291" r:id="rId19"/>
    <p:sldId id="297" r:id="rId20"/>
    <p:sldId id="287" r:id="rId21"/>
    <p:sldId id="279" r:id="rId22"/>
    <p:sldId id="326" r:id="rId23"/>
    <p:sldId id="329" r:id="rId24"/>
    <p:sldId id="296" r:id="rId25"/>
    <p:sldId id="295" r:id="rId26"/>
    <p:sldId id="300" r:id="rId27"/>
    <p:sldId id="311" r:id="rId28"/>
    <p:sldId id="299" r:id="rId29"/>
    <p:sldId id="289" r:id="rId30"/>
    <p:sldId id="282" r:id="rId31"/>
    <p:sldId id="315" r:id="rId32"/>
    <p:sldId id="312" r:id="rId33"/>
    <p:sldId id="336" r:id="rId34"/>
    <p:sldId id="290" r:id="rId35"/>
    <p:sldId id="281" r:id="rId36"/>
    <p:sldId id="324" r:id="rId37"/>
    <p:sldId id="32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34" r:id="rId47"/>
    <p:sldId id="330" r:id="rId48"/>
    <p:sldId id="331" r:id="rId49"/>
    <p:sldId id="332" r:id="rId50"/>
    <p:sldId id="33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F783E-DAB2-4448-B141-DF607D96C13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A1343-EE08-4640-AF8B-50AD34CE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2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length of time after primary treatment for a cancer ends that the patient survives without any signs or symptoms of that cancer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1343-EE08-4640-AF8B-50AD34CE01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1343-EE08-4640-AF8B-50AD34CE01E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4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1343-EE08-4640-AF8B-50AD34CE01E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3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1343-EE08-4640-AF8B-50AD34CE01E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0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4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4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3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1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6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4E6A-CCBA-4A67-822B-683B987DF26D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27EB-05BB-42CA-8168-66BD9415B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서울아산병원 </a:t>
            </a:r>
            <a:r>
              <a:rPr lang="en-US" altLang="ko-KR" dirty="0" err="1" smtClean="0"/>
              <a:t>Subintern</a:t>
            </a:r>
            <a:endParaRPr lang="en-US" altLang="ko-KR" dirty="0" smtClean="0"/>
          </a:p>
          <a:p>
            <a:r>
              <a:rPr lang="ko-KR" altLang="en-US" dirty="0" smtClean="0"/>
              <a:t>임상약리학과</a:t>
            </a:r>
            <a:endParaRPr lang="en-US" altLang="ko-KR" dirty="0" smtClean="0"/>
          </a:p>
          <a:p>
            <a:r>
              <a:rPr lang="ko-KR" altLang="en-US" dirty="0" smtClean="0"/>
              <a:t>신영하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27" y="673442"/>
            <a:ext cx="7834745" cy="28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6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CYP2D6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2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∼</a:t>
            </a:r>
            <a:r>
              <a:rPr lang="en-US" altLang="ko-KR" dirty="0"/>
              <a:t>2–3% of total liver </a:t>
            </a:r>
            <a:r>
              <a:rPr lang="en-US" altLang="ko-KR" dirty="0" smtClean="0"/>
              <a:t>CYPs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Metabolises</a:t>
            </a:r>
            <a:r>
              <a:rPr lang="en-US" altLang="ko-KR" dirty="0" smtClean="0"/>
              <a:t> </a:t>
            </a:r>
            <a:r>
              <a:rPr lang="en-US" altLang="ko-KR" dirty="0"/>
              <a:t>∼15–25% of all clinically used </a:t>
            </a:r>
            <a:r>
              <a:rPr lang="en-US" altLang="ko-KR" dirty="0" smtClean="0"/>
              <a:t>drugs</a:t>
            </a:r>
          </a:p>
          <a:p>
            <a:pPr lvl="1"/>
            <a:r>
              <a:rPr lang="en-US" altLang="ko-KR" dirty="0" err="1" smtClean="0"/>
              <a:t>ie</a:t>
            </a:r>
            <a:r>
              <a:rPr lang="en-US" altLang="ko-KR" dirty="0" smtClean="0"/>
              <a:t>) anti-cancer drugs, antidepressants</a:t>
            </a:r>
            <a:r>
              <a:rPr lang="en-US" altLang="ko-KR" dirty="0"/>
              <a:t>, </a:t>
            </a:r>
            <a:r>
              <a:rPr lang="en-US" altLang="ko-KR" dirty="0" err="1"/>
              <a:t>antiarrhythmics</a:t>
            </a:r>
            <a:r>
              <a:rPr lang="en-US" altLang="ko-KR" dirty="0"/>
              <a:t>, </a:t>
            </a:r>
            <a:r>
              <a:rPr lang="en-US" altLang="ko-KR" dirty="0" smtClean="0"/>
              <a:t>antipsychotics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comparison </a:t>
            </a:r>
            <a:r>
              <a:rPr lang="en-US" altLang="ko-KR" dirty="0" smtClean="0"/>
              <a:t>to </a:t>
            </a:r>
            <a:r>
              <a:rPr lang="en-US" altLang="ko-KR" dirty="0"/>
              <a:t>relatively minor expression in </a:t>
            </a:r>
            <a:r>
              <a:rPr lang="en-US" altLang="ko-KR" dirty="0" smtClean="0"/>
              <a:t>liver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Enzymatic activity</a:t>
            </a:r>
          </a:p>
          <a:p>
            <a:pPr lvl="1"/>
            <a:r>
              <a:rPr lang="en-US" altLang="ko-KR" dirty="0" smtClean="0"/>
              <a:t>Genetic </a:t>
            </a:r>
            <a:r>
              <a:rPr lang="en-US" altLang="ko-KR" dirty="0"/>
              <a:t>polymorphisms</a:t>
            </a:r>
          </a:p>
          <a:p>
            <a:pPr lvl="2"/>
            <a:r>
              <a:rPr lang="en-US" altLang="ko-KR" dirty="0" smtClean="0"/>
              <a:t>Highly variant (105 allelic variants)</a:t>
            </a:r>
          </a:p>
          <a:p>
            <a:pPr lvl="2"/>
            <a:r>
              <a:rPr lang="en-US" altLang="ko-KR" dirty="0" smtClean="0"/>
              <a:t>hepatic </a:t>
            </a:r>
            <a:r>
              <a:rPr lang="en-US" altLang="ko-KR" dirty="0"/>
              <a:t>protein content varies dramatically among </a:t>
            </a:r>
            <a:r>
              <a:rPr lang="en-US" altLang="ko-KR" dirty="0" smtClean="0"/>
              <a:t>people</a:t>
            </a:r>
          </a:p>
          <a:p>
            <a:pPr lvl="1"/>
            <a:r>
              <a:rPr lang="en-US" altLang="ko-KR" dirty="0"/>
              <a:t>inhibited by numerous compounds that bind it with high affinity</a:t>
            </a:r>
            <a:br>
              <a:rPr lang="en-US" altLang="ko-KR" dirty="0"/>
            </a:br>
            <a:r>
              <a:rPr lang="en-US" altLang="ko-KR" dirty="0"/>
              <a:t>or that are competing for the enzyme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79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514350"/>
            <a:ext cx="10153650" cy="5829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1341" y="3070531"/>
            <a:ext cx="1156270" cy="201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1341" y="2778164"/>
            <a:ext cx="1266437" cy="152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/>
          <a:lstStyle/>
          <a:p>
            <a:r>
              <a:rPr lang="en-US" altLang="ko-KR" dirty="0"/>
              <a:t>splice-site disrupting SNP </a:t>
            </a:r>
            <a:r>
              <a:rPr lang="en-US" altLang="ko-KR" dirty="0" smtClean="0"/>
              <a:t>c.1846G&gt;A</a:t>
            </a:r>
          </a:p>
          <a:p>
            <a:pPr lvl="1"/>
            <a:r>
              <a:rPr lang="en-US" altLang="ko-KR" dirty="0" smtClean="0"/>
              <a:t>m/c inactivating variant among Caucasians (18%-20%)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CYP2D6*10</a:t>
            </a:r>
          </a:p>
          <a:p>
            <a:pPr lvl="1"/>
            <a:r>
              <a:rPr lang="en-US" altLang="ko-KR" dirty="0" smtClean="0"/>
              <a:t>m/c </a:t>
            </a:r>
            <a:r>
              <a:rPr lang="en-US" altLang="ko-KR" dirty="0"/>
              <a:t>decreased activity allele among the Asian </a:t>
            </a:r>
            <a:r>
              <a:rPr lang="en-US" altLang="ko-KR" dirty="0" smtClean="0"/>
              <a:t>population(&gt;50%)</a:t>
            </a:r>
          </a:p>
          <a:p>
            <a:pPr lvl="2"/>
            <a:r>
              <a:rPr lang="en-US" altLang="ko-KR" dirty="0" smtClean="0"/>
              <a:t>c.100C&gt;T SNP abolishes </a:t>
            </a:r>
            <a:r>
              <a:rPr lang="en-US" altLang="ko-KR" dirty="0"/>
              <a:t>the PPGP sequence </a:t>
            </a:r>
            <a:r>
              <a:rPr lang="en-US" altLang="ko-KR" dirty="0" smtClean="0"/>
              <a:t>necessary for </a:t>
            </a:r>
            <a:r>
              <a:rPr lang="en-US" altLang="ko-KR" dirty="0"/>
              <a:t>folding of P450, thus reducing its affinity for </a:t>
            </a:r>
            <a:r>
              <a:rPr lang="en-US" altLang="ko-KR" dirty="0" smtClean="0"/>
              <a:t>substrates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CYP2D6*17</a:t>
            </a:r>
          </a:p>
          <a:p>
            <a:pPr lvl="1"/>
            <a:r>
              <a:rPr lang="en-US" altLang="ko-KR" dirty="0"/>
              <a:t>major deficient variant allele a</a:t>
            </a:r>
            <a:r>
              <a:rPr lang="en-US" altLang="ko-KR" dirty="0" smtClean="0"/>
              <a:t>mong </a:t>
            </a:r>
            <a:r>
              <a:rPr lang="en-US" altLang="ko-KR" dirty="0"/>
              <a:t>the African American </a:t>
            </a:r>
            <a:r>
              <a:rPr lang="en-US" altLang="ko-KR" dirty="0" smtClean="0"/>
              <a:t>population </a:t>
            </a:r>
          </a:p>
          <a:p>
            <a:pPr lvl="2"/>
            <a:r>
              <a:rPr lang="en-US" altLang="ko-KR" dirty="0" smtClean="0"/>
              <a:t>encoding </a:t>
            </a:r>
            <a:r>
              <a:rPr lang="en-US" altLang="ko-KR" dirty="0"/>
              <a:t>for an altered active </a:t>
            </a:r>
            <a:r>
              <a:rPr lang="en-US" altLang="ko-KR" dirty="0" smtClean="0"/>
              <a:t>site structure</a:t>
            </a:r>
            <a:r>
              <a:rPr lang="en-US" altLang="ko-KR" dirty="0"/>
              <a:t>, leading to an altered substrate </a:t>
            </a:r>
            <a:r>
              <a:rPr lang="en-US" altLang="ko-KR" dirty="0" smtClean="0"/>
              <a:t>specificity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0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/>
              <a:t>Based on </a:t>
            </a:r>
            <a:r>
              <a:rPr lang="en-US" altLang="ko-KR" dirty="0" smtClean="0"/>
              <a:t>genotypes, four </a:t>
            </a:r>
            <a:r>
              <a:rPr lang="en-US" altLang="ko-KR" dirty="0"/>
              <a:t>groups by functional </a:t>
            </a:r>
            <a:r>
              <a:rPr lang="en-US" altLang="ko-KR" dirty="0" smtClean="0"/>
              <a:t>activity</a:t>
            </a:r>
          </a:p>
          <a:p>
            <a:pPr lvl="1"/>
            <a:r>
              <a:rPr lang="en-US" altLang="ko-KR" dirty="0" smtClean="0"/>
              <a:t>poor metabolizers = PM</a:t>
            </a:r>
          </a:p>
          <a:p>
            <a:pPr lvl="2"/>
            <a:r>
              <a:rPr lang="en-US" altLang="ko-KR" dirty="0" smtClean="0"/>
              <a:t>two </a:t>
            </a:r>
            <a:r>
              <a:rPr lang="en-US" altLang="ko-KR" dirty="0"/>
              <a:t>non-functional CYP2D6 </a:t>
            </a:r>
            <a:r>
              <a:rPr lang="en-US" altLang="ko-KR" dirty="0" smtClean="0"/>
              <a:t>alleles</a:t>
            </a:r>
          </a:p>
          <a:p>
            <a:pPr lvl="1"/>
            <a:r>
              <a:rPr lang="en-US" altLang="ko-KR" dirty="0" smtClean="0"/>
              <a:t>intermediate </a:t>
            </a:r>
            <a:r>
              <a:rPr lang="en-US" altLang="ko-KR" dirty="0"/>
              <a:t>metabolizers </a:t>
            </a:r>
            <a:r>
              <a:rPr lang="en-US" altLang="ko-KR" dirty="0" smtClean="0"/>
              <a:t>= IM</a:t>
            </a:r>
          </a:p>
          <a:p>
            <a:pPr lvl="2"/>
            <a:r>
              <a:rPr lang="en-US" altLang="ko-KR" dirty="0" smtClean="0"/>
              <a:t>one </a:t>
            </a:r>
            <a:r>
              <a:rPr lang="en-US" altLang="ko-KR" dirty="0"/>
              <a:t>functional allele or two reduced function alleles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extensive </a:t>
            </a:r>
            <a:r>
              <a:rPr lang="en-US" altLang="ko-KR" dirty="0"/>
              <a:t>(/normal) metabolizers </a:t>
            </a:r>
            <a:r>
              <a:rPr lang="en-US" altLang="ko-KR" dirty="0" smtClean="0"/>
              <a:t>= EM</a:t>
            </a:r>
          </a:p>
          <a:p>
            <a:pPr lvl="2"/>
            <a:r>
              <a:rPr lang="en-US" altLang="ko-KR" dirty="0" smtClean="0"/>
              <a:t>two </a:t>
            </a:r>
            <a:r>
              <a:rPr lang="en-US" altLang="ko-KR" dirty="0"/>
              <a:t>functional </a:t>
            </a:r>
            <a:r>
              <a:rPr lang="en-US" altLang="ko-KR" dirty="0" smtClean="0"/>
              <a:t>alleles</a:t>
            </a:r>
          </a:p>
          <a:p>
            <a:pPr lvl="1"/>
            <a:r>
              <a:rPr lang="en-US" altLang="ko-KR" dirty="0" smtClean="0"/>
              <a:t>ultra-rapid </a:t>
            </a:r>
            <a:r>
              <a:rPr lang="en-US" altLang="ko-KR" dirty="0"/>
              <a:t>metabolizers </a:t>
            </a:r>
            <a:r>
              <a:rPr lang="en-US" altLang="ko-KR" dirty="0" smtClean="0"/>
              <a:t>= UM</a:t>
            </a:r>
          </a:p>
          <a:p>
            <a:pPr lvl="2"/>
            <a:r>
              <a:rPr lang="en-US" altLang="ko-KR" dirty="0" smtClean="0"/>
              <a:t>duplication </a:t>
            </a:r>
            <a:r>
              <a:rPr lang="en-US" altLang="ko-KR" dirty="0"/>
              <a:t>of functional </a:t>
            </a:r>
            <a:r>
              <a:rPr lang="en-US" altLang="ko-KR" dirty="0" smtClean="0"/>
              <a:t>alleles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PMs and </a:t>
            </a:r>
            <a:r>
              <a:rPr lang="en-US" altLang="ko-KR" dirty="0" smtClean="0"/>
              <a:t>IMs</a:t>
            </a:r>
          </a:p>
          <a:p>
            <a:pPr lvl="1"/>
            <a:r>
              <a:rPr lang="en-US" altLang="ko-KR" dirty="0" smtClean="0"/>
              <a:t>60</a:t>
            </a:r>
            <a:r>
              <a:rPr lang="en-US" altLang="ko-KR" dirty="0"/>
              <a:t>% and 74% lower </a:t>
            </a:r>
            <a:r>
              <a:rPr lang="en-US" altLang="ko-KR" dirty="0" err="1"/>
              <a:t>endoxifen</a:t>
            </a:r>
            <a:r>
              <a:rPr lang="en-US" altLang="ko-KR" dirty="0"/>
              <a:t> </a:t>
            </a:r>
            <a:r>
              <a:rPr lang="en-US" altLang="ko-KR" dirty="0" smtClean="0"/>
              <a:t>concentrations </a:t>
            </a:r>
            <a:r>
              <a:rPr lang="en-US" altLang="ko-KR" dirty="0"/>
              <a:t>compared to </a:t>
            </a:r>
            <a:r>
              <a:rPr lang="en-US" altLang="ko-KR" dirty="0" smtClean="0"/>
              <a:t>EM</a:t>
            </a:r>
            <a:endParaRPr lang="en-US" altLang="ko-KR" dirty="0"/>
          </a:p>
          <a:p>
            <a:pPr lvl="1"/>
            <a:r>
              <a:rPr lang="en-US" altLang="ko-KR" dirty="0"/>
              <a:t>benefit less from treatment with tamoxifen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04" y="208878"/>
            <a:ext cx="11184090" cy="39204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27577" y="980881"/>
            <a:ext cx="4114800" cy="759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34504" y="1740664"/>
            <a:ext cx="4114800" cy="580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1822" y="2407908"/>
            <a:ext cx="3415146" cy="491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69139" y="2986338"/>
            <a:ext cx="3415146" cy="64421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9995" y="4215926"/>
            <a:ext cx="9981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Efficacy </a:t>
            </a:r>
            <a:r>
              <a:rPr lang="en-US" altLang="ko-KR" dirty="0"/>
              <a:t>of tamoxifen therapy </a:t>
            </a:r>
            <a:r>
              <a:rPr lang="en-US" altLang="ko-KR" dirty="0" smtClean="0"/>
              <a:t>← </a:t>
            </a:r>
            <a:r>
              <a:rPr lang="en-US" altLang="ko-KR" dirty="0" err="1" smtClean="0"/>
              <a:t>endoxifen</a:t>
            </a:r>
            <a:r>
              <a:rPr lang="en-US" altLang="ko-KR" dirty="0" smtClean="0"/>
              <a:t>-threshold </a:t>
            </a:r>
            <a:r>
              <a:rPr lang="en-US" altLang="ko-KR" dirty="0"/>
              <a:t>plasma level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26% diff. between both ends of quintiles, lower </a:t>
            </a:r>
            <a:r>
              <a:rPr lang="en-US" altLang="ko-KR" dirty="0"/>
              <a:t>value threshold: </a:t>
            </a:r>
            <a:r>
              <a:rPr lang="en-US" altLang="ko-KR" u="sng" dirty="0"/>
              <a:t>5.97 </a:t>
            </a:r>
            <a:r>
              <a:rPr lang="en-US" altLang="ko-KR" u="sng" dirty="0" smtClean="0"/>
              <a:t>ng/ml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PM </a:t>
            </a:r>
            <a:r>
              <a:rPr lang="en-US" altLang="ko-KR" dirty="0"/>
              <a:t>: Tamoxifen dose↑ → </a:t>
            </a:r>
            <a:r>
              <a:rPr lang="en-US" altLang="ko-KR" dirty="0" err="1"/>
              <a:t>Endoxifen</a:t>
            </a:r>
            <a:r>
              <a:rPr lang="en-US" altLang="ko-KR" dirty="0"/>
              <a:t> conc.↑ (no diff. in side effects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CYP2D6 inhibitors → below threshold regardless of genotype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846487" y="4517358"/>
            <a:ext cx="2097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 smtClean="0"/>
              <a:t>[22]</a:t>
            </a:r>
            <a:r>
              <a:rPr lang="en-US" altLang="ko-KR" sz="1200" dirty="0" err="1" smtClean="0"/>
              <a:t>Madlensky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et </a:t>
            </a:r>
            <a:r>
              <a:rPr lang="en-US" altLang="ko-KR" sz="1200" dirty="0" smtClean="0"/>
              <a:t>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353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849" y="220572"/>
            <a:ext cx="11401597" cy="43372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09786" y="220572"/>
            <a:ext cx="4114800" cy="451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9786" y="671653"/>
            <a:ext cx="4405746" cy="592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09786" y="1263934"/>
            <a:ext cx="4275860" cy="45108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9786" y="1856215"/>
            <a:ext cx="3169227" cy="9663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09786" y="3239130"/>
            <a:ext cx="4275860" cy="58096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9786" y="3830488"/>
            <a:ext cx="3532909" cy="6442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12409" y="6141660"/>
            <a:ext cx="30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DFRS : distant </a:t>
            </a:r>
            <a:r>
              <a:rPr lang="en-US" altLang="ko-KR" sz="1400" dirty="0"/>
              <a:t>relapse-free </a:t>
            </a:r>
            <a:r>
              <a:rPr lang="en-US" altLang="ko-KR" sz="1400" dirty="0" smtClean="0"/>
              <a:t>survival</a:t>
            </a:r>
          </a:p>
          <a:p>
            <a:r>
              <a:rPr lang="en-US" altLang="ko-KR" sz="1400" dirty="0" smtClean="0"/>
              <a:t>RFT : relapse-free time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5849" y="4638101"/>
            <a:ext cx="11176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DRFS↑ :</a:t>
            </a:r>
            <a:r>
              <a:rPr lang="en-US" altLang="ko-KR" dirty="0"/>
              <a:t> </a:t>
            </a:r>
            <a:r>
              <a:rPr lang="en-US" altLang="ko-KR" dirty="0" smtClean="0"/>
              <a:t>N-</a:t>
            </a:r>
            <a:r>
              <a:rPr lang="en-US" altLang="ko-KR" dirty="0" err="1" smtClean="0"/>
              <a:t>desmethylTam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endoxifen</a:t>
            </a:r>
            <a:r>
              <a:rPr lang="en-US" altLang="ko-KR" dirty="0" smtClean="0"/>
              <a:t> ratio↓ </a:t>
            </a:r>
            <a:r>
              <a:rPr lang="en-US" altLang="ko-KR" dirty="0"/>
              <a:t>and </a:t>
            </a:r>
            <a:r>
              <a:rPr lang="en-US" altLang="ko-KR" dirty="0" smtClean="0"/>
              <a:t>CYP2D6 </a:t>
            </a:r>
            <a:r>
              <a:rPr lang="en-US" altLang="ko-KR" dirty="0"/>
              <a:t>activity </a:t>
            </a:r>
            <a:r>
              <a:rPr lang="en-US" altLang="ko-KR" dirty="0" smtClean="0"/>
              <a:t>score↑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RFT↑ if EM or UM (p </a:t>
            </a:r>
            <a:r>
              <a:rPr lang="en-US" altLang="ko-KR" dirty="0"/>
              <a:t>= </a:t>
            </a:r>
            <a:r>
              <a:rPr lang="en-US" altLang="ko-KR" dirty="0" smtClean="0"/>
              <a:t>0.19), not associated with other CYPs(2C9</a:t>
            </a:r>
            <a:r>
              <a:rPr lang="en-US" altLang="ko-KR" dirty="0"/>
              <a:t>, </a:t>
            </a:r>
            <a:r>
              <a:rPr lang="en-US" altLang="ko-KR" dirty="0" smtClean="0"/>
              <a:t>2C19</a:t>
            </a:r>
            <a:r>
              <a:rPr lang="en-US" altLang="ko-KR" dirty="0"/>
              <a:t>, </a:t>
            </a:r>
            <a:r>
              <a:rPr lang="en-US" altLang="ko-KR" dirty="0" smtClean="0"/>
              <a:t>2D6</a:t>
            </a:r>
            <a:r>
              <a:rPr lang="en-US" altLang="ko-KR" dirty="0"/>
              <a:t>, and </a:t>
            </a:r>
            <a:r>
              <a:rPr lang="en-US" altLang="ko-KR" dirty="0" smtClean="0"/>
              <a:t>2B6)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2D6*4 : debatable.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6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Drug-drug interactions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2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en-US" altLang="ko-KR" dirty="0"/>
              <a:t>and how </a:t>
            </a:r>
            <a:r>
              <a:rPr lang="en-US" altLang="ko-KR" dirty="0" smtClean="0"/>
              <a:t>the CYP2D6-inhibitors </a:t>
            </a:r>
            <a:r>
              <a:rPr lang="en-US" altLang="ko-KR" dirty="0"/>
              <a:t>influence the tamoxifen </a:t>
            </a:r>
            <a:r>
              <a:rPr lang="en-US" altLang="ko-KR" dirty="0" smtClean="0"/>
              <a:t>outcome.</a:t>
            </a:r>
          </a:p>
          <a:p>
            <a:endParaRPr lang="en-US" altLang="ko-KR" dirty="0" smtClean="0"/>
          </a:p>
          <a:p>
            <a:r>
              <a:rPr lang="en-US" altLang="ko-KR" dirty="0"/>
              <a:t>H</a:t>
            </a:r>
            <a:r>
              <a:rPr lang="en-US" altLang="ko-KR" dirty="0" smtClean="0"/>
              <a:t>ot </a:t>
            </a:r>
            <a:r>
              <a:rPr lang="en-US" altLang="ko-KR" dirty="0"/>
              <a:t>flashes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~80</a:t>
            </a:r>
            <a:r>
              <a:rPr lang="en-US" altLang="ko-KR" dirty="0"/>
              <a:t>% of tamoxifen-treated women </a:t>
            </a:r>
            <a:r>
              <a:rPr lang="en-US" altLang="ko-KR" dirty="0" smtClean="0"/>
              <a:t>suffer</a:t>
            </a:r>
          </a:p>
          <a:p>
            <a:pPr lvl="1"/>
            <a:r>
              <a:rPr lang="en-US" altLang="ko-KR" dirty="0" smtClean="0"/>
              <a:t>Major reason </a:t>
            </a:r>
            <a:r>
              <a:rPr lang="en-US" altLang="ko-KR" dirty="0"/>
              <a:t>for co-prescription of other drugs</a:t>
            </a:r>
          </a:p>
          <a:p>
            <a:pPr lvl="1"/>
            <a:r>
              <a:rPr lang="en-US" altLang="ko-KR" dirty="0" smtClean="0"/>
              <a:t>Standard treatment : HRT with </a:t>
            </a:r>
            <a:r>
              <a:rPr lang="en-US" altLang="ko-KR" dirty="0"/>
              <a:t>estradiol or </a:t>
            </a:r>
            <a:r>
              <a:rPr lang="en-US" altLang="ko-KR" dirty="0" err="1"/>
              <a:t>progestational</a:t>
            </a:r>
            <a:r>
              <a:rPr lang="en-US" altLang="ko-KR" dirty="0"/>
              <a:t> </a:t>
            </a:r>
            <a:r>
              <a:rPr lang="en-US" altLang="ko-KR" dirty="0" smtClean="0"/>
              <a:t>agents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recent data suggest SNRI effective as non hormonal treatment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5169" y="3970385"/>
            <a:ext cx="48179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SNRI </a:t>
            </a:r>
            <a:r>
              <a:rPr lang="en-US" altLang="ko-KR" sz="1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serotonin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reuptake and norepinephrine reuptake </a:t>
            </a:r>
            <a:r>
              <a:rPr lang="en-US" altLang="ko-KR" sz="1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inhibitors</a:t>
            </a:r>
            <a:endParaRPr lang="ko-KR" altLang="en-US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63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52" y="221033"/>
            <a:ext cx="11401858" cy="35074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25510" y="1021048"/>
            <a:ext cx="2805546" cy="492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25510" y="1513691"/>
            <a:ext cx="2805546" cy="6234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5510" y="2132873"/>
            <a:ext cx="2912917" cy="1396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3152" y="3529528"/>
            <a:ext cx="9912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Venlafaxine : dose dependent effect : </a:t>
            </a:r>
            <a:r>
              <a:rPr lang="en-US" altLang="ko-KR" dirty="0"/>
              <a:t>27%, 37%, 61%, and 61</a:t>
            </a:r>
            <a:r>
              <a:rPr lang="en-US" altLang="ko-KR" dirty="0" smtClean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balanced against the drug’s </a:t>
            </a:r>
            <a:r>
              <a:rPr lang="en-US" altLang="ko-KR" dirty="0" smtClean="0"/>
              <a:t>side-effects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Fluoxetine : 50% vs 36%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u="sng" dirty="0" smtClean="0"/>
              <a:t>Paroxetine effect on </a:t>
            </a:r>
            <a:r>
              <a:rPr lang="en-US" altLang="ko-KR" u="sng" dirty="0" err="1" smtClean="0"/>
              <a:t>endoxifen</a:t>
            </a:r>
            <a:r>
              <a:rPr lang="en-US" altLang="ko-KR" u="sng" dirty="0" smtClean="0"/>
              <a:t> plasma conc.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Mean </a:t>
            </a:r>
            <a:r>
              <a:rPr lang="en-US" altLang="ko-KR" dirty="0" err="1"/>
              <a:t>endoxifen</a:t>
            </a:r>
            <a:r>
              <a:rPr lang="en-US" altLang="ko-KR" dirty="0"/>
              <a:t> plasma </a:t>
            </a:r>
            <a:r>
              <a:rPr lang="en-US" altLang="ko-KR" dirty="0" smtClean="0"/>
              <a:t>conc. in CYP2D6 EM (Borges </a:t>
            </a:r>
            <a:r>
              <a:rPr lang="en-US" altLang="ko-KR" dirty="0"/>
              <a:t>et al.[40</a:t>
            </a:r>
            <a:r>
              <a:rPr lang="en-US" altLang="ko-KR" dirty="0" smtClean="0"/>
              <a:t>])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potent </a:t>
            </a:r>
            <a:r>
              <a:rPr lang="en-US" altLang="ko-KR" dirty="0"/>
              <a:t>CYP2D6 </a:t>
            </a:r>
            <a:r>
              <a:rPr lang="en-US" altLang="ko-KR" dirty="0" smtClean="0"/>
              <a:t>inhibitors &lt;&lt; non-takers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(23.5 </a:t>
            </a:r>
            <a:r>
              <a:rPr lang="en-US" altLang="ko-KR" dirty="0"/>
              <a:t>± 9.5 </a:t>
            </a:r>
            <a:r>
              <a:rPr lang="en-US" altLang="ko-KR" dirty="0" err="1"/>
              <a:t>nmol</a:t>
            </a:r>
            <a:r>
              <a:rPr lang="en-US" altLang="ko-KR" dirty="0"/>
              <a:t>/L vs 84.1 ± 39.4 </a:t>
            </a:r>
            <a:r>
              <a:rPr lang="en-US" altLang="ko-KR" dirty="0" err="1"/>
              <a:t>nmol</a:t>
            </a:r>
            <a:r>
              <a:rPr lang="en-US" altLang="ko-KR" dirty="0"/>
              <a:t>/L, p &lt; 0.001)</a:t>
            </a:r>
            <a:endParaRPr lang="en-US" altLang="ko-KR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5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Tamoxifen metabolism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CYP2D6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Drug-drug interactions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Tamoxifen transport(OATP) and inactivation (UGT)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Available clinical guidelines</a:t>
            </a:r>
            <a:r>
              <a:rPr lang="en-US" altLang="ko-K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54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Some prescribed SSRIs </a:t>
            </a:r>
            <a:r>
              <a:rPr lang="en-US" altLang="ko-KR" dirty="0"/>
              <a:t>classified as strong CYP2D6 inhibitors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can affect </a:t>
            </a:r>
            <a:r>
              <a:rPr lang="en-US" altLang="ko-KR" dirty="0"/>
              <a:t>CYP2D6 activity and </a:t>
            </a:r>
            <a:r>
              <a:rPr lang="en-US" altLang="ko-KR" dirty="0" err="1"/>
              <a:t>endoxifen</a:t>
            </a:r>
            <a:r>
              <a:rPr lang="en-US" altLang="ko-KR" dirty="0"/>
              <a:t> </a:t>
            </a:r>
            <a:r>
              <a:rPr lang="en-US" altLang="ko-KR" dirty="0" smtClean="0"/>
              <a:t>levels</a:t>
            </a:r>
          </a:p>
          <a:p>
            <a:pPr lvl="1"/>
            <a:r>
              <a:rPr lang="en-US" altLang="ko-KR" dirty="0" smtClean="0"/>
              <a:t>compromising tamoxifen </a:t>
            </a:r>
            <a:r>
              <a:rPr lang="en-US" altLang="ko-KR" dirty="0"/>
              <a:t>efficacy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UM phenotype</a:t>
            </a:r>
          </a:p>
          <a:p>
            <a:pPr lvl="1"/>
            <a:r>
              <a:rPr lang="en-US" altLang="ko-KR" dirty="0" smtClean="0"/>
              <a:t>mainly </a:t>
            </a:r>
            <a:r>
              <a:rPr lang="en-US" altLang="ko-KR" dirty="0"/>
              <a:t>due to genetic factors rather than drug interactions.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few drugs </a:t>
            </a:r>
            <a:r>
              <a:rPr lang="en-US" altLang="ko-KR" dirty="0"/>
              <a:t>known to </a:t>
            </a:r>
            <a:r>
              <a:rPr lang="en-US" altLang="ko-KR" dirty="0" smtClean="0"/>
              <a:t>induce CYP2D6 (i.e</a:t>
            </a:r>
            <a:r>
              <a:rPr lang="en-US" altLang="ko-KR" dirty="0"/>
              <a:t>., dexamethasone and </a:t>
            </a:r>
            <a:r>
              <a:rPr lang="en-US" altLang="ko-KR" dirty="0" smtClean="0"/>
              <a:t>rifampicin)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45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812800"/>
            <a:ext cx="101060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9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52" y="221033"/>
            <a:ext cx="11401858" cy="35074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25510" y="1021048"/>
            <a:ext cx="2805546" cy="492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25510" y="1513691"/>
            <a:ext cx="2805546" cy="6234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25510" y="2132873"/>
            <a:ext cx="2912917" cy="1396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3152" y="3529528"/>
            <a:ext cx="10992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Venlafaxine (weak) &gt; Paroxetine (strong) for Tam Adjuvant therapy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24 EM patients </a:t>
            </a:r>
            <a:r>
              <a:rPr lang="en-US" altLang="ko-KR" dirty="0"/>
              <a:t>taking CYP2D6 </a:t>
            </a:r>
            <a:r>
              <a:rPr lang="en-US" altLang="ko-KR" dirty="0" smtClean="0"/>
              <a:t>inhibitors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mean </a:t>
            </a:r>
            <a:r>
              <a:rPr lang="en-US" altLang="ko-KR" dirty="0"/>
              <a:t>plasma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 </a:t>
            </a:r>
            <a:r>
              <a:rPr lang="en-US" altLang="ko-KR" dirty="0" smtClean="0"/>
              <a:t>58</a:t>
            </a:r>
            <a:r>
              <a:rPr lang="en-US" altLang="ko-KR" dirty="0"/>
              <a:t>% </a:t>
            </a:r>
            <a:r>
              <a:rPr lang="en-US" altLang="ko-KR" dirty="0" smtClean="0"/>
              <a:t>lower </a:t>
            </a:r>
            <a:r>
              <a:rPr lang="en-US" altLang="ko-KR" dirty="0"/>
              <a:t>(38.6 </a:t>
            </a:r>
            <a:r>
              <a:rPr lang="en-US" altLang="ko-KR" dirty="0" err="1"/>
              <a:t>nM</a:t>
            </a:r>
            <a:r>
              <a:rPr lang="en-US" altLang="ko-KR" dirty="0"/>
              <a:t> vs 91.4 </a:t>
            </a:r>
            <a:r>
              <a:rPr lang="en-US" altLang="ko-KR" dirty="0" err="1"/>
              <a:t>nM</a:t>
            </a:r>
            <a:r>
              <a:rPr lang="en-US" altLang="ko-KR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u="sng" dirty="0"/>
              <a:t>plasma </a:t>
            </a:r>
            <a:r>
              <a:rPr lang="en-US" altLang="ko-KR" u="sng" dirty="0" err="1"/>
              <a:t>endoxifen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conc. </a:t>
            </a:r>
            <a:r>
              <a:rPr lang="en-US" altLang="ko-KR" u="sng" dirty="0"/>
              <a:t>reduced substantially in </a:t>
            </a:r>
            <a:r>
              <a:rPr lang="en-US" altLang="ko-KR" u="sng" dirty="0" smtClean="0"/>
              <a:t>paroxetine </a:t>
            </a:r>
            <a:r>
              <a:rPr lang="en-US" altLang="ko-KR" u="sng" dirty="0"/>
              <a:t>and </a:t>
            </a:r>
            <a:r>
              <a:rPr lang="en-US" altLang="ko-KR" u="sng" dirty="0" smtClean="0"/>
              <a:t>less in venlafaxine</a:t>
            </a:r>
            <a:r>
              <a:rPr lang="en-US" altLang="ko-KR" u="sng" dirty="0"/>
              <a:t>.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Similar on escitalopram(weak)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798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o-prescription of strong </a:t>
            </a:r>
            <a:r>
              <a:rPr lang="en-US" altLang="ko-KR" dirty="0"/>
              <a:t>CYP2D6 inhibitors decreased over time and increased for weak CYP2D6 inhibitors.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Belgian analysis</a:t>
            </a:r>
          </a:p>
          <a:p>
            <a:pPr lvl="1"/>
            <a:r>
              <a:rPr lang="en-US" altLang="ko-KR" sz="1800" dirty="0"/>
              <a:t>evolution of co-prescriptions of tamoxifen and CYP2D6 </a:t>
            </a:r>
            <a:r>
              <a:rPr lang="en-US" altLang="ko-KR" sz="1800" dirty="0" smtClean="0"/>
              <a:t>inhibitors</a:t>
            </a:r>
          </a:p>
          <a:p>
            <a:pPr lvl="1"/>
            <a:r>
              <a:rPr lang="en-US" altLang="ko-KR" sz="1800" dirty="0" smtClean="0"/>
              <a:t>Belgium </a:t>
            </a:r>
            <a:r>
              <a:rPr lang="en-US" altLang="ko-KR" sz="1800" dirty="0"/>
              <a:t>women with at least one tamoxifen </a:t>
            </a:r>
            <a:r>
              <a:rPr lang="en-US" altLang="ko-KR" sz="1800" dirty="0" smtClean="0"/>
              <a:t>registration</a:t>
            </a:r>
          </a:p>
          <a:p>
            <a:pPr lvl="2"/>
            <a:r>
              <a:rPr lang="en-US" altLang="ko-KR" sz="1600" dirty="0" smtClean="0"/>
              <a:t>Jan.2006~ Dec.2009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During </a:t>
            </a:r>
            <a:r>
              <a:rPr lang="en-US" altLang="ko-KR" sz="1800" dirty="0"/>
              <a:t>the period, </a:t>
            </a:r>
            <a:r>
              <a:rPr lang="en-US" altLang="ko-KR" sz="1800" u="sng" dirty="0" smtClean="0"/>
              <a:t>co-prescription </a:t>
            </a:r>
            <a:r>
              <a:rPr lang="en-US" altLang="ko-KR" sz="1800" u="sng" dirty="0"/>
              <a:t>of fluoxetine and paroxetine decreased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while </a:t>
            </a:r>
            <a:r>
              <a:rPr lang="en-US" altLang="ko-KR" sz="1800" u="sng" dirty="0"/>
              <a:t>co-prescription of venlafaxine increased over time as </a:t>
            </a:r>
            <a:r>
              <a:rPr lang="en-US" altLang="ko-KR" sz="1800" u="sng" dirty="0" smtClean="0"/>
              <a:t>well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u="sng" dirty="0" smtClean="0"/>
              <a:t>Difference of knowledge in medical practitioners</a:t>
            </a:r>
          </a:p>
          <a:p>
            <a:pPr lvl="2"/>
            <a:r>
              <a:rPr lang="en-US" altLang="ko-KR" dirty="0" smtClean="0"/>
              <a:t>Major prescribers : General </a:t>
            </a:r>
            <a:r>
              <a:rPr lang="en-US" altLang="ko-KR" dirty="0"/>
              <a:t>practitioners, followed by psychiatrists, internists (including oncologists), and </a:t>
            </a:r>
            <a:r>
              <a:rPr lang="en-US" altLang="ko-KR" dirty="0" err="1" smtClean="0"/>
              <a:t>gynaecologists</a:t>
            </a:r>
            <a:endParaRPr lang="en-US" altLang="ko-KR" dirty="0"/>
          </a:p>
          <a:p>
            <a:pPr lvl="2"/>
            <a:r>
              <a:rPr lang="en-US" altLang="ko-KR" b="1" u="sng" dirty="0" err="1"/>
              <a:t>G</a:t>
            </a:r>
            <a:r>
              <a:rPr lang="en-US" altLang="ko-KR" b="1" u="sng" dirty="0" err="1" smtClean="0"/>
              <a:t>ynaecologists</a:t>
            </a:r>
            <a:r>
              <a:rPr lang="en-US" altLang="ko-KR" b="1" u="sng" dirty="0" smtClean="0"/>
              <a:t> </a:t>
            </a:r>
            <a:r>
              <a:rPr lang="en-US" altLang="ko-KR" b="1" u="sng" dirty="0"/>
              <a:t>and psychiatrists </a:t>
            </a:r>
            <a:r>
              <a:rPr lang="en-US" altLang="ko-KR" b="1" dirty="0"/>
              <a:t>prescribed more venlafaxine and less paroxetine than </a:t>
            </a:r>
            <a:r>
              <a:rPr lang="en-US" altLang="ko-KR" b="1" i="1" dirty="0" smtClean="0"/>
              <a:t>general practitioners </a:t>
            </a:r>
            <a:r>
              <a:rPr lang="en-US" altLang="ko-KR" b="1" i="1" dirty="0"/>
              <a:t>and </a:t>
            </a:r>
            <a:r>
              <a:rPr lang="en-US" altLang="ko-KR" b="1" i="1" dirty="0" smtClean="0"/>
              <a:t>internists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6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Tamoxifen transport (OATP) and inactivation (UGT)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85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OATP1B1</a:t>
            </a:r>
          </a:p>
          <a:p>
            <a:pPr lvl="1"/>
            <a:r>
              <a:rPr lang="en-US" altLang="ko-KR" dirty="0" smtClean="0"/>
              <a:t>encoded </a:t>
            </a:r>
            <a:r>
              <a:rPr lang="en-US" altLang="ko-KR" dirty="0"/>
              <a:t>by SLCO1B1 </a:t>
            </a:r>
            <a:r>
              <a:rPr lang="en-US" altLang="ko-KR" dirty="0" smtClean="0"/>
              <a:t>gene</a:t>
            </a:r>
          </a:p>
          <a:p>
            <a:pPr lvl="1"/>
            <a:r>
              <a:rPr lang="en-US" altLang="ko-KR" dirty="0" smtClean="0"/>
              <a:t>one </a:t>
            </a:r>
            <a:r>
              <a:rPr lang="en-US" altLang="ko-KR" dirty="0"/>
              <a:t>of the main hepatic transmembrane transporter </a:t>
            </a:r>
            <a:r>
              <a:rPr lang="en-US" altLang="ko-KR" dirty="0" smtClean="0"/>
              <a:t>protein</a:t>
            </a:r>
          </a:p>
          <a:p>
            <a:pPr lvl="1"/>
            <a:r>
              <a:rPr lang="en-US" altLang="ko-KR" dirty="0" smtClean="0"/>
              <a:t>highly </a:t>
            </a:r>
            <a:r>
              <a:rPr lang="en-US" altLang="ko-KR" dirty="0"/>
              <a:t>expressed in the </a:t>
            </a:r>
            <a:r>
              <a:rPr lang="en-US" altLang="ko-KR" dirty="0" smtClean="0"/>
              <a:t>sinusoidal membrane </a:t>
            </a:r>
            <a:r>
              <a:rPr lang="en-US" altLang="ko-KR" dirty="0"/>
              <a:t>of human hepatocytes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H</a:t>
            </a:r>
            <a:r>
              <a:rPr lang="en-US" altLang="ko-KR" dirty="0" smtClean="0"/>
              <a:t>ighly </a:t>
            </a:r>
            <a:r>
              <a:rPr lang="en-US" altLang="ko-KR" dirty="0"/>
              <a:t>polymorphic </a:t>
            </a:r>
            <a:r>
              <a:rPr lang="en-US" altLang="ko-KR" dirty="0" smtClean="0"/>
              <a:t>transporter</a:t>
            </a:r>
          </a:p>
          <a:p>
            <a:pPr lvl="1"/>
            <a:r>
              <a:rPr lang="en-US" altLang="ko-KR" dirty="0" smtClean="0"/>
              <a:t>M/C : c.521T </a:t>
            </a:r>
            <a:r>
              <a:rPr lang="en-US" altLang="ko-KR" dirty="0"/>
              <a:t>&gt; </a:t>
            </a:r>
            <a:r>
              <a:rPr lang="en-US" altLang="ko-KR" dirty="0" smtClean="0"/>
              <a:t>C (rs4149056</a:t>
            </a:r>
            <a:r>
              <a:rPr lang="en-US" altLang="ko-KR" dirty="0"/>
              <a:t>) and c.388A &gt; G (rs2306283) polymorphisms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OATP1B1 </a:t>
            </a:r>
            <a:r>
              <a:rPr lang="en-US" altLang="ko-KR" dirty="0"/>
              <a:t>c.521C </a:t>
            </a:r>
            <a:r>
              <a:rPr lang="en-US" altLang="ko-KR" dirty="0" smtClean="0"/>
              <a:t>allele </a:t>
            </a:r>
            <a:r>
              <a:rPr lang="en-US" altLang="ko-KR" dirty="0"/>
              <a:t>associated with decreased OATP1B1 transport </a:t>
            </a:r>
            <a:r>
              <a:rPr lang="en-US" altLang="ko-KR" dirty="0" smtClean="0"/>
              <a:t>activities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320385" y="0"/>
            <a:ext cx="40841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OATP : organic </a:t>
            </a:r>
            <a:r>
              <a:rPr lang="en-US" altLang="ko-KR" sz="1400" dirty="0"/>
              <a:t>anion-transporting polypeptide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149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Wlcek</a:t>
            </a:r>
            <a:r>
              <a:rPr lang="en-US" altLang="ko-KR" dirty="0"/>
              <a:t> et al. in 2008[46]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vitro </a:t>
            </a:r>
            <a:r>
              <a:rPr lang="en-US" altLang="ko-KR" dirty="0" smtClean="0"/>
              <a:t>detection of OATP1B1 expression in </a:t>
            </a:r>
            <a:r>
              <a:rPr lang="en-US" altLang="ko-KR" dirty="0"/>
              <a:t>breast cancer cell lines and normal breast tissue </a:t>
            </a:r>
            <a:r>
              <a:rPr lang="en-US" altLang="ko-KR" dirty="0" smtClean="0"/>
              <a:t>samples</a:t>
            </a:r>
          </a:p>
          <a:p>
            <a:pPr lvl="1"/>
            <a:r>
              <a:rPr lang="en-US" altLang="ko-KR" u="sng" dirty="0"/>
              <a:t>OATP2B1, OPATP3A1 and OATP4A1 </a:t>
            </a:r>
            <a:r>
              <a:rPr lang="en-US" altLang="ko-KR" u="sng" dirty="0" smtClean="0"/>
              <a:t>: non-malignant </a:t>
            </a:r>
            <a:r>
              <a:rPr lang="en-US" altLang="ko-KR" u="sng" dirty="0"/>
              <a:t>&gt; tumor </a:t>
            </a:r>
            <a:r>
              <a:rPr lang="en-US" altLang="ko-KR" u="sng" dirty="0" smtClean="0"/>
              <a:t>tissue</a:t>
            </a:r>
          </a:p>
          <a:p>
            <a:pPr lvl="1"/>
            <a:r>
              <a:rPr lang="en-US" altLang="ko-KR" dirty="0" smtClean="0"/>
              <a:t>OATP genes play a role in drug therapy?</a:t>
            </a:r>
          </a:p>
          <a:p>
            <a:pPr lvl="2"/>
            <a:r>
              <a:rPr lang="en-US" altLang="ko-KR" dirty="0" smtClean="0"/>
              <a:t>few </a:t>
            </a:r>
            <a:r>
              <a:rPr lang="en-US" altLang="ko-KR" dirty="0"/>
              <a:t>studies </a:t>
            </a:r>
            <a:r>
              <a:rPr lang="en-US" altLang="ko-KR" dirty="0" smtClean="0"/>
              <a:t>available on </a:t>
            </a:r>
            <a:r>
              <a:rPr lang="en-US" altLang="ko-KR" dirty="0"/>
              <a:t>association of OATP1B1 polymorphisms with treatment response and/or patient OS for </a:t>
            </a:r>
            <a:r>
              <a:rPr lang="en-US" altLang="ko-KR" dirty="0" smtClean="0"/>
              <a:t>breast cancer </a:t>
            </a:r>
            <a:r>
              <a:rPr lang="en-US" altLang="ko-KR" dirty="0"/>
              <a:t>patients treated with tamoxifen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Muto et al.</a:t>
            </a:r>
            <a:r>
              <a:rPr lang="en-US" altLang="ko-KR" dirty="0"/>
              <a:t> [47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expression </a:t>
            </a:r>
            <a:r>
              <a:rPr lang="en-US" altLang="ko-KR" dirty="0"/>
              <a:t>of OATP8/SLCO1B3 in 102 </a:t>
            </a:r>
            <a:r>
              <a:rPr lang="en-US" altLang="ko-KR" dirty="0" smtClean="0"/>
              <a:t>cases of </a:t>
            </a:r>
            <a:r>
              <a:rPr lang="en-US" altLang="ko-KR" dirty="0"/>
              <a:t>breast </a:t>
            </a:r>
            <a:r>
              <a:rPr lang="en-US" altLang="ko-KR" dirty="0" smtClean="0"/>
              <a:t>Ca. </a:t>
            </a:r>
            <a:r>
              <a:rPr lang="en-US" altLang="ko-KR" dirty="0"/>
              <a:t>using </a:t>
            </a:r>
            <a:r>
              <a:rPr lang="en-US" altLang="ko-KR" dirty="0" smtClean="0"/>
              <a:t>IHC</a:t>
            </a:r>
          </a:p>
          <a:p>
            <a:pPr lvl="1"/>
            <a:r>
              <a:rPr lang="en-US" altLang="ko-KR" u="sng" dirty="0" smtClean="0"/>
              <a:t>OATP8/SLCO1B3 immunoreactivity</a:t>
            </a:r>
          </a:p>
          <a:p>
            <a:pPr lvl="2"/>
            <a:r>
              <a:rPr lang="en-US" altLang="ko-KR" u="sng" dirty="0" smtClean="0"/>
              <a:t>Reduced </a:t>
            </a:r>
            <a:r>
              <a:rPr lang="en-US" altLang="ko-KR" u="sng" dirty="0"/>
              <a:t>breast cancer </a:t>
            </a:r>
            <a:r>
              <a:rPr lang="en-US" altLang="ko-KR" u="sng" dirty="0" smtClean="0"/>
              <a:t>recurrence</a:t>
            </a:r>
          </a:p>
          <a:p>
            <a:pPr lvl="2"/>
            <a:r>
              <a:rPr lang="en-US" altLang="ko-KR" u="sng" dirty="0"/>
              <a:t>I</a:t>
            </a:r>
            <a:r>
              <a:rPr lang="en-US" altLang="ko-KR" u="sng" dirty="0" smtClean="0"/>
              <a:t>mproved patient’s prognosis</a:t>
            </a:r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92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Justenhoven</a:t>
            </a:r>
            <a:r>
              <a:rPr lang="en-US" altLang="ko-KR" dirty="0" smtClean="0"/>
              <a:t> </a:t>
            </a:r>
            <a:r>
              <a:rPr lang="en-US" altLang="ko-KR" dirty="0"/>
              <a:t>et </a:t>
            </a:r>
            <a:r>
              <a:rPr lang="en-US" altLang="ko-KR" dirty="0" smtClean="0"/>
              <a:t>al., 2011  </a:t>
            </a:r>
            <a:r>
              <a:rPr lang="en-US" altLang="ko-KR" dirty="0"/>
              <a:t>[48]</a:t>
            </a:r>
          </a:p>
          <a:p>
            <a:pPr lvl="1"/>
            <a:r>
              <a:rPr lang="en-US" altLang="ko-KR" dirty="0" smtClean="0"/>
              <a:t>potential </a:t>
            </a:r>
            <a:r>
              <a:rPr lang="en-US" altLang="ko-KR" dirty="0"/>
              <a:t>functions of 31 polymorphisms of OATPs and </a:t>
            </a:r>
            <a:r>
              <a:rPr lang="en-US" altLang="ko-KR" dirty="0" err="1"/>
              <a:t>pregnane</a:t>
            </a:r>
            <a:r>
              <a:rPr lang="en-US" altLang="ko-KR" dirty="0"/>
              <a:t> X </a:t>
            </a:r>
            <a:r>
              <a:rPr lang="en-US" altLang="ko-KR" dirty="0" smtClean="0"/>
              <a:t>receptor in </a:t>
            </a:r>
            <a:r>
              <a:rPr lang="en-US" altLang="ko-KR" u="sng" dirty="0"/>
              <a:t>breast cancer </a:t>
            </a:r>
            <a:r>
              <a:rPr lang="en-US" altLang="ko-KR" u="sng" dirty="0" smtClean="0"/>
              <a:t>risk</a:t>
            </a:r>
          </a:p>
          <a:p>
            <a:pPr lvl="1"/>
            <a:r>
              <a:rPr lang="en-US" altLang="ko-KR" dirty="0" smtClean="0"/>
              <a:t>no associations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Zhang </a:t>
            </a:r>
            <a:r>
              <a:rPr lang="en-US" altLang="ko-KR" dirty="0"/>
              <a:t>et al.[49] </a:t>
            </a:r>
          </a:p>
          <a:p>
            <a:pPr lvl="1"/>
            <a:r>
              <a:rPr lang="en-US" altLang="ko-KR" dirty="0" smtClean="0"/>
              <a:t>association of </a:t>
            </a:r>
            <a:r>
              <a:rPr lang="en-US" altLang="ko-KR" dirty="0"/>
              <a:t>polymorphisms on paraffin blocks obtained from </a:t>
            </a:r>
            <a:r>
              <a:rPr lang="en-US" altLang="ko-KR" dirty="0" smtClean="0"/>
              <a:t>surgery</a:t>
            </a:r>
          </a:p>
          <a:p>
            <a:pPr lvl="2"/>
            <a:r>
              <a:rPr lang="en-US" altLang="ko-KR" dirty="0" smtClean="0"/>
              <a:t>CYP2D6*10 </a:t>
            </a:r>
            <a:r>
              <a:rPr lang="en-US" altLang="ko-KR" dirty="0"/>
              <a:t>(c.100C &gt; T and c.1039C &gt; T</a:t>
            </a:r>
            <a:r>
              <a:rPr lang="en-US" altLang="ko-KR" dirty="0" smtClean="0"/>
              <a:t>), OATP1B1 </a:t>
            </a:r>
            <a:r>
              <a:rPr lang="en-US" altLang="ko-KR" dirty="0"/>
              <a:t>c.388A &gt; G and c.521T &gt; </a:t>
            </a:r>
            <a:r>
              <a:rPr lang="en-US" altLang="ko-KR" dirty="0" smtClean="0"/>
              <a:t>C, </a:t>
            </a:r>
            <a:endParaRPr lang="en-US" altLang="ko-KR" dirty="0"/>
          </a:p>
          <a:p>
            <a:pPr lvl="1"/>
            <a:r>
              <a:rPr lang="en-US" altLang="ko-KR" dirty="0" smtClean="0"/>
              <a:t>OS </a:t>
            </a:r>
            <a:r>
              <a:rPr lang="en-US" altLang="ko-KR" dirty="0"/>
              <a:t>in 296 </a:t>
            </a:r>
            <a:r>
              <a:rPr lang="en-US" altLang="ko-KR" dirty="0" smtClean="0"/>
              <a:t>HR+ breast </a:t>
            </a:r>
            <a:r>
              <a:rPr lang="en-US" altLang="ko-KR" dirty="0"/>
              <a:t>cancer patients after adjuvant tamoxifen </a:t>
            </a:r>
            <a:r>
              <a:rPr lang="en-US" altLang="ko-KR" dirty="0" smtClean="0"/>
              <a:t>therapy</a:t>
            </a:r>
            <a:endParaRPr lang="en-US" altLang="ko-KR" dirty="0"/>
          </a:p>
          <a:p>
            <a:pPr lvl="1"/>
            <a:r>
              <a:rPr lang="en-US" altLang="ko-KR" u="sng" dirty="0" smtClean="0"/>
              <a:t>significant </a:t>
            </a:r>
            <a:r>
              <a:rPr lang="en-US" altLang="ko-KR" u="sng" dirty="0"/>
              <a:t>difference in </a:t>
            </a:r>
            <a:r>
              <a:rPr lang="en-US" altLang="ko-KR" u="sng" dirty="0" smtClean="0"/>
              <a:t>OS</a:t>
            </a:r>
          </a:p>
          <a:p>
            <a:pPr lvl="2"/>
            <a:r>
              <a:rPr lang="en-US" altLang="ko-KR" dirty="0" smtClean="0"/>
              <a:t>OATP1B1 </a:t>
            </a:r>
            <a:r>
              <a:rPr lang="en-US" altLang="ko-KR" dirty="0"/>
              <a:t>wild-type </a:t>
            </a:r>
            <a:r>
              <a:rPr lang="en-US" altLang="ko-KR" dirty="0" smtClean="0"/>
              <a:t>and the mutant </a:t>
            </a:r>
            <a:r>
              <a:rPr lang="en-US" altLang="ko-KR" dirty="0"/>
              <a:t>genotype carriers the C </a:t>
            </a:r>
            <a:r>
              <a:rPr lang="en-US" altLang="ko-KR" dirty="0" smtClean="0"/>
              <a:t>allele</a:t>
            </a:r>
          </a:p>
          <a:p>
            <a:pPr lvl="1"/>
            <a:r>
              <a:rPr lang="en-US" altLang="ko-KR" u="sng" dirty="0" smtClean="0"/>
              <a:t>OATP1B1 </a:t>
            </a:r>
            <a:r>
              <a:rPr lang="en-US" altLang="ko-KR" u="sng" dirty="0"/>
              <a:t>c.521T &gt; C polymorphism may be </a:t>
            </a:r>
            <a:r>
              <a:rPr lang="en-US" altLang="ko-KR" u="sng" dirty="0" smtClean="0"/>
              <a:t>an independent </a:t>
            </a:r>
            <a:r>
              <a:rPr lang="en-US" altLang="ko-KR" u="sng" dirty="0"/>
              <a:t>prognostic marker for breast cancer patients </a:t>
            </a:r>
            <a:r>
              <a:rPr lang="en-US" altLang="ko-KR" u="sng" dirty="0" smtClean="0"/>
              <a:t>using tamoxifen </a:t>
            </a:r>
            <a:r>
              <a:rPr lang="en-US" altLang="ko-KR" u="sng" dirty="0"/>
              <a:t>therapy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911337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SULT1A </a:t>
            </a:r>
            <a:r>
              <a:rPr lang="en-US" altLang="ko-KR" dirty="0"/>
              <a:t>and </a:t>
            </a:r>
            <a:r>
              <a:rPr lang="en-US" altLang="ko-KR" dirty="0" smtClean="0"/>
              <a:t>UGT also </a:t>
            </a:r>
            <a:r>
              <a:rPr lang="en-US" altLang="ko-KR" dirty="0"/>
              <a:t>play a role in the </a:t>
            </a:r>
            <a:r>
              <a:rPr lang="en-US" altLang="ko-KR" dirty="0" smtClean="0"/>
              <a:t>tamoxifen metabolism </a:t>
            </a:r>
            <a:r>
              <a:rPr lang="en-US" altLang="ko-KR" dirty="0"/>
              <a:t>and </a:t>
            </a:r>
            <a:r>
              <a:rPr lang="en-US" altLang="ko-KR" dirty="0" smtClean="0"/>
              <a:t>transport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Fernández</a:t>
            </a:r>
            <a:r>
              <a:rPr lang="en-US" altLang="ko-KR" dirty="0" smtClean="0"/>
              <a:t>-Santander</a:t>
            </a:r>
            <a:r>
              <a:rPr lang="en-US" altLang="ko-KR" dirty="0"/>
              <a:t>, 2013[50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relationship </a:t>
            </a:r>
            <a:r>
              <a:rPr lang="en-US" altLang="ko-KR" dirty="0"/>
              <a:t>between concentrations of tamoxifen </a:t>
            </a:r>
            <a:r>
              <a:rPr lang="en-US" altLang="ko-KR" dirty="0" smtClean="0"/>
              <a:t>metabolites and genotypes</a:t>
            </a:r>
          </a:p>
          <a:p>
            <a:pPr lvl="2"/>
            <a:r>
              <a:rPr lang="en-US" altLang="ko-KR" dirty="0"/>
              <a:t>CYP2D6, CYP3A4, CYP3A5, SULT1A1, SULT1A2 and SULT1E1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135 </a:t>
            </a:r>
            <a:r>
              <a:rPr lang="en-US" altLang="ko-KR" dirty="0"/>
              <a:t>patients with ER+ breast </a:t>
            </a:r>
            <a:r>
              <a:rPr lang="en-US" altLang="ko-KR" dirty="0" smtClean="0"/>
              <a:t>cancer</a:t>
            </a:r>
          </a:p>
          <a:p>
            <a:pPr lvl="1"/>
            <a:r>
              <a:rPr lang="en-US" altLang="ko-KR" u="sng" dirty="0" smtClean="0"/>
              <a:t>possible </a:t>
            </a:r>
            <a:r>
              <a:rPr lang="en-US" altLang="ko-KR" u="sng" dirty="0"/>
              <a:t>role for SULT1A2 in maintaining </a:t>
            </a:r>
            <a:r>
              <a:rPr lang="en-US" altLang="ko-KR" u="sng" dirty="0" smtClean="0"/>
              <a:t>optimal plasma concentrations</a:t>
            </a:r>
          </a:p>
          <a:p>
            <a:pPr lvl="2"/>
            <a:r>
              <a:rPr lang="en-US" altLang="ko-KR" u="sng" dirty="0"/>
              <a:t>SULT1A2*2 and SULT1A2*3 alleles had higher plasma levels of 4-OH-Tam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Romero-Lorca </a:t>
            </a:r>
            <a:r>
              <a:rPr lang="en-US" altLang="ko-KR" dirty="0"/>
              <a:t>et al., 2015[51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correlations </a:t>
            </a:r>
            <a:r>
              <a:rPr lang="en-US" altLang="ko-KR" dirty="0"/>
              <a:t>between </a:t>
            </a:r>
            <a:r>
              <a:rPr lang="en-US" altLang="ko-KR" dirty="0" smtClean="0"/>
              <a:t>the plasma </a:t>
            </a:r>
            <a:r>
              <a:rPr lang="en-US" altLang="ko-KR" dirty="0"/>
              <a:t>concentrations of tamoxifen’s glucuronide metabolites </a:t>
            </a:r>
            <a:r>
              <a:rPr lang="en-US" altLang="ko-KR" dirty="0" smtClean="0"/>
              <a:t>and genotypes</a:t>
            </a:r>
          </a:p>
          <a:p>
            <a:pPr lvl="2"/>
            <a:r>
              <a:rPr lang="en-US" altLang="ko-KR" dirty="0" smtClean="0"/>
              <a:t>UGT1A4 </a:t>
            </a:r>
            <a:r>
              <a:rPr lang="en-US" altLang="ko-KR" dirty="0"/>
              <a:t>(p.Pro24Thr), UGT1A4 (p.Leu48Val), </a:t>
            </a:r>
            <a:r>
              <a:rPr lang="en-US" altLang="ko-KR" dirty="0" smtClean="0"/>
              <a:t>UGT2B7(p.His268Tyr</a:t>
            </a:r>
            <a:r>
              <a:rPr lang="en-US" altLang="ko-KR" dirty="0"/>
              <a:t>), UGT2B15 (p.Asp85YTyr), UGT2B15 (</a:t>
            </a:r>
            <a:r>
              <a:rPr lang="en-US" altLang="ko-KR" dirty="0" smtClean="0"/>
              <a:t>p.Lys523Thr) and UGT2B17del</a:t>
            </a:r>
          </a:p>
          <a:p>
            <a:pPr lvl="1"/>
            <a:r>
              <a:rPr lang="en-US" altLang="ko-KR" dirty="0" smtClean="0"/>
              <a:t>132 </a:t>
            </a:r>
            <a:r>
              <a:rPr lang="en-US" altLang="ko-KR" dirty="0"/>
              <a:t>patients with ER+ breast cancer </a:t>
            </a:r>
            <a:r>
              <a:rPr lang="en-US" altLang="ko-KR" dirty="0" smtClean="0"/>
              <a:t>under tamoxifen treatment</a:t>
            </a:r>
          </a:p>
          <a:p>
            <a:pPr lvl="1"/>
            <a:r>
              <a:rPr lang="en-US" altLang="ko-KR" u="sng" dirty="0"/>
              <a:t>C</a:t>
            </a:r>
            <a:r>
              <a:rPr lang="en-US" altLang="ko-KR" u="sng" dirty="0" smtClean="0"/>
              <a:t>andidates for </a:t>
            </a:r>
            <a:r>
              <a:rPr lang="en-US" altLang="ko-KR" u="sng" dirty="0"/>
              <a:t>tamoxifen </a:t>
            </a:r>
            <a:r>
              <a:rPr lang="en-US" altLang="ko-KR" u="sng" dirty="0" smtClean="0"/>
              <a:t>therapy</a:t>
            </a:r>
          </a:p>
          <a:p>
            <a:pPr lvl="2"/>
            <a:r>
              <a:rPr lang="en-US" altLang="ko-KR" u="sng" dirty="0" smtClean="0"/>
              <a:t>by eliciting </a:t>
            </a:r>
            <a:r>
              <a:rPr lang="en-US" altLang="ko-KR" u="sng" dirty="0"/>
              <a:t>effective plasma active tamoxifen metabolite </a:t>
            </a:r>
            <a:r>
              <a:rPr lang="en-US" altLang="ko-KR" u="sng" dirty="0" smtClean="0"/>
              <a:t>levels</a:t>
            </a:r>
            <a:endParaRPr lang="en-US" altLang="ko-KR" b="1" u="sng" dirty="0" smtClean="0"/>
          </a:p>
          <a:p>
            <a:pPr lvl="2"/>
            <a:r>
              <a:rPr lang="en-US" altLang="ko-KR" u="sng" dirty="0" smtClean="0"/>
              <a:t>UGT1A4 </a:t>
            </a:r>
            <a:r>
              <a:rPr lang="en-US" altLang="ko-KR" u="sng" dirty="0"/>
              <a:t>48Val, UGT2B7 268Tyr or with wild type genotypes </a:t>
            </a:r>
            <a:r>
              <a:rPr lang="en-US" altLang="ko-KR" u="sng" dirty="0" smtClean="0"/>
              <a:t>for UGT2B17 </a:t>
            </a:r>
            <a:r>
              <a:rPr lang="en-US" altLang="ko-KR" u="sng" dirty="0"/>
              <a:t>del and UGT2B15 </a:t>
            </a:r>
            <a:r>
              <a:rPr lang="en-US" altLang="ko-KR" u="sng" dirty="0" smtClean="0"/>
              <a:t>523Lys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9462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Available clinical guidelines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7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04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many </a:t>
            </a:r>
            <a:r>
              <a:rPr lang="en-US" altLang="ko-KR" dirty="0"/>
              <a:t>research </a:t>
            </a:r>
            <a:r>
              <a:rPr lang="en-US" altLang="ko-KR" dirty="0" smtClean="0"/>
              <a:t>efforts</a:t>
            </a:r>
          </a:p>
          <a:p>
            <a:pPr lvl="1"/>
            <a:r>
              <a:rPr lang="en-US" altLang="ko-KR" dirty="0" smtClean="0"/>
              <a:t>CYP2D6 </a:t>
            </a:r>
            <a:r>
              <a:rPr lang="en-US" altLang="ko-KR" dirty="0"/>
              <a:t>genotyping </a:t>
            </a:r>
            <a:r>
              <a:rPr lang="en-US" altLang="ko-KR" dirty="0" smtClean="0"/>
              <a:t>should </a:t>
            </a:r>
            <a:r>
              <a:rPr lang="en-US" altLang="ko-KR" dirty="0"/>
              <a:t>be introduced in clinical </a:t>
            </a:r>
            <a:r>
              <a:rPr lang="en-US" altLang="ko-KR" dirty="0" smtClean="0"/>
              <a:t>practice</a:t>
            </a:r>
          </a:p>
          <a:p>
            <a:pPr lvl="1"/>
            <a:r>
              <a:rPr lang="en-US" altLang="ko-KR" dirty="0" smtClean="0"/>
              <a:t>whether </a:t>
            </a:r>
            <a:r>
              <a:rPr lang="en-US" altLang="ko-KR" dirty="0"/>
              <a:t>patients with low activity CYP2D6 genotypes </a:t>
            </a:r>
            <a:r>
              <a:rPr lang="en-US" altLang="ko-KR" dirty="0" smtClean="0"/>
              <a:t>receive less </a:t>
            </a:r>
            <a:r>
              <a:rPr lang="en-US" altLang="ko-KR" dirty="0"/>
              <a:t>benefit from tamoxifen </a:t>
            </a:r>
            <a:r>
              <a:rPr lang="en-US" altLang="ko-KR" dirty="0" smtClean="0"/>
              <a:t>treatment</a:t>
            </a:r>
          </a:p>
          <a:p>
            <a:pPr lvl="1"/>
            <a:r>
              <a:rPr lang="en-US" altLang="ko-KR" dirty="0" smtClean="0"/>
              <a:t>results </a:t>
            </a:r>
            <a:r>
              <a:rPr lang="en-US" altLang="ko-KR" dirty="0"/>
              <a:t>of these </a:t>
            </a:r>
            <a:r>
              <a:rPr lang="en-US" altLang="ko-KR" dirty="0" smtClean="0"/>
              <a:t>studies are controversial</a:t>
            </a:r>
          </a:p>
          <a:p>
            <a:pPr lvl="1"/>
            <a:r>
              <a:rPr lang="en-US" altLang="ko-KR" dirty="0" smtClean="0"/>
              <a:t>and </a:t>
            </a:r>
            <a:r>
              <a:rPr lang="en-US" altLang="ko-KR" dirty="0"/>
              <a:t>CYP2D6 genotyping is not </a:t>
            </a:r>
            <a:r>
              <a:rPr lang="en-US" altLang="ko-KR" dirty="0" smtClean="0"/>
              <a:t>recommended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Apparently, there is a request, presumably also patient driven, for CYP2D6 testing for tamoxifen since this test is offered by a number of laboratories in US and Europe.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92709" y="36295"/>
            <a:ext cx="4511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National Comprehensive Cancer Network </a:t>
            </a:r>
            <a:endParaRPr lang="en-US" altLang="ko-KR" sz="1200" dirty="0" smtClean="0"/>
          </a:p>
          <a:p>
            <a:r>
              <a:rPr lang="en-US" altLang="ko-KR" sz="1200" dirty="0" smtClean="0"/>
              <a:t>The </a:t>
            </a:r>
            <a:r>
              <a:rPr lang="en-US" altLang="ko-KR" sz="1200" dirty="0"/>
              <a:t>Committee of </a:t>
            </a:r>
            <a:r>
              <a:rPr lang="en-US" altLang="ko-KR" sz="1200" dirty="0" smtClean="0"/>
              <a:t>the American </a:t>
            </a:r>
            <a:r>
              <a:rPr lang="en-US" altLang="ko-KR" sz="1200" dirty="0"/>
              <a:t>Society of Clinical Oncology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2252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28140"/>
              </p:ext>
            </p:extLst>
          </p:nvPr>
        </p:nvGraphicFramePr>
        <p:xfrm>
          <a:off x="308472" y="1087495"/>
          <a:ext cx="11424492" cy="4577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40591"/>
                <a:gridCol w="908390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Institutions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Recommendations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“tamoxifen is a substrate of CYP3A4 and 3A5, 2C9 and 2D6, but </a:t>
                      </a:r>
                      <a:r>
                        <a:rPr lang="en-US" altLang="ko-KR" u="sng" dirty="0" smtClean="0"/>
                        <a:t>does not recommend a pharmacogenetics test </a:t>
                      </a:r>
                      <a:r>
                        <a:rPr lang="en-US" altLang="ko-KR" dirty="0" smtClean="0"/>
                        <a:t>for CYP2D6”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NCCN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u="sng" dirty="0" smtClean="0"/>
                        <a:t>not recommend CYP2D6 genotype testing </a:t>
                      </a:r>
                      <a:r>
                        <a:rPr lang="en-US" altLang="ko-KR" dirty="0" smtClean="0"/>
                        <a:t>to personalize endocrine therapy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(limited and conflicting evidences coming from 2 major published studies (BIG 1–98 and ATAC trial))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*criticized for the produced results (</a:t>
                      </a:r>
                      <a:r>
                        <a:rPr lang="en-US" altLang="ko-KR" dirty="0" err="1" smtClean="0"/>
                        <a:t>o.a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err="1" smtClean="0"/>
                        <a:t>Ratain</a:t>
                      </a:r>
                      <a:r>
                        <a:rPr lang="en-US" altLang="ko-KR" dirty="0" smtClean="0"/>
                        <a:t> CPT 2014, </a:t>
                      </a:r>
                      <a:r>
                        <a:rPr lang="en-US" altLang="ko-KR" dirty="0" err="1" smtClean="0"/>
                        <a:t>Brauch</a:t>
                      </a:r>
                      <a:r>
                        <a:rPr lang="en-US" altLang="ko-KR" dirty="0" smtClean="0"/>
                        <a:t> JCO)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ASCO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u="sng" dirty="0" smtClean="0"/>
                        <a:t>Encourage</a:t>
                      </a:r>
                      <a:r>
                        <a:rPr lang="en-US" altLang="ko-KR" u="sng" baseline="0" dirty="0" smtClean="0"/>
                        <a:t> c</a:t>
                      </a:r>
                      <a:r>
                        <a:rPr lang="en-US" altLang="ko-KR" u="sng" dirty="0" smtClean="0"/>
                        <a:t>aution with </a:t>
                      </a:r>
                      <a:r>
                        <a:rPr lang="en-US" altLang="ko-KR" dirty="0" smtClean="0"/>
                        <a:t>concurrent use of CYP2D6 inhibitors because of </a:t>
                      </a:r>
                      <a:r>
                        <a:rPr lang="en-US" altLang="ko-KR" u="sng" dirty="0" smtClean="0"/>
                        <a:t>drug–drug interactions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u="sng" dirty="0" smtClean="0"/>
                        <a:t>Find available data on CYP2D6 pharmacogenetics insufficient </a:t>
                      </a:r>
                      <a:r>
                        <a:rPr lang="en-US" altLang="ko-KR" dirty="0" smtClean="0"/>
                        <a:t>to recommend testing as a tool to determine an adjuvant endocrine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Dutch Pharmacogenetics Working 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Suggest aromatase inhibitor for PM and IM patients</a:t>
                      </a:r>
                    </a:p>
                    <a:p>
                      <a:pPr latinLnBrk="1"/>
                      <a:r>
                        <a:rPr lang="en-US" altLang="ko-KR" dirty="0" smtClean="0"/>
                        <a:t>Or if CYP2D6 genotype unknown, avoid concomitant use of CYP2D6 inhibitors in IM pts.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15768" y="158034"/>
            <a:ext cx="5071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NCCN : National </a:t>
            </a:r>
            <a:r>
              <a:rPr lang="en-US" altLang="ko-KR" sz="1200" dirty="0"/>
              <a:t>Comprehensive Cancer Network </a:t>
            </a:r>
          </a:p>
          <a:p>
            <a:r>
              <a:rPr lang="en-US" altLang="ko-KR" sz="1200" dirty="0" smtClean="0"/>
              <a:t>ASCO : The </a:t>
            </a:r>
            <a:r>
              <a:rPr lang="en-US" altLang="ko-KR" sz="1200" dirty="0"/>
              <a:t>Committee of the American Society of Clinical Oncology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4284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linical importance CYP2D6 genotyping to outcome</a:t>
            </a:r>
          </a:p>
          <a:p>
            <a:pPr lvl="1"/>
            <a:r>
              <a:rPr lang="en-US" altLang="ko-KR" dirty="0" smtClean="0"/>
              <a:t>still </a:t>
            </a:r>
            <a:r>
              <a:rPr lang="en-US" altLang="ko-KR" dirty="0"/>
              <a:t>unclear and contradictory </a:t>
            </a:r>
            <a:endParaRPr lang="en-US" altLang="ko-KR" dirty="0" smtClean="0"/>
          </a:p>
          <a:p>
            <a:pPr lvl="1"/>
            <a:r>
              <a:rPr lang="en-US" altLang="ko-KR" u="sng" dirty="0" smtClean="0"/>
              <a:t>due to differences across studies</a:t>
            </a:r>
            <a:r>
              <a:rPr lang="en-US" altLang="ko-KR" dirty="0" smtClean="0"/>
              <a:t> in </a:t>
            </a:r>
            <a:r>
              <a:rPr lang="en-US" altLang="ko-KR" dirty="0"/>
              <a:t>data collection, analysis </a:t>
            </a:r>
            <a:r>
              <a:rPr lang="en-US" altLang="ko-KR" dirty="0" smtClean="0"/>
              <a:t>and interpretation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 smtClean="0"/>
              <a:t>difference </a:t>
            </a:r>
            <a:r>
              <a:rPr lang="en-US" altLang="ko-KR" dirty="0"/>
              <a:t>in the genotyping procedure between </a:t>
            </a:r>
            <a:r>
              <a:rPr lang="en-US" altLang="ko-KR" dirty="0" smtClean="0"/>
              <a:t>trials</a:t>
            </a:r>
          </a:p>
          <a:p>
            <a:pPr lvl="3"/>
            <a:r>
              <a:rPr lang="en-US" altLang="ko-KR" b="1" dirty="0"/>
              <a:t>somatic </a:t>
            </a:r>
            <a:r>
              <a:rPr lang="en-US" altLang="ko-KR" b="1" dirty="0" smtClean="0"/>
              <a:t>DNA</a:t>
            </a:r>
          </a:p>
          <a:p>
            <a:pPr lvl="4"/>
            <a:r>
              <a:rPr lang="en-US" altLang="ko-KR" dirty="0" smtClean="0"/>
              <a:t>frequently show </a:t>
            </a:r>
            <a:r>
              <a:rPr lang="en-US" altLang="ko-KR" dirty="0"/>
              <a:t>“loss of </a:t>
            </a:r>
            <a:r>
              <a:rPr lang="en-US" altLang="ko-KR" dirty="0" smtClean="0"/>
              <a:t>heterozygosity”</a:t>
            </a:r>
          </a:p>
          <a:p>
            <a:pPr lvl="4"/>
            <a:r>
              <a:rPr lang="en-US" altLang="ko-KR" dirty="0" smtClean="0"/>
              <a:t>may differ </a:t>
            </a:r>
            <a:r>
              <a:rPr lang="en-US" altLang="ko-KR" dirty="0"/>
              <a:t>from </a:t>
            </a:r>
            <a:r>
              <a:rPr lang="en-US" altLang="ko-KR" u="sng" dirty="0"/>
              <a:t>germinal DNA.</a:t>
            </a:r>
          </a:p>
          <a:p>
            <a:pPr lvl="3"/>
            <a:r>
              <a:rPr lang="en-US" altLang="ko-KR" dirty="0" smtClean="0"/>
              <a:t>i.e.) </a:t>
            </a:r>
            <a:r>
              <a:rPr lang="en-US" altLang="ko-KR" dirty="0"/>
              <a:t>ATAC and BIG 1–98 trials on intense </a:t>
            </a:r>
            <a:r>
              <a:rPr lang="en-US" altLang="ko-KR" dirty="0" smtClean="0"/>
              <a:t>criticism</a:t>
            </a:r>
          </a:p>
          <a:p>
            <a:pPr lvl="4"/>
            <a:r>
              <a:rPr lang="en-US" altLang="ko-KR" dirty="0" smtClean="0"/>
              <a:t>CYP2D6 genotyping </a:t>
            </a:r>
            <a:r>
              <a:rPr lang="en-US" altLang="ko-KR" dirty="0"/>
              <a:t>performed on </a:t>
            </a:r>
            <a:r>
              <a:rPr lang="en-US" altLang="ko-KR" dirty="0" smtClean="0"/>
              <a:t>DNA </a:t>
            </a:r>
            <a:r>
              <a:rPr lang="en-US" altLang="ko-KR" dirty="0"/>
              <a:t>from </a:t>
            </a:r>
            <a:r>
              <a:rPr lang="en-US" altLang="ko-KR" b="1" dirty="0"/>
              <a:t>paraffin-embedded cancer tissue </a:t>
            </a:r>
            <a:r>
              <a:rPr lang="en-US" altLang="ko-KR" dirty="0" smtClean="0"/>
              <a:t>instead of </a:t>
            </a:r>
            <a:r>
              <a:rPr lang="en-US" altLang="ko-KR" u="sng" dirty="0" smtClean="0"/>
              <a:t>blood-or </a:t>
            </a:r>
            <a:r>
              <a:rPr lang="en-US" altLang="ko-KR" u="sng" dirty="0"/>
              <a:t>buccal-derived germinal DNA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reported </a:t>
            </a:r>
            <a:r>
              <a:rPr lang="en-US" altLang="ko-KR" dirty="0"/>
              <a:t>substantial genotyping </a:t>
            </a:r>
            <a:r>
              <a:rPr lang="en-US" altLang="ko-KR" dirty="0" smtClean="0"/>
              <a:t>errors</a:t>
            </a:r>
          </a:p>
          <a:p>
            <a:pPr lvl="4"/>
            <a:endParaRPr lang="en-US" altLang="ko-KR" dirty="0" smtClean="0"/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hromosomal instability → genotyping errors ?</a:t>
            </a:r>
          </a:p>
          <a:p>
            <a:pPr lvl="3"/>
            <a:r>
              <a:rPr lang="en-US" altLang="ko-KR" dirty="0" smtClean="0"/>
              <a:t>misclassification of IM to EM, confounding </a:t>
            </a:r>
            <a:r>
              <a:rPr lang="en-US" altLang="ko-KR" dirty="0"/>
              <a:t>research results 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26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</a:p>
          <a:p>
            <a:pPr lvl="1"/>
            <a:r>
              <a:rPr lang="en-US" altLang="ko-KR" dirty="0" smtClean="0"/>
              <a:t>Relevant </a:t>
            </a:r>
            <a:r>
              <a:rPr lang="en-US" altLang="ko-KR" dirty="0"/>
              <a:t>role of tamoxifen metabolism in drug efficacy</a:t>
            </a:r>
          </a:p>
          <a:p>
            <a:pPr lvl="2"/>
            <a:r>
              <a:rPr lang="en-US" altLang="ko-KR" dirty="0"/>
              <a:t>low </a:t>
            </a:r>
            <a:r>
              <a:rPr lang="en-US" altLang="ko-KR" dirty="0" err="1"/>
              <a:t>endoxifen</a:t>
            </a:r>
            <a:r>
              <a:rPr lang="en-US" altLang="ko-KR" dirty="0"/>
              <a:t> levels following standard dose tamoxifen in many studies </a:t>
            </a:r>
            <a:r>
              <a:rPr lang="en-US" altLang="ko-KR" u="sng" dirty="0"/>
              <a:t>is the only independent predictor</a:t>
            </a:r>
            <a:r>
              <a:rPr lang="en-US" altLang="ko-KR" dirty="0"/>
              <a:t> factor of therapy failure.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1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83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Personalization of treatment requires a patient specific approach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Factors that affect drug efficacy</a:t>
            </a:r>
          </a:p>
          <a:p>
            <a:pPr lvl="1"/>
            <a:r>
              <a:rPr lang="en-US" altLang="ko-KR" sz="2000" dirty="0" smtClean="0"/>
              <a:t>including genetic and non-genetic elements with respect to CYP2D6. </a:t>
            </a:r>
          </a:p>
          <a:p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Genotyping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Direct </a:t>
            </a:r>
            <a:r>
              <a:rPr lang="en-US" altLang="ko-KR" sz="2400" dirty="0" err="1" smtClean="0"/>
              <a:t>endoxifen</a:t>
            </a:r>
            <a:r>
              <a:rPr lang="en-US" altLang="ko-KR" sz="2400" dirty="0" smtClean="0"/>
              <a:t> measurements or administration of </a:t>
            </a:r>
            <a:r>
              <a:rPr lang="en-US" altLang="ko-KR" sz="2400" dirty="0" err="1" smtClean="0"/>
              <a:t>endoxifen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instead of tamoxifen</a:t>
            </a:r>
          </a:p>
          <a:p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Drug interaction on the CYP2D6 pathway</a:t>
            </a:r>
          </a:p>
          <a:p>
            <a:pPr lvl="1"/>
            <a:r>
              <a:rPr lang="en-US" altLang="ko-KR" sz="2000" dirty="0" smtClean="0"/>
              <a:t>Though complex, </a:t>
            </a:r>
            <a:r>
              <a:rPr lang="en-US" altLang="ko-KR" sz="2000" dirty="0"/>
              <a:t>p</a:t>
            </a:r>
            <a:r>
              <a:rPr lang="en-US" altLang="ko-KR" sz="2000" dirty="0" smtClean="0"/>
              <a:t>hysician should consider drug effects</a:t>
            </a:r>
          </a:p>
          <a:p>
            <a:pPr lvl="2"/>
            <a:r>
              <a:rPr lang="en-US" altLang="ko-KR" sz="1800" dirty="0"/>
              <a:t>based on major cohort </a:t>
            </a:r>
            <a:r>
              <a:rPr lang="en-US" altLang="ko-KR" sz="1800" dirty="0" smtClean="0"/>
              <a:t>studies, consult laboratory specialist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4426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93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CYP2D6 studies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96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/>
              <a:t>Martinez de Duenas ˜ et al. [20]</a:t>
            </a:r>
          </a:p>
          <a:p>
            <a:pPr lvl="1"/>
            <a:r>
              <a:rPr lang="en-US" altLang="ko-KR" dirty="0"/>
              <a:t>Dose adjustment for CYP2D6 PM, compared with EM</a:t>
            </a:r>
          </a:p>
          <a:p>
            <a:pPr lvl="1"/>
            <a:r>
              <a:rPr lang="en-US" altLang="ko-KR" dirty="0"/>
              <a:t>CYP2D6 genotype and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 from 249 breast cancer patients in adj. treatment with tamoxifen</a:t>
            </a:r>
          </a:p>
          <a:p>
            <a:pPr lvl="1"/>
            <a:r>
              <a:rPr lang="en-US" altLang="ko-KR" dirty="0"/>
              <a:t>20 mg tamoxifen standard dose : </a:t>
            </a:r>
          </a:p>
          <a:p>
            <a:pPr lvl="2"/>
            <a:r>
              <a:rPr lang="en-US" altLang="ko-KR" dirty="0"/>
              <a:t>baseline </a:t>
            </a:r>
            <a:r>
              <a:rPr lang="en-US" altLang="ko-KR" dirty="0" err="1"/>
              <a:t>endoxifen</a:t>
            </a:r>
            <a:r>
              <a:rPr lang="en-US" altLang="ko-KR" dirty="0"/>
              <a:t> conc. : EM patients (11.30 ng/ml) &gt; PM patients (2.33 ng/ml).</a:t>
            </a:r>
          </a:p>
          <a:p>
            <a:pPr lvl="1"/>
            <a:r>
              <a:rPr lang="en-US" altLang="ko-KR" dirty="0"/>
              <a:t>PM patients tamoxifen dose escalation : 40 mg and to 60 mg daily for a 4-month period each</a:t>
            </a:r>
          </a:p>
          <a:p>
            <a:pPr lvl="2"/>
            <a:r>
              <a:rPr lang="en-US" altLang="ko-KR" dirty="0"/>
              <a:t>tamoxifen dose increase in PM significantly raised the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 to 8.38 ng/ml and to 9.30 ng/ml, respectively</a:t>
            </a:r>
          </a:p>
          <a:p>
            <a:pPr lvl="1"/>
            <a:r>
              <a:rPr lang="en-US" altLang="ko-KR" dirty="0"/>
              <a:t>authors say tamoxifen doses of 40 mg and 60 mg were generally well tolerated and did not observe any differences in the incidence of ADRs after increasing the tamoxifen dose</a:t>
            </a:r>
          </a:p>
        </p:txBody>
      </p:sp>
    </p:spTree>
    <p:extLst>
      <p:ext uri="{BB962C8B-B14F-4D97-AF65-F5344CB8AC3E}">
        <p14:creationId xmlns:p14="http://schemas.microsoft.com/office/powerpoint/2010/main" val="1783567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prospective </a:t>
            </a:r>
            <a:r>
              <a:rPr lang="en-US" altLang="ko-KR" dirty="0"/>
              <a:t>study[21] </a:t>
            </a:r>
            <a:endParaRPr lang="en-US" altLang="ko-KR" dirty="0" smtClean="0"/>
          </a:p>
          <a:p>
            <a:r>
              <a:rPr lang="en-US" altLang="ko-KR" dirty="0" smtClean="0"/>
              <a:t>early </a:t>
            </a:r>
            <a:r>
              <a:rPr lang="en-US" altLang="ko-KR" dirty="0"/>
              <a:t>breast cancer patients using </a:t>
            </a:r>
            <a:r>
              <a:rPr lang="en-US" altLang="ko-KR" dirty="0" smtClean="0"/>
              <a:t>tamoxifen</a:t>
            </a:r>
          </a:p>
          <a:p>
            <a:r>
              <a:rPr lang="en-US" altLang="ko-KR" dirty="0" smtClean="0"/>
              <a:t>selected </a:t>
            </a:r>
            <a:r>
              <a:rPr lang="en-US" altLang="ko-KR" dirty="0"/>
              <a:t>12 CYP2D6 PM and 12 </a:t>
            </a:r>
            <a:r>
              <a:rPr lang="en-US" altLang="ko-KR" dirty="0" smtClean="0"/>
              <a:t>IM</a:t>
            </a:r>
          </a:p>
          <a:p>
            <a:r>
              <a:rPr lang="en-US" altLang="ko-KR" dirty="0" smtClean="0"/>
              <a:t>included </a:t>
            </a:r>
            <a:r>
              <a:rPr lang="en-US" altLang="ko-KR" dirty="0"/>
              <a:t>them in </a:t>
            </a:r>
            <a:r>
              <a:rPr lang="en-US" altLang="ko-KR" dirty="0" smtClean="0"/>
              <a:t>a one-step </a:t>
            </a:r>
            <a:r>
              <a:rPr lang="en-US" altLang="ko-KR" dirty="0"/>
              <a:t>tamoxifen dose escalation for 2 </a:t>
            </a:r>
            <a:r>
              <a:rPr lang="en-US" altLang="ko-KR" dirty="0" smtClean="0"/>
              <a:t>months.</a:t>
            </a:r>
          </a:p>
          <a:p>
            <a:r>
              <a:rPr lang="en-US" altLang="ko-KR" dirty="0" err="1" smtClean="0"/>
              <a:t>Endoxifen</a:t>
            </a:r>
            <a:r>
              <a:rPr lang="en-US" altLang="ko-KR" dirty="0" smtClean="0"/>
              <a:t> plasma levels </a:t>
            </a:r>
            <a:r>
              <a:rPr lang="en-US" altLang="ko-KR" dirty="0"/>
              <a:t>and tamoxifen adverse events were determined at </a:t>
            </a:r>
            <a:r>
              <a:rPr lang="en-US" altLang="ko-KR" dirty="0" smtClean="0"/>
              <a:t>baseline and </a:t>
            </a:r>
            <a:r>
              <a:rPr lang="en-US" altLang="ko-KR" dirty="0"/>
              <a:t>after 2 </a:t>
            </a:r>
            <a:r>
              <a:rPr lang="en-US" altLang="ko-KR" dirty="0" smtClean="0"/>
              <a:t>months.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 </a:t>
            </a:r>
            <a:r>
              <a:rPr lang="en-US" altLang="ko-KR" dirty="0"/>
              <a:t>(baseline </a:t>
            </a:r>
            <a:r>
              <a:rPr lang="en-US" altLang="ko-KR" dirty="0" err="1"/>
              <a:t>endoxifen</a:t>
            </a:r>
            <a:r>
              <a:rPr lang="en-US" altLang="ko-KR" dirty="0"/>
              <a:t>: 17.8 </a:t>
            </a:r>
            <a:r>
              <a:rPr lang="en-US" altLang="ko-KR" dirty="0" err="1" smtClean="0"/>
              <a:t>nM</a:t>
            </a:r>
            <a:r>
              <a:rPr lang="en-US" altLang="ko-KR" dirty="0" smtClean="0"/>
              <a:t>) dose </a:t>
            </a:r>
            <a:r>
              <a:rPr lang="en-US" altLang="ko-KR" dirty="0"/>
              <a:t>escalation with 46 mg increased </a:t>
            </a:r>
            <a:r>
              <a:rPr lang="en-US" altLang="ko-KR" dirty="0" err="1"/>
              <a:t>endoxifen</a:t>
            </a:r>
            <a:r>
              <a:rPr lang="en-US" altLang="ko-KR" dirty="0"/>
              <a:t> to levels comparable with those observed in extensive metabolizers (IM: 30.3 </a:t>
            </a:r>
            <a:r>
              <a:rPr lang="en-US" altLang="ko-KR" dirty="0" err="1"/>
              <a:t>nM</a:t>
            </a:r>
            <a:r>
              <a:rPr lang="en-US" altLang="ko-KR" dirty="0"/>
              <a:t> </a:t>
            </a:r>
            <a:r>
              <a:rPr lang="en-US" altLang="ko-KR" dirty="0" smtClean="0"/>
              <a:t>vs EM</a:t>
            </a:r>
            <a:r>
              <a:rPr lang="en-US" altLang="ko-KR" dirty="0"/>
              <a:t>: 33.7 </a:t>
            </a:r>
            <a:r>
              <a:rPr lang="en-US" altLang="ko-KR" dirty="0" err="1"/>
              <a:t>nM</a:t>
            </a:r>
            <a:r>
              <a:rPr lang="en-US" altLang="ko-KR" dirty="0" smtClean="0"/>
              <a:t>).</a:t>
            </a:r>
          </a:p>
          <a:p>
            <a:r>
              <a:rPr lang="en-US" altLang="ko-KR" dirty="0" smtClean="0"/>
              <a:t>PM </a:t>
            </a:r>
            <a:r>
              <a:rPr lang="en-US" altLang="ko-KR" dirty="0"/>
              <a:t>(baseline </a:t>
            </a:r>
            <a:r>
              <a:rPr lang="en-US" altLang="ko-KR" dirty="0" err="1"/>
              <a:t>endoxifen</a:t>
            </a:r>
            <a:r>
              <a:rPr lang="en-US" altLang="ko-KR" dirty="0"/>
              <a:t>: 8.0 </a:t>
            </a:r>
            <a:r>
              <a:rPr lang="en-US" altLang="ko-KR" dirty="0" err="1"/>
              <a:t>nM</a:t>
            </a:r>
            <a:r>
              <a:rPr lang="en-US" altLang="ko-KR" dirty="0"/>
              <a:t>) the mean </a:t>
            </a:r>
            <a:r>
              <a:rPr lang="en-US" altLang="ko-KR" dirty="0" err="1"/>
              <a:t>endoxifen</a:t>
            </a:r>
            <a:r>
              <a:rPr lang="en-US" altLang="ko-KR" dirty="0"/>
              <a:t> level increased from 24 to 81% of the mean concentration </a:t>
            </a:r>
            <a:r>
              <a:rPr lang="en-US" altLang="ko-KR" dirty="0" smtClean="0"/>
              <a:t>in extensive </a:t>
            </a:r>
            <a:r>
              <a:rPr lang="en-US" altLang="ko-KR" dirty="0"/>
              <a:t>metabolizers, after 90 mg tamoxifen dose escalation (</a:t>
            </a:r>
            <a:r>
              <a:rPr lang="en-US" altLang="ko-KR" dirty="0" smtClean="0"/>
              <a:t>PM: 27.3 </a:t>
            </a:r>
            <a:r>
              <a:rPr lang="en-US" altLang="ko-KR" dirty="0" err="1"/>
              <a:t>nM</a:t>
            </a:r>
            <a:r>
              <a:rPr lang="en-US" altLang="ko-KR" dirty="0"/>
              <a:t> vs EM: 33.7 </a:t>
            </a:r>
            <a:r>
              <a:rPr lang="en-US" altLang="ko-KR" dirty="0" err="1"/>
              <a:t>nM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r>
              <a:rPr lang="en-US" altLang="ko-KR" dirty="0" smtClean="0"/>
              <a:t>tamoxifen dose escalation </a:t>
            </a:r>
            <a:r>
              <a:rPr lang="en-US" altLang="ko-KR" dirty="0"/>
              <a:t>significantly increased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concentrations without increasing side </a:t>
            </a:r>
            <a:r>
              <a:rPr lang="en-US" altLang="ko-KR" dirty="0" smtClean="0"/>
              <a:t>effects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23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Tamoxifen</a:t>
            </a:r>
          </a:p>
          <a:p>
            <a:pPr lvl="1"/>
            <a:r>
              <a:rPr lang="en-US" altLang="ko-KR" dirty="0"/>
              <a:t>Selective estrogen receptor modulator(SERM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Most commonly used drug for ER+ breast cancer patients(~60%)</a:t>
            </a:r>
          </a:p>
          <a:p>
            <a:pPr lvl="1"/>
            <a:r>
              <a:rPr lang="en-US" altLang="ko-KR" dirty="0" smtClean="0"/>
              <a:t>Standard of care for at least 5 years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Benefits and Adverse drug reactions(ADR) vary</a:t>
            </a:r>
          </a:p>
          <a:p>
            <a:pPr lvl="1"/>
            <a:r>
              <a:rPr lang="en-US" altLang="ko-KR" dirty="0" smtClean="0"/>
              <a:t>1/3 relapse within 15 years</a:t>
            </a:r>
          </a:p>
          <a:p>
            <a:pPr lvl="2"/>
            <a:r>
              <a:rPr lang="en-US" altLang="ko-KR" dirty="0" smtClean="0"/>
              <a:t>Early breast cancer patients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5 years tamoxifen after surgery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tamoxifen and its metabolites(</a:t>
            </a:r>
            <a:r>
              <a:rPr lang="en-US" altLang="ko-KR" dirty="0" err="1"/>
              <a:t>endoxifen</a:t>
            </a:r>
            <a:r>
              <a:rPr lang="en-US" altLang="ko-KR" dirty="0"/>
              <a:t>) </a:t>
            </a:r>
            <a:r>
              <a:rPr lang="en-US" altLang="ko-KR" dirty="0" smtClean="0"/>
              <a:t>levels differ between individuals</a:t>
            </a:r>
          </a:p>
          <a:p>
            <a:pPr lvl="2"/>
            <a:r>
              <a:rPr lang="en-US" altLang="ko-KR" dirty="0" smtClean="0"/>
              <a:t>In steady state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439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recent </a:t>
            </a:r>
            <a:r>
              <a:rPr lang="en-US" altLang="ko-KR" dirty="0"/>
              <a:t>publication[25]</a:t>
            </a:r>
            <a:endParaRPr lang="en-US" altLang="ko-KR" dirty="0" smtClean="0"/>
          </a:p>
          <a:p>
            <a:r>
              <a:rPr lang="en-US" altLang="ko-KR" dirty="0" smtClean="0"/>
              <a:t>evaluated the </a:t>
            </a:r>
            <a:r>
              <a:rPr lang="en-US" altLang="ko-KR" dirty="0"/>
              <a:t>effect </a:t>
            </a:r>
            <a:r>
              <a:rPr lang="en-US" altLang="ko-KR" dirty="0" smtClean="0"/>
              <a:t>of tamoxifen </a:t>
            </a:r>
            <a:r>
              <a:rPr lang="en-US" altLang="ko-KR" dirty="0"/>
              <a:t>dose increment in patients with impaired </a:t>
            </a:r>
            <a:r>
              <a:rPr lang="en-US" altLang="ko-KR" dirty="0" smtClean="0"/>
              <a:t>CYP2D6 activity</a:t>
            </a:r>
          </a:p>
          <a:p>
            <a:pPr lvl="1"/>
            <a:r>
              <a:rPr lang="en-US" altLang="ko-KR" dirty="0" smtClean="0"/>
              <a:t>raising </a:t>
            </a:r>
            <a:r>
              <a:rPr lang="en-US" altLang="ko-KR" dirty="0"/>
              <a:t>the tamoxifen dose to 40 </a:t>
            </a:r>
            <a:r>
              <a:rPr lang="en-US" altLang="ko-KR" dirty="0" smtClean="0"/>
              <a:t>mg significantly </a:t>
            </a:r>
            <a:r>
              <a:rPr lang="en-US" altLang="ko-KR" dirty="0"/>
              <a:t>increased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concentrations in IMs and </a:t>
            </a:r>
            <a:r>
              <a:rPr lang="en-US" altLang="ko-KR" dirty="0" smtClean="0"/>
              <a:t>PMs</a:t>
            </a:r>
          </a:p>
          <a:p>
            <a:pPr lvl="1"/>
            <a:r>
              <a:rPr lang="en-US" altLang="ko-KR" dirty="0" smtClean="0"/>
              <a:t>without </a:t>
            </a:r>
            <a:r>
              <a:rPr lang="en-US" altLang="ko-KR" dirty="0"/>
              <a:t>increasing side </a:t>
            </a:r>
            <a:r>
              <a:rPr lang="en-US" altLang="ko-KR" dirty="0" smtClean="0"/>
              <a:t>effects</a:t>
            </a:r>
          </a:p>
          <a:p>
            <a:r>
              <a:rPr lang="en-US" altLang="ko-KR" dirty="0" smtClean="0"/>
              <a:t>patients treated </a:t>
            </a:r>
            <a:r>
              <a:rPr lang="en-US" altLang="ko-KR" dirty="0"/>
              <a:t>with tamoxifen 20 mg once daily for at least 4 weeks </a:t>
            </a:r>
            <a:r>
              <a:rPr lang="en-US" altLang="ko-KR" dirty="0" smtClean="0"/>
              <a:t>and were </a:t>
            </a:r>
            <a:r>
              <a:rPr lang="en-US" altLang="ko-KR" dirty="0"/>
              <a:t>classified as PM, IM, or EM based on their genotype </a:t>
            </a:r>
            <a:r>
              <a:rPr lang="en-US" altLang="ko-KR" dirty="0" smtClean="0"/>
              <a:t>and considering </a:t>
            </a:r>
            <a:r>
              <a:rPr lang="en-US" altLang="ko-KR" dirty="0"/>
              <a:t>their </a:t>
            </a:r>
            <a:r>
              <a:rPr lang="en-US" altLang="ko-KR" dirty="0" smtClean="0"/>
              <a:t>co-medication.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PM and IM patients, the tamoxifen dose was increased to 40 mg daily for 4 </a:t>
            </a:r>
            <a:r>
              <a:rPr lang="en-US" altLang="ko-KR" dirty="0" smtClean="0"/>
              <a:t>weeks.</a:t>
            </a:r>
          </a:p>
          <a:p>
            <a:r>
              <a:rPr lang="en-US" altLang="ko-KR" dirty="0" smtClean="0"/>
              <a:t>Tamoxifen and its </a:t>
            </a:r>
            <a:r>
              <a:rPr lang="en-US" altLang="ko-KR" dirty="0"/>
              <a:t>metabolites serum concentrations were measured at </a:t>
            </a:r>
            <a:r>
              <a:rPr lang="en-US" altLang="ko-KR" dirty="0" smtClean="0"/>
              <a:t>baseline and </a:t>
            </a:r>
            <a:r>
              <a:rPr lang="en-US" altLang="ko-KR" dirty="0"/>
              <a:t>4 weeks after the dose </a:t>
            </a:r>
            <a:r>
              <a:rPr lang="en-US" altLang="ko-KR" dirty="0" smtClean="0"/>
              <a:t>increment.</a:t>
            </a:r>
          </a:p>
          <a:p>
            <a:r>
              <a:rPr lang="en-US" altLang="ko-KR" dirty="0" smtClean="0"/>
              <a:t>median baseline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 was different between the </a:t>
            </a:r>
            <a:r>
              <a:rPr lang="en-US" altLang="ko-KR" dirty="0" smtClean="0"/>
              <a:t>three phenotype subgroups</a:t>
            </a:r>
          </a:p>
          <a:p>
            <a:r>
              <a:rPr lang="en-US" altLang="ko-KR" dirty="0" smtClean="0"/>
              <a:t>PMs mean </a:t>
            </a:r>
            <a:r>
              <a:rPr lang="en-US" altLang="ko-KR" dirty="0"/>
              <a:t>of 4.0 mcg/L </a:t>
            </a:r>
            <a:r>
              <a:rPr lang="en-US" altLang="ko-KR" dirty="0" err="1"/>
              <a:t>endoxifen</a:t>
            </a:r>
            <a:r>
              <a:rPr lang="en-US" altLang="ko-KR" dirty="0"/>
              <a:t> levels, IMs had 8.3 mcg/L, EMs had 11.4 mcg/L (p = </a:t>
            </a:r>
            <a:r>
              <a:rPr lang="en-US" altLang="ko-KR" dirty="0" smtClean="0"/>
              <a:t>0.040)</a:t>
            </a:r>
          </a:p>
          <a:p>
            <a:r>
              <a:rPr lang="en-US" altLang="ko-KR" dirty="0" smtClean="0"/>
              <a:t>increase in </a:t>
            </a:r>
            <a:r>
              <a:rPr lang="en-US" altLang="ko-KR" dirty="0"/>
              <a:t>tamoxifen dose significantly increased the median </a:t>
            </a:r>
            <a:r>
              <a:rPr lang="en-US" altLang="ko-KR" dirty="0" err="1" smtClean="0"/>
              <a:t>endoxifen</a:t>
            </a:r>
            <a:r>
              <a:rPr lang="en-US" altLang="ko-KR" dirty="0"/>
              <a:t> </a:t>
            </a:r>
            <a:r>
              <a:rPr lang="en-US" altLang="ko-KR" dirty="0" smtClean="0"/>
              <a:t>concentrations 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4 out of 7 PMs from 3.8 to 7.8 mcg/L (p = </a:t>
            </a:r>
            <a:r>
              <a:rPr lang="en-US" altLang="ko-KR" dirty="0" smtClean="0"/>
              <a:t>0.001)</a:t>
            </a:r>
            <a:endParaRPr lang="en-US" altLang="ko-KR" dirty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12 out of 16 IMs from 9.5 to 17.4 mcg/L (p &lt; 0.001), </a:t>
            </a:r>
            <a:r>
              <a:rPr lang="en-US" altLang="ko-KR" dirty="0" smtClean="0"/>
              <a:t>without increasing </a:t>
            </a:r>
            <a:r>
              <a:rPr lang="en-US" altLang="ko-KR" dirty="0"/>
              <a:t>side </a:t>
            </a:r>
            <a:r>
              <a:rPr lang="en-US" altLang="ko-KR" dirty="0" smtClean="0"/>
              <a:t>effects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0296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latin typeface="+mj-lt"/>
              </a:rPr>
              <a:t>Efficacy of tamoxifen therapy depends on an </a:t>
            </a:r>
            <a:r>
              <a:rPr lang="en-US" altLang="ko-KR" sz="1800" dirty="0" err="1" smtClean="0">
                <a:latin typeface="+mj-lt"/>
              </a:rPr>
              <a:t>endoxifen</a:t>
            </a:r>
            <a:r>
              <a:rPr lang="en-US" altLang="ko-KR" sz="1800" dirty="0" smtClean="0">
                <a:latin typeface="+mj-lt"/>
              </a:rPr>
              <a:t>-threshold plasma level.[22]</a:t>
            </a:r>
          </a:p>
          <a:p>
            <a:r>
              <a:rPr lang="en-US" altLang="ko-KR" sz="1800" dirty="0" err="1" smtClean="0">
                <a:latin typeface="+mj-lt"/>
              </a:rPr>
              <a:t>Madlensky</a:t>
            </a:r>
            <a:r>
              <a:rPr lang="en-US" altLang="ko-KR" sz="1800" dirty="0" smtClean="0">
                <a:latin typeface="+mj-lt"/>
              </a:rPr>
              <a:t> et al. [22]</a:t>
            </a:r>
          </a:p>
          <a:p>
            <a:pPr lvl="1"/>
            <a:r>
              <a:rPr lang="en-US" altLang="ko-KR" sz="1800" dirty="0" smtClean="0">
                <a:latin typeface="+mj-lt"/>
              </a:rPr>
              <a:t>identified an </a:t>
            </a:r>
            <a:r>
              <a:rPr lang="en-US" altLang="ko-KR" sz="1800" dirty="0" err="1" smtClean="0">
                <a:latin typeface="+mj-lt"/>
              </a:rPr>
              <a:t>endoxifen</a:t>
            </a:r>
            <a:r>
              <a:rPr lang="en-US" altLang="ko-KR" sz="1800" dirty="0" smtClean="0">
                <a:latin typeface="+mj-lt"/>
              </a:rPr>
              <a:t>-threshold (lower value threshold: </a:t>
            </a:r>
            <a:r>
              <a:rPr lang="en-US" altLang="ko-KR" sz="1800" u="sng" dirty="0" smtClean="0">
                <a:latin typeface="+mj-lt"/>
              </a:rPr>
              <a:t>5.97 ng/ml</a:t>
            </a:r>
            <a:r>
              <a:rPr lang="en-US" altLang="ko-KR" sz="1800" dirty="0" smtClean="0">
                <a:latin typeface="+mj-lt"/>
              </a:rPr>
              <a:t>)</a:t>
            </a:r>
          </a:p>
          <a:p>
            <a:pPr lvl="1"/>
            <a:r>
              <a:rPr lang="en-US" altLang="ko-KR" sz="1800" dirty="0" smtClean="0">
                <a:latin typeface="+mj-lt"/>
              </a:rPr>
              <a:t>recurrence rate : women in upper four quintiles of </a:t>
            </a:r>
            <a:r>
              <a:rPr lang="en-US" altLang="ko-KR" sz="1800" dirty="0" err="1" smtClean="0">
                <a:latin typeface="+mj-lt"/>
              </a:rPr>
              <a:t>endoxifen</a:t>
            </a:r>
            <a:r>
              <a:rPr lang="en-US" altLang="ko-KR" sz="1800" dirty="0" smtClean="0">
                <a:latin typeface="+mj-lt"/>
              </a:rPr>
              <a:t> had a 26% lower than women in the bottom quintile</a:t>
            </a:r>
          </a:p>
          <a:p>
            <a:endParaRPr lang="en-US" altLang="ko-KR" sz="1800" dirty="0" smtClean="0">
              <a:latin typeface="+mj-lt"/>
            </a:endParaRPr>
          </a:p>
          <a:p>
            <a:r>
              <a:rPr lang="en-US" altLang="ko-KR" sz="1800" dirty="0" smtClean="0">
                <a:latin typeface="+mj-lt"/>
              </a:rPr>
              <a:t>Identify patients who are unlikely to reach clinically sufficient </a:t>
            </a:r>
            <a:r>
              <a:rPr lang="en-US" altLang="ko-KR" sz="1800" dirty="0" err="1" smtClean="0">
                <a:latin typeface="+mj-lt"/>
              </a:rPr>
              <a:t>endoxifen</a:t>
            </a:r>
            <a:r>
              <a:rPr lang="en-US" altLang="ko-KR" sz="1800" dirty="0" smtClean="0">
                <a:latin typeface="+mj-lt"/>
              </a:rPr>
              <a:t> plasma levels to better personalize the therapy</a:t>
            </a:r>
          </a:p>
          <a:p>
            <a:r>
              <a:rPr lang="en-US" altLang="ko-KR" sz="1800" dirty="0" err="1" smtClean="0">
                <a:latin typeface="+mj-lt"/>
              </a:rPr>
              <a:t>Hennig</a:t>
            </a:r>
            <a:r>
              <a:rPr lang="en-US" altLang="ko-KR" sz="1800" dirty="0" smtClean="0">
                <a:latin typeface="+mj-lt"/>
              </a:rPr>
              <a:t> et al.[23]</a:t>
            </a:r>
          </a:p>
          <a:p>
            <a:pPr lvl="1"/>
            <a:r>
              <a:rPr lang="en-US" altLang="ko-KR" sz="1800" dirty="0" smtClean="0">
                <a:latin typeface="+mj-lt"/>
              </a:rPr>
              <a:t>279 breast cancer patients treated with the standard daily dose of 20 mg of tamoxifen</a:t>
            </a:r>
          </a:p>
          <a:p>
            <a:pPr lvl="1"/>
            <a:r>
              <a:rPr lang="en-US" altLang="ko-KR" sz="1800" dirty="0" smtClean="0">
                <a:latin typeface="+mj-lt"/>
              </a:rPr>
              <a:t>plasma concentration of five metabolites was significantly correlated with CYP2D6 genotype.</a:t>
            </a:r>
          </a:p>
          <a:p>
            <a:pPr lvl="1"/>
            <a:r>
              <a:rPr lang="en-US" altLang="ko-KR" sz="1800" dirty="0" smtClean="0">
                <a:latin typeface="+mj-lt"/>
              </a:rPr>
              <a:t>≈60% of patients, </a:t>
            </a:r>
            <a:r>
              <a:rPr lang="en-US" altLang="ko-KR" sz="1800" dirty="0" err="1" smtClean="0">
                <a:latin typeface="+mj-lt"/>
              </a:rPr>
              <a:t>endoxifen</a:t>
            </a:r>
            <a:r>
              <a:rPr lang="en-US" altLang="ko-KR" sz="1800" dirty="0" smtClean="0">
                <a:latin typeface="+mj-lt"/>
              </a:rPr>
              <a:t> plasma levels were below </a:t>
            </a:r>
            <a:r>
              <a:rPr lang="en-US" altLang="ko-KR" sz="1800" u="sng" dirty="0" smtClean="0">
                <a:latin typeface="+mj-lt"/>
              </a:rPr>
              <a:t>5.97 ng/ml</a:t>
            </a:r>
            <a:r>
              <a:rPr lang="en-US" altLang="ko-KR" sz="1800" dirty="0" smtClean="0">
                <a:latin typeface="+mj-lt"/>
              </a:rPr>
              <a:t>, including the 30% of patients with CYP2D6 EM phenotype.</a:t>
            </a:r>
          </a:p>
          <a:p>
            <a:pPr lvl="1"/>
            <a:r>
              <a:rPr lang="en-US" altLang="ko-KR" sz="1800" dirty="0" smtClean="0">
                <a:latin typeface="+mj-lt"/>
              </a:rPr>
              <a:t>Due to concomitant use of drugs that can affect CYP2D6 activity, also in EM patients (i.e. SSRIs, </a:t>
            </a:r>
            <a:r>
              <a:rPr lang="en-US" altLang="ko-KR" sz="1800" dirty="0" err="1" smtClean="0">
                <a:latin typeface="+mj-lt"/>
              </a:rPr>
              <a:t>expecially</a:t>
            </a:r>
            <a:r>
              <a:rPr lang="en-US" altLang="ko-KR" sz="1800" dirty="0" smtClean="0">
                <a:latin typeface="+mj-lt"/>
              </a:rPr>
              <a:t> paroxetine, strong CYP2D6 inhibitor)</a:t>
            </a:r>
          </a:p>
          <a:p>
            <a:pPr lvl="1"/>
            <a:r>
              <a:rPr lang="en-US" altLang="ko-KR" sz="1800" dirty="0" smtClean="0">
                <a:latin typeface="+mj-lt"/>
              </a:rPr>
              <a:t>tamoxifen treated patients </a:t>
            </a:r>
          </a:p>
          <a:p>
            <a:pPr lvl="2"/>
            <a:r>
              <a:rPr lang="en-US" altLang="ko-KR" sz="1800" dirty="0" smtClean="0">
                <a:latin typeface="+mj-lt"/>
              </a:rPr>
              <a:t>the use of strong CYP2D6 inhibitors should be avoided </a:t>
            </a:r>
          </a:p>
          <a:p>
            <a:pPr lvl="2"/>
            <a:r>
              <a:rPr lang="en-US" altLang="ko-KR" sz="1800" dirty="0" smtClean="0">
                <a:latin typeface="+mj-lt"/>
              </a:rPr>
              <a:t>recommending to perform a direct monitoring of </a:t>
            </a:r>
            <a:r>
              <a:rPr lang="en-US" altLang="ko-KR" sz="1800" dirty="0" err="1" smtClean="0">
                <a:latin typeface="+mj-lt"/>
              </a:rPr>
              <a:t>endoxifen</a:t>
            </a:r>
            <a:r>
              <a:rPr lang="en-US" altLang="ko-KR" sz="1800" dirty="0" smtClean="0">
                <a:latin typeface="+mj-lt"/>
              </a:rPr>
              <a:t> plasma concentration to personalize and optimize the treatment</a:t>
            </a:r>
          </a:p>
          <a:p>
            <a:pPr marL="0" indent="0">
              <a:buNone/>
            </a:pPr>
            <a:endParaRPr lang="ko-KR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9920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ole </a:t>
            </a:r>
            <a:r>
              <a:rPr lang="en-US" altLang="ko-KR" dirty="0"/>
              <a:t>of major CYP2D6 allelic </a:t>
            </a:r>
            <a:r>
              <a:rPr lang="en-US" altLang="ko-KR" dirty="0" smtClean="0"/>
              <a:t>variants</a:t>
            </a:r>
          </a:p>
          <a:p>
            <a:r>
              <a:rPr lang="en-US" altLang="ko-KR" dirty="0" err="1" smtClean="0"/>
              <a:t>Muroi</a:t>
            </a:r>
            <a:r>
              <a:rPr lang="en-US" altLang="ko-KR" dirty="0" smtClean="0"/>
              <a:t> </a:t>
            </a:r>
            <a:r>
              <a:rPr lang="en-US" altLang="ko-KR" dirty="0"/>
              <a:t>et al. </a:t>
            </a:r>
            <a:r>
              <a:rPr lang="en-US" altLang="ko-KR" dirty="0" smtClean="0"/>
              <a:t>[24]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vitro functional </a:t>
            </a:r>
            <a:r>
              <a:rPr lang="en-US" altLang="ko-KR" dirty="0" smtClean="0"/>
              <a:t>characterization of </a:t>
            </a:r>
            <a:r>
              <a:rPr lang="en-US" altLang="ko-KR" dirty="0"/>
              <a:t>50 CYP2D6 </a:t>
            </a:r>
            <a:r>
              <a:rPr lang="en-US" altLang="ko-KR" dirty="0" smtClean="0"/>
              <a:t>variants.</a:t>
            </a:r>
          </a:p>
          <a:p>
            <a:pPr lvl="1"/>
            <a:r>
              <a:rPr lang="en-US" altLang="ko-KR" dirty="0" smtClean="0"/>
              <a:t>kinetic </a:t>
            </a:r>
            <a:r>
              <a:rPr lang="en-US" altLang="ko-KR" dirty="0"/>
              <a:t>parameters and intrinsic clearance of </a:t>
            </a:r>
            <a:r>
              <a:rPr lang="en-US" altLang="ko-KR" dirty="0" smtClean="0"/>
              <a:t>N-</a:t>
            </a:r>
            <a:r>
              <a:rPr lang="en-US" altLang="ko-KR" dirty="0" err="1" smtClean="0"/>
              <a:t>desmethyltamoxifen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50 </a:t>
            </a:r>
            <a:r>
              <a:rPr lang="en-US" altLang="ko-KR" dirty="0"/>
              <a:t>expression constructs, which were transfected into the COS-7 cell line;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PK only </a:t>
            </a:r>
            <a:r>
              <a:rPr lang="en-US" altLang="ko-KR" dirty="0"/>
              <a:t>for 20 CYP2D6 </a:t>
            </a:r>
            <a:r>
              <a:rPr lang="en-US" altLang="ko-KR" dirty="0" smtClean="0"/>
              <a:t>variants </a:t>
            </a:r>
          </a:p>
          <a:p>
            <a:pPr lvl="2"/>
            <a:r>
              <a:rPr lang="en-US" altLang="ko-KR" dirty="0" smtClean="0"/>
              <a:t>because production of other 30 metabolite below detection limit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24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enotyping </a:t>
            </a:r>
            <a:r>
              <a:rPr lang="en-US" altLang="ko-KR" dirty="0"/>
              <a:t>approach to optimize treatment </a:t>
            </a:r>
            <a:r>
              <a:rPr lang="en-US" altLang="ko-KR" dirty="0" smtClean="0"/>
              <a:t>outcome </a:t>
            </a:r>
            <a:r>
              <a:rPr lang="en-US" altLang="ko-KR" u="sng" dirty="0" smtClean="0"/>
              <a:t>on debate</a:t>
            </a:r>
            <a:endParaRPr lang="en-US" altLang="ko-KR" u="sng" dirty="0"/>
          </a:p>
          <a:p>
            <a:r>
              <a:rPr lang="en-US" altLang="ko-KR" dirty="0" err="1"/>
              <a:t>Saladores</a:t>
            </a:r>
            <a:r>
              <a:rPr lang="en-US" altLang="ko-KR" dirty="0"/>
              <a:t> et al</a:t>
            </a:r>
            <a:r>
              <a:rPr lang="en-US" altLang="ko-KR" dirty="0" smtClean="0"/>
              <a:t>. [26]</a:t>
            </a:r>
            <a:endParaRPr lang="en-US" altLang="ko-KR" dirty="0"/>
          </a:p>
          <a:p>
            <a:pPr lvl="1"/>
            <a:r>
              <a:rPr lang="en-US" altLang="ko-KR" dirty="0"/>
              <a:t>genotype-pharmacokinetic combined analysis in 587 premenopausal patients and clinical outcome evaluation in 306 patients.</a:t>
            </a:r>
          </a:p>
          <a:p>
            <a:pPr lvl="1"/>
            <a:r>
              <a:rPr lang="en-US" altLang="ko-KR" dirty="0"/>
              <a:t>Germ-line analysis involved CYP3A5, CYP2C9, CYP2C19 and CYP2D6</a:t>
            </a:r>
          </a:p>
          <a:p>
            <a:pPr lvl="1"/>
            <a:r>
              <a:rPr lang="en-US" altLang="ko-KR" dirty="0"/>
              <a:t>Improved </a:t>
            </a:r>
            <a:r>
              <a:rPr lang="en-US" altLang="ko-KR" dirty="0" smtClean="0"/>
              <a:t>distant relapse-free survival (</a:t>
            </a:r>
            <a:r>
              <a:rPr lang="en-US" altLang="ko-KR" dirty="0"/>
              <a:t>DRFS) was associated with the decreasing of N-</a:t>
            </a:r>
            <a:r>
              <a:rPr lang="en-US" altLang="ko-KR" dirty="0" err="1"/>
              <a:t>desmethyltamoxifen</a:t>
            </a:r>
            <a:r>
              <a:rPr lang="en-US" altLang="ko-KR" dirty="0"/>
              <a:t>/</a:t>
            </a:r>
            <a:r>
              <a:rPr lang="en-US" altLang="ko-KR" dirty="0" err="1"/>
              <a:t>endoxifen</a:t>
            </a:r>
            <a:r>
              <a:rPr lang="en-US" altLang="ko-KR" dirty="0"/>
              <a:t> ratio and the increasing of CYP2D6 activity </a:t>
            </a:r>
            <a:r>
              <a:rPr lang="en-US" altLang="ko-KR" dirty="0" smtClean="0"/>
              <a:t>score</a:t>
            </a:r>
            <a:endParaRPr lang="en-US" altLang="ko-KR" dirty="0"/>
          </a:p>
          <a:p>
            <a:pPr lvl="1"/>
            <a:r>
              <a:rPr lang="en-US" altLang="ko-KR" dirty="0"/>
              <a:t>Low (&lt;14 </a:t>
            </a:r>
            <a:r>
              <a:rPr lang="en-US" altLang="ko-KR" dirty="0" err="1"/>
              <a:t>nM</a:t>
            </a:r>
            <a:r>
              <a:rPr lang="en-US" altLang="ko-KR" dirty="0"/>
              <a:t>)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concentrations compared with high (&gt;35 </a:t>
            </a:r>
            <a:r>
              <a:rPr lang="en-US" altLang="ko-KR" dirty="0" err="1"/>
              <a:t>nM</a:t>
            </a:r>
            <a:r>
              <a:rPr lang="en-US" altLang="ko-KR" dirty="0"/>
              <a:t>) were associated with shorter DRFS, indicating an association of tamoxifen outcome with </a:t>
            </a:r>
            <a:r>
              <a:rPr lang="en-US" altLang="ko-KR" dirty="0" err="1"/>
              <a:t>endoxifen</a:t>
            </a:r>
            <a:r>
              <a:rPr lang="en-US" altLang="ko-KR" dirty="0"/>
              <a:t> formation/concentrations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330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Mwinyi</a:t>
            </a:r>
            <a:r>
              <a:rPr lang="en-US" altLang="ko-KR" dirty="0"/>
              <a:t> et al. </a:t>
            </a:r>
            <a:r>
              <a:rPr lang="en-US" altLang="ko-KR" dirty="0" smtClean="0"/>
              <a:t>[27]</a:t>
            </a:r>
            <a:endParaRPr lang="en-US" altLang="ko-KR" dirty="0"/>
          </a:p>
          <a:p>
            <a:r>
              <a:rPr lang="en-US" altLang="ko-KR" dirty="0" smtClean="0"/>
              <a:t>impact </a:t>
            </a:r>
            <a:r>
              <a:rPr lang="en-US" altLang="ko-KR" dirty="0"/>
              <a:t>of polymorphisms CYP2D6, CYP2C19, CYP2C9 and CYP2B6 on the relapse-free time (</a:t>
            </a:r>
            <a:r>
              <a:rPr lang="en-US" altLang="ko-KR" dirty="0" smtClean="0"/>
              <a:t>RFT)</a:t>
            </a:r>
          </a:p>
          <a:p>
            <a:r>
              <a:rPr lang="en-US" altLang="ko-KR" dirty="0" smtClean="0"/>
              <a:t>99 </a:t>
            </a:r>
            <a:r>
              <a:rPr lang="en-US" altLang="ko-KR" dirty="0"/>
              <a:t>patients who had undergone adjuvant tamoxifen therapy. </a:t>
            </a:r>
            <a:endParaRPr lang="en-US" altLang="ko-KR" dirty="0" smtClean="0"/>
          </a:p>
          <a:p>
            <a:r>
              <a:rPr lang="en-US" altLang="ko-KR" dirty="0" smtClean="0"/>
              <a:t>genotyping analysis</a:t>
            </a:r>
          </a:p>
          <a:p>
            <a:pPr lvl="1"/>
            <a:r>
              <a:rPr lang="en-US" altLang="ko-KR" dirty="0" smtClean="0"/>
              <a:t>comprised </a:t>
            </a:r>
            <a:r>
              <a:rPr lang="en-US" altLang="ko-KR" dirty="0"/>
              <a:t>CYP2C9*2 and *3, CYP2C19*2, *3, *4, *6 and *17, CYP2B6*6, *7 and *16, CYP2D6*3, *4, *5, *6, *10 and *</a:t>
            </a:r>
            <a:r>
              <a:rPr lang="en-US" altLang="ko-KR" dirty="0" smtClean="0"/>
              <a:t>41</a:t>
            </a:r>
          </a:p>
          <a:p>
            <a:pPr lvl="1"/>
            <a:r>
              <a:rPr lang="en-US" altLang="ko-KR" dirty="0" smtClean="0"/>
              <a:t>CYP2D6 </a:t>
            </a:r>
            <a:r>
              <a:rPr lang="en-US" altLang="ko-KR" dirty="0"/>
              <a:t>gene </a:t>
            </a:r>
            <a:r>
              <a:rPr lang="en-US" altLang="ko-KR" dirty="0" smtClean="0"/>
              <a:t>duplications/</a:t>
            </a:r>
            <a:r>
              <a:rPr lang="en-US" altLang="ko-KR" dirty="0" err="1" smtClean="0"/>
              <a:t>amplications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</a:t>
            </a:r>
            <a:r>
              <a:rPr lang="en-US" altLang="ko-KR" dirty="0"/>
              <a:t>significant associations between CYP2C9, CYP2C19 and CYP2B6 genotypes </a:t>
            </a:r>
            <a:r>
              <a:rPr lang="en-US" altLang="ko-KR" dirty="0" smtClean="0"/>
              <a:t>and RFT</a:t>
            </a:r>
          </a:p>
          <a:p>
            <a:r>
              <a:rPr lang="en-US" altLang="ko-KR" dirty="0" smtClean="0"/>
              <a:t>while </a:t>
            </a:r>
            <a:r>
              <a:rPr lang="en-US" altLang="ko-KR" dirty="0"/>
              <a:t>a trend toward a lower relapse </a:t>
            </a:r>
            <a:r>
              <a:rPr lang="en-US" altLang="ko-KR" dirty="0" smtClean="0"/>
              <a:t>rate </a:t>
            </a:r>
            <a:r>
              <a:rPr lang="en-US" altLang="ko-KR" dirty="0"/>
              <a:t>observed </a:t>
            </a:r>
            <a:r>
              <a:rPr lang="en-US" altLang="ko-KR" dirty="0" smtClean="0"/>
              <a:t>for individuals </a:t>
            </a:r>
            <a:r>
              <a:rPr lang="en-US" altLang="ko-KR" dirty="0"/>
              <a:t>carrying allelic combinations that induce an EM or </a:t>
            </a:r>
            <a:r>
              <a:rPr lang="en-US" altLang="ko-KR" dirty="0" smtClean="0"/>
              <a:t>UM genotype </a:t>
            </a:r>
            <a:r>
              <a:rPr lang="en-US" altLang="ko-KR" dirty="0"/>
              <a:t>of CYP2D6 (p = </a:t>
            </a:r>
            <a:r>
              <a:rPr lang="en-US" altLang="ko-KR" dirty="0" smtClean="0"/>
              <a:t>0.19)</a:t>
            </a:r>
          </a:p>
          <a:p>
            <a:r>
              <a:rPr lang="en-US" altLang="ko-KR" dirty="0" smtClean="0"/>
              <a:t>concluding </a:t>
            </a:r>
            <a:r>
              <a:rPr lang="en-US" altLang="ko-KR" dirty="0"/>
              <a:t>that CYP2D6 genotyping has a good predictive value for its </a:t>
            </a:r>
            <a:r>
              <a:rPr lang="en-US" altLang="ko-KR" dirty="0" smtClean="0"/>
              <a:t>activity-</a:t>
            </a:r>
            <a:r>
              <a:rPr lang="en-US" altLang="ko-KR" dirty="0" err="1" smtClean="0"/>
              <a:t>scvore</a:t>
            </a:r>
            <a:r>
              <a:rPr lang="en-US" altLang="ko-KR" dirty="0"/>
              <a:t>, but </a:t>
            </a:r>
            <a:r>
              <a:rPr lang="en-US" altLang="ko-KR" dirty="0" smtClean="0"/>
              <a:t>common variants </a:t>
            </a:r>
            <a:r>
              <a:rPr lang="en-US" altLang="ko-KR" dirty="0"/>
              <a:t>in CYP2C9, CYP2C19, CYP2D6, and CYP2B6 do not have </a:t>
            </a:r>
            <a:r>
              <a:rPr lang="en-US" altLang="ko-KR" dirty="0" smtClean="0"/>
              <a:t>a significant </a:t>
            </a:r>
            <a:r>
              <a:rPr lang="en-US" altLang="ko-KR" dirty="0"/>
              <a:t>impact on </a:t>
            </a:r>
            <a:r>
              <a:rPr lang="en-US" altLang="ko-KR" dirty="0" smtClean="0"/>
              <a:t>RFT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5019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2005 and 2007 two published studies [28,29]</a:t>
            </a:r>
          </a:p>
          <a:p>
            <a:r>
              <a:rPr lang="en-US" altLang="ko-KR" dirty="0"/>
              <a:t>226 and 677 breast cancer patients reported a decreased risk of recurrence and a significantly better disease-free survival in patients carriers of the CYP2D6*4 allele. </a:t>
            </a:r>
          </a:p>
          <a:p>
            <a:r>
              <a:rPr lang="en-US" altLang="ko-KR" dirty="0"/>
              <a:t>Even if these findings remain of difficult interpretation, these studies support the effectiveness of tamoxifen in intermediate and poor metabolizers patients.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However</a:t>
            </a:r>
            <a:r>
              <a:rPr lang="en-US" altLang="ko-KR" dirty="0"/>
              <a:t>, there are no other studies confirming that kind of </a:t>
            </a:r>
            <a:r>
              <a:rPr lang="en-US" altLang="ko-KR" dirty="0" smtClean="0"/>
              <a:t>favorable </a:t>
            </a:r>
            <a:r>
              <a:rPr lang="en-US" altLang="ko-KR" dirty="0"/>
              <a:t>impact of the *4 allele. [30-32]</a:t>
            </a:r>
          </a:p>
          <a:p>
            <a:endParaRPr lang="en-US" altLang="ko-KR" dirty="0"/>
          </a:p>
          <a:p>
            <a:r>
              <a:rPr lang="en-US" altLang="ko-KR" dirty="0"/>
              <a:t>A recent meta-analysis[33]</a:t>
            </a:r>
          </a:p>
          <a:p>
            <a:r>
              <a:rPr lang="en-US" altLang="ko-KR" dirty="0"/>
              <a:t>significant association between CYP2D6 genotype and </a:t>
            </a:r>
            <a:r>
              <a:rPr lang="en-US" altLang="ko-KR" dirty="0" smtClean="0"/>
              <a:t>decreased </a:t>
            </a:r>
            <a:r>
              <a:rPr lang="en-US" altLang="ko-KR" dirty="0"/>
              <a:t>efficacy of tamoxifen for post menopausal estrogen positive women on 20 mg/tamoxifen (HR 1.25)</a:t>
            </a:r>
          </a:p>
          <a:p>
            <a:r>
              <a:rPr lang="en-US" altLang="ko-KR" dirty="0"/>
              <a:t>also clarified very difficult to compare different studies.</a:t>
            </a:r>
          </a:p>
          <a:p>
            <a:endParaRPr lang="en-US" altLang="ko-KR" dirty="0"/>
          </a:p>
          <a:p>
            <a:r>
              <a:rPr lang="en-US" altLang="ko-KR" dirty="0"/>
              <a:t>New and better designed studies should be done to fully uncover the potential use of CYP2D6 genotyping[34]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13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Drug-drug interaction studies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03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In a double-blind, placebo-controlled, randomized trial </a:t>
            </a:r>
            <a:r>
              <a:rPr lang="en-US" altLang="ko-KR" dirty="0" smtClean="0"/>
              <a:t>[37]</a:t>
            </a:r>
            <a:endParaRPr lang="en-US" altLang="ko-KR" dirty="0"/>
          </a:p>
          <a:p>
            <a:r>
              <a:rPr lang="en-US" altLang="ko-KR" dirty="0" smtClean="0"/>
              <a:t>efficacy </a:t>
            </a:r>
            <a:r>
              <a:rPr lang="en-US" altLang="ko-KR" dirty="0"/>
              <a:t>of venlafaxine was assessed in women </a:t>
            </a:r>
            <a:r>
              <a:rPr lang="en-US" altLang="ko-KR" dirty="0" smtClean="0"/>
              <a:t>assigned</a:t>
            </a:r>
          </a:p>
          <a:p>
            <a:pPr lvl="1"/>
            <a:r>
              <a:rPr lang="en-US" altLang="ko-KR" dirty="0" smtClean="0"/>
              <a:t>placebo(n </a:t>
            </a:r>
            <a:r>
              <a:rPr lang="en-US" altLang="ko-KR" dirty="0"/>
              <a:t>= 56) or venlafaxine 37.5 mg daily (n = 56), 75 mg daily (n = 55), or 150 mg daily (n = 54). </a:t>
            </a:r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endpoint </a:t>
            </a:r>
            <a:r>
              <a:rPr lang="en-US" altLang="ko-KR" dirty="0" smtClean="0"/>
              <a:t>: average </a:t>
            </a:r>
            <a:r>
              <a:rPr lang="en-US" altLang="ko-KR" dirty="0"/>
              <a:t>daily hot-flash activity.</a:t>
            </a:r>
          </a:p>
          <a:p>
            <a:r>
              <a:rPr lang="en-US" altLang="ko-KR" dirty="0"/>
              <a:t>After week 4</a:t>
            </a:r>
            <a:r>
              <a:rPr lang="en-US" altLang="ko-KR" dirty="0" smtClean="0"/>
              <a:t>, </a:t>
            </a:r>
            <a:r>
              <a:rPr lang="en-US" altLang="ko-KR" dirty="0"/>
              <a:t>median hot flash scores were reduced from baseline by 27%, 37%, 61%, and 61%, respectively in the four groups</a:t>
            </a:r>
          </a:p>
          <a:p>
            <a:r>
              <a:rPr lang="en-US" altLang="ko-KR" dirty="0" smtClean="0"/>
              <a:t>efficacy </a:t>
            </a:r>
            <a:r>
              <a:rPr lang="en-US" altLang="ko-KR" dirty="0"/>
              <a:t>must be balanced against the drug’s side-effects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Loprinzi</a:t>
            </a:r>
            <a:r>
              <a:rPr lang="en-US" altLang="ko-KR" dirty="0"/>
              <a:t> et al</a:t>
            </a:r>
            <a:r>
              <a:rPr lang="en-US" altLang="ko-KR" dirty="0" smtClean="0"/>
              <a:t>. [38]</a:t>
            </a:r>
            <a:endParaRPr lang="en-US" altLang="ko-KR" dirty="0"/>
          </a:p>
          <a:p>
            <a:r>
              <a:rPr lang="en-US" altLang="ko-KR" dirty="0"/>
              <a:t>double-blinded, randomized, two-period(4 weeks per period), cross-over trial</a:t>
            </a:r>
          </a:p>
          <a:p>
            <a:r>
              <a:rPr lang="en-US" altLang="ko-KR" dirty="0" smtClean="0"/>
              <a:t>efficacy </a:t>
            </a:r>
            <a:r>
              <a:rPr lang="en-US" altLang="ko-KR" dirty="0"/>
              <a:t>of fluoxetine (20 mg/d) for treating hot flashes. </a:t>
            </a:r>
          </a:p>
          <a:p>
            <a:r>
              <a:rPr lang="en-US" altLang="ko-KR" dirty="0"/>
              <a:t>primary end-point </a:t>
            </a:r>
            <a:r>
              <a:rPr lang="en-US" altLang="ko-KR" dirty="0" smtClean="0"/>
              <a:t>: hot </a:t>
            </a:r>
            <a:r>
              <a:rPr lang="en-US" altLang="ko-KR" dirty="0"/>
              <a:t>flashes frequency and hot flash score.</a:t>
            </a:r>
          </a:p>
          <a:p>
            <a:r>
              <a:rPr lang="en-US" altLang="ko-KR" dirty="0"/>
              <a:t>81 randomized women started the protocol </a:t>
            </a:r>
            <a:r>
              <a:rPr lang="en-US" altLang="ko-KR" dirty="0" smtClean="0"/>
              <a:t>therapy</a:t>
            </a:r>
          </a:p>
          <a:p>
            <a:r>
              <a:rPr lang="en-US" altLang="ko-KR" dirty="0" smtClean="0"/>
              <a:t>hot </a:t>
            </a:r>
            <a:r>
              <a:rPr lang="en-US" altLang="ko-KR" dirty="0"/>
              <a:t>flash scores decreased 50% in the fluoxetine arm versus 36% in the placebo </a:t>
            </a:r>
            <a:r>
              <a:rPr lang="en-US" altLang="ko-KR" dirty="0" smtClean="0"/>
              <a:t>arm</a:t>
            </a:r>
          </a:p>
          <a:p>
            <a:r>
              <a:rPr lang="en-US" altLang="ko-KR" dirty="0" smtClean="0"/>
              <a:t>concluding </a:t>
            </a:r>
            <a:r>
              <a:rPr lang="en-US" altLang="ko-KR" dirty="0"/>
              <a:t>that fluoxetine </a:t>
            </a:r>
            <a:r>
              <a:rPr lang="en-US" altLang="ko-KR" dirty="0" smtClean="0"/>
              <a:t>resulted in </a:t>
            </a:r>
            <a:r>
              <a:rPr lang="en-US" altLang="ko-KR" dirty="0"/>
              <a:t>an improvement of hot flashes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110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prospective </a:t>
            </a:r>
            <a:r>
              <a:rPr lang="en-US" altLang="ko-KR" dirty="0"/>
              <a:t>clinical </a:t>
            </a:r>
            <a:r>
              <a:rPr lang="en-US" altLang="ko-KR" dirty="0" smtClean="0"/>
              <a:t>trial[39]</a:t>
            </a:r>
          </a:p>
          <a:p>
            <a:r>
              <a:rPr lang="en-US" altLang="ko-KR" dirty="0" smtClean="0"/>
              <a:t>effects </a:t>
            </a:r>
            <a:r>
              <a:rPr lang="en-US" altLang="ko-KR" dirty="0"/>
              <a:t>of </a:t>
            </a:r>
            <a:r>
              <a:rPr lang="en-US" altLang="ko-KR" dirty="0" err="1"/>
              <a:t>coadministration</a:t>
            </a:r>
            <a:r>
              <a:rPr lang="en-US" altLang="ko-KR" dirty="0"/>
              <a:t> </a:t>
            </a:r>
            <a:r>
              <a:rPr lang="en-US" altLang="ko-KR" dirty="0" smtClean="0"/>
              <a:t>of paroxetine </a:t>
            </a:r>
            <a:r>
              <a:rPr lang="en-US" altLang="ko-KR" dirty="0"/>
              <a:t>on tamoxifen </a:t>
            </a:r>
            <a:r>
              <a:rPr lang="en-US" altLang="ko-KR" dirty="0" smtClean="0"/>
              <a:t>metabolism</a:t>
            </a:r>
          </a:p>
          <a:p>
            <a:r>
              <a:rPr lang="en-US" altLang="ko-KR" dirty="0" smtClean="0"/>
              <a:t>Measuring </a:t>
            </a:r>
            <a:r>
              <a:rPr lang="en-US" altLang="ko-KR" dirty="0"/>
              <a:t>tamoxifen and its metabolites in </a:t>
            </a:r>
            <a:r>
              <a:rPr lang="en-US" altLang="ko-KR" dirty="0" smtClean="0"/>
              <a:t>plasma</a:t>
            </a:r>
          </a:p>
          <a:p>
            <a:r>
              <a:rPr lang="en-US" altLang="ko-KR" dirty="0" smtClean="0"/>
              <a:t>12 </a:t>
            </a:r>
            <a:r>
              <a:rPr lang="en-US" altLang="ko-KR" dirty="0"/>
              <a:t>women taking </a:t>
            </a:r>
            <a:r>
              <a:rPr lang="en-US" altLang="ko-KR" dirty="0" smtClean="0"/>
              <a:t>adjuvant tamoxifen</a:t>
            </a:r>
          </a:p>
          <a:p>
            <a:r>
              <a:rPr lang="en-US" altLang="ko-KR" dirty="0" smtClean="0"/>
              <a:t>CYP2D6 genotype </a:t>
            </a:r>
            <a:r>
              <a:rPr lang="en-US" altLang="ko-KR" dirty="0"/>
              <a:t>known and tamoxifen metabolites were measured before and after 4 weeks of </a:t>
            </a:r>
            <a:r>
              <a:rPr lang="en-US" altLang="ko-KR" dirty="0" err="1" smtClean="0"/>
              <a:t>coadministered</a:t>
            </a:r>
            <a:r>
              <a:rPr lang="en-US" altLang="ko-KR" dirty="0"/>
              <a:t> </a:t>
            </a:r>
            <a:r>
              <a:rPr lang="en-US" altLang="ko-KR" dirty="0" smtClean="0"/>
              <a:t>paroxetine</a:t>
            </a:r>
            <a:endParaRPr lang="en-US" altLang="ko-KR" dirty="0"/>
          </a:p>
          <a:p>
            <a:r>
              <a:rPr lang="en-US" altLang="ko-KR" dirty="0" smtClean="0"/>
              <a:t>Plasma </a:t>
            </a:r>
            <a:r>
              <a:rPr lang="en-US" altLang="ko-KR" dirty="0"/>
              <a:t>levels of </a:t>
            </a:r>
            <a:r>
              <a:rPr lang="en-US" altLang="ko-KR" dirty="0" err="1"/>
              <a:t>endoxifen</a:t>
            </a:r>
            <a:r>
              <a:rPr lang="en-US" altLang="ko-KR" dirty="0"/>
              <a:t> </a:t>
            </a:r>
            <a:r>
              <a:rPr lang="en-US" altLang="ko-KR" dirty="0" smtClean="0"/>
              <a:t>significantly decreased </a:t>
            </a:r>
            <a:r>
              <a:rPr lang="en-US" altLang="ko-KR" dirty="0"/>
              <a:t>from a mean of 12.4 ng/ml </a:t>
            </a:r>
            <a:r>
              <a:rPr lang="en-US" altLang="ko-KR" dirty="0" smtClean="0"/>
              <a:t>to </a:t>
            </a:r>
            <a:r>
              <a:rPr lang="en-US" altLang="ko-KR" dirty="0"/>
              <a:t>5.5 </a:t>
            </a:r>
            <a:r>
              <a:rPr lang="en-US" altLang="ko-KR" dirty="0" smtClean="0"/>
              <a:t>ng/ml</a:t>
            </a:r>
          </a:p>
          <a:p>
            <a:r>
              <a:rPr lang="en-US" altLang="ko-KR" dirty="0" err="1" smtClean="0"/>
              <a:t>coadministration</a:t>
            </a:r>
            <a:r>
              <a:rPr lang="en-US" altLang="ko-KR" dirty="0" smtClean="0"/>
              <a:t> </a:t>
            </a:r>
            <a:r>
              <a:rPr lang="en-US" altLang="ko-KR" dirty="0"/>
              <a:t>of paroxetine decreased the concentration </a:t>
            </a:r>
            <a:r>
              <a:rPr lang="en-US" altLang="ko-KR" dirty="0" smtClean="0"/>
              <a:t>of </a:t>
            </a:r>
            <a:r>
              <a:rPr lang="en-US" altLang="ko-KR" dirty="0" err="1" smtClean="0"/>
              <a:t>endoxifen</a:t>
            </a:r>
            <a:r>
              <a:rPr lang="en-US" altLang="ko-KR" dirty="0" smtClean="0"/>
              <a:t> </a:t>
            </a:r>
            <a:r>
              <a:rPr lang="en-US" altLang="ko-KR" dirty="0"/>
              <a:t>in </a:t>
            </a:r>
            <a:r>
              <a:rPr lang="en-US" altLang="ko-KR" dirty="0" smtClean="0"/>
              <a:t>plasma</a:t>
            </a:r>
          </a:p>
          <a:p>
            <a:endParaRPr lang="en-US" altLang="ko-KR" dirty="0" smtClean="0"/>
          </a:p>
          <a:p>
            <a:r>
              <a:rPr lang="en-US" altLang="ko-KR" dirty="0"/>
              <a:t>Borges et al</a:t>
            </a:r>
            <a:r>
              <a:rPr lang="en-US" altLang="ko-KR" dirty="0" smtClean="0"/>
              <a:t>.[</a:t>
            </a:r>
            <a:r>
              <a:rPr lang="en-US" altLang="ko-KR" dirty="0"/>
              <a:t>40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evaluated </a:t>
            </a:r>
            <a:r>
              <a:rPr lang="en-US" altLang="ko-KR" dirty="0"/>
              <a:t>the effect of CYP2D6 genotype </a:t>
            </a:r>
            <a:r>
              <a:rPr lang="en-US" altLang="ko-KR" dirty="0" smtClean="0"/>
              <a:t>and concomitant </a:t>
            </a:r>
            <a:r>
              <a:rPr lang="en-US" altLang="ko-KR" dirty="0"/>
              <a:t>medications on </a:t>
            </a:r>
            <a:r>
              <a:rPr lang="en-US" altLang="ko-KR" dirty="0" err="1"/>
              <a:t>endoxifen</a:t>
            </a:r>
            <a:r>
              <a:rPr lang="en-US" altLang="ko-KR" dirty="0"/>
              <a:t> plasma </a:t>
            </a:r>
            <a:r>
              <a:rPr lang="en-US" altLang="ko-KR" dirty="0" smtClean="0"/>
              <a:t>concentrations. </a:t>
            </a:r>
          </a:p>
          <a:p>
            <a:r>
              <a:rPr lang="en-US" altLang="ko-KR" dirty="0" smtClean="0"/>
              <a:t>prospectively </a:t>
            </a:r>
            <a:r>
              <a:rPr lang="en-US" altLang="ko-KR" dirty="0"/>
              <a:t>enrolled 158 patients with breast cancer who were taking </a:t>
            </a:r>
            <a:r>
              <a:rPr lang="en-US" altLang="ko-KR" dirty="0" smtClean="0"/>
              <a:t>tamoxifen</a:t>
            </a:r>
          </a:p>
          <a:p>
            <a:r>
              <a:rPr lang="en-US" altLang="ko-KR" dirty="0" smtClean="0"/>
              <a:t>genotyping analyses, </a:t>
            </a:r>
            <a:r>
              <a:rPr lang="en-US" altLang="ko-KR" dirty="0"/>
              <a:t>measured plasma concentrations of tamoxifen </a:t>
            </a:r>
            <a:r>
              <a:rPr lang="en-US" altLang="ko-KR" dirty="0" smtClean="0"/>
              <a:t>and its </a:t>
            </a:r>
            <a:r>
              <a:rPr lang="en-US" altLang="ko-KR" dirty="0"/>
              <a:t>metabolites </a:t>
            </a:r>
            <a:r>
              <a:rPr lang="en-US" altLang="ko-KR" dirty="0" smtClean="0"/>
              <a:t>at 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month </a:t>
            </a:r>
            <a:r>
              <a:rPr lang="en-US" altLang="ko-KR" dirty="0"/>
              <a:t>of tamoxifen </a:t>
            </a:r>
            <a:r>
              <a:rPr lang="en-US" altLang="ko-KR" dirty="0" smtClean="0"/>
              <a:t>treatment</a:t>
            </a:r>
          </a:p>
          <a:p>
            <a:r>
              <a:rPr lang="en-US" altLang="ko-KR" dirty="0" smtClean="0"/>
              <a:t>3 </a:t>
            </a:r>
            <a:r>
              <a:rPr lang="en-US" altLang="ko-KR" dirty="0"/>
              <a:t>different genotype groups based on the </a:t>
            </a:r>
            <a:r>
              <a:rPr lang="en-US" altLang="ko-KR" dirty="0" err="1" smtClean="0"/>
              <a:t>endoxifen</a:t>
            </a:r>
            <a:r>
              <a:rPr lang="en-US" altLang="ko-KR" dirty="0" smtClean="0"/>
              <a:t>/N-</a:t>
            </a:r>
            <a:r>
              <a:rPr lang="en-US" altLang="ko-KR" dirty="0" err="1" smtClean="0"/>
              <a:t>desmethylTam</a:t>
            </a:r>
            <a:r>
              <a:rPr lang="en-US" altLang="ko-KR" dirty="0" smtClean="0"/>
              <a:t> </a:t>
            </a:r>
            <a:r>
              <a:rPr lang="en-US" altLang="ko-KR" dirty="0"/>
              <a:t>ratio: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1) low ratios composed by </a:t>
            </a:r>
            <a:r>
              <a:rPr lang="en-US" altLang="ko-KR" dirty="0" smtClean="0"/>
              <a:t>patients lacking </a:t>
            </a:r>
            <a:r>
              <a:rPr lang="en-US" altLang="ko-KR" dirty="0"/>
              <a:t>any functional allele (PM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2) intermediate ratios represented by patients with 1 active allele (IM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3) high </a:t>
            </a:r>
            <a:r>
              <a:rPr lang="en-US" altLang="ko-KR" dirty="0" smtClean="0"/>
              <a:t>ratios composed </a:t>
            </a:r>
            <a:r>
              <a:rPr lang="en-US" altLang="ko-KR" dirty="0"/>
              <a:t>by patients with 2 or more functional alleles (EM</a:t>
            </a:r>
            <a:r>
              <a:rPr lang="en-US" altLang="ko-KR" dirty="0" smtClean="0"/>
              <a:t>).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ean </a:t>
            </a:r>
            <a:r>
              <a:rPr lang="en-US" altLang="ko-KR" dirty="0" err="1"/>
              <a:t>endoxifen</a:t>
            </a:r>
            <a:r>
              <a:rPr lang="en-US" altLang="ko-KR" dirty="0"/>
              <a:t> plasma concentration </a:t>
            </a:r>
            <a:r>
              <a:rPr lang="en-US" altLang="ko-KR" dirty="0" smtClean="0"/>
              <a:t>significantly </a:t>
            </a:r>
            <a:r>
              <a:rPr lang="en-US" altLang="ko-KR" dirty="0"/>
              <a:t>lower in CYP2D6 extensive metabolizers who </a:t>
            </a:r>
            <a:r>
              <a:rPr lang="en-US" altLang="ko-KR" dirty="0" smtClean="0"/>
              <a:t>were taking </a:t>
            </a:r>
            <a:r>
              <a:rPr lang="en-US" altLang="ko-KR" dirty="0"/>
              <a:t>potent CYP2D6 inhibitors than in those who were </a:t>
            </a:r>
            <a:r>
              <a:rPr lang="en-US" altLang="ko-KR" dirty="0" smtClean="0"/>
              <a:t>not taking </a:t>
            </a:r>
            <a:r>
              <a:rPr lang="en-US" altLang="ko-KR" dirty="0"/>
              <a:t>CYP2D6 inhibitors (23.5 ± 9.5 </a:t>
            </a:r>
            <a:r>
              <a:rPr lang="en-US" altLang="ko-KR" dirty="0" err="1"/>
              <a:t>nmol</a:t>
            </a:r>
            <a:r>
              <a:rPr lang="en-US" altLang="ko-KR" dirty="0"/>
              <a:t>/L vs 84.1 ± 39.4 </a:t>
            </a:r>
            <a:r>
              <a:rPr lang="en-US" altLang="ko-KR" dirty="0" err="1" smtClean="0"/>
              <a:t>nmol</a:t>
            </a:r>
            <a:r>
              <a:rPr lang="en-US" altLang="ko-KR" dirty="0" smtClean="0"/>
              <a:t>/L, p </a:t>
            </a:r>
            <a:r>
              <a:rPr lang="en-US" altLang="ko-KR" dirty="0"/>
              <a:t>&lt; </a:t>
            </a:r>
            <a:r>
              <a:rPr lang="en-US" altLang="ko-KR" dirty="0" smtClean="0"/>
              <a:t>0.001)</a:t>
            </a:r>
          </a:p>
          <a:p>
            <a:r>
              <a:rPr lang="en-US" altLang="ko-KR" dirty="0" smtClean="0"/>
              <a:t>concluding </a:t>
            </a:r>
            <a:r>
              <a:rPr lang="en-US" altLang="ko-KR" dirty="0"/>
              <a:t>that potent CYP2D6 inhibitors may have </a:t>
            </a:r>
            <a:r>
              <a:rPr lang="en-US" altLang="ko-KR" dirty="0" smtClean="0"/>
              <a:t>an</a:t>
            </a:r>
            <a:r>
              <a:rPr lang="en-US" altLang="ko-KR" dirty="0"/>
              <a:t> </a:t>
            </a:r>
            <a:r>
              <a:rPr lang="en-US" altLang="ko-KR" dirty="0" smtClean="0"/>
              <a:t>impact </a:t>
            </a:r>
            <a:r>
              <a:rPr lang="en-US" altLang="ko-KR" dirty="0"/>
              <a:t>on response to tamoxifen </a:t>
            </a:r>
            <a:r>
              <a:rPr lang="en-US" altLang="ko-KR" dirty="0" smtClean="0"/>
              <a:t>therapy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8737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Jin</a:t>
            </a:r>
            <a:r>
              <a:rPr lang="en-US" altLang="ko-KR" dirty="0"/>
              <a:t> et al. published in </a:t>
            </a:r>
            <a:r>
              <a:rPr lang="en-US" altLang="ko-KR" dirty="0" smtClean="0"/>
              <a:t>2005[41]</a:t>
            </a:r>
          </a:p>
          <a:p>
            <a:pPr lvl="1"/>
            <a:r>
              <a:rPr lang="en-US" altLang="ko-KR" dirty="0" smtClean="0"/>
              <a:t>effects </a:t>
            </a:r>
            <a:r>
              <a:rPr lang="en-US" altLang="ko-KR" dirty="0"/>
              <a:t>of concomitant use of SSRIs in women who take </a:t>
            </a:r>
            <a:r>
              <a:rPr lang="en-US" altLang="ko-KR" dirty="0" smtClean="0"/>
              <a:t>tamoxifen</a:t>
            </a:r>
          </a:p>
          <a:p>
            <a:pPr lvl="1"/>
            <a:r>
              <a:rPr lang="en-US" altLang="ko-KR" dirty="0" smtClean="0"/>
              <a:t>genotypes </a:t>
            </a:r>
            <a:r>
              <a:rPr lang="en-US" altLang="ko-KR" dirty="0"/>
              <a:t>of genes involved in </a:t>
            </a:r>
            <a:r>
              <a:rPr lang="en-US" altLang="ko-KR" dirty="0" smtClean="0"/>
              <a:t>tamoxifen-metabolism</a:t>
            </a:r>
          </a:p>
          <a:p>
            <a:pPr lvl="1"/>
            <a:r>
              <a:rPr lang="en-US" altLang="ko-KR" dirty="0" smtClean="0"/>
              <a:t>80 </a:t>
            </a:r>
            <a:r>
              <a:rPr lang="en-US" altLang="ko-KR" dirty="0"/>
              <a:t>patients who were beginning tamoxifen therapy (20 </a:t>
            </a:r>
            <a:r>
              <a:rPr lang="en-US" altLang="ko-KR" dirty="0" smtClean="0"/>
              <a:t>mg/day)</a:t>
            </a:r>
          </a:p>
          <a:p>
            <a:pPr lvl="1"/>
            <a:r>
              <a:rPr lang="en-US" altLang="ko-KR" dirty="0" smtClean="0"/>
              <a:t>genotyped </a:t>
            </a:r>
            <a:r>
              <a:rPr lang="en-US" altLang="ko-KR" dirty="0"/>
              <a:t>for common alleles of the CYP2D6, CYP2C9, CYP3A5, and SULT1A1 </a:t>
            </a:r>
            <a:r>
              <a:rPr lang="en-US" altLang="ko-KR" dirty="0" smtClean="0"/>
              <a:t>genes.</a:t>
            </a:r>
          </a:p>
          <a:p>
            <a:pPr lvl="1"/>
            <a:r>
              <a:rPr lang="en-US" altLang="ko-KR" dirty="0" smtClean="0"/>
              <a:t>Plasma </a:t>
            </a:r>
            <a:r>
              <a:rPr lang="en-US" altLang="ko-KR" dirty="0"/>
              <a:t>concentrations of tamoxifen and its metabolites </a:t>
            </a:r>
            <a:r>
              <a:rPr lang="en-US" altLang="ko-KR" dirty="0" smtClean="0"/>
              <a:t>measured </a:t>
            </a:r>
            <a:r>
              <a:rPr lang="en-US" altLang="ko-KR" dirty="0"/>
              <a:t>after 1 and 4 months of tamoxifen </a:t>
            </a:r>
            <a:r>
              <a:rPr lang="en-US" altLang="ko-KR" dirty="0" smtClean="0"/>
              <a:t>therapy</a:t>
            </a:r>
          </a:p>
          <a:p>
            <a:pPr lvl="1"/>
            <a:r>
              <a:rPr lang="en-US" altLang="ko-KR" dirty="0" smtClean="0"/>
              <a:t>Plasma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concentrations were statistically significantly lower in PM and IM (20.0 </a:t>
            </a:r>
            <a:r>
              <a:rPr lang="en-US" altLang="ko-KR" dirty="0" err="1"/>
              <a:t>nM</a:t>
            </a:r>
            <a:r>
              <a:rPr lang="en-US" altLang="ko-KR" dirty="0"/>
              <a:t> and 43.1 </a:t>
            </a:r>
            <a:r>
              <a:rPr lang="en-US" altLang="ko-KR" dirty="0" err="1"/>
              <a:t>nM</a:t>
            </a:r>
            <a:r>
              <a:rPr lang="en-US" altLang="ko-KR" dirty="0"/>
              <a:t>, respectively) than in EM (78.0 </a:t>
            </a:r>
            <a:r>
              <a:rPr lang="en-US" altLang="ko-KR" dirty="0" err="1"/>
              <a:t>nM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24 patients </a:t>
            </a:r>
            <a:r>
              <a:rPr lang="en-US" altLang="ko-KR" dirty="0"/>
              <a:t>were taking CYP2D6 </a:t>
            </a:r>
            <a:r>
              <a:rPr lang="en-US" altLang="ko-KR" dirty="0" smtClean="0"/>
              <a:t>inhibitors</a:t>
            </a:r>
          </a:p>
          <a:p>
            <a:pPr lvl="2"/>
            <a:r>
              <a:rPr lang="en-US" altLang="ko-KR" dirty="0" smtClean="0"/>
              <a:t>EM</a:t>
            </a:r>
            <a:r>
              <a:rPr lang="en-US" altLang="ko-KR" dirty="0"/>
              <a:t>, </a:t>
            </a:r>
            <a:r>
              <a:rPr lang="en-US" altLang="ko-KR" dirty="0" smtClean="0"/>
              <a:t>mean </a:t>
            </a:r>
            <a:r>
              <a:rPr lang="en-US" altLang="ko-KR" dirty="0"/>
              <a:t>plasma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 was 58% lower </a:t>
            </a:r>
            <a:r>
              <a:rPr lang="en-US" altLang="ko-KR" dirty="0" smtClean="0"/>
              <a:t>who </a:t>
            </a:r>
            <a:r>
              <a:rPr lang="en-US" altLang="ko-KR" dirty="0"/>
              <a:t>were not assuming CYP2D6 inhibitors (38.6 </a:t>
            </a:r>
            <a:r>
              <a:rPr lang="en-US" altLang="ko-KR" dirty="0" err="1"/>
              <a:t>nM</a:t>
            </a:r>
            <a:r>
              <a:rPr lang="en-US" altLang="ko-KR" dirty="0"/>
              <a:t> vs 91.4 </a:t>
            </a:r>
            <a:r>
              <a:rPr lang="en-US" altLang="ko-KR" dirty="0" err="1"/>
              <a:t>nM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plasma </a:t>
            </a:r>
            <a:r>
              <a:rPr lang="en-US" altLang="ko-KR" dirty="0" err="1"/>
              <a:t>endoxifen</a:t>
            </a:r>
            <a:r>
              <a:rPr lang="en-US" altLang="ko-KR" dirty="0"/>
              <a:t> concentration was reduced substantially in subjects who took paroxetine and less reduced in women taking venlafaxine.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 </a:t>
            </a:r>
            <a:r>
              <a:rPr lang="en-US" altLang="ko-KR" dirty="0"/>
              <a:t>effect was counted for CYP2C9, CYP3A5 or SULT1A1 genetic variations on plasma concentrations of tamoxifen or its </a:t>
            </a:r>
            <a:r>
              <a:rPr lang="en-US" altLang="ko-KR" dirty="0" smtClean="0"/>
              <a:t>metabolites</a:t>
            </a:r>
          </a:p>
          <a:p>
            <a:pPr lvl="1"/>
            <a:r>
              <a:rPr lang="en-US" altLang="ko-KR" dirty="0" smtClean="0"/>
              <a:t>These </a:t>
            </a:r>
            <a:r>
              <a:rPr lang="en-US" altLang="ko-KR" dirty="0"/>
              <a:t>results suggest us that the switch from strong inhibitors, like paroxetine, to weak inhibitors is strongly supported in patients taking </a:t>
            </a:r>
            <a:r>
              <a:rPr lang="en-US" altLang="ko-KR" dirty="0" smtClean="0"/>
              <a:t>tamoxifen.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03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/>
          <a:lstStyle/>
          <a:p>
            <a:r>
              <a:rPr lang="en-US" altLang="ko-KR" dirty="0" smtClean="0"/>
              <a:t>Linked to metabolism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Prodrug metabolized mainly via cytochrome P450 (CYP) enzymes </a:t>
            </a:r>
          </a:p>
          <a:p>
            <a:pPr lvl="1"/>
            <a:r>
              <a:rPr lang="en-US" altLang="ko-KR" dirty="0" smtClean="0"/>
              <a:t>into multitude of active metabolites with variable potencies towards the ER 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rug–drug interactions effect plasma conc. </a:t>
            </a:r>
            <a:r>
              <a:rPr lang="en-US" altLang="ko-KR" dirty="0"/>
              <a:t>o</a:t>
            </a:r>
            <a:r>
              <a:rPr lang="en-US" altLang="ko-KR" dirty="0" smtClean="0"/>
              <a:t>f </a:t>
            </a:r>
            <a:r>
              <a:rPr lang="en-US" altLang="ko-KR" dirty="0" err="1" smtClean="0"/>
              <a:t>endoxifen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SSRIs for hot flashes </a:t>
            </a:r>
            <a:r>
              <a:rPr lang="en-US" altLang="ko-KR" dirty="0"/>
              <a:t>in women who take </a:t>
            </a:r>
            <a:r>
              <a:rPr lang="en-US" altLang="ko-KR" dirty="0" smtClean="0"/>
              <a:t>tamoxifen</a:t>
            </a:r>
          </a:p>
          <a:p>
            <a:pPr lvl="1"/>
            <a:r>
              <a:rPr lang="en-US" altLang="ko-KR" dirty="0" smtClean="0"/>
              <a:t>some </a:t>
            </a:r>
            <a:r>
              <a:rPr lang="en-US" altLang="ko-KR" dirty="0"/>
              <a:t>SSRIs (i.e. paroxetine, fluoxetine) </a:t>
            </a:r>
            <a:r>
              <a:rPr lang="en-US" altLang="ko-KR" dirty="0" smtClean="0"/>
              <a:t>inhibit CYP2D6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 smtClean="0"/>
              <a:t>negative affect </a:t>
            </a:r>
            <a:r>
              <a:rPr lang="en-US" altLang="ko-KR" dirty="0"/>
              <a:t>metabolic activation of </a:t>
            </a:r>
            <a:r>
              <a:rPr lang="en-US" altLang="ko-KR" dirty="0" smtClean="0"/>
              <a:t>tamoxifen </a:t>
            </a:r>
          </a:p>
          <a:p>
            <a:pPr lvl="1"/>
            <a:r>
              <a:rPr lang="en-US" altLang="ko-KR" dirty="0"/>
              <a:t>G</a:t>
            </a:r>
            <a:r>
              <a:rPr lang="en-US" altLang="ko-KR" dirty="0" smtClean="0"/>
              <a:t>ood </a:t>
            </a:r>
            <a:r>
              <a:rPr lang="en-US" altLang="ko-KR" dirty="0"/>
              <a:t>understanding of these </a:t>
            </a:r>
            <a:r>
              <a:rPr lang="en-US" altLang="ko-KR" dirty="0" smtClean="0"/>
              <a:t>interactions are important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845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Binkhorst</a:t>
            </a:r>
            <a:r>
              <a:rPr lang="en-US" altLang="ko-KR" dirty="0" smtClean="0"/>
              <a:t> </a:t>
            </a:r>
            <a:r>
              <a:rPr lang="en-US" altLang="ko-KR" dirty="0"/>
              <a:t>et </a:t>
            </a:r>
            <a:r>
              <a:rPr lang="en-US" altLang="ko-KR" dirty="0" smtClean="0"/>
              <a:t>al.</a:t>
            </a:r>
          </a:p>
          <a:p>
            <a:pPr lvl="1"/>
            <a:r>
              <a:rPr lang="en-US" altLang="ko-KR" dirty="0" smtClean="0"/>
              <a:t>Methods</a:t>
            </a:r>
          </a:p>
          <a:p>
            <a:pPr lvl="2"/>
            <a:r>
              <a:rPr lang="en-US" altLang="ko-KR" dirty="0" smtClean="0"/>
              <a:t>10 </a:t>
            </a:r>
            <a:r>
              <a:rPr lang="en-US" altLang="ko-KR" dirty="0"/>
              <a:t>breast cancer </a:t>
            </a:r>
            <a:r>
              <a:rPr lang="en-US" altLang="ko-KR" dirty="0" smtClean="0"/>
              <a:t>patients </a:t>
            </a:r>
            <a:r>
              <a:rPr lang="en-US" altLang="ko-KR" dirty="0"/>
              <a:t>treated with tamoxifen in combination with strong CYP2D6-inhibitors (paroxetine or fluoxetine) for at least 4 </a:t>
            </a:r>
            <a:r>
              <a:rPr lang="en-US" altLang="ko-KR" dirty="0" smtClean="0"/>
              <a:t>weeks.</a:t>
            </a:r>
          </a:p>
          <a:p>
            <a:pPr lvl="2"/>
            <a:r>
              <a:rPr lang="en-US" altLang="ko-KR" dirty="0" smtClean="0"/>
              <a:t>Patients switched </a:t>
            </a:r>
            <a:r>
              <a:rPr lang="en-US" altLang="ko-KR" dirty="0"/>
              <a:t>to treatment with escitalopram or venlafaxine and pharmacokinetic blood sampling was performed over 24 h before and after the </a:t>
            </a:r>
            <a:r>
              <a:rPr lang="en-US" altLang="ko-KR" dirty="0" smtClean="0"/>
              <a:t>switch.</a:t>
            </a:r>
          </a:p>
          <a:p>
            <a:pPr lvl="1"/>
            <a:r>
              <a:rPr lang="en-US" altLang="ko-KR" dirty="0" smtClean="0"/>
              <a:t>Results</a:t>
            </a:r>
          </a:p>
          <a:p>
            <a:pPr lvl="2"/>
            <a:r>
              <a:rPr lang="en-US" altLang="ko-KR" dirty="0" err="1" smtClean="0"/>
              <a:t>Endoxifen</a:t>
            </a:r>
            <a:r>
              <a:rPr lang="en-US" altLang="ko-KR" dirty="0" smtClean="0"/>
              <a:t> </a:t>
            </a:r>
            <a:r>
              <a:rPr lang="en-US" altLang="ko-KR" dirty="0"/>
              <a:t>plasma concentrations were 3-fold higher on escitalopram treatment than during paroxetine or fluoxetine </a:t>
            </a:r>
            <a:r>
              <a:rPr lang="en-US" altLang="ko-KR" dirty="0" err="1"/>
              <a:t>coadministration</a:t>
            </a:r>
            <a:r>
              <a:rPr lang="en-US" altLang="ko-KR" dirty="0"/>
              <a:t> (median 387 </a:t>
            </a:r>
            <a:r>
              <a:rPr lang="en-US" altLang="ko-KR" dirty="0" err="1"/>
              <a:t>nM</a:t>
            </a:r>
            <a:r>
              <a:rPr lang="en-US" altLang="ko-KR" dirty="0"/>
              <a:t> vs 99.2 </a:t>
            </a:r>
            <a:r>
              <a:rPr lang="en-US" altLang="ko-KR" dirty="0" err="1"/>
              <a:t>nM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ko-KR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38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Tamoxifen metabolism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2" y="100446"/>
            <a:ext cx="8055904" cy="63309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72936" y="2743200"/>
            <a:ext cx="1475509" cy="1880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5771" y="1752599"/>
            <a:ext cx="1925774" cy="12192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13476" y="2971800"/>
            <a:ext cx="1895395" cy="16521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72626" y="515539"/>
            <a:ext cx="38421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Tam </a:t>
            </a:r>
            <a:r>
              <a:rPr lang="en-US" altLang="ko-KR" sz="1600" dirty="0" smtClean="0"/>
              <a:t>→ N-</a:t>
            </a:r>
            <a:r>
              <a:rPr lang="en-US" altLang="ko-KR" sz="1600" dirty="0" err="1" smtClean="0"/>
              <a:t>desmethyl</a:t>
            </a:r>
            <a:r>
              <a:rPr lang="en-US" altLang="ko-KR" sz="1600" dirty="0" smtClean="0"/>
              <a:t>-Tam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By CYP3A4/5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~90%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Tam → </a:t>
            </a:r>
            <a:r>
              <a:rPr lang="en-US" altLang="ko-KR" sz="1600" dirty="0" smtClean="0"/>
              <a:t>4-OH-Tam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Minor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By </a:t>
            </a:r>
            <a:r>
              <a:rPr lang="en-US" altLang="ko-KR" sz="1600" b="1" dirty="0"/>
              <a:t>CYP2D6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→ </a:t>
            </a:r>
            <a:r>
              <a:rPr lang="en-US" altLang="ko-KR" sz="1600" dirty="0" err="1" smtClean="0"/>
              <a:t>endoxifen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From N-</a:t>
            </a:r>
            <a:r>
              <a:rPr lang="en-US" altLang="ko-KR" sz="1600" dirty="0" err="1"/>
              <a:t>desmethylTam</a:t>
            </a:r>
            <a:r>
              <a:rPr lang="en-US" altLang="ko-KR" sz="1600" dirty="0"/>
              <a:t> and 4-OH-Tam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By CYP3A4/5 and </a:t>
            </a:r>
            <a:r>
              <a:rPr lang="en-US" altLang="ko-KR" sz="1600" b="1" dirty="0"/>
              <a:t>CYP2D6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/>
              <a:t>H</a:t>
            </a:r>
            <a:r>
              <a:rPr lang="en-US" altLang="ko-KR" sz="1600" b="1" u="sng" dirty="0" smtClean="0"/>
              <a:t>igh </a:t>
            </a:r>
            <a:r>
              <a:rPr lang="en-US" altLang="ko-KR" sz="1600" b="1" u="sng" dirty="0"/>
              <a:t>anti-estrogenic </a:t>
            </a:r>
            <a:r>
              <a:rPr lang="en-US" altLang="ko-KR" sz="1600" b="1" u="sng" dirty="0" smtClean="0"/>
              <a:t>potential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4-OH-Tam </a:t>
            </a:r>
            <a:r>
              <a:rPr lang="en-US" altLang="ko-KR" sz="1600" b="1" u="sng" dirty="0"/>
              <a:t>and </a:t>
            </a:r>
            <a:r>
              <a:rPr lang="en-US" altLang="ko-KR" sz="1600" b="1" u="sng" dirty="0" err="1"/>
              <a:t>endoxifen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similar potency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=lower N-</a:t>
            </a:r>
            <a:r>
              <a:rPr lang="en-US" altLang="ko-KR" sz="1200" b="1" u="sng" dirty="0" err="1" smtClean="0"/>
              <a:t>desmethylTam</a:t>
            </a:r>
            <a:r>
              <a:rPr lang="en-US" altLang="ko-KR" sz="1200" b="1" u="sng" dirty="0" smtClean="0"/>
              <a:t>/</a:t>
            </a:r>
            <a:r>
              <a:rPr lang="en-US" altLang="ko-KR" sz="1200" b="1" u="sng" dirty="0" err="1" smtClean="0"/>
              <a:t>endoxifen</a:t>
            </a:r>
            <a:r>
              <a:rPr lang="en-US" altLang="ko-KR" sz="1200" b="1" u="sng" dirty="0" smtClean="0"/>
              <a:t> ratio</a:t>
            </a:r>
            <a:endParaRPr lang="en-US" altLang="ko-KR" sz="12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998027" y="6141027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4-OH-Ndesmethyl-tamoxifen=</a:t>
            </a:r>
            <a:r>
              <a:rPr lang="en-US" altLang="ko-KR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endoxifen</a:t>
            </a:r>
            <a:endParaRPr lang="en-US" altLang="ko-KR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Tamoxifen = Tam</a:t>
            </a:r>
            <a:endParaRPr lang="en-US" altLang="ko-K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7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2" y="0"/>
            <a:ext cx="8055904" cy="63309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18810" y="1995055"/>
            <a:ext cx="3044536" cy="1475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72626" y="292683"/>
            <a:ext cx="38808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Tam → Glucuronide metabolites → Tamoxifen N-oxide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Minor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UGT -&gt; </a:t>
            </a:r>
            <a:r>
              <a:rPr lang="en-US" altLang="ko-KR" sz="1600" dirty="0" err="1"/>
              <a:t>flavin</a:t>
            </a:r>
            <a:r>
              <a:rPr lang="en-US" altLang="ko-KR" sz="1600" dirty="0"/>
              <a:t>-containing monooxygenases (FMOs)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Inactivated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N-</a:t>
            </a:r>
            <a:r>
              <a:rPr lang="en-US" altLang="ko-KR" sz="1600" dirty="0" err="1" smtClean="0"/>
              <a:t>desmethyl</a:t>
            </a:r>
            <a:r>
              <a:rPr lang="en-US" altLang="ko-KR" sz="1600" dirty="0" smtClean="0"/>
              <a:t>-Tam, 4-OH-Tam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UGT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4-OH-Tam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SULT1A1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018810" y="3678383"/>
            <a:ext cx="229639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10203" y="1534392"/>
            <a:ext cx="2296390" cy="457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951" y="267128"/>
            <a:ext cx="11433385" cy="6331099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Endoxifen</a:t>
            </a:r>
            <a:r>
              <a:rPr lang="en-US" altLang="ko-KR" dirty="0" smtClean="0"/>
              <a:t> </a:t>
            </a:r>
            <a:r>
              <a:rPr lang="en-US" altLang="ko-KR" dirty="0"/>
              <a:t>→ </a:t>
            </a:r>
            <a:r>
              <a:rPr lang="en-US" altLang="ko-KR" dirty="0" err="1" smtClean="0"/>
              <a:t>Norendoxifen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By CYP3A4/5</a:t>
            </a:r>
          </a:p>
          <a:p>
            <a:pPr lvl="1"/>
            <a:r>
              <a:rPr lang="en-US" altLang="ko-KR" dirty="0" smtClean="0"/>
              <a:t>potent </a:t>
            </a:r>
            <a:r>
              <a:rPr lang="en-US" altLang="ko-KR" dirty="0"/>
              <a:t>inhibitor of CYP19A1, </a:t>
            </a:r>
            <a:r>
              <a:rPr lang="en-US" altLang="ko-KR" dirty="0" smtClean="0"/>
              <a:t>which is inactivated </a:t>
            </a:r>
            <a:r>
              <a:rPr lang="en-US" altLang="ko-KR" dirty="0"/>
              <a:t>by </a:t>
            </a:r>
            <a:r>
              <a:rPr lang="en-US" altLang="ko-KR" b="1" dirty="0" smtClean="0"/>
              <a:t>UGTs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trans-4-OH-Tam </a:t>
            </a:r>
            <a:r>
              <a:rPr lang="en-US" altLang="ko-KR" dirty="0"/>
              <a:t>→ </a:t>
            </a:r>
            <a:r>
              <a:rPr lang="en-US" altLang="ko-KR" dirty="0" smtClean="0"/>
              <a:t>cis-4-OH-Tam</a:t>
            </a:r>
          </a:p>
          <a:p>
            <a:pPr lvl="1"/>
            <a:r>
              <a:rPr lang="en-US" altLang="ko-KR" dirty="0"/>
              <a:t>CYP1B1, CYP2B6 </a:t>
            </a:r>
            <a:r>
              <a:rPr lang="en-US" altLang="ko-KR" dirty="0" smtClean="0"/>
              <a:t>and CYP2C19</a:t>
            </a:r>
          </a:p>
          <a:p>
            <a:pPr lvl="1"/>
            <a:r>
              <a:rPr lang="en-US" altLang="ko-KR" dirty="0" smtClean="0"/>
              <a:t>Weakly estrogenic</a:t>
            </a:r>
          </a:p>
          <a:p>
            <a:pPr lvl="1"/>
            <a:r>
              <a:rPr lang="en-US" altLang="ko-KR" dirty="0" smtClean="0"/>
              <a:t>Possibly associated with drug-resistant </a:t>
            </a:r>
            <a:r>
              <a:rPr lang="en-US" altLang="ko-KR" dirty="0" err="1" smtClean="0"/>
              <a:t>phenotyes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99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3275</Words>
  <Application>Microsoft Office PowerPoint</Application>
  <PresentationFormat>와이드스크린</PresentationFormat>
  <Paragraphs>399</Paragraphs>
  <Slides>50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Arial Unicode MS</vt:lpstr>
      <vt:lpstr>맑은 고딕</vt:lpstr>
      <vt:lpstr>Arial</vt:lpstr>
      <vt:lpstr>Calibri</vt:lpstr>
      <vt:lpstr>Wingdings</vt:lpstr>
      <vt:lpstr>Office 테마</vt:lpstr>
      <vt:lpstr>PowerPoint 프레젠테이션</vt:lpstr>
      <vt:lpstr>Contents</vt:lpstr>
      <vt:lpstr>Introduction</vt:lpstr>
      <vt:lpstr>PowerPoint 프레젠테이션</vt:lpstr>
      <vt:lpstr>PowerPoint 프레젠테이션</vt:lpstr>
      <vt:lpstr>Tamoxifen metabolism</vt:lpstr>
      <vt:lpstr>PowerPoint 프레젠테이션</vt:lpstr>
      <vt:lpstr>PowerPoint 프레젠테이션</vt:lpstr>
      <vt:lpstr>PowerPoint 프레젠테이션</vt:lpstr>
      <vt:lpstr>CYP2D6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Drug-drug interactions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Tamoxifen transport (OATP) and inactivation (UGT)</vt:lpstr>
      <vt:lpstr>PowerPoint 프레젠테이션</vt:lpstr>
      <vt:lpstr>PowerPoint 프레젠테이션</vt:lpstr>
      <vt:lpstr>PowerPoint 프레젠테이션</vt:lpstr>
      <vt:lpstr>PowerPoint 프레젠테이션</vt:lpstr>
      <vt:lpstr>Available clinical guidelines</vt:lpstr>
      <vt:lpstr>PowerPoint 프레젠테이션</vt:lpstr>
      <vt:lpstr>PowerPoint 프레젠테이션</vt:lpstr>
      <vt:lpstr>PowerPoint 프레젠테이션</vt:lpstr>
      <vt:lpstr>PowerPoint 프레젠테이션</vt:lpstr>
      <vt:lpstr>Conclusions</vt:lpstr>
      <vt:lpstr>PowerPoint 프레젠테이션</vt:lpstr>
      <vt:lpstr>감사합니다.</vt:lpstr>
      <vt:lpstr>CYP2D6 studies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Drug-drug interaction studies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YoungHa</dc:creator>
  <cp:lastModifiedBy>YoungHa</cp:lastModifiedBy>
  <cp:revision>52</cp:revision>
  <dcterms:created xsi:type="dcterms:W3CDTF">2019-01-09T01:29:45Z</dcterms:created>
  <dcterms:modified xsi:type="dcterms:W3CDTF">2019-01-15T16:21:13Z</dcterms:modified>
</cp:coreProperties>
</file>