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29"/>
  </p:notesMasterIdLst>
  <p:sldIdLst>
    <p:sldId id="256" r:id="rId3"/>
    <p:sldId id="289" r:id="rId4"/>
    <p:sldId id="258" r:id="rId5"/>
    <p:sldId id="259" r:id="rId6"/>
    <p:sldId id="261" r:id="rId7"/>
    <p:sldId id="262" r:id="rId8"/>
    <p:sldId id="275" r:id="rId9"/>
    <p:sldId id="264" r:id="rId10"/>
    <p:sldId id="287" r:id="rId11"/>
    <p:sldId id="265" r:id="rId12"/>
    <p:sldId id="266" r:id="rId13"/>
    <p:sldId id="267" r:id="rId14"/>
    <p:sldId id="276" r:id="rId15"/>
    <p:sldId id="269" r:id="rId16"/>
    <p:sldId id="271" r:id="rId17"/>
    <p:sldId id="278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300" autoAdjust="0"/>
  </p:normalViewPr>
  <p:slideViewPr>
    <p:cSldViewPr>
      <p:cViewPr varScale="1">
        <p:scale>
          <a:sx n="55" d="100"/>
          <a:sy n="55" d="100"/>
        </p:scale>
        <p:origin x="22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randomized, four-period, four- treatment, crossover, single-dose study in fasted and fed healthy participants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 assess the fasted-state bioequivalence of a HS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dapagliflozin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2.5-mg tablet vs. a NH 2.5- mg tablet (study 2).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dirty="0" smtClean="0"/>
              <a:t>2.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characterize the effects of a high-fat, high-calorie meal on the PK of a HS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dapagliflozin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2.5-mg tablet and a NH 2.5-mg tablet compared with fasted conditions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0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1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24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Study 2- 4 periods =&gt;might</a:t>
            </a:r>
            <a:r>
              <a:rPr lang="en-US" altLang="ko-KR" baseline="0" dirty="0" smtClean="0"/>
              <a:t> be the reason of higher drop-out rate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8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Food also had no effect on total exposure in study 1, as measured by AUC0–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or t1/2 (Table 2).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90% CIs for the ratios of AUC0–t and AUC0–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were completely contained within the 80– 125% criterion limits when HS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dapagliflozin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10-mg tablets were administered under fed vs. fasting conditions, indicating no food effect on total systemic exposure of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dapagliflozin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(Table 4).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However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there was a 1.25-h delay in the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tmax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for HS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dapagliflozin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10-mg tablets administered under fed vs. fasting conditions (Fig. 2A).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This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resulted in a lower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Cmax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with 90% CIs for the comparison ratio of geometric LS means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90% CIs for the ratios of AUC0–t and AUC0–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were completely contained within the 80– 125% criterion limits when HS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dapagliflozin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10-mg tablets were administered under fed vs. fasting conditions, indicating no food effect on total systemic exposure of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dapagliflozin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(Table 4).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90% CIs of the geometric LS mean ratios for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Cmax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AUC0–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and AUC0–t were completely contained within the 80–125% limits for concluding the bioequivalence of HS and NH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dapagliflozin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10-mg tablets when administered under fasting conditions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4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heat stress had no effect on total exposure in study 2. Geometric mean exposures (AUC0–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or AUC0–t) and geometric mean peak exposure (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Cmax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were nearly identical for the HS and NH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dapagliflozin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2.5-mg tablets administered under fasting conditions.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Statistical comparison of geometric LS means for both sets of parameters between these treatment groups produced 90% CIs that were completely contained within the bioequivalence criterion interval of 80–125%.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study 1, food had no effect on total exposure in study 2. Participants who received NH or HS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dapagliflozin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2.5-mg tablets under fed conditions produced highly comparable, bioequivalent geometric mean AUC0–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AUC0–t to participants receiving the same formulations under fasting conditions 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However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geometric mean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Cmax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was markedly reduced (by  50%) under fed conditions while median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tmax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was delayed to 2.00 h compared with 0.75 h after dosing under fasting conditions.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When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comparing these participants (receiving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dapagliflozin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2.5 mg under fed vs. fasting conditions), the 90% CIs of the ratio of geometric LS means were completely outside the 80–125% criterion limits (Table 5).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Mean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terminal elimination phase, as assessed by t1/2, was close to 10 h for all treatments in study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94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4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05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7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96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4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88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36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8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89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 participants underwent eligibility screening within 21 days before study drug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administration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 day 1 of period 1.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Randomized,</a:t>
            </a:r>
            <a:r>
              <a:rPr lang="en-US" altLang="ko-KR" baseline="0" dirty="0" smtClean="0"/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three-period, three- treatment, crossover, single-dose study in fasted and fed healthy participants.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assess the fasted-state bioequivalence of a HS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dapagliflozin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10-mg tablet vs. a NH 10-mg tablet (study 1) </a:t>
            </a:r>
          </a:p>
          <a:p>
            <a:pPr marL="228600" indent="-228600">
              <a:buAutoNum type="arabicPeriod"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characterize the effects of a high-fat, high-calorie meal on the PK of a HS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dapagliflozin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10-mg tablet compared with fasted conditions (study 1)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6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noProof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noProof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 smtClean="0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dirty="0"/>
              <a:t>Bioequivalence and food effect of heat-stressed and non–heat-stressed </a:t>
            </a:r>
            <a:r>
              <a:rPr lang="en-US" altLang="ko-KR" sz="4000" dirty="0" err="1"/>
              <a:t>dapagliflozin</a:t>
            </a:r>
            <a:r>
              <a:rPr lang="en-US" altLang="ko-KR" sz="4000" dirty="0"/>
              <a:t> 2.5- and 10-mg tablets </a:t>
            </a:r>
            <a:endParaRPr lang="ko-KR" altLang="en-US" sz="4000" dirty="0">
              <a:ea typeface="굴림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3933056"/>
            <a:ext cx="6728792" cy="22098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2019 </a:t>
            </a:r>
            <a:r>
              <a:rPr lang="ko-KR" altLang="en-US" dirty="0" smtClean="0">
                <a:ea typeface="굴림" charset="-127"/>
              </a:rPr>
              <a:t>서울아산병원 동계 </a:t>
            </a:r>
            <a:r>
              <a:rPr lang="en-US" altLang="ko-KR" dirty="0" err="1" smtClean="0">
                <a:ea typeface="굴림" charset="-127"/>
              </a:rPr>
              <a:t>Subinternship</a:t>
            </a:r>
            <a:endParaRPr lang="en-US" altLang="ko-KR" dirty="0" smtClean="0">
              <a:ea typeface="굴림" charset="-127"/>
            </a:endParaRPr>
          </a:p>
          <a:p>
            <a:r>
              <a:rPr lang="ko-KR" altLang="en-US" dirty="0" smtClean="0">
                <a:ea typeface="굴림" charset="-127"/>
              </a:rPr>
              <a:t>임상약리학과</a:t>
            </a:r>
            <a:endParaRPr lang="en-US" altLang="ko-KR" dirty="0" smtClean="0">
              <a:ea typeface="굴림" charset="-127"/>
            </a:endParaRPr>
          </a:p>
          <a:p>
            <a:r>
              <a:rPr lang="ko-KR" altLang="en-US" dirty="0" smtClean="0">
                <a:ea typeface="굴림" charset="-127"/>
              </a:rPr>
              <a:t>이소희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- Study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84784"/>
            <a:ext cx="8892480" cy="4530725"/>
          </a:xfrm>
        </p:spPr>
        <p:txBody>
          <a:bodyPr/>
          <a:lstStyle/>
          <a:p>
            <a:r>
              <a:rPr lang="en-US" altLang="ko-KR" dirty="0" smtClean="0"/>
              <a:t>Study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1950" dirty="0" smtClean="0"/>
              <a:t>A=NH 10mg, fasted. B=HS 10mg, fasted. C=HS 10mg, after a high-fat meal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88840"/>
            <a:ext cx="8147248" cy="393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1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– Study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51669"/>
            <a:ext cx="8651304" cy="4530725"/>
          </a:xfrm>
        </p:spPr>
        <p:txBody>
          <a:bodyPr/>
          <a:lstStyle/>
          <a:p>
            <a:r>
              <a:rPr lang="en-US" altLang="ko-KR" dirty="0" smtClean="0"/>
              <a:t>Study 2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D= </a:t>
            </a:r>
            <a:r>
              <a:rPr lang="en-US" altLang="ko-KR" sz="2000" dirty="0"/>
              <a:t>NH </a:t>
            </a:r>
            <a:r>
              <a:rPr lang="en-US" altLang="ko-KR" sz="2000" dirty="0" smtClean="0"/>
              <a:t>2.5mg, fasted. </a:t>
            </a:r>
            <a:r>
              <a:rPr lang="en-US" altLang="ko-KR" sz="2000" dirty="0"/>
              <a:t>E = HS </a:t>
            </a:r>
            <a:r>
              <a:rPr lang="en-US" altLang="ko-KR" sz="2000" dirty="0" smtClean="0"/>
              <a:t>2.5mg, fasted.    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F </a:t>
            </a:r>
            <a:r>
              <a:rPr lang="en-US" altLang="ko-KR" sz="2000" dirty="0"/>
              <a:t>= NH </a:t>
            </a:r>
            <a:r>
              <a:rPr lang="en-US" altLang="ko-KR" sz="2000" dirty="0" smtClean="0"/>
              <a:t>2.5mg, after </a:t>
            </a:r>
            <a:r>
              <a:rPr lang="en-US" altLang="ko-KR" sz="2000" dirty="0"/>
              <a:t>a high-fat </a:t>
            </a:r>
            <a:r>
              <a:rPr lang="en-US" altLang="ko-KR" sz="2000" dirty="0" smtClean="0"/>
              <a:t>meal. G </a:t>
            </a:r>
            <a:r>
              <a:rPr lang="en-US" altLang="ko-KR" sz="2000" dirty="0"/>
              <a:t>= HS </a:t>
            </a:r>
            <a:r>
              <a:rPr lang="en-US" altLang="ko-KR" sz="2000" dirty="0" smtClean="0"/>
              <a:t>2.5mg after </a:t>
            </a:r>
            <a:r>
              <a:rPr lang="en-US" altLang="ko-KR" sz="2000" dirty="0"/>
              <a:t>a high-fat meal. </a:t>
            </a: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2856"/>
            <a:ext cx="822960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3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– PK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ko-KR" sz="2400" dirty="0" smtClean="0"/>
              <a:t>Blood samples collected : before </a:t>
            </a:r>
            <a:r>
              <a:rPr lang="en-US" altLang="ko-KR" sz="2400" dirty="0"/>
              <a:t>dosing and at 0.25, 0.5, 0.75, 1, 1.5, 2, 4, 8, 12, 16, and 24 h after dosing with a 2.5- or 10-mg </a:t>
            </a:r>
            <a:r>
              <a:rPr lang="en-US" altLang="ko-KR" sz="2400" dirty="0" err="1"/>
              <a:t>dapagliflozin</a:t>
            </a:r>
            <a:r>
              <a:rPr lang="en-US" altLang="ko-KR" sz="2400" dirty="0"/>
              <a:t> tablet; in addition, blood samples were collected at 36 and 48 h only after dosing with a 10-mg </a:t>
            </a:r>
            <a:r>
              <a:rPr lang="en-US" altLang="ko-KR" sz="2400" dirty="0" err="1" smtClean="0"/>
              <a:t>dapagliflozin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tablet. </a:t>
            </a:r>
            <a:endParaRPr lang="en-US" altLang="ko-KR" sz="2400" dirty="0" smtClean="0"/>
          </a:p>
          <a:p>
            <a:r>
              <a:rPr lang="en-US" altLang="ko-KR" sz="2400" dirty="0"/>
              <a:t>PK parameters were derived from 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p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vs. time data using </a:t>
            </a:r>
            <a:r>
              <a:rPr lang="en-US" altLang="ko-KR" sz="2400" dirty="0" err="1"/>
              <a:t>noncompartmental</a:t>
            </a:r>
            <a:r>
              <a:rPr lang="en-US" altLang="ko-KR" sz="2400" dirty="0"/>
              <a:t> methods and actual blood sampling times. </a:t>
            </a:r>
            <a:endParaRPr lang="en-US" altLang="ko-KR" sz="2400" dirty="0" smtClean="0"/>
          </a:p>
          <a:p>
            <a:r>
              <a:rPr lang="en-US" altLang="ko-KR" sz="2400" dirty="0" smtClean="0"/>
              <a:t>Evaluated </a:t>
            </a:r>
            <a:r>
              <a:rPr lang="en-US" altLang="ko-KR" sz="2400" dirty="0"/>
              <a:t>parameters </a:t>
            </a:r>
            <a:r>
              <a:rPr lang="en-US" altLang="ko-KR" sz="2400" dirty="0" smtClean="0"/>
              <a:t>: </a:t>
            </a:r>
            <a:r>
              <a:rPr lang="en-US" altLang="ko-KR" dirty="0" smtClean="0"/>
              <a:t>AUC</a:t>
            </a:r>
            <a:r>
              <a:rPr lang="en-US" altLang="ko-KR" baseline="-25000" dirty="0" smtClean="0"/>
              <a:t>0-t</a:t>
            </a:r>
            <a:r>
              <a:rPr lang="en-US" altLang="ko-KR" sz="2400" dirty="0" smtClean="0"/>
              <a:t>, </a:t>
            </a:r>
            <a:r>
              <a:rPr lang="en-US" altLang="ko-KR" dirty="0" smtClean="0"/>
              <a:t>AUC</a:t>
            </a:r>
            <a:r>
              <a:rPr lang="en-US" altLang="ko-KR" baseline="-25000" dirty="0" smtClean="0"/>
              <a:t>0-inf</a:t>
            </a:r>
            <a:r>
              <a:rPr lang="en-US" altLang="ko-KR" sz="2400" dirty="0" smtClean="0"/>
              <a:t>, 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max</a:t>
            </a:r>
            <a:r>
              <a:rPr lang="en-US" altLang="ko-KR" baseline="-25000" dirty="0" smtClean="0"/>
              <a:t>, 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max</a:t>
            </a:r>
            <a:r>
              <a:rPr lang="en-US" altLang="ko-KR" sz="2400" dirty="0" smtClean="0"/>
              <a:t>,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1/2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242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Methods - Demographics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ko-KR" altLang="en-US" sz="2400">
              <a:ea typeface="굴림" charset="-127"/>
            </a:endParaRPr>
          </a:p>
        </p:txBody>
      </p:sp>
      <p:sp>
        <p:nvSpPr>
          <p:cNvPr id="20489" name="Rectangle 9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ko-KR" dirty="0"/>
              <a:t>Demographic and baseline characteristics were similar between the </a:t>
            </a:r>
            <a:r>
              <a:rPr lang="en-US" altLang="ko-KR" dirty="0" smtClean="0"/>
              <a:t>studies.</a:t>
            </a:r>
            <a:endParaRPr lang="en-US" sz="2000" dirty="0"/>
          </a:p>
        </p:txBody>
      </p:sp>
      <p:sp>
        <p:nvSpPr>
          <p:cNvPr id="20490" name="Rectangle 10"/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endParaRPr lang="en-US" sz="20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199"/>
            <a:ext cx="4038600" cy="51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559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– Participant demographics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950620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25449333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6302827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77206297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2064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Enrolled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Completed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Completion(%)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3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Study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96.6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3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Study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77590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57200" y="2895282"/>
            <a:ext cx="8229600" cy="3235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kern="0" smtClean="0"/>
              <a:t>Study 1 : one participant discontinued for nonmedical reasons.</a:t>
            </a:r>
          </a:p>
          <a:p>
            <a:r>
              <a:rPr lang="en-US" altLang="ko-KR" kern="0" smtClean="0"/>
              <a:t>Study 2 : one participant discontinued due to pregnancy and two participants discontinued due to nonmedical reasons.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4172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964488" cy="1139825"/>
          </a:xfrm>
        </p:spPr>
        <p:txBody>
          <a:bodyPr/>
          <a:lstStyle/>
          <a:p>
            <a:r>
              <a:rPr lang="en-US" altLang="ko-KR" sz="4200" dirty="0" smtClean="0"/>
              <a:t>Results – PK parameter of 10-mg tablets</a:t>
            </a:r>
            <a:endParaRPr lang="ko-KR" altLang="en-US" sz="4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8526712" cy="41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0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964488" cy="1139825"/>
          </a:xfrm>
        </p:spPr>
        <p:txBody>
          <a:bodyPr/>
          <a:lstStyle/>
          <a:p>
            <a:r>
              <a:rPr lang="en-US" altLang="ko-KR" sz="3800" dirty="0" smtClean="0"/>
              <a:t>Results – Statistical analysis of 10-mg tablets</a:t>
            </a:r>
            <a:endParaRPr lang="ko-KR" altLang="en-US" sz="3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8532173" cy="40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1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7813"/>
            <a:ext cx="9036496" cy="1139825"/>
          </a:xfrm>
        </p:spPr>
        <p:txBody>
          <a:bodyPr/>
          <a:lstStyle/>
          <a:p>
            <a:r>
              <a:rPr lang="en-US" altLang="ko-KR" sz="4200" dirty="0"/>
              <a:t>Results – PK parameter of </a:t>
            </a:r>
            <a:r>
              <a:rPr lang="en-US" altLang="ko-KR" sz="4200" dirty="0" smtClean="0"/>
              <a:t>2.5-mg </a:t>
            </a:r>
            <a:r>
              <a:rPr lang="en-US" altLang="ko-KR" sz="4200" dirty="0"/>
              <a:t>tablets</a:t>
            </a:r>
            <a:endParaRPr lang="ko-KR" altLang="en-US" sz="4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8532173" cy="40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5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964488" cy="1139825"/>
          </a:xfrm>
        </p:spPr>
        <p:txBody>
          <a:bodyPr/>
          <a:lstStyle/>
          <a:p>
            <a:r>
              <a:rPr lang="en-US" altLang="ko-KR" sz="3750" dirty="0"/>
              <a:t>Results – Statistical analysis of </a:t>
            </a:r>
            <a:r>
              <a:rPr lang="en-US" altLang="ko-KR" sz="3750" dirty="0" smtClean="0"/>
              <a:t>2.5-mg </a:t>
            </a:r>
            <a:r>
              <a:rPr lang="en-US" altLang="ko-KR" sz="3750" dirty="0"/>
              <a:t>tablets</a:t>
            </a:r>
            <a:endParaRPr lang="ko-KR" altLang="en-US" sz="375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600200"/>
            <a:ext cx="8229600" cy="38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03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7813"/>
            <a:ext cx="8892480" cy="1139825"/>
          </a:xfrm>
        </p:spPr>
        <p:txBody>
          <a:bodyPr/>
          <a:lstStyle/>
          <a:p>
            <a:r>
              <a:rPr lang="en-US" altLang="ko-KR" sz="4300" dirty="0" smtClean="0"/>
              <a:t>Results – Mean </a:t>
            </a:r>
            <a:r>
              <a:rPr lang="en-US" altLang="ko-KR" sz="4300" dirty="0" err="1" smtClean="0"/>
              <a:t>C</a:t>
            </a:r>
            <a:r>
              <a:rPr lang="en-US" altLang="ko-KR" sz="4300" baseline="-25000" dirty="0" err="1" smtClean="0"/>
              <a:t>p</a:t>
            </a:r>
            <a:r>
              <a:rPr lang="en-US" altLang="ko-KR" sz="4300" dirty="0" smtClean="0"/>
              <a:t> vs. time graph(+SD)</a:t>
            </a:r>
            <a:endParaRPr lang="ko-KR" altLang="en-US" sz="4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Study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04864"/>
            <a:ext cx="4936608" cy="4520083"/>
          </a:xfrm>
          <a:prstGeom prst="rect">
            <a:avLst/>
          </a:prstGeom>
        </p:spPr>
      </p:pic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4067944" y="3284984"/>
            <a:ext cx="5076056" cy="161277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400" kern="0" dirty="0" smtClean="0"/>
              <a:t>A=NH 10mg, fasted. </a:t>
            </a:r>
          </a:p>
          <a:p>
            <a:pPr marL="0" indent="0">
              <a:buNone/>
            </a:pPr>
            <a:r>
              <a:rPr lang="en-US" altLang="ko-KR" sz="2400" kern="0" dirty="0"/>
              <a:t> </a:t>
            </a:r>
            <a:r>
              <a:rPr lang="en-US" altLang="ko-KR" sz="2400" kern="0" dirty="0" smtClean="0"/>
              <a:t>   B=HS 10mg, fasted. </a:t>
            </a:r>
          </a:p>
          <a:p>
            <a:pPr marL="0" indent="0">
              <a:buNone/>
            </a:pPr>
            <a:r>
              <a:rPr lang="en-US" altLang="ko-KR" sz="2400" kern="0" dirty="0"/>
              <a:t> </a:t>
            </a:r>
            <a:r>
              <a:rPr lang="en-US" altLang="ko-KR" sz="2400" kern="0" dirty="0" smtClean="0"/>
              <a:t>   C=HS 10mg, after a high-fat meal</a:t>
            </a:r>
            <a:endParaRPr lang="en-US" altLang="ko-KR" sz="2400" kern="0" dirty="0"/>
          </a:p>
        </p:txBody>
      </p:sp>
    </p:spTree>
    <p:extLst>
      <p:ext uri="{BB962C8B-B14F-4D97-AF65-F5344CB8AC3E}">
        <p14:creationId xmlns:p14="http://schemas.microsoft.com/office/powerpoint/2010/main" val="9808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307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17638"/>
            <a:ext cx="8269726" cy="400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90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7813"/>
            <a:ext cx="8892480" cy="1139825"/>
          </a:xfrm>
        </p:spPr>
        <p:txBody>
          <a:bodyPr/>
          <a:lstStyle/>
          <a:p>
            <a:r>
              <a:rPr lang="en-US" altLang="ko-KR" sz="4300" dirty="0"/>
              <a:t>Results – Mean </a:t>
            </a:r>
            <a:r>
              <a:rPr lang="en-US" altLang="ko-KR" sz="4300" dirty="0" err="1"/>
              <a:t>C</a:t>
            </a:r>
            <a:r>
              <a:rPr lang="en-US" altLang="ko-KR" sz="4300" baseline="-25000" dirty="0" err="1"/>
              <a:t>p</a:t>
            </a:r>
            <a:r>
              <a:rPr lang="en-US" altLang="ko-KR" sz="4300" dirty="0"/>
              <a:t> vs. time graph(+SD)</a:t>
            </a:r>
            <a:endParaRPr lang="ko-KR" altLang="en-US" sz="4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Study 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24" y="2204864"/>
            <a:ext cx="5237540" cy="4535018"/>
          </a:xfrm>
          <a:prstGeom prst="rect">
            <a:avLst/>
          </a:prstGeom>
        </p:spPr>
      </p:pic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4494757" y="3284984"/>
            <a:ext cx="4649243" cy="158417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 smtClean="0"/>
              <a:t>D= NH 2.5mg, fasted. </a:t>
            </a:r>
          </a:p>
          <a:p>
            <a:pPr marL="0" indent="0">
              <a:buNone/>
            </a:pPr>
            <a:r>
              <a:rPr lang="en-US" altLang="ko-KR" sz="2000" kern="0" dirty="0"/>
              <a:t> </a:t>
            </a:r>
            <a:r>
              <a:rPr lang="en-US" altLang="ko-KR" sz="2000" kern="0" dirty="0" smtClean="0"/>
              <a:t>    E = HS 2.5mg, fasted. 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2000" kern="0" dirty="0" smtClean="0"/>
              <a:t>     F = NH 2.5mg, after a high-fat meal.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2000" kern="0" dirty="0" smtClean="0"/>
              <a:t>     G = HS 2.5mg after a high-fat meal. 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3669948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There is virtually no differences of bioavailability of </a:t>
            </a:r>
            <a:r>
              <a:rPr lang="en-US" altLang="ko-KR" dirty="0" err="1" smtClean="0"/>
              <a:t>dapagliflozin</a:t>
            </a:r>
            <a:r>
              <a:rPr lang="en-US" altLang="ko-KR" dirty="0" smtClean="0"/>
              <a:t> regardless of its polymorphic forms- between the amorphous and crystalline forms of </a:t>
            </a:r>
            <a:r>
              <a:rPr lang="en-US" altLang="ko-KR" dirty="0" err="1" smtClean="0"/>
              <a:t>dapagliflozin</a:t>
            </a:r>
            <a:r>
              <a:rPr lang="en-US" altLang="ko-KR" dirty="0"/>
              <a:t> </a:t>
            </a:r>
            <a:r>
              <a:rPr lang="en-US" altLang="ko-KR" dirty="0" smtClean="0"/>
              <a:t>and no impact on </a:t>
            </a:r>
            <a:r>
              <a:rPr lang="en-US" altLang="ko-KR" i="1" dirty="0" smtClean="0"/>
              <a:t>in vivo</a:t>
            </a:r>
            <a:r>
              <a:rPr lang="en-US" altLang="ko-KR" dirty="0" smtClean="0"/>
              <a:t> product performance.</a:t>
            </a:r>
          </a:p>
          <a:p>
            <a:r>
              <a:rPr lang="en-US" altLang="ko-KR" dirty="0" smtClean="0"/>
              <a:t>Also, the study found </a:t>
            </a:r>
            <a:r>
              <a:rPr lang="en-US" altLang="ko-KR" dirty="0"/>
              <a:t>no clinically meaningful food effects on the PK profiles of the NH and HS </a:t>
            </a:r>
            <a:r>
              <a:rPr lang="en-US" altLang="ko-KR" dirty="0" err="1"/>
              <a:t>dapagliflozin</a:t>
            </a:r>
            <a:r>
              <a:rPr lang="en-US" altLang="ko-KR" dirty="0"/>
              <a:t> tablets because the overall extent of exposure (as assessed by AUC) was unaffected by food. 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14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 – Safety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Adverse event summaries - Study 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04863"/>
            <a:ext cx="8542587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– Safety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30725"/>
          </a:xfrm>
        </p:spPr>
        <p:txBody>
          <a:bodyPr/>
          <a:lstStyle/>
          <a:p>
            <a:r>
              <a:rPr lang="en-US" altLang="ko-KR" dirty="0"/>
              <a:t>Adverse event summaries </a:t>
            </a:r>
            <a:r>
              <a:rPr lang="en-US" altLang="ko-KR" dirty="0" smtClean="0"/>
              <a:t>– Study 2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 AEs leading to study discontinuation were reported in either study.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16" y="2204864"/>
            <a:ext cx="837305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data </a:t>
            </a:r>
            <a:r>
              <a:rPr lang="en-US" altLang="ko-KR" dirty="0" smtClean="0"/>
              <a:t>showed no </a:t>
            </a:r>
            <a:r>
              <a:rPr lang="en-US" altLang="ko-KR" dirty="0"/>
              <a:t>statistically significant or clinically relevant difference in bioavailability between NH and HS </a:t>
            </a:r>
            <a:r>
              <a:rPr lang="en-US" altLang="ko-KR" dirty="0" err="1"/>
              <a:t>dapagliflozin</a:t>
            </a:r>
            <a:r>
              <a:rPr lang="en-US" altLang="ko-KR" dirty="0"/>
              <a:t> tablets </a:t>
            </a:r>
            <a:r>
              <a:rPr lang="en-US" altLang="ko-KR" dirty="0" smtClean="0"/>
              <a:t>under </a:t>
            </a:r>
            <a:r>
              <a:rPr lang="en-US" altLang="ko-KR" dirty="0"/>
              <a:t>fasted conditions; </a:t>
            </a:r>
            <a:r>
              <a:rPr lang="en-US" altLang="ko-KR" i="1" dirty="0"/>
              <a:t>in vivo</a:t>
            </a:r>
            <a:r>
              <a:rPr lang="en-US" altLang="ko-KR" dirty="0"/>
              <a:t> product performance was not affected, </a:t>
            </a:r>
            <a:r>
              <a:rPr lang="en-US" altLang="ko-KR" dirty="0" smtClean="0"/>
              <a:t>regardless of the form of </a:t>
            </a:r>
            <a:r>
              <a:rPr lang="en-US" altLang="ko-KR" dirty="0" err="1" smtClean="0"/>
              <a:t>dapagliflozin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Furthermore</a:t>
            </a:r>
            <a:r>
              <a:rPr lang="en-US" altLang="ko-KR" dirty="0"/>
              <a:t>, the total systemic exposure of </a:t>
            </a:r>
            <a:r>
              <a:rPr lang="en-US" altLang="ko-KR" dirty="0" err="1"/>
              <a:t>dapagliflozin</a:t>
            </a:r>
            <a:r>
              <a:rPr lang="en-US" altLang="ko-KR" dirty="0"/>
              <a:t> was not affected when the HS </a:t>
            </a:r>
            <a:r>
              <a:rPr lang="en-US" altLang="ko-KR" dirty="0" err="1"/>
              <a:t>dapagliflozin</a:t>
            </a:r>
            <a:r>
              <a:rPr lang="en-US" altLang="ko-KR" dirty="0"/>
              <a:t> 10-mg tablet was administered under fed conditions.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189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Overall, </a:t>
            </a:r>
            <a:r>
              <a:rPr lang="en-US" altLang="ko-KR" dirty="0" err="1" smtClean="0"/>
              <a:t>dapagliflozin</a:t>
            </a:r>
            <a:r>
              <a:rPr lang="en-US" altLang="ko-KR" dirty="0" smtClean="0"/>
              <a:t> </a:t>
            </a:r>
            <a:r>
              <a:rPr lang="en-US" altLang="ko-KR" dirty="0"/>
              <a:t>appears to be well tolerated as crystalline or amorphous forms under both fasted and fed conditions. </a:t>
            </a:r>
            <a:endParaRPr lang="en-US" altLang="ko-KR" dirty="0" smtClean="0"/>
          </a:p>
          <a:p>
            <a:r>
              <a:rPr lang="en-US" altLang="ko-KR" dirty="0" smtClean="0"/>
              <a:t>Thus, no </a:t>
            </a:r>
            <a:r>
              <a:rPr lang="en-US" altLang="ko-KR" dirty="0"/>
              <a:t>special storage conditions or specific changes to the prescribing information for administration of </a:t>
            </a:r>
            <a:r>
              <a:rPr lang="en-US" altLang="ko-KR" dirty="0" err="1"/>
              <a:t>dapagliflozin</a:t>
            </a:r>
            <a:r>
              <a:rPr lang="en-US" altLang="ko-KR" dirty="0"/>
              <a:t> are required. </a:t>
            </a:r>
            <a:endParaRPr lang="en-US" altLang="ko-KR" dirty="0" smtClean="0"/>
          </a:p>
          <a:p>
            <a:r>
              <a:rPr lang="en-US" altLang="ko-KR" dirty="0" smtClean="0"/>
              <a:t>This can enhance medication </a:t>
            </a:r>
            <a:r>
              <a:rPr lang="en-US" altLang="ko-KR" dirty="0"/>
              <a:t>compliance by allowing administration under both fed and fasted conditions, and allow storage under less restrictive conditions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489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564904"/>
            <a:ext cx="8892480" cy="1759843"/>
          </a:xfrm>
        </p:spPr>
        <p:txBody>
          <a:bodyPr/>
          <a:lstStyle/>
          <a:p>
            <a:pPr algn="ctr"/>
            <a:r>
              <a:rPr lang="en-US" altLang="ko-KR" sz="5600" dirty="0" smtClean="0"/>
              <a:t>Thank you </a:t>
            </a:r>
            <a:br>
              <a:rPr lang="en-US" altLang="ko-KR" sz="5600" dirty="0" smtClean="0"/>
            </a:br>
            <a:r>
              <a:rPr lang="en-US" altLang="ko-KR" sz="5600" dirty="0" smtClean="0"/>
              <a:t>for your </a:t>
            </a:r>
            <a:r>
              <a:rPr lang="en-US" altLang="ko-KR" sz="5600" smtClean="0"/>
              <a:t>kind attention</a:t>
            </a:r>
            <a:r>
              <a:rPr lang="en-US" altLang="ko-KR" sz="5600"/>
              <a:t>!</a:t>
            </a:r>
            <a:r>
              <a:rPr lang="en-US" altLang="ko-KR" sz="5600" smtClean="0">
                <a:sym typeface="Wingdings" panose="05000000000000000000" pitchFamily="2" charset="2"/>
              </a:rPr>
              <a:t></a:t>
            </a:r>
            <a:endParaRPr lang="ko-KR" altLang="en-US" sz="5600" dirty="0"/>
          </a:p>
        </p:txBody>
      </p:sp>
    </p:spTree>
    <p:extLst>
      <p:ext uri="{BB962C8B-B14F-4D97-AF65-F5344CB8AC3E}">
        <p14:creationId xmlns:p14="http://schemas.microsoft.com/office/powerpoint/2010/main" val="381651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Contents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Introduction</a:t>
            </a:r>
          </a:p>
          <a:p>
            <a:r>
              <a:rPr lang="en-US" altLang="ko-KR" dirty="0" smtClean="0">
                <a:ea typeface="굴림" charset="-127"/>
              </a:rPr>
              <a:t>Methods</a:t>
            </a:r>
          </a:p>
          <a:p>
            <a:r>
              <a:rPr lang="en-US" altLang="ko-KR" dirty="0" smtClean="0">
                <a:ea typeface="굴림" charset="-127"/>
              </a:rPr>
              <a:t>Results</a:t>
            </a:r>
          </a:p>
          <a:p>
            <a:r>
              <a:rPr lang="en-US" altLang="ko-KR" dirty="0" smtClean="0">
                <a:ea typeface="굴림" charset="-127"/>
              </a:rPr>
              <a:t>Discussion</a:t>
            </a:r>
          </a:p>
          <a:p>
            <a:r>
              <a:rPr lang="en-US" altLang="ko-KR" dirty="0" smtClean="0">
                <a:ea typeface="굴림" charset="-127"/>
              </a:rPr>
              <a:t>Key Conclusions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Introduction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79296" cy="4530725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Stability testing is key to ensuring the identity, potency, and purity of a drug.</a:t>
            </a:r>
          </a:p>
          <a:p>
            <a:r>
              <a:rPr lang="en-US" altLang="ko-KR" dirty="0" err="1" smtClean="0">
                <a:ea typeface="굴림" charset="-127"/>
              </a:rPr>
              <a:t>Dapagliflozin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/>
              <a:t>highly selective, orally active, reversible inhibitor of human sodium-glucose cotransporter 2 </a:t>
            </a:r>
            <a:r>
              <a:rPr lang="en-US" altLang="ko-KR" dirty="0" smtClean="0"/>
              <a:t>is </a:t>
            </a:r>
            <a:r>
              <a:rPr lang="en-US" altLang="ko-KR" dirty="0"/>
              <a:t>indicated as an adjunct to diet and exercise for the treatment of adults with </a:t>
            </a:r>
            <a:r>
              <a:rPr lang="en-US" altLang="ko-KR" dirty="0" smtClean="0"/>
              <a:t>type II </a:t>
            </a:r>
            <a:r>
              <a:rPr lang="en-US" altLang="ko-KR" dirty="0"/>
              <a:t>diabetes </a:t>
            </a:r>
            <a:r>
              <a:rPr lang="en-US" altLang="ko-KR" dirty="0" smtClean="0"/>
              <a:t>mellitus.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It was found that </a:t>
            </a:r>
            <a:r>
              <a:rPr lang="en-US" altLang="ko-KR" dirty="0" err="1" smtClean="0">
                <a:latin typeface="+mn-ea"/>
              </a:rPr>
              <a:t>dapagliflozin</a:t>
            </a:r>
            <a:r>
              <a:rPr lang="en-US" altLang="ko-KR" dirty="0" smtClean="0">
                <a:latin typeface="+mn-ea"/>
              </a:rPr>
              <a:t> converts from crystalline form to amorphous form when heat-stressed.</a:t>
            </a:r>
          </a:p>
          <a:p>
            <a:r>
              <a:rPr lang="en-US" altLang="ko-KR" dirty="0" smtClean="0">
                <a:latin typeface="+mn-ea"/>
              </a:rPr>
              <a:t>It occurs at 50℃ and the conversion is practically irreversible.</a:t>
            </a:r>
          </a:p>
          <a:p>
            <a:r>
              <a:rPr lang="en-US" altLang="ko-KR" dirty="0" smtClean="0">
                <a:latin typeface="+mn-ea"/>
              </a:rPr>
              <a:t>The conversion can occur while stored.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03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drug that has various polymorphic forms can have different aqueous solubility and </a:t>
            </a:r>
            <a:r>
              <a:rPr lang="en-US" altLang="ko-KR" dirty="0"/>
              <a:t>dissolution rates for each </a:t>
            </a:r>
            <a:r>
              <a:rPr lang="en-US" altLang="ko-KR" dirty="0" smtClean="0"/>
              <a:t>form.</a:t>
            </a:r>
          </a:p>
          <a:p>
            <a:r>
              <a:rPr lang="en-US" altLang="ko-KR" dirty="0" smtClean="0"/>
              <a:t>It was of interest whether the conversion </a:t>
            </a:r>
            <a:r>
              <a:rPr lang="en-US" altLang="ko-KR" dirty="0"/>
              <a:t>of </a:t>
            </a:r>
            <a:r>
              <a:rPr lang="en-US" altLang="ko-KR" dirty="0" err="1"/>
              <a:t>dapagliflozin</a:t>
            </a:r>
            <a:r>
              <a:rPr lang="en-US" altLang="ko-KR" dirty="0"/>
              <a:t> to the amorphous form </a:t>
            </a:r>
            <a:r>
              <a:rPr lang="en-US" altLang="ko-KR" dirty="0" smtClean="0"/>
              <a:t>can affect </a:t>
            </a:r>
            <a:r>
              <a:rPr lang="en-US" altLang="ko-KR" dirty="0"/>
              <a:t>the pharmacokinetics (PK) of </a:t>
            </a:r>
            <a:r>
              <a:rPr lang="en-US" altLang="ko-KR" dirty="0" smtClean="0"/>
              <a:t>the drug.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23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Food effect was also assessed by comparing under fed participants vs. fasted-state participants.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97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studies were conducted.</a:t>
            </a:r>
          </a:p>
          <a:p>
            <a:r>
              <a:rPr lang="en-US" altLang="ko-KR" dirty="0" smtClean="0"/>
              <a:t>Study 1 evaluated fasted-state </a:t>
            </a:r>
            <a:r>
              <a:rPr lang="en-US" altLang="ko-KR" dirty="0"/>
              <a:t>bioequivalence of </a:t>
            </a:r>
            <a:r>
              <a:rPr lang="en-US" altLang="ko-KR" dirty="0" smtClean="0"/>
              <a:t>non-heat-stressed(NH) </a:t>
            </a:r>
            <a:r>
              <a:rPr lang="en-US" altLang="ko-KR" dirty="0"/>
              <a:t>and </a:t>
            </a:r>
            <a:r>
              <a:rPr lang="en-US" altLang="ko-KR" dirty="0" smtClean="0"/>
              <a:t>heat-stressed(HS) </a:t>
            </a:r>
            <a:r>
              <a:rPr lang="en-US" altLang="ko-KR" dirty="0" err="1"/>
              <a:t>dapagliflozin</a:t>
            </a:r>
            <a:r>
              <a:rPr lang="en-US" altLang="ko-KR" dirty="0"/>
              <a:t> 10-mg tablets and the effect of a high-fat, high-calorie meal on the PK of HS </a:t>
            </a:r>
            <a:r>
              <a:rPr lang="en-US" altLang="ko-KR" dirty="0" err="1"/>
              <a:t>dapagliflozin</a:t>
            </a:r>
            <a:r>
              <a:rPr lang="en-US" altLang="ko-KR" dirty="0"/>
              <a:t> 10-mg </a:t>
            </a:r>
            <a:r>
              <a:rPr lang="en-US" altLang="ko-KR" dirty="0" smtClean="0"/>
              <a:t>tablets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 smtClean="0"/>
              <a:t>Study 2 examined </a:t>
            </a:r>
            <a:r>
              <a:rPr lang="en-US" altLang="ko-KR" dirty="0"/>
              <a:t>fasted-state bioequivalence of NH and HS </a:t>
            </a:r>
            <a:r>
              <a:rPr lang="en-US" altLang="ko-KR" dirty="0" err="1"/>
              <a:t>dapagliflozin</a:t>
            </a:r>
            <a:r>
              <a:rPr lang="en-US" altLang="ko-KR" dirty="0"/>
              <a:t> 2.5-mg tablets and </a:t>
            </a:r>
            <a:r>
              <a:rPr lang="en-US" altLang="ko-KR" dirty="0" smtClean="0"/>
              <a:t>evaluate </a:t>
            </a:r>
            <a:r>
              <a:rPr lang="en-US" altLang="ko-KR" dirty="0"/>
              <a:t>the effects of food on PK for both NH and HS 2.5-mg tablets.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62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- Participants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altLang="ko-KR" dirty="0"/>
              <a:t>Healthy participants </a:t>
            </a:r>
            <a:endParaRPr lang="en-US" altLang="ko-KR" dirty="0" smtClean="0"/>
          </a:p>
          <a:p>
            <a:r>
              <a:rPr lang="en-US" altLang="ko-KR" dirty="0" smtClean="0"/>
              <a:t>aged </a:t>
            </a:r>
            <a:r>
              <a:rPr lang="en-US" altLang="ko-KR" dirty="0"/>
              <a:t>18–55 years </a:t>
            </a:r>
            <a:endParaRPr lang="en-US" altLang="ko-KR" dirty="0" smtClean="0"/>
          </a:p>
          <a:p>
            <a:r>
              <a:rPr lang="en-US" altLang="ko-KR" dirty="0" smtClean="0"/>
              <a:t>BMI of </a:t>
            </a:r>
            <a:r>
              <a:rPr lang="en-US" altLang="ko-KR" dirty="0"/>
              <a:t>18–32 </a:t>
            </a:r>
            <a:r>
              <a:rPr lang="en-US" altLang="ko-KR" dirty="0" smtClean="0"/>
              <a:t>kg/m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were eligible for inclusion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Exclusion criteria : any significant acute or chronic medical illness or evidence of organ dysfunction, or any clinically significant abnormalities in their medical history, physical examination, and/ or clinical laboratory determinations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001560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475</TotalTime>
  <Words>1465</Words>
  <Application>Microsoft Office PowerPoint</Application>
  <PresentationFormat>화면 슬라이드 쇼(4:3)</PresentationFormat>
  <Paragraphs>182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굴림</vt:lpstr>
      <vt:lpstr>맑은 고딕</vt:lpstr>
      <vt:lpstr>Arial</vt:lpstr>
      <vt:lpstr>Times New Roman</vt:lpstr>
      <vt:lpstr>Wingdings</vt:lpstr>
      <vt:lpstr>Level</vt:lpstr>
      <vt:lpstr>Bioequivalence and food effect of heat-stressed and non–heat-stressed dapagliflozin 2.5- and 10-mg tablets </vt:lpstr>
      <vt:lpstr>PowerPoint 프레젠테이션</vt:lpstr>
      <vt:lpstr>Contents</vt:lpstr>
      <vt:lpstr>Introduction</vt:lpstr>
      <vt:lpstr>Introduction</vt:lpstr>
      <vt:lpstr>Introduction</vt:lpstr>
      <vt:lpstr>Introduction</vt:lpstr>
      <vt:lpstr>Methods</vt:lpstr>
      <vt:lpstr>Methods - Participants</vt:lpstr>
      <vt:lpstr>Methods - Study design</vt:lpstr>
      <vt:lpstr>Methods – Study design</vt:lpstr>
      <vt:lpstr>Methods – PK evaluation</vt:lpstr>
      <vt:lpstr>Methods - Demographics</vt:lpstr>
      <vt:lpstr>Results – Participant demographics</vt:lpstr>
      <vt:lpstr>Results – PK parameter of 10-mg tablets</vt:lpstr>
      <vt:lpstr>Results – Statistical analysis of 10-mg tablets</vt:lpstr>
      <vt:lpstr>Results – PK parameter of 2.5-mg tablets</vt:lpstr>
      <vt:lpstr>Results – Statistical analysis of 2.5-mg tablets</vt:lpstr>
      <vt:lpstr>Results – Mean Cp vs. time graph(+SD)</vt:lpstr>
      <vt:lpstr>Results – Mean Cp vs. time graph(+SD)</vt:lpstr>
      <vt:lpstr>Discussion</vt:lpstr>
      <vt:lpstr>Discussion – Safety evaluation</vt:lpstr>
      <vt:lpstr>Discussion – Safety evaluation</vt:lpstr>
      <vt:lpstr>Key conclusions</vt:lpstr>
      <vt:lpstr>Key conclusions</vt:lpstr>
      <vt:lpstr>Thank you  for your kind attention!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Bioequivalence and food effect of heat-stressed and non–heat-stressed dapagliflozin 2.5- and 10-mg tablets </dc:title>
  <dc:subject/>
  <dc:creator>Windows 사용자</dc:creator>
  <cp:keywords/>
  <dc:description/>
  <cp:lastModifiedBy>Windows 사용자</cp:lastModifiedBy>
  <cp:revision>67</cp:revision>
  <dcterms:created xsi:type="dcterms:W3CDTF">2019-01-16T22:13:57Z</dcterms:created>
  <dcterms:modified xsi:type="dcterms:W3CDTF">2019-01-18T01:00:51Z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