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2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7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0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87F-E847-48F3-9D49-D6CE148DA78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9DBA-B145-4A3A-AC34-AD411500A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0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3731"/>
            <a:ext cx="9144000" cy="1767254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A First-In-Human </a:t>
            </a:r>
            <a:r>
              <a:rPr lang="en-US" altLang="ko-KR" sz="4000" dirty="0"/>
              <a:t>Study</a:t>
            </a:r>
            <a:r>
              <a:rPr lang="en-US" altLang="ko-KR" sz="4000" dirty="0" smtClean="0"/>
              <a:t> of </a:t>
            </a:r>
            <a:r>
              <a:rPr lang="en-US" altLang="ko-KR" sz="4000" dirty="0" smtClean="0"/>
              <a:t>ABT-493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8908"/>
            <a:ext cx="9144000" cy="1723292"/>
          </a:xfrm>
        </p:spPr>
        <p:txBody>
          <a:bodyPr>
            <a:normAutofit fontScale="92500"/>
          </a:bodyPr>
          <a:lstStyle/>
          <a:p>
            <a:r>
              <a:rPr lang="en-US" altLang="ko-KR" sz="2200" dirty="0"/>
              <a:t>Pharmacokinetics, Safety, and Tolerability of Single and Multiple </a:t>
            </a:r>
            <a:r>
              <a:rPr lang="en-US" altLang="ko-KR" sz="2200" dirty="0" smtClean="0"/>
              <a:t>Doses</a:t>
            </a:r>
          </a:p>
          <a:p>
            <a:endParaRPr lang="en-US" altLang="ko-KR" dirty="0"/>
          </a:p>
          <a:p>
            <a:r>
              <a:rPr lang="ko-KR" altLang="en-US" dirty="0" smtClean="0"/>
              <a:t>임상약리학과</a:t>
            </a:r>
            <a:endParaRPr lang="en-US" altLang="ko-KR" dirty="0" smtClean="0"/>
          </a:p>
          <a:p>
            <a:r>
              <a:rPr lang="ko-KR" altLang="en-US" dirty="0" smtClean="0"/>
              <a:t>서브인턴</a:t>
            </a:r>
            <a:r>
              <a:rPr lang="en-US" altLang="ko-KR" dirty="0"/>
              <a:t> </a:t>
            </a:r>
            <a:r>
              <a:rPr lang="ko-KR" altLang="en-US" dirty="0" smtClean="0"/>
              <a:t>서인석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55" y="199660"/>
            <a:ext cx="7746021" cy="31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Drug Treatments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All study drugs (ABT-493, placebo, and ritonavir) were administered </a:t>
            </a:r>
            <a:r>
              <a:rPr lang="en-US" altLang="ko-KR" b="1" dirty="0"/>
              <a:t>orally</a:t>
            </a:r>
            <a:r>
              <a:rPr lang="en-US" altLang="ko-KR" dirty="0"/>
              <a:t> under </a:t>
            </a:r>
            <a:r>
              <a:rPr lang="en-US" altLang="ko-KR" b="1" dirty="0" err="1"/>
              <a:t>nonfasting</a:t>
            </a:r>
            <a:r>
              <a:rPr lang="en-US" altLang="ko-KR" dirty="0"/>
              <a:t> </a:t>
            </a:r>
            <a:r>
              <a:rPr lang="en-US" altLang="ko-KR" dirty="0" smtClean="0"/>
              <a:t>conditions.</a:t>
            </a:r>
            <a:br>
              <a:rPr lang="en-US" altLang="ko-KR" dirty="0" smtClean="0"/>
            </a:br>
            <a:r>
              <a:rPr lang="en-US" altLang="ko-KR" dirty="0" smtClean="0"/>
              <a:t>(With </a:t>
            </a:r>
            <a:r>
              <a:rPr lang="en-US" altLang="ko-KR" dirty="0"/>
              <a:t>the exception </a:t>
            </a:r>
            <a:r>
              <a:rPr lang="en-US" altLang="ko-KR" dirty="0" smtClean="0"/>
              <a:t>of the </a:t>
            </a:r>
            <a:r>
              <a:rPr lang="en-US" altLang="ko-KR" dirty="0"/>
              <a:t>fasting portion of </a:t>
            </a:r>
            <a:r>
              <a:rPr lang="en-US" altLang="ko-KR" dirty="0" err="1"/>
              <a:t>substudy</a:t>
            </a:r>
            <a:r>
              <a:rPr lang="en-US" altLang="ko-KR" dirty="0"/>
              <a:t> 3</a:t>
            </a:r>
            <a:r>
              <a:rPr lang="en-US" altLang="ko-KR" dirty="0" smtClean="0"/>
              <a:t>.)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Standardized diet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All </a:t>
            </a:r>
            <a:r>
              <a:rPr lang="en-US" altLang="ko-KR" dirty="0"/>
              <a:t>meals during </a:t>
            </a:r>
            <a:r>
              <a:rPr lang="en-US" altLang="ko-KR" dirty="0" smtClean="0"/>
              <a:t>confinement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25 to 800 mg in </a:t>
            </a:r>
            <a:r>
              <a:rPr lang="en-US" altLang="ko-KR" dirty="0" smtClean="0"/>
              <a:t>the single-dose </a:t>
            </a:r>
            <a:r>
              <a:rPr lang="en-US" altLang="ko-KR" dirty="0" err="1" smtClean="0"/>
              <a:t>substudy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200 </a:t>
            </a:r>
            <a:r>
              <a:rPr lang="en-US" altLang="ko-KR" dirty="0"/>
              <a:t>to 800 mg in the </a:t>
            </a:r>
            <a:r>
              <a:rPr lang="en-US" altLang="ko-KR" dirty="0" smtClean="0"/>
              <a:t>multiple-dose </a:t>
            </a:r>
            <a:r>
              <a:rPr lang="en-US" altLang="ko-KR" dirty="0" err="1" smtClean="0"/>
              <a:t>substudy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200 </a:t>
            </a:r>
            <a:r>
              <a:rPr lang="en-US" altLang="ko-KR" dirty="0"/>
              <a:t>mg in the food effect </a:t>
            </a:r>
            <a:r>
              <a:rPr lang="en-US" altLang="ko-KR" dirty="0" err="1"/>
              <a:t>substudy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98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Assessment; Pharmacokinetics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8357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/>
              <a:t>Blood Samples</a:t>
            </a:r>
            <a:br>
              <a:rPr lang="en-US" altLang="ko-KR" b="1" dirty="0" smtClean="0"/>
            </a:br>
            <a:r>
              <a:rPr lang="en-US" altLang="ko-KR" dirty="0" smtClean="0"/>
              <a:t>- </a:t>
            </a:r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① </a:t>
            </a:r>
            <a:r>
              <a:rPr lang="en-US" altLang="ko-KR" dirty="0" smtClean="0"/>
              <a:t>Before the morning dose on day 1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0.5, 1, 2, 3, 4, 5, 6, 8, 10, 12, 15, 18, 24, 30, 36, 48, 60, and 72 hours after dose.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① </a:t>
            </a:r>
            <a:r>
              <a:rPr lang="en-US" altLang="ko-KR" dirty="0" smtClean="0"/>
              <a:t>Before the morning dose on day 1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0.5</a:t>
            </a:r>
            <a:r>
              <a:rPr lang="en-US" altLang="ko-KR" dirty="0"/>
              <a:t>, 1, </a:t>
            </a:r>
            <a:r>
              <a:rPr lang="en-US" altLang="ko-KR" dirty="0" smtClean="0"/>
              <a:t>2, 3</a:t>
            </a:r>
            <a:r>
              <a:rPr lang="en-US" altLang="ko-KR" dirty="0"/>
              <a:t>, 4, 5, 6, 8, 10, 12, and 16 hours after </a:t>
            </a:r>
            <a:r>
              <a:rPr lang="en-US" altLang="ko-KR" dirty="0" smtClean="0"/>
              <a:t>dose.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③ </a:t>
            </a:r>
            <a:r>
              <a:rPr lang="en-US" altLang="ko-KR" dirty="0" smtClean="0"/>
              <a:t>Day 10 </a:t>
            </a:r>
            <a:r>
              <a:rPr lang="en-US" altLang="ko-KR" dirty="0"/>
              <a:t>:</a:t>
            </a:r>
            <a:r>
              <a:rPr lang="en-US" altLang="ko-KR" dirty="0" smtClean="0"/>
              <a:t> Before dosing + </a:t>
            </a:r>
            <a:r>
              <a:rPr lang="en-US" altLang="ko-KR" dirty="0" smtClean="0"/>
              <a:t>0.5, 1, 2, 3, 4, 5, 6, 8, 10, 12, 16, 24, and 72 hours after dose.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3</a:t>
            </a:r>
            <a:br>
              <a:rPr lang="en-US" altLang="ko-KR" b="1" dirty="0" smtClean="0"/>
            </a:br>
            <a:r>
              <a:rPr lang="en-US" altLang="ko-KR" b="1" dirty="0" smtClean="0"/>
              <a:t>   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  <a:r>
              <a:rPr lang="en-US" altLang="ko-KR" dirty="0"/>
              <a:t>B</a:t>
            </a:r>
            <a:r>
              <a:rPr lang="en-US" altLang="ko-KR" dirty="0" smtClean="0"/>
              <a:t>efore the morning dose on study day 1 (in each period)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0.5, 1, 2, 3, 4, 5, 6, 8, 10, 12, 15, 18, 24, 30, 36, 48, 60, and 72 hours after dose.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Trough samples</a:t>
            </a:r>
            <a:br>
              <a:rPr lang="en-US" altLang="ko-KR" b="1" dirty="0" smtClean="0"/>
            </a:br>
            <a:r>
              <a:rPr lang="en-US" altLang="ko-KR" dirty="0" smtClean="0"/>
              <a:t>Before </a:t>
            </a:r>
            <a:r>
              <a:rPr lang="en-US" altLang="ko-KR" dirty="0"/>
              <a:t>the morning </a:t>
            </a:r>
            <a:r>
              <a:rPr lang="en-US" altLang="ko-KR" dirty="0" smtClean="0"/>
              <a:t>dose </a:t>
            </a:r>
            <a:r>
              <a:rPr lang="en-US" altLang="ko-KR" dirty="0"/>
              <a:t>on study days 2, </a:t>
            </a:r>
            <a:r>
              <a:rPr lang="en-US" altLang="ko-KR" dirty="0" smtClean="0"/>
              <a:t>3, 5</a:t>
            </a:r>
            <a:r>
              <a:rPr lang="en-US" altLang="ko-KR" dirty="0"/>
              <a:t>, 7, 8, and </a:t>
            </a:r>
            <a:r>
              <a:rPr lang="en-US" altLang="ko-KR" dirty="0" smtClean="0"/>
              <a:t>9.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Urine </a:t>
            </a:r>
            <a:r>
              <a:rPr lang="en-US" altLang="ko-KR" b="1" dirty="0"/>
              <a:t>samples</a:t>
            </a:r>
            <a:r>
              <a:rPr lang="en-US" altLang="ko-KR" dirty="0"/>
              <a:t> (</a:t>
            </a:r>
            <a:r>
              <a:rPr lang="en-US" altLang="ko-KR" dirty="0" smtClean="0"/>
              <a:t>collected </a:t>
            </a:r>
            <a:r>
              <a:rPr lang="en-US" altLang="ko-KR" dirty="0"/>
              <a:t>in </a:t>
            </a:r>
            <a:r>
              <a:rPr lang="en-US" altLang="ko-KR" dirty="0" err="1"/>
              <a:t>substudy</a:t>
            </a:r>
            <a:r>
              <a:rPr lang="en-US" altLang="ko-KR" dirty="0"/>
              <a:t> 2 </a:t>
            </a:r>
            <a:r>
              <a:rPr lang="en-US" altLang="ko-KR" dirty="0" smtClean="0"/>
              <a:t>only)</a:t>
            </a:r>
            <a:br>
              <a:rPr lang="en-US" altLang="ko-KR" dirty="0" smtClean="0"/>
            </a:br>
            <a:r>
              <a:rPr lang="ko-KR" altLang="en-US" dirty="0" smtClean="0"/>
              <a:t>① </a:t>
            </a:r>
            <a:r>
              <a:rPr lang="en-US" altLang="ko-KR" dirty="0" smtClean="0"/>
              <a:t>Before dosing</a:t>
            </a:r>
            <a:br>
              <a:rPr lang="en-US" altLang="ko-KR" dirty="0" smtClean="0"/>
            </a:br>
            <a:r>
              <a:rPr lang="ko-KR" altLang="en-US" dirty="0" smtClean="0"/>
              <a:t>② </a:t>
            </a:r>
            <a:r>
              <a:rPr lang="en-US" altLang="ko-KR" dirty="0" smtClean="0"/>
              <a:t>0 </a:t>
            </a:r>
            <a:r>
              <a:rPr lang="en-US" altLang="ko-KR" dirty="0"/>
              <a:t>to 6, 6 to 12, and 12-24 </a:t>
            </a:r>
            <a:r>
              <a:rPr lang="en-US" altLang="ko-KR" dirty="0" smtClean="0"/>
              <a:t>hours after dosing on </a:t>
            </a:r>
            <a:r>
              <a:rPr lang="en-US" altLang="ko-KR" dirty="0"/>
              <a:t>study day </a:t>
            </a:r>
            <a:r>
              <a:rPr lang="en-US" altLang="ko-KR" dirty="0" smtClean="0"/>
              <a:t>10.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16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Assessments; Pharmacokinetics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Pharmacokinetic </a:t>
            </a:r>
            <a:r>
              <a:rPr lang="en-US" altLang="ko-KR" dirty="0"/>
              <a:t>parameters were estimated using</a:t>
            </a:r>
            <a:br>
              <a:rPr lang="en-US" altLang="ko-KR" dirty="0"/>
            </a:br>
            <a:r>
              <a:rPr lang="en-US" altLang="ko-KR" u="sng" dirty="0" err="1"/>
              <a:t>noncompartmental</a:t>
            </a:r>
            <a:r>
              <a:rPr lang="en-US" altLang="ko-KR" dirty="0"/>
              <a:t> </a:t>
            </a:r>
            <a:r>
              <a:rPr lang="en-US" altLang="ko-KR" dirty="0" smtClean="0"/>
              <a:t>methods.</a:t>
            </a:r>
          </a:p>
          <a:p>
            <a:r>
              <a:rPr lang="en-US" altLang="ko-KR" b="1" dirty="0" err="1" smtClean="0"/>
              <a:t>Substudies</a:t>
            </a:r>
            <a:r>
              <a:rPr lang="en-US" altLang="ko-KR" b="1" dirty="0" smtClean="0"/>
              <a:t> </a:t>
            </a:r>
            <a:r>
              <a:rPr lang="en-US" altLang="ko-KR" b="1" dirty="0"/>
              <a:t>1 and </a:t>
            </a:r>
            <a:r>
              <a:rPr lang="en-US" altLang="ko-KR" b="1" dirty="0" smtClean="0"/>
              <a:t>3</a:t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1/2</a:t>
            </a:r>
            <a:r>
              <a:rPr lang="en-US" altLang="ko-KR" dirty="0" smtClean="0"/>
              <a:t>, AUC</a:t>
            </a:r>
            <a:r>
              <a:rPr lang="en-US" altLang="ko-KR" baseline="-25000" dirty="0" smtClean="0"/>
              <a:t>∞</a:t>
            </a:r>
          </a:p>
          <a:p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</a:t>
            </a:r>
            <a:r>
              <a:rPr lang="en-US" altLang="ko-KR" b="1" dirty="0"/>
              <a:t>1 </a:t>
            </a:r>
            <a:r>
              <a:rPr lang="en-US" altLang="ko-KR" b="1" dirty="0" smtClean="0"/>
              <a:t>only</a:t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dose-normalized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r>
              <a:rPr lang="en-US" altLang="ko-KR" dirty="0"/>
              <a:t> and </a:t>
            </a:r>
            <a:r>
              <a:rPr lang="en-US" altLang="ko-KR" dirty="0" smtClean="0"/>
              <a:t>AUC</a:t>
            </a:r>
            <a:r>
              <a:rPr lang="en-US" altLang="ko-KR" baseline="-25000" dirty="0" smtClean="0"/>
              <a:t>∞</a:t>
            </a:r>
          </a:p>
          <a:p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max</a:t>
            </a:r>
            <a:r>
              <a:rPr lang="en-US" altLang="ko-KR" dirty="0"/>
              <a:t>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trough</a:t>
            </a:r>
            <a:r>
              <a:rPr lang="en-US" altLang="ko-KR" dirty="0" smtClean="0"/>
              <a:t>, AUC</a:t>
            </a:r>
            <a:r>
              <a:rPr lang="en-US" altLang="ko-KR" baseline="-25000" dirty="0" smtClean="0"/>
              <a:t>0-24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dose-normalized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r>
              <a:rPr lang="en-US" altLang="ko-KR" dirty="0"/>
              <a:t>,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trough</a:t>
            </a:r>
            <a:r>
              <a:rPr lang="en-US" altLang="ko-KR" dirty="0"/>
              <a:t>, and </a:t>
            </a:r>
            <a:r>
              <a:rPr lang="en-US" altLang="ko-KR" dirty="0" smtClean="0"/>
              <a:t>AUC</a:t>
            </a:r>
            <a:r>
              <a:rPr lang="en-US" altLang="ko-KR" baseline="-25000" dirty="0" smtClean="0"/>
              <a:t>0-24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5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Assessments; Safety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Safety was assessed through adverse event monitoring, vital</a:t>
            </a:r>
            <a:br>
              <a:rPr lang="en-US" altLang="ko-KR" dirty="0"/>
            </a:br>
            <a:r>
              <a:rPr lang="en-US" altLang="ko-KR" dirty="0"/>
              <a:t>signs, physical examinations, electrocardiogram (ECG) measurements, and clinical laboratory test assessments.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0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Assessments; Statistical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err="1" smtClean="0"/>
              <a:t>Substudy</a:t>
            </a:r>
            <a:r>
              <a:rPr lang="en-US" altLang="ko-KR" sz="1600" b="1" dirty="0" smtClean="0"/>
              <a:t> 1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Statistical </a:t>
            </a:r>
            <a:r>
              <a:rPr lang="en-US" altLang="ko-KR" sz="1600" dirty="0"/>
              <a:t>analyses </a:t>
            </a:r>
            <a:r>
              <a:rPr lang="en-US" altLang="ko-KR" sz="1600" dirty="0" smtClean="0"/>
              <a:t>: dose-normalized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 and </a:t>
            </a:r>
            <a:r>
              <a:rPr lang="en-US" altLang="ko-KR" sz="1600" dirty="0" smtClean="0"/>
              <a:t>AUC</a:t>
            </a:r>
            <a:br>
              <a:rPr lang="en-US" altLang="ko-KR" sz="1600" dirty="0" smtClean="0"/>
            </a:br>
            <a:r>
              <a:rPr lang="en-US" altLang="ko-KR" sz="1600" dirty="0" smtClean="0"/>
              <a:t>- Analysis </a:t>
            </a:r>
            <a:r>
              <a:rPr lang="en-US" altLang="ko-KR" sz="1600" dirty="0"/>
              <a:t>of covariance (</a:t>
            </a:r>
            <a:r>
              <a:rPr lang="en-US" altLang="ko-KR" sz="1600" dirty="0" smtClean="0"/>
              <a:t>ANCOVA)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→ </a:t>
            </a:r>
            <a:r>
              <a:rPr lang="en-US" altLang="ko-KR" sz="1600" dirty="0"/>
              <a:t>D</a:t>
            </a:r>
            <a:r>
              <a:rPr lang="en-US" altLang="ko-KR" sz="1600" dirty="0" smtClean="0"/>
              <a:t>ose </a:t>
            </a:r>
            <a:r>
              <a:rPr lang="en-US" altLang="ko-KR" sz="1600" dirty="0"/>
              <a:t>proportionality and </a:t>
            </a:r>
            <a:r>
              <a:rPr lang="en-US" altLang="ko-KR" sz="1600" dirty="0" smtClean="0"/>
              <a:t>linear kinetics </a:t>
            </a:r>
            <a:r>
              <a:rPr lang="en-US" altLang="ko-KR" sz="1600" dirty="0"/>
              <a:t>for the single-dose </a:t>
            </a:r>
            <a:r>
              <a:rPr lang="en-US" altLang="ko-KR" sz="1600" dirty="0" smtClean="0"/>
              <a:t>regimens.</a:t>
            </a:r>
            <a:br>
              <a:rPr lang="en-US" altLang="ko-KR" sz="1600" dirty="0" smtClean="0"/>
            </a:br>
            <a:r>
              <a:rPr lang="en-US" altLang="ko-KR" sz="1600" dirty="0" smtClean="0"/>
              <a:t>- Possible covariates : body weight, age, sex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err="1" smtClean="0"/>
              <a:t>Substudy</a:t>
            </a:r>
            <a:r>
              <a:rPr lang="en-US" altLang="ko-KR" sz="1600" b="1" dirty="0" smtClean="0"/>
              <a:t> 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Repeated-measures analysis : steady state </a:t>
            </a:r>
            <a:r>
              <a:rPr lang="en-US" altLang="ko-KR" sz="1600" dirty="0" err="1" smtClean="0"/>
              <a:t>C</a:t>
            </a:r>
            <a:r>
              <a:rPr lang="en-US" altLang="ko-KR" sz="1600" baseline="-25000" dirty="0" err="1" smtClean="0"/>
              <a:t>trough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ANCOVA : dose-normalized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trough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, and AUC</a:t>
            </a:r>
            <a:r>
              <a:rPr lang="en-US" altLang="ko-KR" sz="1600" baseline="-25000" dirty="0"/>
              <a:t>0-24</a:t>
            </a:r>
            <a:r>
              <a:rPr lang="en-US" altLang="ko-KR" sz="1600" dirty="0"/>
              <a:t> on study day </a:t>
            </a:r>
            <a:r>
              <a:rPr lang="en-US" altLang="ko-KR" sz="1600" dirty="0" smtClean="0"/>
              <a:t>10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→ </a:t>
            </a:r>
            <a:r>
              <a:rPr lang="en-US" altLang="ko-KR" sz="1600" dirty="0" smtClean="0"/>
              <a:t>Dose proportionality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smtClean="0"/>
              <a:t>Possible covariates : body weight, age, sex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b="1" dirty="0" err="1" smtClean="0"/>
              <a:t>Substudy</a:t>
            </a:r>
            <a:r>
              <a:rPr lang="en-US" altLang="ko-KR" sz="1600" b="1" dirty="0" smtClean="0"/>
              <a:t> 3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Analysis </a:t>
            </a:r>
            <a:r>
              <a:rPr lang="en-US" altLang="ko-KR" sz="1600" dirty="0"/>
              <a:t>of variance (ANOVA)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</a:t>
            </a:r>
            <a:r>
              <a:rPr lang="en-US" altLang="ko-KR" sz="1600" baseline="-25000" dirty="0" err="1" smtClean="0"/>
              <a:t>max</a:t>
            </a:r>
            <a:r>
              <a:rPr lang="en-US" altLang="ko-KR" sz="1600" dirty="0" smtClean="0"/>
              <a:t>, natural </a:t>
            </a:r>
            <a:r>
              <a:rPr lang="en-US" altLang="ko-KR" sz="1600" dirty="0"/>
              <a:t>logarithms of </a:t>
            </a:r>
            <a:r>
              <a:rPr lang="en-US" altLang="ko-KR" sz="1600" dirty="0" err="1" smtClean="0"/>
              <a:t>C</a:t>
            </a:r>
            <a:r>
              <a:rPr lang="en-US" altLang="ko-KR" sz="1600" baseline="-25000" dirty="0" err="1" smtClean="0"/>
              <a:t>max</a:t>
            </a:r>
            <a:r>
              <a:rPr lang="en-US" altLang="ko-KR" sz="1600" dirty="0" smtClean="0"/>
              <a:t>, AUC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→ </a:t>
            </a:r>
            <a:r>
              <a:rPr lang="en-US" altLang="ko-KR" sz="1600" dirty="0" err="1" smtClean="0"/>
              <a:t>Bioavailabilty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nonfasting</a:t>
            </a:r>
            <a:r>
              <a:rPr lang="en-US" altLang="ko-KR" sz="1600" dirty="0" smtClean="0"/>
              <a:t> / fasting)</a:t>
            </a:r>
            <a:br>
              <a:rPr lang="en-US" altLang="ko-KR" sz="1600" dirty="0" smtClean="0"/>
            </a:br>
            <a:r>
              <a:rPr lang="en-US" altLang="ko-KR" sz="1600" dirty="0" smtClean="0"/>
              <a:t>- Paired t-test : </a:t>
            </a:r>
            <a:r>
              <a:rPr lang="en-US" altLang="ko-KR" sz="1600" dirty="0" err="1" smtClean="0"/>
              <a:t>T</a:t>
            </a:r>
            <a:r>
              <a:rPr lang="en-US" altLang="ko-KR" sz="1600" baseline="-25000" dirty="0" err="1" smtClean="0"/>
              <a:t>max</a:t>
            </a:r>
            <a:r>
              <a:rPr lang="en-US" altLang="ko-KR" sz="1600" dirty="0" smtClean="0"/>
              <a:t>, natural logarithms </a:t>
            </a:r>
            <a:r>
              <a:rPr lang="en-US" altLang="ko-KR" sz="1600" dirty="0"/>
              <a:t>of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 and </a:t>
            </a:r>
            <a:r>
              <a:rPr lang="en-US" altLang="ko-KR" sz="1600" dirty="0" smtClean="0"/>
              <a:t>AUC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→ </a:t>
            </a:r>
            <a:r>
              <a:rPr lang="en-US" altLang="ko-KR" sz="1600" dirty="0" smtClean="0"/>
              <a:t>Effect of ritonavir (Bioavailability of ABT-493)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946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Results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Subject Disposition and Demographics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/>
              <a:t>Pharmacokinetics</a:t>
            </a:r>
            <a:r>
              <a:rPr lang="en-US" altLang="ko-KR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en-US" altLang="ko-KR" dirty="0"/>
              <a:t>Single-Dose </a:t>
            </a:r>
            <a:r>
              <a:rPr lang="en-US" altLang="ko-KR" dirty="0" smtClean="0"/>
              <a:t>Study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Multiple-Dose </a:t>
            </a:r>
            <a:r>
              <a:rPr lang="en-US" altLang="ko-KR" dirty="0" smtClean="0"/>
              <a:t>Study</a:t>
            </a:r>
            <a:br>
              <a:rPr lang="en-US" altLang="ko-KR" dirty="0" smtClean="0"/>
            </a:br>
            <a:r>
              <a:rPr lang="en-US" altLang="ko-KR" dirty="0" smtClean="0"/>
              <a:t>- Food Effect </a:t>
            </a:r>
            <a:r>
              <a:rPr lang="en-US" altLang="ko-KR" dirty="0"/>
              <a:t>and </a:t>
            </a:r>
            <a:r>
              <a:rPr lang="en-US" altLang="ko-KR" dirty="0" err="1" smtClean="0"/>
              <a:t>Coadministration</a:t>
            </a:r>
            <a:r>
              <a:rPr lang="en-US" altLang="ko-KR" dirty="0" smtClean="0"/>
              <a:t> with Ritonavir study</a:t>
            </a:r>
          </a:p>
          <a:p>
            <a:r>
              <a:rPr lang="en-US" altLang="ko-KR" b="1" dirty="0"/>
              <a:t>Safety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401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Subject Disposition and Demographics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69 subjects were included in the statistical </a:t>
            </a:r>
            <a:r>
              <a:rPr lang="en-US" altLang="ko-KR" dirty="0" smtClean="0"/>
              <a:t>analyses.</a:t>
            </a:r>
          </a:p>
          <a:p>
            <a:r>
              <a:rPr lang="en-US" altLang="ko-KR" dirty="0" smtClean="0"/>
              <a:t>Total of 18 </a:t>
            </a:r>
            <a:r>
              <a:rPr lang="en-US" altLang="ko-KR" dirty="0"/>
              <a:t>subjects </a:t>
            </a:r>
            <a:r>
              <a:rPr lang="en-US" altLang="ko-KR" dirty="0" smtClean="0"/>
              <a:t>received placebo </a:t>
            </a:r>
            <a:r>
              <a:rPr lang="en-US" altLang="ko-KR" dirty="0"/>
              <a:t>and were not included in the statistical analyses of </a:t>
            </a:r>
            <a:r>
              <a:rPr lang="en-US" altLang="ko-KR" dirty="0" smtClean="0"/>
              <a:t>the pharmacokinetic </a:t>
            </a:r>
            <a:r>
              <a:rPr lang="en-US" altLang="ko-KR" dirty="0"/>
              <a:t>parameters.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38" y="3397588"/>
            <a:ext cx="10221123" cy="29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4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PK; </a:t>
            </a:r>
            <a:r>
              <a:rPr lang="en-US" altLang="ko-KR" dirty="0" smtClean="0"/>
              <a:t>Single-Dose Study (</a:t>
            </a:r>
            <a:r>
              <a:rPr lang="en-US" altLang="ko-KR" dirty="0" err="1" smtClean="0"/>
              <a:t>Substudy</a:t>
            </a:r>
            <a:r>
              <a:rPr lang="en-US" altLang="ko-KR" dirty="0" smtClean="0"/>
              <a:t> 1)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0607" y="5134707"/>
            <a:ext cx="5011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Plasma </a:t>
            </a:r>
            <a:r>
              <a:rPr lang="en-US" altLang="ko-KR" sz="2400" dirty="0"/>
              <a:t>concentrations reached peak levels </a:t>
            </a:r>
            <a:r>
              <a:rPr lang="en-US" altLang="ko-KR" sz="2400" dirty="0" smtClean="0"/>
              <a:t>within 3-4 </a:t>
            </a:r>
            <a:r>
              <a:rPr lang="en-US" altLang="ko-KR" sz="2400" dirty="0"/>
              <a:t>hours.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03984" cy="41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7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PK; Single-Dose Study (</a:t>
            </a:r>
            <a:r>
              <a:rPr lang="en-US" altLang="ko-KR" dirty="0" err="1" smtClean="0"/>
              <a:t>Substudy</a:t>
            </a:r>
            <a:r>
              <a:rPr lang="en-US" altLang="ko-KR" dirty="0" smtClean="0"/>
              <a:t> 1) 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8" y="1497257"/>
            <a:ext cx="9977165" cy="2293466"/>
          </a:xfrm>
        </p:spPr>
      </p:pic>
      <p:sp>
        <p:nvSpPr>
          <p:cNvPr id="5" name="TextBox 4"/>
          <p:cNvSpPr txBox="1"/>
          <p:nvPr/>
        </p:nvSpPr>
        <p:spPr>
          <a:xfrm>
            <a:off x="934088" y="3790723"/>
            <a:ext cx="10065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Half-lives</a:t>
            </a:r>
            <a:r>
              <a:rPr lang="en-US" altLang="ko-KR" dirty="0" smtClean="0"/>
              <a:t> were </a:t>
            </a:r>
            <a:r>
              <a:rPr lang="en-US" altLang="ko-KR" dirty="0"/>
              <a:t>approximately 7-9 </a:t>
            </a:r>
            <a:r>
              <a:rPr lang="en-US" altLang="ko-KR" dirty="0" smtClean="0"/>
              <a:t>hours. </a:t>
            </a:r>
            <a:r>
              <a:rPr lang="en-US" altLang="ko-KR" u="sng" dirty="0" smtClean="0"/>
              <a:t>No increasing or decreasing trend across doses.</a:t>
            </a:r>
            <a:endParaRPr lang="en-US" altLang="ko-KR" u="sng" dirty="0" smtClean="0"/>
          </a:p>
          <a:p>
            <a:r>
              <a:rPr lang="en-US" altLang="ko-KR" dirty="0"/>
              <a:t>Increasing </a:t>
            </a:r>
            <a:r>
              <a:rPr lang="en-US" altLang="ko-KR" dirty="0" smtClean="0"/>
              <a:t>dose </a:t>
            </a:r>
            <a:r>
              <a:rPr lang="en-US" altLang="ko-KR" dirty="0"/>
              <a:t>from 25 to 800 mg </a:t>
            </a:r>
            <a:r>
              <a:rPr lang="en-US" altLang="ko-KR" dirty="0" smtClean="0"/>
              <a:t>increased </a:t>
            </a:r>
            <a:r>
              <a:rPr lang="en-US" altLang="ko-KR" b="1" dirty="0" err="1" smtClean="0"/>
              <a:t>C</a:t>
            </a:r>
            <a:r>
              <a:rPr lang="en-US" altLang="ko-KR" b="1" baseline="-25000" dirty="0" err="1" smtClean="0"/>
              <a:t>max</a:t>
            </a:r>
            <a:r>
              <a:rPr lang="en-US" altLang="ko-KR" b="1" dirty="0" smtClean="0"/>
              <a:t> </a:t>
            </a:r>
            <a:r>
              <a:rPr lang="en-US" altLang="ko-KR" b="1" dirty="0"/>
              <a:t>and AUC </a:t>
            </a:r>
            <a:r>
              <a:rPr lang="en-US" altLang="ko-KR" dirty="0"/>
              <a:t>by approximately </a:t>
            </a:r>
            <a:r>
              <a:rPr lang="en-US" altLang="ko-KR" dirty="0" smtClean="0"/>
              <a:t>3880-and 3030-fold, respectively.</a:t>
            </a:r>
          </a:p>
          <a:p>
            <a:r>
              <a:rPr lang="en-US" altLang="ko-KR" b="1" dirty="0" smtClean="0"/>
              <a:t>Dose-normalized </a:t>
            </a:r>
            <a:r>
              <a:rPr lang="en-US" altLang="ko-KR" b="1" dirty="0" err="1"/>
              <a:t>C</a:t>
            </a:r>
            <a:r>
              <a:rPr lang="en-US" altLang="ko-KR" b="1" baseline="-25000" dirty="0" err="1"/>
              <a:t>max</a:t>
            </a:r>
            <a:r>
              <a:rPr lang="en-US" altLang="ko-KR" b="1" dirty="0"/>
              <a:t> and </a:t>
            </a:r>
            <a:r>
              <a:rPr lang="en-US" altLang="ko-KR" b="1" dirty="0" smtClean="0"/>
              <a:t>AUC </a:t>
            </a:r>
            <a:r>
              <a:rPr lang="en-US" altLang="ko-KR" dirty="0" smtClean="0"/>
              <a:t>values </a:t>
            </a:r>
            <a:r>
              <a:rPr lang="en-US" altLang="ko-KR" dirty="0"/>
              <a:t>for ABT-493 were statistically </a:t>
            </a:r>
            <a:r>
              <a:rPr lang="en-US" altLang="ko-KR" dirty="0" smtClean="0"/>
              <a:t>significantly different </a:t>
            </a:r>
            <a:r>
              <a:rPr lang="en-US" altLang="ko-KR" dirty="0"/>
              <a:t>across the doses of 25-800 mg</a:t>
            </a:r>
            <a:r>
              <a:rPr lang="en-US" altLang="ko-KR" dirty="0" smtClean="0"/>
              <a:t>. </a:t>
            </a:r>
            <a:r>
              <a:rPr lang="en-US" altLang="ko-KR" u="sng" dirty="0" smtClean="0"/>
              <a:t>Statistically significant linear trend</a:t>
            </a:r>
            <a:r>
              <a:rPr lang="en-US" altLang="ko-KR" dirty="0" smtClean="0"/>
              <a:t> when the dose increased from 25 to 800 mg.</a:t>
            </a:r>
            <a:endParaRPr lang="en-US" altLang="ko-KR" dirty="0" smtClean="0"/>
          </a:p>
          <a:p>
            <a:r>
              <a:rPr lang="en-US" altLang="ko-KR" b="1" dirty="0" smtClean="0"/>
              <a:t>Dose </a:t>
            </a:r>
            <a:r>
              <a:rPr lang="en-US" altLang="ko-KR" b="1" dirty="0"/>
              <a:t>proportionality and linear kinetics </a:t>
            </a:r>
            <a:r>
              <a:rPr lang="en-US" altLang="ko-KR" dirty="0"/>
              <a:t>for </a:t>
            </a:r>
            <a:r>
              <a:rPr lang="en-US" altLang="ko-KR" dirty="0" smtClean="0"/>
              <a:t>the single-dose </a:t>
            </a:r>
            <a:r>
              <a:rPr lang="en-US" altLang="ko-KR" dirty="0"/>
              <a:t>regimens of ABT-493 showed that </a:t>
            </a:r>
            <a:r>
              <a:rPr lang="en-US" altLang="ko-KR" u="sng" dirty="0"/>
              <a:t>the highest </a:t>
            </a:r>
            <a:r>
              <a:rPr lang="en-US" altLang="ko-KR" u="sng" dirty="0" smtClean="0"/>
              <a:t>and lowest </a:t>
            </a:r>
            <a:r>
              <a:rPr lang="en-US" altLang="ko-KR" u="sng" dirty="0"/>
              <a:t>dose groups were statistically significantly different</a:t>
            </a:r>
            <a:r>
              <a:rPr lang="en-US" altLang="ko-KR" dirty="0"/>
              <a:t> </a:t>
            </a:r>
            <a:r>
              <a:rPr lang="en-US" altLang="ko-KR" dirty="0" smtClean="0"/>
              <a:t>for dose-normalized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r>
              <a:rPr lang="en-US" altLang="ko-KR" dirty="0"/>
              <a:t> and AUC</a:t>
            </a:r>
            <a:r>
              <a:rPr lang="en-US" altLang="ko-KR" baseline="-25000" dirty="0" smtClean="0"/>
              <a:t>∞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6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PK; </a:t>
            </a:r>
            <a:r>
              <a:rPr lang="en-US" altLang="ko-KR" dirty="0"/>
              <a:t>Multiple-Dose </a:t>
            </a:r>
            <a:r>
              <a:rPr lang="en-US" altLang="ko-KR" dirty="0" smtClean="0"/>
              <a:t>Study (</a:t>
            </a:r>
            <a:r>
              <a:rPr lang="en-US" altLang="ko-KR" dirty="0" err="1" smtClean="0"/>
              <a:t>Substudy</a:t>
            </a:r>
            <a:r>
              <a:rPr lang="en-US" altLang="ko-KR" dirty="0" smtClean="0"/>
              <a:t> 2) 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1" y="1945664"/>
            <a:ext cx="10465639" cy="3892429"/>
          </a:xfrm>
        </p:spPr>
      </p:pic>
    </p:spTree>
    <p:extLst>
      <p:ext uri="{BB962C8B-B14F-4D97-AF65-F5344CB8AC3E}">
        <p14:creationId xmlns:p14="http://schemas.microsoft.com/office/powerpoint/2010/main" val="41008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775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PK; Multiple-Dose Study (</a:t>
            </a:r>
            <a:r>
              <a:rPr lang="en-US" altLang="ko-KR" dirty="0" err="1" smtClean="0"/>
              <a:t>Substudy</a:t>
            </a:r>
            <a:r>
              <a:rPr lang="en-US" altLang="ko-KR" dirty="0" smtClean="0"/>
              <a:t> 2) 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11" y="1769819"/>
            <a:ext cx="8629177" cy="4296874"/>
          </a:xfrm>
        </p:spPr>
      </p:pic>
    </p:spTree>
    <p:extLst>
      <p:ext uri="{BB962C8B-B14F-4D97-AF65-F5344CB8AC3E}">
        <p14:creationId xmlns:p14="http://schemas.microsoft.com/office/powerpoint/2010/main" val="336417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PK; Multiple-Dose Study (</a:t>
            </a:r>
            <a:r>
              <a:rPr lang="en-US" altLang="ko-KR" dirty="0" err="1" smtClean="0"/>
              <a:t>Substudy</a:t>
            </a:r>
            <a:r>
              <a:rPr lang="en-US" altLang="ko-KR" dirty="0" smtClean="0"/>
              <a:t> 2)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 smtClean="0"/>
              <a:t>C</a:t>
            </a:r>
            <a:r>
              <a:rPr lang="en-US" altLang="ko-KR" b="1" baseline="-25000" dirty="0" err="1" smtClean="0"/>
              <a:t>max</a:t>
            </a:r>
            <a:r>
              <a:rPr lang="en-US" altLang="ko-KR" b="1" dirty="0" smtClean="0"/>
              <a:t> </a:t>
            </a:r>
            <a:r>
              <a:rPr lang="en-US" altLang="ko-KR" b="1" dirty="0"/>
              <a:t>and AUC</a:t>
            </a:r>
            <a:r>
              <a:rPr lang="en-US" altLang="ko-KR" b="1" baseline="-25000" dirty="0"/>
              <a:t>0-24</a:t>
            </a:r>
            <a:r>
              <a:rPr lang="en-US" altLang="ko-KR" b="1" dirty="0"/>
              <a:t> </a:t>
            </a:r>
            <a:r>
              <a:rPr lang="en-US" altLang="ko-KR" dirty="0"/>
              <a:t>for </a:t>
            </a:r>
            <a:r>
              <a:rPr lang="en-US" altLang="ko-KR" dirty="0" smtClean="0"/>
              <a:t>800-mg once-daily </a:t>
            </a:r>
            <a:r>
              <a:rPr lang="en-US" altLang="ko-KR" dirty="0"/>
              <a:t>(QD) dose were 103- and </a:t>
            </a:r>
            <a:r>
              <a:rPr lang="en-US" altLang="ko-KR" dirty="0" smtClean="0"/>
              <a:t>115-fold, respectively.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Half-life</a:t>
            </a:r>
            <a:r>
              <a:rPr lang="en-US" altLang="ko-KR" dirty="0" smtClean="0"/>
              <a:t> </a:t>
            </a:r>
            <a:r>
              <a:rPr lang="en-US" altLang="ko-KR" dirty="0"/>
              <a:t>values after multiple dosing were approximately 6-8 </a:t>
            </a:r>
            <a:r>
              <a:rPr lang="en-US" altLang="ko-KR" dirty="0" smtClean="0"/>
              <a:t>hours.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Dose-normalized </a:t>
            </a:r>
            <a:r>
              <a:rPr lang="en-US" altLang="ko-KR" b="1" dirty="0" err="1" smtClean="0"/>
              <a:t>C</a:t>
            </a:r>
            <a:r>
              <a:rPr lang="en-US" altLang="ko-KR" b="1" baseline="-25000" dirty="0" err="1" smtClean="0"/>
              <a:t>max</a:t>
            </a:r>
            <a:r>
              <a:rPr lang="en-US" altLang="ko-KR" b="1" dirty="0"/>
              <a:t>, AUC</a:t>
            </a:r>
            <a:r>
              <a:rPr lang="en-US" altLang="ko-KR" b="1" baseline="-25000" dirty="0"/>
              <a:t>0-24</a:t>
            </a:r>
            <a:r>
              <a:rPr lang="en-US" altLang="ko-KR" b="1" dirty="0"/>
              <a:t>, and </a:t>
            </a:r>
            <a:r>
              <a:rPr lang="en-US" altLang="ko-KR" b="1" dirty="0" err="1"/>
              <a:t>C</a:t>
            </a:r>
            <a:r>
              <a:rPr lang="en-US" altLang="ko-KR" b="1" baseline="-25000" dirty="0" err="1"/>
              <a:t>trough</a:t>
            </a:r>
            <a:r>
              <a:rPr lang="en-US" altLang="ko-KR" b="1" dirty="0"/>
              <a:t> </a:t>
            </a:r>
            <a:r>
              <a:rPr lang="en-US" altLang="ko-KR" dirty="0" smtClean="0"/>
              <a:t>values increased </a:t>
            </a:r>
            <a:r>
              <a:rPr lang="en-US" altLang="ko-KR" dirty="0"/>
              <a:t>in a </a:t>
            </a:r>
            <a:r>
              <a:rPr lang="en-US" altLang="ko-KR" u="sng" dirty="0"/>
              <a:t>greater than dose-proportional manner</a:t>
            </a:r>
            <a:r>
              <a:rPr lang="en-US" altLang="ko-KR" dirty="0"/>
              <a:t> from a </a:t>
            </a:r>
            <a:r>
              <a:rPr lang="en-US" altLang="ko-KR" dirty="0" smtClean="0"/>
              <a:t>range of </a:t>
            </a:r>
            <a:r>
              <a:rPr lang="en-US" altLang="ko-KR" dirty="0"/>
              <a:t>200- to 800-mg </a:t>
            </a:r>
            <a:r>
              <a:rPr lang="en-US" altLang="ko-KR" dirty="0" smtClean="0"/>
              <a:t>QD.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ABT-493 200-mg </a:t>
            </a:r>
            <a:r>
              <a:rPr lang="en-US" altLang="ko-KR" b="1" dirty="0" smtClean="0"/>
              <a:t>vs. </a:t>
            </a:r>
            <a:r>
              <a:rPr lang="en-US" altLang="ko-KR" b="1" dirty="0"/>
              <a:t>800-mg </a:t>
            </a:r>
            <a:r>
              <a:rPr lang="en-US" altLang="ko-KR" b="1" dirty="0" smtClean="0"/>
              <a:t>QD regimen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Dose-normalized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r>
              <a:rPr lang="en-US" altLang="ko-KR" dirty="0"/>
              <a:t>, AUC</a:t>
            </a:r>
            <a:r>
              <a:rPr lang="en-US" altLang="ko-KR" baseline="-25000" dirty="0"/>
              <a:t>0-24</a:t>
            </a:r>
            <a:r>
              <a:rPr lang="en-US" altLang="ko-KR" dirty="0"/>
              <a:t>, and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trough</a:t>
            </a:r>
            <a:r>
              <a:rPr lang="en-US" altLang="ko-KR" dirty="0"/>
              <a:t> </a:t>
            </a:r>
            <a:r>
              <a:rPr lang="en-US" altLang="ko-KR" dirty="0" smtClean="0"/>
              <a:t>values were </a:t>
            </a:r>
            <a:r>
              <a:rPr lang="en-US" altLang="ko-KR" dirty="0"/>
              <a:t>statistically significantly different </a:t>
            </a:r>
            <a:r>
              <a:rPr lang="en-US" altLang="ko-KR" dirty="0" smtClean="0"/>
              <a:t>on </a:t>
            </a:r>
            <a:r>
              <a:rPr lang="en-US" altLang="ko-KR" dirty="0"/>
              <a:t>day </a:t>
            </a:r>
            <a:r>
              <a:rPr lang="en-US" altLang="ko-KR" dirty="0" smtClean="0"/>
              <a:t>10.</a:t>
            </a:r>
            <a:br>
              <a:rPr lang="en-US" altLang="ko-KR" dirty="0" smtClean="0"/>
            </a:br>
            <a:r>
              <a:rPr lang="en-US" altLang="ko-KR" dirty="0" smtClean="0"/>
              <a:t>- The </a:t>
            </a:r>
            <a:r>
              <a:rPr lang="en-US" altLang="ko-KR" dirty="0"/>
              <a:t>difference in </a:t>
            </a:r>
            <a:r>
              <a:rPr lang="en-US" altLang="ko-KR" dirty="0" smtClean="0"/>
              <a:t>half-life (&lt;2 </a:t>
            </a:r>
            <a:r>
              <a:rPr lang="en-US" altLang="ko-KR" dirty="0"/>
              <a:t>hours) was not clinically </a:t>
            </a:r>
            <a:r>
              <a:rPr lang="en-US" altLang="ko-KR" dirty="0" smtClean="0"/>
              <a:t>meaningful.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Steady state</a:t>
            </a:r>
            <a:r>
              <a:rPr lang="en-US" altLang="ko-KR" dirty="0" smtClean="0"/>
              <a:t> within </a:t>
            </a:r>
            <a:r>
              <a:rPr lang="en-US" altLang="ko-KR" dirty="0"/>
              <a:t>10 days of multiple dosing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Minimal accumulation </a:t>
            </a:r>
            <a:r>
              <a:rPr lang="en-US" altLang="ko-KR" dirty="0"/>
              <a:t>for 200- and 400-mg QD </a:t>
            </a:r>
            <a:r>
              <a:rPr lang="en-US" altLang="ko-KR" dirty="0" smtClean="0"/>
              <a:t>doses. (</a:t>
            </a:r>
            <a:r>
              <a:rPr lang="en-US" altLang="ko-KR" b="1" dirty="0" smtClean="0"/>
              <a:t>AUC </a:t>
            </a:r>
            <a:r>
              <a:rPr lang="en-US" altLang="ko-KR" b="1" dirty="0" err="1" smtClean="0"/>
              <a:t>R</a:t>
            </a:r>
            <a:r>
              <a:rPr lang="en-US" altLang="ko-KR" b="1" baseline="-25000" dirty="0" err="1" smtClean="0"/>
              <a:t>ac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At the 800-mg </a:t>
            </a:r>
            <a:r>
              <a:rPr lang="en-US" altLang="ko-KR" dirty="0"/>
              <a:t>QD </a:t>
            </a:r>
            <a:r>
              <a:rPr lang="en-US" altLang="ko-KR" dirty="0" smtClean="0"/>
              <a:t>dose, the exposures </a:t>
            </a:r>
            <a:r>
              <a:rPr lang="en-US" altLang="ko-KR" dirty="0"/>
              <a:t>on </a:t>
            </a:r>
            <a:r>
              <a:rPr lang="en-US" altLang="ko-KR" dirty="0" smtClean="0"/>
              <a:t>study day </a:t>
            </a:r>
            <a:r>
              <a:rPr lang="en-US" altLang="ko-KR" dirty="0"/>
              <a:t>10 were approximately 80% higher than those on study day </a:t>
            </a:r>
            <a:r>
              <a:rPr lang="en-US" altLang="ko-KR" dirty="0" smtClean="0"/>
              <a:t>1.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72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PK;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>Food Effect, </a:t>
            </a:r>
            <a:r>
              <a:rPr lang="en-US" altLang="ko-KR" sz="2800" b="1" dirty="0" err="1" smtClean="0"/>
              <a:t>Coadministration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With </a:t>
            </a:r>
            <a:r>
              <a:rPr lang="en-US" altLang="ko-KR" sz="2800" b="1" dirty="0" smtClean="0"/>
              <a:t>Ritonavir 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Substudy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3)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6056" y="4431324"/>
            <a:ext cx="9671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Effect of Food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T</a:t>
            </a:r>
            <a:r>
              <a:rPr lang="en-US" altLang="ko-KR" sz="1600" baseline="-25000" dirty="0" err="1" smtClean="0"/>
              <a:t>max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and the natural logarithms </a:t>
            </a:r>
            <a:r>
              <a:rPr lang="en-US" altLang="ko-KR" sz="1600" dirty="0" smtClean="0"/>
              <a:t>of AUC</a:t>
            </a:r>
            <a:r>
              <a:rPr lang="en-US" altLang="ko-KR" sz="1600" baseline="-25000" dirty="0"/>
              <a:t>∞</a:t>
            </a:r>
            <a:r>
              <a:rPr lang="en-US" altLang="ko-KR" sz="1600" dirty="0"/>
              <a:t> values were significantly </a:t>
            </a:r>
            <a:r>
              <a:rPr lang="en-US" altLang="ko-KR" sz="1600" dirty="0" smtClean="0"/>
              <a:t>different.</a:t>
            </a:r>
            <a:br>
              <a:rPr lang="en-US" altLang="ko-KR" sz="1600" dirty="0" smtClean="0"/>
            </a:br>
            <a:r>
              <a:rPr lang="en-US" altLang="ko-KR" sz="1600" dirty="0" smtClean="0"/>
              <a:t> - </a:t>
            </a:r>
            <a:r>
              <a:rPr lang="en-US" altLang="ko-KR" sz="1600" dirty="0" err="1"/>
              <a:t>T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 was delayed </a:t>
            </a:r>
            <a:r>
              <a:rPr lang="en-US" altLang="ko-KR" sz="1600" dirty="0" smtClean="0"/>
              <a:t>by 1.5 </a:t>
            </a:r>
            <a:r>
              <a:rPr lang="en-US" altLang="ko-KR" sz="1600" dirty="0"/>
              <a:t>hours when administered after a moderate-fat </a:t>
            </a:r>
            <a:r>
              <a:rPr lang="en-US" altLang="ko-KR" sz="1600" dirty="0" smtClean="0"/>
              <a:t>breakfast.</a:t>
            </a:r>
            <a:br>
              <a:rPr lang="en-US" altLang="ko-KR" sz="1600" dirty="0" smtClean="0"/>
            </a:br>
            <a:r>
              <a:rPr lang="en-US" altLang="ko-KR" sz="1600" dirty="0" smtClean="0"/>
              <a:t> - 24</a:t>
            </a:r>
            <a:r>
              <a:rPr lang="en-US" altLang="ko-KR" sz="1600" dirty="0"/>
              <a:t>% to 32% increase </a:t>
            </a:r>
            <a:r>
              <a:rPr lang="en-US" altLang="ko-KR" sz="1600" dirty="0" smtClean="0"/>
              <a:t>in exposures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 and AUC) relative to </a:t>
            </a:r>
            <a:r>
              <a:rPr lang="en-US" altLang="ko-KR" sz="1600" dirty="0" smtClean="0"/>
              <a:t>fasting conditions.</a:t>
            </a:r>
            <a:endParaRPr lang="en-US" altLang="ko-KR" sz="1600" dirty="0"/>
          </a:p>
          <a:p>
            <a:r>
              <a:rPr lang="en-US" altLang="ko-KR" sz="1600" b="1" dirty="0" smtClean="0"/>
              <a:t>Effect of Ritonavir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Statistically </a:t>
            </a:r>
            <a:r>
              <a:rPr lang="en-US" altLang="ko-KR" sz="1600" dirty="0"/>
              <a:t>significant impact on the natural logarithms of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 and AUC</a:t>
            </a:r>
            <a:r>
              <a:rPr lang="en-US" altLang="ko-KR" sz="1600" baseline="-25000" dirty="0" smtClean="0"/>
              <a:t>∞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Half-life was </a:t>
            </a:r>
            <a:r>
              <a:rPr lang="en-US" altLang="ko-KR" sz="1600" dirty="0"/>
              <a:t>prolonged by about 1.7 hours when </a:t>
            </a:r>
            <a:r>
              <a:rPr lang="en-US" altLang="ko-KR" sz="1600" dirty="0" err="1" smtClean="0"/>
              <a:t>coadministered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/>
              <a:t> </a:t>
            </a:r>
            <a:r>
              <a:rPr lang="en-US" altLang="ko-KR" sz="1600" dirty="0" smtClean="0"/>
              <a:t>- Increased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max</a:t>
            </a:r>
            <a:r>
              <a:rPr lang="en-US" altLang="ko-KR" sz="1600" dirty="0"/>
              <a:t> and AUC </a:t>
            </a:r>
            <a:r>
              <a:rPr lang="en-US" altLang="ko-KR" sz="1600" dirty="0" smtClean="0"/>
              <a:t>by 80</a:t>
            </a:r>
            <a:r>
              <a:rPr lang="en-US" altLang="ko-KR" sz="1600" dirty="0"/>
              <a:t>% and 100%, </a:t>
            </a:r>
            <a:r>
              <a:rPr lang="en-US" altLang="ko-KR" sz="1600" dirty="0" smtClean="0"/>
              <a:t>respectively.</a:t>
            </a:r>
            <a:br>
              <a:rPr lang="en-US" altLang="ko-KR" sz="1600" dirty="0" smtClean="0"/>
            </a:b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T</a:t>
            </a:r>
            <a:r>
              <a:rPr lang="en-US" altLang="ko-KR" sz="1600" baseline="-25000" dirty="0" err="1" smtClean="0"/>
              <a:t>max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was not </a:t>
            </a:r>
            <a:r>
              <a:rPr lang="en-US" altLang="ko-KR" sz="1600" dirty="0" smtClean="0"/>
              <a:t>significantly affected.</a:t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77" y="1690688"/>
            <a:ext cx="8481646" cy="26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8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Safety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88" y="1690688"/>
            <a:ext cx="7648024" cy="3278367"/>
          </a:xfrm>
        </p:spPr>
      </p:pic>
      <p:sp>
        <p:nvSpPr>
          <p:cNvPr id="5" name="TextBox 4"/>
          <p:cNvSpPr txBox="1"/>
          <p:nvPr/>
        </p:nvSpPr>
        <p:spPr>
          <a:xfrm>
            <a:off x="1608993" y="5224031"/>
            <a:ext cx="924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 subjects reported </a:t>
            </a:r>
            <a:r>
              <a:rPr lang="en-US" altLang="ko-KR" dirty="0"/>
              <a:t>at least 1 </a:t>
            </a:r>
            <a:r>
              <a:rPr lang="en-US" altLang="ko-KR" dirty="0" smtClean="0"/>
              <a:t>treatment-emergent </a:t>
            </a:r>
            <a:r>
              <a:rPr lang="en-US" altLang="ko-KR" dirty="0"/>
              <a:t>adverse event during the </a:t>
            </a:r>
            <a:r>
              <a:rPr lang="en-US" altLang="ko-KR" dirty="0" smtClean="0"/>
              <a:t>study.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Abdominal discomfort </a:t>
            </a:r>
            <a:r>
              <a:rPr lang="en-US" altLang="ko-KR" dirty="0"/>
              <a:t>and headache were the only adverse events reported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≥</a:t>
            </a:r>
            <a:r>
              <a:rPr lang="en-US" altLang="ko-KR" dirty="0" smtClean="0"/>
              <a:t>2 subjects. (</a:t>
            </a:r>
            <a:r>
              <a:rPr lang="en-US" altLang="ko-KR" dirty="0"/>
              <a:t>both occurred in </a:t>
            </a:r>
            <a:r>
              <a:rPr lang="en-US" altLang="ko-KR" dirty="0" err="1"/>
              <a:t>substudy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en-US" altLang="ko-KR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All adverse </a:t>
            </a:r>
            <a:r>
              <a:rPr lang="en-US" altLang="ko-KR" dirty="0"/>
              <a:t>events were assessed </a:t>
            </a:r>
            <a:r>
              <a:rPr lang="en-US" altLang="ko-KR" dirty="0" smtClean="0"/>
              <a:t>as </a:t>
            </a:r>
            <a:r>
              <a:rPr lang="en-US" altLang="ko-KR" dirty="0"/>
              <a:t>mild </a:t>
            </a:r>
            <a:r>
              <a:rPr lang="en-US" altLang="ko-KR" dirty="0" smtClean="0"/>
              <a:t>except 1 </a:t>
            </a:r>
            <a:r>
              <a:rPr lang="en-US" altLang="ko-KR" dirty="0"/>
              <a:t>event of </a:t>
            </a:r>
            <a:r>
              <a:rPr lang="en-US" altLang="ko-KR" dirty="0" smtClean="0"/>
              <a:t>headache.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07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Discussion; Potency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 </a:t>
            </a:r>
            <a:r>
              <a:rPr lang="en-US" altLang="ko-KR" dirty="0"/>
              <a:t>antiviral </a:t>
            </a:r>
            <a:r>
              <a:rPr lang="en-US" altLang="ko-KR" dirty="0" smtClean="0"/>
              <a:t>activity </a:t>
            </a:r>
            <a:r>
              <a:rPr lang="en-US" altLang="ko-KR" dirty="0"/>
              <a:t>in vitro against </a:t>
            </a:r>
            <a:r>
              <a:rPr lang="en-US" altLang="ko-KR" b="1" dirty="0"/>
              <a:t>all major </a:t>
            </a:r>
            <a:r>
              <a:rPr lang="en-US" altLang="ko-KR" b="1" dirty="0" smtClean="0"/>
              <a:t>HCV genotypes</a:t>
            </a:r>
            <a:r>
              <a:rPr lang="en-US" altLang="ko-KR" dirty="0" smtClean="0"/>
              <a:t> </a:t>
            </a:r>
            <a:r>
              <a:rPr lang="en-US" altLang="ko-KR" dirty="0"/>
              <a:t>with a higher barrier to resistance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</a:t>
            </a:r>
            <a:r>
              <a:rPr lang="en-US" altLang="ko-KR" dirty="0"/>
              <a:t>or little loss of </a:t>
            </a:r>
            <a:r>
              <a:rPr lang="en-US" altLang="ko-KR" dirty="0" smtClean="0"/>
              <a:t>potency against </a:t>
            </a:r>
            <a:r>
              <a:rPr lang="en-US" altLang="ko-KR" b="1" dirty="0" smtClean="0"/>
              <a:t>resistance mutants.</a:t>
            </a:r>
            <a:br>
              <a:rPr lang="en-US" altLang="ko-KR" b="1" dirty="0" smtClean="0"/>
            </a:br>
            <a:r>
              <a:rPr lang="ko-KR" altLang="en-US" dirty="0" smtClean="0"/>
              <a:t>→</a:t>
            </a:r>
            <a:r>
              <a:rPr lang="ko-KR" altLang="en-US" b="1" dirty="0" smtClean="0"/>
              <a:t> </a:t>
            </a:r>
            <a:r>
              <a:rPr lang="en-US" altLang="ko-KR" dirty="0"/>
              <a:t>combination </a:t>
            </a:r>
            <a:r>
              <a:rPr lang="en-US" altLang="ko-KR" dirty="0" smtClean="0"/>
              <a:t>therapy with </a:t>
            </a:r>
            <a:r>
              <a:rPr lang="en-US" altLang="ko-KR"/>
              <a:t>other </a:t>
            </a:r>
            <a:r>
              <a:rPr lang="en-US" altLang="ko-KR" smtClean="0"/>
              <a:t>DAAs.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975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Discussion; Nonlinearity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Significant </a:t>
            </a:r>
            <a:r>
              <a:rPr lang="en-US" altLang="ko-KR" b="1" dirty="0" smtClean="0"/>
              <a:t>nonlinear pharmacokinetics</a:t>
            </a:r>
            <a:r>
              <a:rPr lang="en-US" altLang="ko-KR" dirty="0" smtClean="0"/>
              <a:t> with </a:t>
            </a:r>
            <a:r>
              <a:rPr lang="en-US" altLang="ko-KR" b="1" dirty="0" smtClean="0"/>
              <a:t>greater than dose-proportional increases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Terminal </a:t>
            </a:r>
            <a:r>
              <a:rPr lang="en-US" altLang="ko-KR" b="1" dirty="0" smtClean="0"/>
              <a:t>half-lives remained similar</a:t>
            </a:r>
            <a:r>
              <a:rPr lang="en-US" altLang="ko-KR" dirty="0" smtClean="0"/>
              <a:t> at all evaluated doses.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Higher accumulation at the 800-mg on day 10.</a:t>
            </a:r>
          </a:p>
          <a:p>
            <a:r>
              <a:rPr lang="en-US" altLang="ko-KR" b="1" dirty="0" smtClean="0"/>
              <a:t>Dose-dependent inhibition on the efflux transporters</a:t>
            </a:r>
            <a:r>
              <a:rPr lang="en-US" altLang="ko-KR" dirty="0" smtClean="0"/>
              <a:t> in the gastrointestinal system?</a:t>
            </a:r>
          </a:p>
          <a:p>
            <a:r>
              <a:rPr lang="en-US" altLang="ko-KR" b="1" dirty="0" smtClean="0"/>
              <a:t>Dose-dependent inhibition of transporter-mediated uptake</a:t>
            </a:r>
            <a:r>
              <a:rPr lang="en-US" altLang="ko-KR" dirty="0" smtClean="0"/>
              <a:t> processes in the liver?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Similar decrease in both clearance and distribution volume.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Systemic exposure may increase without significant changes in half-life.</a:t>
            </a:r>
          </a:p>
          <a:p>
            <a:r>
              <a:rPr lang="en-US" altLang="ko-KR" dirty="0" smtClean="0"/>
              <a:t>Short half-life, but </a:t>
            </a:r>
            <a:r>
              <a:rPr lang="en-US" altLang="ko-KR" b="1" dirty="0" smtClean="0"/>
              <a:t>strong antiviral effect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due to </a:t>
            </a:r>
            <a:r>
              <a:rPr lang="en-US" altLang="ko-KR" u="sng" dirty="0" smtClean="0"/>
              <a:t>high liver accumulation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supports </a:t>
            </a:r>
            <a:r>
              <a:rPr lang="en-US" altLang="ko-KR" u="sng" dirty="0" smtClean="0"/>
              <a:t>once daily dosing</a:t>
            </a:r>
          </a:p>
          <a:p>
            <a:r>
              <a:rPr lang="en-US" altLang="ko-KR" b="1" dirty="0" smtClean="0"/>
              <a:t>Renal elimination was minor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potential to be used for HCV </a:t>
            </a:r>
            <a:r>
              <a:rPr lang="en-US" altLang="ko-KR" u="sng" dirty="0" smtClean="0"/>
              <a:t>patients with renal impairment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607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Discussion; Ritonavir </a:t>
            </a:r>
            <a:r>
              <a:rPr lang="en-US" altLang="ko-KR" dirty="0" err="1" smtClean="0"/>
              <a:t>coadministration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Inhibitor </a:t>
            </a:r>
            <a:r>
              <a:rPr lang="en-US" altLang="ko-KR" dirty="0"/>
              <a:t>of </a:t>
            </a:r>
            <a:r>
              <a:rPr lang="en-US" altLang="ko-KR" dirty="0" smtClean="0"/>
              <a:t>CYP3A, OATP1B1</a:t>
            </a:r>
            <a:r>
              <a:rPr lang="en-US" altLang="ko-KR" dirty="0"/>
              <a:t>, OATP1B3, </a:t>
            </a:r>
            <a:r>
              <a:rPr lang="en-US" altLang="ko-KR" dirty="0" smtClean="0"/>
              <a:t>P-</a:t>
            </a:r>
            <a:r>
              <a:rPr lang="en-US" altLang="ko-KR" dirty="0" err="1" smtClean="0"/>
              <a:t>gp</a:t>
            </a:r>
            <a:r>
              <a:rPr lang="en-US" altLang="ko-KR" dirty="0" smtClean="0"/>
              <a:t>, and BCRP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Many protease </a:t>
            </a:r>
            <a:r>
              <a:rPr lang="en-US" altLang="ko-KR" dirty="0"/>
              <a:t>inhibitors for HCV are substrates of CYP3A, </a:t>
            </a:r>
            <a:r>
              <a:rPr lang="en-US" altLang="ko-KR" dirty="0" smtClean="0"/>
              <a:t>P-</a:t>
            </a:r>
            <a:r>
              <a:rPr lang="en-US" altLang="ko-KR" dirty="0" err="1" smtClean="0"/>
              <a:t>gp</a:t>
            </a:r>
            <a:r>
              <a:rPr lang="en-US" altLang="ko-KR" dirty="0" smtClean="0"/>
              <a:t>,</a:t>
            </a:r>
            <a:r>
              <a:rPr lang="en-US" altLang="ko-KR" dirty="0"/>
              <a:t> OATP1B1, and OATP1B3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Coadministration</a:t>
            </a:r>
            <a:r>
              <a:rPr lang="en-US" altLang="ko-KR" dirty="0" smtClean="0"/>
              <a:t> increased ABT-493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 </a:t>
            </a:r>
            <a:r>
              <a:rPr lang="en-US" altLang="ko-KR" dirty="0"/>
              <a:t>and AUC about 80%-100</a:t>
            </a:r>
            <a:r>
              <a:rPr lang="en-US" altLang="ko-KR" dirty="0" smtClean="0"/>
              <a:t>%.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b="1" dirty="0" smtClean="0"/>
              <a:t>inhibition effect on the transporters</a:t>
            </a:r>
            <a:r>
              <a:rPr lang="en-US" altLang="ko-KR" dirty="0" smtClean="0"/>
              <a:t> in the gastrointestinal system.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(because half-life of ABT-493 was only slightly delayed)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Effect on pharmacokinetics </a:t>
            </a:r>
            <a:r>
              <a:rPr lang="en-US" altLang="ko-KR" dirty="0"/>
              <a:t>is considered to be </a:t>
            </a:r>
            <a:r>
              <a:rPr lang="en-US" altLang="ko-KR" dirty="0" smtClean="0"/>
              <a:t>weak.</a:t>
            </a:r>
            <a:br>
              <a:rPr lang="en-US" altLang="ko-KR" dirty="0" smtClean="0"/>
            </a:br>
            <a:r>
              <a:rPr lang="en-US" altLang="ko-KR" dirty="0" smtClean="0"/>
              <a:t>(cf. </a:t>
            </a:r>
            <a:r>
              <a:rPr lang="en-US" altLang="ko-KR" dirty="0" err="1" smtClean="0"/>
              <a:t>simeprevir</a:t>
            </a:r>
            <a:r>
              <a:rPr lang="en-US" altLang="ko-KR" dirty="0" smtClean="0"/>
              <a:t> 5-7 fold, </a:t>
            </a:r>
            <a:r>
              <a:rPr lang="en-US" altLang="ko-KR" dirty="0" err="1" smtClean="0"/>
              <a:t>paritaprevir</a:t>
            </a:r>
            <a:r>
              <a:rPr lang="en-US" altLang="ko-KR" dirty="0" smtClean="0"/>
              <a:t> 30-50 fold)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 </a:t>
            </a:r>
            <a:r>
              <a:rPr lang="en-US" altLang="ko-KR" b="1" dirty="0" smtClean="0"/>
              <a:t>ALT elevations</a:t>
            </a:r>
            <a:r>
              <a:rPr lang="en-US" altLang="ko-KR" dirty="0" smtClean="0"/>
              <a:t> </a:t>
            </a:r>
            <a:r>
              <a:rPr lang="en-US" altLang="ko-KR" dirty="0"/>
              <a:t>were </a:t>
            </a:r>
            <a:r>
              <a:rPr lang="en-US" altLang="ko-KR" dirty="0" smtClean="0"/>
              <a:t>reported.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Mild </a:t>
            </a:r>
            <a:r>
              <a:rPr lang="en-US" altLang="ko-KR" dirty="0"/>
              <a:t>maculopapular </a:t>
            </a:r>
            <a:r>
              <a:rPr lang="en-US" altLang="ko-KR" b="1" dirty="0"/>
              <a:t>rash</a:t>
            </a:r>
            <a:r>
              <a:rPr lang="en-US" altLang="ko-KR" dirty="0"/>
              <a:t> was reported </a:t>
            </a:r>
            <a:r>
              <a:rPr lang="en-US" altLang="ko-KR" dirty="0" smtClean="0"/>
              <a:t>in 1 </a:t>
            </a:r>
            <a:r>
              <a:rPr lang="en-US" altLang="ko-KR" dirty="0"/>
              <a:t>subject </a:t>
            </a:r>
            <a:r>
              <a:rPr lang="en-US" altLang="ko-KR" dirty="0" smtClean="0"/>
              <a:t>(600 </a:t>
            </a:r>
            <a:r>
              <a:rPr lang="en-US" altLang="ko-KR" dirty="0"/>
              <a:t>mg</a:t>
            </a:r>
            <a:r>
              <a:rPr lang="en-US" altLang="ko-KR" dirty="0" smtClean="0"/>
              <a:t> single dose)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36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PK shows </a:t>
            </a:r>
            <a:r>
              <a:rPr lang="en-US" altLang="ko-KR" b="1" dirty="0" smtClean="0"/>
              <a:t>significant nonlinearity</a:t>
            </a:r>
            <a:r>
              <a:rPr lang="en-US" altLang="ko-KR" dirty="0" smtClean="0"/>
              <a:t> </a:t>
            </a:r>
            <a:r>
              <a:rPr lang="en-US" altLang="ko-KR" dirty="0"/>
              <a:t>across a wide dose </a:t>
            </a:r>
            <a:r>
              <a:rPr lang="en-US" altLang="ko-KR" dirty="0" smtClean="0"/>
              <a:t>range.</a:t>
            </a:r>
          </a:p>
          <a:p>
            <a:r>
              <a:rPr lang="en-US" altLang="ko-KR" dirty="0" smtClean="0"/>
              <a:t>Food had a minimal effect.</a:t>
            </a:r>
          </a:p>
          <a:p>
            <a:r>
              <a:rPr lang="en-US" altLang="ko-KR" dirty="0" smtClean="0"/>
              <a:t>Once daily administration.</a:t>
            </a:r>
          </a:p>
          <a:p>
            <a:r>
              <a:rPr lang="en-US" altLang="ko-KR" b="1" dirty="0" smtClean="0"/>
              <a:t>Minimal accumulation</a:t>
            </a:r>
            <a:r>
              <a:rPr lang="en-US" altLang="ko-KR" dirty="0" smtClean="0"/>
              <a:t> with multiple dosing.</a:t>
            </a:r>
          </a:p>
          <a:p>
            <a:r>
              <a:rPr lang="en-US" altLang="ko-KR" dirty="0" smtClean="0"/>
              <a:t>All doses administered were well tolerated.</a:t>
            </a:r>
          </a:p>
          <a:p>
            <a:r>
              <a:rPr lang="en-US" altLang="ko-KR" dirty="0" smtClean="0"/>
              <a:t>No SAE, changes </a:t>
            </a:r>
            <a:r>
              <a:rPr lang="en-US" altLang="ko-KR" dirty="0"/>
              <a:t>in clinical laboratory parameters, vital signs, </a:t>
            </a:r>
            <a:r>
              <a:rPr lang="en-US" altLang="ko-KR" dirty="0" smtClean="0"/>
              <a:t>or ECGs </a:t>
            </a:r>
            <a:r>
              <a:rPr lang="en-US" altLang="ko-KR" dirty="0"/>
              <a:t>noted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Maximum </a:t>
            </a:r>
            <a:r>
              <a:rPr lang="en-US" altLang="ko-KR" dirty="0"/>
              <a:t>tolerated dose was not </a:t>
            </a:r>
            <a:r>
              <a:rPr lang="en-US" altLang="ko-KR" dirty="0" smtClean="0"/>
              <a:t>reached.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6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Hepatitis C virus (HCV) infection is a global health </a:t>
            </a:r>
            <a:r>
              <a:rPr lang="en-US" altLang="ko-KR" dirty="0" smtClean="0"/>
              <a:t>problem.</a:t>
            </a:r>
          </a:p>
          <a:p>
            <a:r>
              <a:rPr lang="en-US" altLang="ko-KR" dirty="0" smtClean="0"/>
              <a:t>Between </a:t>
            </a:r>
            <a:r>
              <a:rPr lang="en-US" altLang="ko-KR" dirty="0"/>
              <a:t>10% and 40% of patients with chronic HCV infection </a:t>
            </a:r>
            <a:r>
              <a:rPr lang="en-US" altLang="ko-KR" dirty="0" smtClean="0"/>
              <a:t>will develop cirrhosis.</a:t>
            </a:r>
          </a:p>
          <a:p>
            <a:r>
              <a:rPr lang="en-US" altLang="ko-KR" dirty="0"/>
              <a:t>Cirrhosis caused by HCV is the most </a:t>
            </a:r>
            <a:r>
              <a:rPr lang="en-US" altLang="ko-KR" dirty="0" smtClean="0"/>
              <a:t>common indication </a:t>
            </a:r>
            <a:r>
              <a:rPr lang="en-US" altLang="ko-KR" dirty="0"/>
              <a:t>for liver </a:t>
            </a:r>
            <a:r>
              <a:rPr lang="en-US" altLang="ko-KR" dirty="0" smtClean="0"/>
              <a:t>transplantation.</a:t>
            </a:r>
          </a:p>
          <a:p>
            <a:r>
              <a:rPr lang="en-US" altLang="ko-KR" dirty="0"/>
              <a:t>Successful eradication of HCV has been shown to significantly reduce the risk of disease progression and related mortality</a:t>
            </a:r>
            <a:br>
              <a:rPr lang="en-US" altLang="ko-KR" dirty="0"/>
            </a:br>
            <a:r>
              <a:rPr lang="en-US" altLang="ko-KR" dirty="0"/>
              <a:t>and the development of hepatocellular carcinoma.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78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More </a:t>
            </a:r>
            <a:r>
              <a:rPr lang="en-US" altLang="ko-KR" dirty="0"/>
              <a:t>efficacious and </a:t>
            </a:r>
            <a:r>
              <a:rPr lang="en-US" altLang="ko-KR" dirty="0" smtClean="0"/>
              <a:t>better tolerated anti-HCV </a:t>
            </a:r>
            <a:r>
              <a:rPr lang="en-US" altLang="ko-KR" dirty="0"/>
              <a:t>treatment </a:t>
            </a:r>
            <a:r>
              <a:rPr lang="en-US" altLang="ko-KR" dirty="0" smtClean="0"/>
              <a:t>regimens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Interferon-free </a:t>
            </a:r>
            <a:r>
              <a:rPr lang="en-US" altLang="ko-KR" b="1" dirty="0" smtClean="0"/>
              <a:t>Direct-Acting Antiviral Agent (DAA) </a:t>
            </a:r>
            <a:r>
              <a:rPr lang="en-US" altLang="ko-KR" dirty="0" smtClean="0"/>
              <a:t>regimens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ex) Nonstructural (NS) protein 3/4A protease inhibitor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P</a:t>
            </a:r>
            <a:r>
              <a:rPr lang="en-US" altLang="ko-KR" dirty="0" smtClean="0"/>
              <a:t>revious : PEG-interferon </a:t>
            </a:r>
            <a:r>
              <a:rPr lang="en-US" altLang="ko-KR" dirty="0"/>
              <a:t>and ribavirin combination </a:t>
            </a:r>
            <a:r>
              <a:rPr lang="en-US" altLang="ko-KR" dirty="0" smtClean="0"/>
              <a:t>treatment</a:t>
            </a:r>
            <a:br>
              <a:rPr lang="en-US" altLang="ko-KR" dirty="0" smtClean="0"/>
            </a:br>
            <a:r>
              <a:rPr lang="en-US" altLang="ko-KR" dirty="0" smtClean="0"/>
              <a:t>- NS3/4 </a:t>
            </a:r>
            <a:r>
              <a:rPr lang="en-US" altLang="ko-KR" dirty="0"/>
              <a:t>protease </a:t>
            </a:r>
            <a:r>
              <a:rPr lang="en-US" altLang="ko-KR" dirty="0" smtClean="0"/>
              <a:t>inhibitor, NS5A inhibitor, and </a:t>
            </a:r>
            <a:r>
              <a:rPr lang="en-US" altLang="ko-KR" dirty="0"/>
              <a:t>a </a:t>
            </a:r>
            <a:r>
              <a:rPr lang="en-US" altLang="ko-KR" dirty="0" smtClean="0"/>
              <a:t>NS5B inhibitor</a:t>
            </a:r>
            <a:r>
              <a:rPr lang="en-US" altLang="ko-KR" dirty="0"/>
              <a:t>, </a:t>
            </a:r>
            <a:r>
              <a:rPr lang="en-US" altLang="ko-KR" dirty="0" smtClean="0"/>
              <a:t>with </a:t>
            </a:r>
            <a:r>
              <a:rPr lang="en-US" altLang="ko-KR" dirty="0"/>
              <a:t>or without ribavirin </a:t>
            </a:r>
            <a:r>
              <a:rPr lang="en-US" altLang="ko-KR" dirty="0" smtClean="0"/>
              <a:t>combination therapies </a:t>
            </a:r>
            <a:r>
              <a:rPr lang="en-US" altLang="ko-KR" dirty="0"/>
              <a:t>allowed for the </a:t>
            </a:r>
            <a:r>
              <a:rPr lang="en-US" altLang="ko-KR" dirty="0" smtClean="0"/>
              <a:t>complete removal </a:t>
            </a:r>
            <a:r>
              <a:rPr lang="en-US" altLang="ko-KR" dirty="0"/>
              <a:t>of </a:t>
            </a:r>
            <a:r>
              <a:rPr lang="en-US" altLang="ko-KR" dirty="0" err="1"/>
              <a:t>pegylated</a:t>
            </a:r>
            <a:r>
              <a:rPr lang="en-US" altLang="ko-KR" dirty="0"/>
              <a:t> </a:t>
            </a:r>
            <a:r>
              <a:rPr lang="en-US" altLang="ko-KR" dirty="0" smtClean="0"/>
              <a:t>interferon from </a:t>
            </a:r>
            <a:r>
              <a:rPr lang="en-US" altLang="ko-KR" dirty="0"/>
              <a:t>the HCV treatment </a:t>
            </a:r>
            <a:r>
              <a:rPr lang="en-US" altLang="ko-KR" dirty="0" smtClean="0"/>
              <a:t>paradigm.</a:t>
            </a:r>
            <a:br>
              <a:rPr lang="en-US" altLang="ko-KR" dirty="0" smtClean="0"/>
            </a:br>
            <a:r>
              <a:rPr lang="en-US" altLang="ko-KR" dirty="0" smtClean="0"/>
              <a:t>- Drastically </a:t>
            </a:r>
            <a:r>
              <a:rPr lang="en-US" altLang="ko-KR" dirty="0"/>
              <a:t>shortened the treatment duration with high efficacy and </a:t>
            </a:r>
            <a:r>
              <a:rPr lang="en-US" altLang="ko-KR" dirty="0" smtClean="0"/>
              <a:t>tolerability.</a:t>
            </a:r>
            <a:br>
              <a:rPr lang="en-US" altLang="ko-KR" dirty="0" smtClean="0"/>
            </a:br>
            <a:r>
              <a:rPr lang="en-US" altLang="ko-KR" dirty="0" smtClean="0"/>
              <a:t>- Lower resistance barrier, mainly </a:t>
            </a:r>
            <a:r>
              <a:rPr lang="en-US" altLang="ko-KR" dirty="0"/>
              <a:t>for HCV genotype 1 </a:t>
            </a:r>
            <a:r>
              <a:rPr lang="en-US" altLang="ko-KR" dirty="0" smtClean="0"/>
              <a:t>infection.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Introduction; ABT-493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Pangenotypic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NS3/4A protease </a:t>
            </a:r>
            <a:r>
              <a:rPr lang="en-US" altLang="ko-KR" sz="2400" dirty="0" smtClean="0"/>
              <a:t>inhibitor</a:t>
            </a:r>
          </a:p>
          <a:p>
            <a:r>
              <a:rPr lang="en-US" altLang="ko-KR" sz="2400" dirty="0" smtClean="0"/>
              <a:t>Acceptable </a:t>
            </a:r>
            <a:r>
              <a:rPr lang="en-US" altLang="ko-KR" sz="2400" dirty="0"/>
              <a:t>pharmacokinetic </a:t>
            </a:r>
            <a:r>
              <a:rPr lang="en-US" altLang="ko-KR" sz="2400" dirty="0" smtClean="0"/>
              <a:t>behavior</a:t>
            </a:r>
            <a:endParaRPr lang="en-US" altLang="ko-KR" sz="2400" dirty="0"/>
          </a:p>
          <a:p>
            <a:r>
              <a:rPr lang="en-US" altLang="ko-KR" sz="2400" dirty="0" smtClean="0"/>
              <a:t>Well absorbed</a:t>
            </a:r>
          </a:p>
          <a:p>
            <a:r>
              <a:rPr lang="en-US" altLang="ko-KR" sz="2400" dirty="0" smtClean="0"/>
              <a:t>Eliminated </a:t>
            </a:r>
            <a:r>
              <a:rPr lang="en-US" altLang="ko-KR" sz="2400" dirty="0"/>
              <a:t>via biliary </a:t>
            </a:r>
            <a:r>
              <a:rPr lang="en-US" altLang="ko-KR" sz="2400" dirty="0" smtClean="0"/>
              <a:t>with </a:t>
            </a:r>
            <a:r>
              <a:rPr lang="en-US" altLang="ko-KR" sz="2400" dirty="0"/>
              <a:t>limited </a:t>
            </a:r>
            <a:r>
              <a:rPr lang="en-US" altLang="ko-KR" sz="2400" dirty="0" smtClean="0"/>
              <a:t>metabolism</a:t>
            </a:r>
            <a:endParaRPr lang="en-US" altLang="ko-KR" sz="2400" dirty="0"/>
          </a:p>
          <a:p>
            <a:r>
              <a:rPr lang="en-US" altLang="ko-KR" sz="2400" dirty="0" smtClean="0"/>
              <a:t>Exhibits </a:t>
            </a:r>
            <a:r>
              <a:rPr lang="en-US" altLang="ko-KR" sz="2400" dirty="0"/>
              <a:t>a high genetic barrier </a:t>
            </a:r>
            <a:r>
              <a:rPr lang="en-US" altLang="ko-KR" sz="2400" dirty="0" smtClean="0"/>
              <a:t>to resistance </a:t>
            </a:r>
            <a:r>
              <a:rPr lang="en-US" altLang="ko-KR" sz="2400" dirty="0"/>
              <a:t>in major </a:t>
            </a:r>
            <a:r>
              <a:rPr lang="en-US" altLang="ko-KR" sz="2400" dirty="0" smtClean="0"/>
              <a:t>genotypes</a:t>
            </a:r>
          </a:p>
          <a:p>
            <a:r>
              <a:rPr lang="en-US" altLang="ko-KR" sz="2400" dirty="0" smtClean="0"/>
              <a:t>Strong antiviral effect</a:t>
            </a:r>
            <a:endParaRPr lang="en-US" altLang="ko-KR" sz="2400" dirty="0"/>
          </a:p>
          <a:p>
            <a:r>
              <a:rPr lang="en-US" altLang="ko-KR" sz="2400" dirty="0" smtClean="0"/>
              <a:t>Potential to </a:t>
            </a:r>
            <a:r>
              <a:rPr lang="en-US" altLang="ko-KR" sz="2400" dirty="0"/>
              <a:t>cure all major types of </a:t>
            </a:r>
            <a:r>
              <a:rPr lang="en-US" altLang="ko-KR" sz="2400" dirty="0" smtClean="0"/>
              <a:t>HCV infections </a:t>
            </a:r>
            <a:r>
              <a:rPr lang="en-US" altLang="ko-KR" sz="2400" dirty="0"/>
              <a:t>in combination with other DAAs.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44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Focus of the study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Pharmacokinetics</a:t>
            </a:r>
            <a:r>
              <a:rPr lang="en-US" altLang="ko-KR" dirty="0"/>
              <a:t>, safety, and tolerability of single and multiple </a:t>
            </a:r>
            <a:r>
              <a:rPr lang="en-US" altLang="ko-KR" dirty="0" smtClean="0"/>
              <a:t>escalating doses in </a:t>
            </a:r>
            <a:r>
              <a:rPr lang="en-US" altLang="ko-KR" dirty="0"/>
              <a:t>healthy adult </a:t>
            </a:r>
            <a:r>
              <a:rPr lang="en-US" altLang="ko-KR" dirty="0" smtClean="0"/>
              <a:t>subjects.</a:t>
            </a:r>
          </a:p>
          <a:p>
            <a:r>
              <a:rPr lang="en-US" altLang="ko-KR" dirty="0" smtClean="0"/>
              <a:t>The effect of food </a:t>
            </a:r>
            <a:r>
              <a:rPr lang="en-US" altLang="ko-KR" dirty="0"/>
              <a:t>and ritonavir </a:t>
            </a:r>
            <a:r>
              <a:rPr lang="en-US" altLang="ko-KR" dirty="0" err="1" smtClean="0"/>
              <a:t>coadministration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58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Subjects</a:t>
            </a:r>
          </a:p>
          <a:p>
            <a:r>
              <a:rPr lang="en-US" altLang="ko-KR" dirty="0" smtClean="0"/>
              <a:t>Study Design</a:t>
            </a:r>
          </a:p>
          <a:p>
            <a:r>
              <a:rPr lang="en-US" altLang="ko-KR" dirty="0" smtClean="0"/>
              <a:t>Study Drug Treatment</a:t>
            </a:r>
          </a:p>
          <a:p>
            <a:r>
              <a:rPr lang="en-US" altLang="ko-KR" dirty="0" smtClean="0"/>
              <a:t>Assessments</a:t>
            </a:r>
            <a:br>
              <a:rPr lang="en-US" altLang="ko-KR" dirty="0" smtClean="0"/>
            </a:br>
            <a:r>
              <a:rPr lang="en-US" altLang="ko-KR" dirty="0" smtClean="0"/>
              <a:t>- Pharmacokinetics</a:t>
            </a:r>
            <a:br>
              <a:rPr lang="en-US" altLang="ko-KR" dirty="0" smtClean="0"/>
            </a:br>
            <a:r>
              <a:rPr lang="en-US" altLang="ko-KR" dirty="0" smtClean="0"/>
              <a:t>- Safety</a:t>
            </a:r>
            <a:br>
              <a:rPr lang="en-US" altLang="ko-KR" dirty="0" smtClean="0"/>
            </a:br>
            <a:r>
              <a:rPr lang="en-US" altLang="ko-KR" dirty="0" smtClean="0"/>
              <a:t>- Statistical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0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Subjects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Adult men and women (postmenopausal or surgically </a:t>
            </a:r>
            <a:r>
              <a:rPr lang="en-US" altLang="ko-KR" dirty="0" smtClean="0"/>
              <a:t>sterile) aged </a:t>
            </a:r>
            <a:r>
              <a:rPr lang="en-US" altLang="ko-KR" dirty="0"/>
              <a:t>18-55 years and in general good </a:t>
            </a:r>
            <a:r>
              <a:rPr lang="en-US" altLang="ko-KR" dirty="0" smtClean="0"/>
              <a:t>health.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Excluded</a:t>
            </a:r>
            <a:br>
              <a:rPr lang="en-US" altLang="ko-KR" dirty="0" smtClean="0"/>
            </a:br>
            <a:r>
              <a:rPr lang="en-US" altLang="ko-KR" dirty="0" smtClean="0"/>
              <a:t>- Positive test </a:t>
            </a:r>
            <a:r>
              <a:rPr lang="en-US" altLang="ko-KR" dirty="0"/>
              <a:t>for hepatitis A, B, or C or </a:t>
            </a:r>
            <a:r>
              <a:rPr lang="en-US" altLang="ko-KR" dirty="0" smtClean="0"/>
              <a:t>HIV</a:t>
            </a:r>
            <a:br>
              <a:rPr lang="en-US" altLang="ko-KR" dirty="0" smtClean="0"/>
            </a:br>
            <a:r>
              <a:rPr lang="en-US" altLang="ko-KR" dirty="0" smtClean="0"/>
              <a:t>- ALT/AST </a:t>
            </a:r>
            <a:r>
              <a:rPr lang="en-US" altLang="ko-KR" dirty="0"/>
              <a:t>above the </a:t>
            </a:r>
            <a:r>
              <a:rPr lang="en-US" altLang="ko-KR" dirty="0" smtClean="0"/>
              <a:t>upper limit of normal</a:t>
            </a:r>
            <a:br>
              <a:rPr lang="en-US" altLang="ko-KR" dirty="0" smtClean="0"/>
            </a:br>
            <a:r>
              <a:rPr lang="en-US" altLang="ko-KR" dirty="0" smtClean="0"/>
              <a:t>- Any </a:t>
            </a:r>
            <a:r>
              <a:rPr lang="en-US" altLang="ko-KR" dirty="0"/>
              <a:t>tobacco or nicotine products within 6 </a:t>
            </a:r>
            <a:r>
              <a:rPr lang="en-US" altLang="ko-KR" dirty="0" smtClean="0"/>
              <a:t>months</a:t>
            </a:r>
            <a:br>
              <a:rPr lang="en-US" altLang="ko-KR" dirty="0" smtClean="0"/>
            </a:br>
            <a:r>
              <a:rPr lang="en-US" altLang="ko-KR" dirty="0" smtClean="0"/>
              <a:t>- Any </a:t>
            </a:r>
            <a:r>
              <a:rPr lang="en-US" altLang="ko-KR" dirty="0"/>
              <a:t>investigational product within </a:t>
            </a:r>
            <a:r>
              <a:rPr lang="en-US" altLang="ko-KR" dirty="0" smtClean="0"/>
              <a:t>42</a:t>
            </a:r>
            <a:br>
              <a:rPr lang="en-US" altLang="ko-KR" dirty="0" smtClean="0"/>
            </a:br>
            <a:r>
              <a:rPr lang="en-US" altLang="ko-KR" dirty="0" smtClean="0"/>
              <a:t>- Any </a:t>
            </a:r>
            <a:r>
              <a:rPr lang="en-US" altLang="ko-KR" dirty="0"/>
              <a:t>drug by injection within 30 </a:t>
            </a:r>
            <a:r>
              <a:rPr lang="en-US" altLang="ko-KR" dirty="0" smtClean="0"/>
              <a:t>days</a:t>
            </a:r>
            <a:br>
              <a:rPr lang="en-US" altLang="ko-KR" dirty="0" smtClean="0"/>
            </a:br>
            <a:r>
              <a:rPr lang="en-US" altLang="ko-KR" dirty="0" smtClean="0"/>
              <a:t>- Any over-the-counter </a:t>
            </a:r>
            <a:r>
              <a:rPr lang="en-US" altLang="ko-KR" dirty="0"/>
              <a:t>prescription medication, vitamin, or herbal supplement within </a:t>
            </a:r>
            <a:r>
              <a:rPr lang="en-US" altLang="ko-KR" dirty="0" smtClean="0"/>
              <a:t>14 days</a:t>
            </a:r>
            <a:br>
              <a:rPr lang="en-US" altLang="ko-KR" dirty="0" smtClean="0"/>
            </a:br>
            <a:r>
              <a:rPr lang="en-US" altLang="ko-KR" dirty="0" smtClean="0"/>
              <a:t>- Any grapefruit</a:t>
            </a:r>
            <a:r>
              <a:rPr lang="en-US" altLang="ko-KR" dirty="0"/>
              <a:t>, grapefruit products, Seville oranges, or starfruit </a:t>
            </a:r>
            <a:r>
              <a:rPr lang="en-US" altLang="ko-KR" dirty="0" smtClean="0"/>
              <a:t>within 3 days</a:t>
            </a:r>
            <a:br>
              <a:rPr lang="en-US" altLang="ko-KR" dirty="0" smtClean="0"/>
            </a:br>
            <a:r>
              <a:rPr lang="en-US" altLang="ko-KR" dirty="0" smtClean="0"/>
              <a:t>- Any </a:t>
            </a:r>
            <a:r>
              <a:rPr lang="en-US" altLang="ko-KR" dirty="0"/>
              <a:t>alcohol within 3 </a:t>
            </a:r>
            <a:r>
              <a:rPr lang="en-US" altLang="ko-KR" dirty="0" smtClean="0"/>
              <a:t>days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Design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/>
              <a:t>Single center study; 3 </a:t>
            </a:r>
            <a:r>
              <a:rPr lang="en-US" altLang="ko-KR" b="1" dirty="0" err="1" smtClean="0"/>
              <a:t>substudies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1 : </a:t>
            </a:r>
            <a:r>
              <a:rPr lang="en-US" altLang="ko-KR" dirty="0" smtClean="0"/>
              <a:t>Single escalating doses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Randomized, double-blind, placebo-controlled study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2 : </a:t>
            </a:r>
            <a:r>
              <a:rPr lang="en-US" altLang="ko-KR" dirty="0" smtClean="0"/>
              <a:t>Multiple escalating doses for 10 days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Randomized, double-blind, placebo-controlled study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b="1" dirty="0" err="1" smtClean="0"/>
              <a:t>Substudy</a:t>
            </a:r>
            <a:r>
              <a:rPr lang="en-US" altLang="ko-KR" b="1" dirty="0" smtClean="0"/>
              <a:t> 3 : </a:t>
            </a:r>
            <a:r>
              <a:rPr lang="en-US" altLang="ko-KR" dirty="0" smtClean="0"/>
              <a:t>Effect of food and ritonavir </a:t>
            </a:r>
            <a:r>
              <a:rPr lang="en-US" altLang="ko-KR" dirty="0" err="1" smtClean="0"/>
              <a:t>coadministration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Open-label, 3-period crossover 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Periods 1 &amp; 2 : fasting / </a:t>
            </a:r>
            <a:r>
              <a:rPr lang="en-US" altLang="ko-KR" dirty="0" err="1" smtClean="0"/>
              <a:t>nonfasting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Period 3 : </a:t>
            </a:r>
            <a:r>
              <a:rPr lang="en-US" altLang="ko-KR" dirty="0"/>
              <a:t>with ritonavir under </a:t>
            </a:r>
            <a:r>
              <a:rPr lang="en-US" altLang="ko-KR" dirty="0" err="1"/>
              <a:t>nonfasting</a:t>
            </a:r>
            <a:r>
              <a:rPr lang="en-US" altLang="ko-KR" dirty="0"/>
              <a:t> </a:t>
            </a:r>
            <a:r>
              <a:rPr lang="en-US" altLang="ko-KR" dirty="0" smtClean="0"/>
              <a:t>conditions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Starting dose : no-observed-adverse-event-level (NOAEL) exposure from rat and dog </a:t>
            </a:r>
            <a:r>
              <a:rPr lang="en-US" altLang="ko-KR" dirty="0" err="1" smtClean="0"/>
              <a:t>studys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Final maximum dose :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 and AUC not exceed the NOAEL exposure.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1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676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Theme</vt:lpstr>
      <vt:lpstr>A First-In-Human Study of ABT-493</vt:lpstr>
      <vt:lpstr>Contents</vt:lpstr>
      <vt:lpstr>Introduction</vt:lpstr>
      <vt:lpstr>Introduction</vt:lpstr>
      <vt:lpstr>Introduction; ABT-493</vt:lpstr>
      <vt:lpstr>Focus of the study</vt:lpstr>
      <vt:lpstr>Methods</vt:lpstr>
      <vt:lpstr>Subjects</vt:lpstr>
      <vt:lpstr>Study Design</vt:lpstr>
      <vt:lpstr>Study Drug Treatments</vt:lpstr>
      <vt:lpstr>Assessment; Pharmacokinetics</vt:lpstr>
      <vt:lpstr>Assessments; Pharmacokinetics</vt:lpstr>
      <vt:lpstr>Assessments; Safety</vt:lpstr>
      <vt:lpstr>Assessments; Statistical Analysis</vt:lpstr>
      <vt:lpstr>Results</vt:lpstr>
      <vt:lpstr>Subject Disposition and Demographics</vt:lpstr>
      <vt:lpstr>PK; Single-Dose Study (Substudy 1) </vt:lpstr>
      <vt:lpstr>PK; Single-Dose Study (Substudy 1) </vt:lpstr>
      <vt:lpstr>PK; Multiple-Dose Study (Substudy 2) </vt:lpstr>
      <vt:lpstr>PK; Multiple-Dose Study (Substudy 2) </vt:lpstr>
      <vt:lpstr>PK; Multiple-Dose Study (Substudy 2) </vt:lpstr>
      <vt:lpstr>PK; Food Effect, Coadministration With Ritonavir (Substudy 3)</vt:lpstr>
      <vt:lpstr>Safety</vt:lpstr>
      <vt:lpstr>Discussion; Potency</vt:lpstr>
      <vt:lpstr>Discussion; Nonlinearity</vt:lpstr>
      <vt:lpstr>Discussion; Ritonavir coadministration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First-In-Human Study of ABT-493</dc:title>
  <dc:creator>Persona Grata</dc:creator>
  <cp:lastModifiedBy>Persona Grata</cp:lastModifiedBy>
  <cp:revision>50</cp:revision>
  <dcterms:created xsi:type="dcterms:W3CDTF">2019-01-16T02:56:45Z</dcterms:created>
  <dcterms:modified xsi:type="dcterms:W3CDTF">2019-01-17T02:02:13Z</dcterms:modified>
</cp:coreProperties>
</file>