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3"/>
  </p:notesMasterIdLst>
  <p:handoutMasterIdLst>
    <p:handoutMasterId r:id="rId24"/>
  </p:handoutMasterIdLst>
  <p:sldIdLst>
    <p:sldId id="294" r:id="rId4"/>
    <p:sldId id="261" r:id="rId5"/>
    <p:sldId id="293" r:id="rId6"/>
    <p:sldId id="344" r:id="rId7"/>
    <p:sldId id="324" r:id="rId8"/>
    <p:sldId id="345" r:id="rId9"/>
    <p:sldId id="325" r:id="rId10"/>
    <p:sldId id="327" r:id="rId11"/>
    <p:sldId id="343" r:id="rId12"/>
    <p:sldId id="329" r:id="rId13"/>
    <p:sldId id="330" r:id="rId14"/>
    <p:sldId id="331" r:id="rId15"/>
    <p:sldId id="336" r:id="rId16"/>
    <p:sldId id="346" r:id="rId17"/>
    <p:sldId id="347" r:id="rId18"/>
    <p:sldId id="350" r:id="rId19"/>
    <p:sldId id="348" r:id="rId20"/>
    <p:sldId id="340" r:id="rId21"/>
    <p:sldId id="351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AE4"/>
    <a:srgbClr val="FFB7CD"/>
    <a:srgbClr val="FF0066"/>
    <a:srgbClr val="2A81C6"/>
    <a:srgbClr val="2ECAD7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72874" autoAdjust="0"/>
  </p:normalViewPr>
  <p:slideViewPr>
    <p:cSldViewPr showGuides="1">
      <p:cViewPr varScale="1">
        <p:scale>
          <a:sx n="71" d="100"/>
          <a:sy n="71" d="100"/>
        </p:scale>
        <p:origin x="-624" y="-90"/>
      </p:cViewPr>
      <p:guideLst>
        <p:guide orient="horz" pos="18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FFB7CD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8D6-4A88-B702-AA30BC931F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7D-4049-8246-DFF0B53185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C7D-4049-8246-DFF0B53185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C7D-4049-8246-DFF0B531852C}"/>
              </c:ext>
            </c:extLst>
          </c:dPt>
          <c:cat>
            <c:strRef>
              <c:f>Sheet1!$A$2:$A$5</c:f>
              <c:strCache>
                <c:ptCount val="4"/>
                <c:pt idx="0">
                  <c:v>MSB110022</c:v>
                </c:pt>
                <c:pt idx="1">
                  <c:v>US-RP</c:v>
                </c:pt>
                <c:pt idx="2">
                  <c:v>EU-RMP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82</c:v>
                </c:pt>
                <c:pt idx="2">
                  <c:v>86</c:v>
                </c:pt>
                <c:pt idx="3">
                  <c:v>173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69-4E82-9EE4-68E3504FD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Infection</c:v>
                </c:pt>
              </c:strCache>
            </c:strRef>
          </c:tx>
          <c:dPt>
            <c:idx val="0"/>
            <c:bubble3D val="0"/>
            <c:spPr>
              <a:solidFill>
                <a:srgbClr val="FFB7CD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47D-4D96-A9E4-C98D1EC111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06F-4ED9-B5E5-33975C2573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06F-4ED9-B5E5-33975C2573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MSB11022</c:v>
                </c:pt>
                <c:pt idx="1">
                  <c:v>US-RP</c:v>
                </c:pt>
                <c:pt idx="2">
                  <c:v>EU-RMP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0.23100000000000001</c:v>
                </c:pt>
                <c:pt idx="1">
                  <c:v>0.188</c:v>
                </c:pt>
                <c:pt idx="2">
                  <c:v>0.19700000000000001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7D-4D96-A9E4-C98D1EC11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Hypersensitivity reaction</c:v>
                </c:pt>
              </c:strCache>
            </c:strRef>
          </c:tx>
          <c:dPt>
            <c:idx val="0"/>
            <c:bubble3D val="0"/>
            <c:spPr>
              <a:solidFill>
                <a:srgbClr val="FFB7CD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1DB-4148-A7E7-D1A4E51BC9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1DB-4148-A7E7-D1A4E51BC9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1DB-4148-A7E7-D1A4E51BC9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MSB11022</c:v>
                </c:pt>
                <c:pt idx="1">
                  <c:v>US-RP</c:v>
                </c:pt>
                <c:pt idx="2">
                  <c:v>EU-RMP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2.5999999999999999E-2</c:v>
                </c:pt>
                <c:pt idx="1">
                  <c:v>2.5000000000000001E-2</c:v>
                </c:pt>
                <c:pt idx="2">
                  <c:v>7.5999999999999998E-2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7D-4D96-A9E4-C98D1EC11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650D-2A1A-4B2C-B959-20661077183E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54F8-E850-4E03-9C23-5B865B318D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46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F1DA-4F25-4F7E-A0A2-5CE420718575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D95B0-0274-4F8F-8F13-D5F693DF93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8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약물을 각각 다른 약물과 비교했을 때 </a:t>
            </a:r>
            <a:r>
              <a:rPr lang="en-US" altLang="ko-KR" baseline="0" dirty="0"/>
              <a:t>90% confidential index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80-125%</a:t>
            </a:r>
            <a:r>
              <a:rPr lang="ko-KR" altLang="en-US" baseline="0" dirty="0"/>
              <a:t> 이내에 있으면 </a:t>
            </a:r>
            <a:r>
              <a:rPr lang="en-US" altLang="ko-KR" baseline="0" dirty="0"/>
              <a:t>PK equivalence</a:t>
            </a:r>
            <a:r>
              <a:rPr lang="ko-KR" altLang="en-US" baseline="0" dirty="0"/>
              <a:t>가 있다고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위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개의 </a:t>
            </a:r>
            <a:r>
              <a:rPr lang="en-US" altLang="ko-KR" baseline="0" dirty="0"/>
              <a:t>PK parameter</a:t>
            </a:r>
            <a:r>
              <a:rPr lang="ko-KR" altLang="en-US" baseline="0" dirty="0"/>
              <a:t>가 모두 </a:t>
            </a:r>
            <a:r>
              <a:rPr lang="en-US" altLang="ko-KR" baseline="0" dirty="0"/>
              <a:t>equivalence </a:t>
            </a:r>
            <a:r>
              <a:rPr lang="ko-KR" altLang="en-US" baseline="0" dirty="0"/>
              <a:t>기준을 만족하면 이 약물은 </a:t>
            </a:r>
            <a:r>
              <a:rPr lang="en-US" altLang="ko-KR" baseline="0" dirty="0"/>
              <a:t>bioequivalence</a:t>
            </a:r>
            <a:r>
              <a:rPr lang="ko-KR" altLang="en-US" baseline="0" dirty="0"/>
              <a:t>가 있다고 할 수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65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Randomized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237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US_rp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EU-RMP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79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명을 배정하였습니다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시험 도중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US-RP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그룹에서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명이 동의를 철회함으로써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withdrawl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되었고 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US_RP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그룹과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EU_RMP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그룹에서 각각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follow-up visit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까지 마쳤음에도 그후의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 assessment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참여하지 않아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 study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포함되지 않았습니다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그룹에서는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f/u loss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exclude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5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4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파란색 점선 </a:t>
            </a:r>
            <a:r>
              <a:rPr lang="en-US" altLang="ko-KR" dirty="0"/>
              <a:t>: EU-RMP</a:t>
            </a:r>
          </a:p>
          <a:p>
            <a:r>
              <a:rPr lang="ko-KR" altLang="en-US" dirty="0"/>
              <a:t>빨간색 실선 </a:t>
            </a:r>
            <a:r>
              <a:rPr lang="en-US" altLang="ko-KR" dirty="0"/>
              <a:t>: MSB11022</a:t>
            </a:r>
          </a:p>
          <a:p>
            <a:r>
              <a:rPr lang="ko-KR" altLang="en-US" dirty="0"/>
              <a:t>파란색 실선 </a:t>
            </a:r>
            <a:r>
              <a:rPr lang="en-US" altLang="ko-KR" dirty="0"/>
              <a:t>: US-RP_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49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 parameter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보시면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다른 두 약물과 비교했을 때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 limit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거의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가깝기는 하지만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모두에서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90% CI ratio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80-125%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내에 있으므로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bioequivalence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가진다고 할 수 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tmax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t½, CL/F and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Vz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/F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등 다른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 보시면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다른 두 약물과 값이 비슷한 것을 볼 수 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t½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295.5 h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다른 두 약물의 반감기 값이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350 h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차이가 있다고 할 수 있는데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반감기가 개인차가 있다는 것을 고려하면 비슷하다고 할 수 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9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실선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ADA negative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점선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ADA positive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Immunogenicity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약동학적 영향을 평가하기 위해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post-dose ADA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측정한 결과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그래프에서 보다시피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exposure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ADA-positive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ADA-negative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더 낮게 나타납니다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Geometric mean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parmameter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보면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AUC(0,∞), AUC(0,tlast)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Cmax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모두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ADA status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관계없이 비슷하게 나타났습니다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4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60.3%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피험자가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호소하였으며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62.8%,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US-RP : 56.3%,82 TEAEs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EU-RMP : 62.0%, 86 TEAEs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대부분의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TEAEs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mild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하거나 약물과는 관련이 없었으며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약물과 관련이 있다고 여겨지는 것 중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commo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headache,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번째로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injection site pain,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 번째가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oropharyngeal pain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9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60.3%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피험자가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호소하였으며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62.8%,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US-RP : 56.3%,82 TEAEs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EU-RMP : 62.0%, 86 TEAEs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immnogenetic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influence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serious infection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없었습니다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건의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있었지만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injury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랑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내당능장애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등으로 인한 것이었고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medication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과는 관련된 사망이나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없었습니다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59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68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ko-KR" sz="12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2-3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사이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biosimilar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 신약이 개발되면 기존의 검증된 약에 준하는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physocichemical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non-clinical&amp;clinical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efficacy,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보여야 합니다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이 연구의 주제인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Adalimumab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biosimilar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MSB11022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이전의 연구에서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기존의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RMP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약제와 비교해서 거기에 필적하는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physicochemical,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primary pharmacodynamic property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vitro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상에서 보였습니다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Fab activities : binding to TNF &amp; inhibition of TNF-induced cytotoxicity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Fc binding to neonatal Fc receptor, Fc-γ receptors and C1q complement protein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2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Excluded : cancer, allergy,</a:t>
            </a:r>
            <a:r>
              <a:rPr lang="ko-KR" altLang="en-US" dirty="0"/>
              <a:t> </a:t>
            </a:r>
            <a:r>
              <a:rPr lang="en-US" altLang="ko-KR" dirty="0"/>
              <a:t>infection,</a:t>
            </a:r>
            <a:r>
              <a:rPr lang="ko-KR" altLang="en-US" dirty="0"/>
              <a:t> 그 외 </a:t>
            </a:r>
            <a:r>
              <a:rPr lang="en-US" altLang="ko-KR" dirty="0"/>
              <a:t>chronic </a:t>
            </a:r>
            <a:r>
              <a:rPr lang="en-US" altLang="ko-KR" dirty="0" err="1"/>
              <a:t>diseas</a:t>
            </a:r>
            <a:r>
              <a:rPr lang="ko-KR" altLang="en-US" dirty="0"/>
              <a:t>가 있는 환자들을 제외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 그리고 이전의 </a:t>
            </a:r>
            <a:r>
              <a:rPr lang="en-US" altLang="ko-KR" dirty="0"/>
              <a:t>adalimumab, recombinant human monoclonal Ab </a:t>
            </a:r>
            <a:r>
              <a:rPr lang="ko-KR" altLang="en-US" dirty="0" err="1"/>
              <a:t>복용력이</a:t>
            </a:r>
            <a:r>
              <a:rPr lang="ko-KR" altLang="en-US" dirty="0"/>
              <a:t> 있는 환자도 제외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약물 투여 후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일간 입원시켜 경과관찰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~~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 째 외래로 내원하여 경과 관찰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6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 내에는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pre-dose,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투약 후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4,8,12,24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 째 각각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입원한 동안 매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후에는 외래 내원할 때마다 샘플링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LLOQ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정확도와 정밀도를 측정할 때의 기준으로 사용되었습니다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Primary PK endpoint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Cmax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i="1" dirty="0"/>
              <a:t>maximum observed concentration</a:t>
            </a:r>
            <a:endParaRPr lang="en-US" altLang="ko-KR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 AUC(0,∞) :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약물이 모두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elimination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되었을 때까지의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exposure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 </a:t>
            </a:r>
            <a:r>
              <a:rPr lang="fr-FR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AUC(0,tlast)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sampling time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까지의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exposure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Other PK endpoint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Cmax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tmax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Vz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/F : terminal phase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volume of distribution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λz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terminal rate constant(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상수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t½ : terminal half-life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- CL/F : total clearance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2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약물의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immunogenicity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ADAs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incidence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통해 측정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Adalimumab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anti-drug antibody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약물의 효과를 상당히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무효화시키는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것으로 알려져 있으므로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양을 따로 측정해야 합니다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Blood samples for immunogenicity analysis were obtained pre-dose and on days 15, 29, 43 and 71 post-dose.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electrochemiluminescent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immunoassay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통해 혈청의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adamlimumab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농도를 측정하는 것으로 이루어졌다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89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약물 부작용을 시사하는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TEAE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study drug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투여 당일에 나타나거나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혹은 이전에도 있었지만 약물 투여 후 증상이 급성으로 악화되는 경우를 말합니다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95B0-0274-4F8F-8F13-D5F693DF93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7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7889684" y="2859782"/>
            <a:ext cx="767433" cy="144000"/>
            <a:chOff x="7934433" y="3003797"/>
            <a:chExt cx="767433" cy="144000"/>
          </a:xfrm>
        </p:grpSpPr>
        <p:sp>
          <p:nvSpPr>
            <p:cNvPr id="9" name="Rectangle 8"/>
            <p:cNvSpPr/>
            <p:nvPr/>
          </p:nvSpPr>
          <p:spPr>
            <a:xfrm>
              <a:off x="7934433" y="3003797"/>
              <a:ext cx="144000" cy="1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42244" y="3003797"/>
              <a:ext cx="144000" cy="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50055" y="3003797"/>
              <a:ext cx="144000" cy="1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57866" y="3003797"/>
              <a:ext cx="1440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2404D70E-24EA-41AF-ABEE-5B2140D06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3959" y="3075918"/>
            <a:ext cx="3960000" cy="100800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FREE </a:t>
            </a:r>
            <a:b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Arial" pitchFamily="34" charset="0"/>
              </a:rPr>
              <a:t>PPT TEMPLATES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B3C4D560-A90B-43F2-812D-A32FD22FCE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3957" y="4083918"/>
            <a:ext cx="3960001" cy="4320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PRESENTATION HERE</a:t>
            </a:r>
          </a:p>
        </p:txBody>
      </p:sp>
    </p:spTree>
    <p:extLst>
      <p:ext uri="{BB962C8B-B14F-4D97-AF65-F5344CB8AC3E}">
        <p14:creationId xmlns:p14="http://schemas.microsoft.com/office/powerpoint/2010/main" val="380739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33" y="1365030"/>
            <a:ext cx="4567767" cy="1998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6233" y="1365030"/>
            <a:ext cx="4567767" cy="1998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C292895B-CBD9-4745-8D30-91F49E9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A4041D5A-9284-440B-BB7E-072D9FB2DEF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7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540000"/>
            <a:ext cx="9144000" cy="406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080000" anchor="ctr"/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38C8F810-5F00-4129-8726-6F1CFA1C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0" y="544542"/>
            <a:ext cx="4572000" cy="68400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Click to add title</a:t>
            </a:r>
            <a:endParaRPr 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C70CC6A0-1F85-4CAC-BF4E-27C58E3ACDD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860032" y="1237506"/>
            <a:ext cx="4283968" cy="21602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84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21014"/>
            <a:ext cx="2988000" cy="1998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156000" y="1221014"/>
            <a:ext cx="2988000" cy="1998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061948" y="1221822"/>
            <a:ext cx="3024336" cy="1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198C7C00-8428-4703-A32D-B42FC3CE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B8B8BF13-A895-4860-BF57-D420F5A519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14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997" y="2715766"/>
            <a:ext cx="3959992" cy="1890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4008" y="2715766"/>
            <a:ext cx="3959992" cy="1890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40000" y="1181818"/>
            <a:ext cx="3962989" cy="14664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1011" y="1181818"/>
            <a:ext cx="3962989" cy="14664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32E2CB55-DB02-4B94-9AA0-6EFBB868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xmlns="" id="{7DDB83E5-458E-46B2-9A0C-FA643319B2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5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0000" y="1253190"/>
            <a:ext cx="2520000" cy="3350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6788" y="1256958"/>
            <a:ext cx="2520000" cy="3350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73576" y="1260726"/>
            <a:ext cx="2520000" cy="3350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xmlns="" id="{E28DB036-0B4F-4FC0-8B21-0350E5FF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xmlns="" id="{92C50DF5-B06D-47A0-9932-607237B9E88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543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7768" y="205755"/>
            <a:ext cx="8748464" cy="4731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720000" anchor="t"/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2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60340" y="1"/>
            <a:ext cx="382332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255577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88224" y="1"/>
            <a:ext cx="255577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674961"/>
            <a:ext cx="2555776" cy="2468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88224" y="2674960"/>
            <a:ext cx="2555776" cy="2468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98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3128" y="1260014"/>
            <a:ext cx="2978251" cy="33434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28345" y="2932112"/>
            <a:ext cx="1656000" cy="1671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83791" y="2932113"/>
            <a:ext cx="1656000" cy="1671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3749" y="2932114"/>
            <a:ext cx="1656000" cy="1671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528345" y="1260014"/>
            <a:ext cx="1656184" cy="16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183607" y="1260014"/>
            <a:ext cx="1656184" cy="16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833749" y="1260014"/>
            <a:ext cx="1656184" cy="16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xmlns="" id="{04DB8D5C-C91A-4755-AF2D-72EE2C637A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655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5" name="Rounded Rectangle 4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Half Frame 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96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907704" y="1779662"/>
            <a:ext cx="1584176" cy="1584176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30016" y="1901974"/>
            <a:ext cx="1339552" cy="13395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04395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80459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064481" y="1952954"/>
            <a:ext cx="767433" cy="144000"/>
            <a:chOff x="7934433" y="3003797"/>
            <a:chExt cx="767433" cy="144000"/>
          </a:xfrm>
        </p:grpSpPr>
        <p:sp>
          <p:nvSpPr>
            <p:cNvPr id="8" name="Rectangle 7"/>
            <p:cNvSpPr/>
            <p:nvPr/>
          </p:nvSpPr>
          <p:spPr>
            <a:xfrm>
              <a:off x="7934433" y="300379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2244" y="300379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50055" y="300379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57866" y="3003797"/>
              <a:ext cx="144000" cy="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9662"/>
            <a:ext cx="9144001" cy="3193828"/>
          </a:xfrm>
          <a:custGeom>
            <a:avLst/>
            <a:gdLst>
              <a:gd name="connsiteX0" fmla="*/ 0 w 9144001"/>
              <a:gd name="connsiteY0" fmla="*/ 0 h 1623922"/>
              <a:gd name="connsiteX1" fmla="*/ 9144001 w 9144001"/>
              <a:gd name="connsiteY1" fmla="*/ 0 h 1623922"/>
              <a:gd name="connsiteX2" fmla="*/ 9144001 w 9144001"/>
              <a:gd name="connsiteY2" fmla="*/ 1623922 h 1623922"/>
              <a:gd name="connsiteX3" fmla="*/ 0 w 9144001"/>
              <a:gd name="connsiteY3" fmla="*/ 1623922 h 1623922"/>
              <a:gd name="connsiteX4" fmla="*/ 0 w 9144001"/>
              <a:gd name="connsiteY4" fmla="*/ 0 h 1623922"/>
              <a:gd name="connsiteX0" fmla="*/ 0 w 9144001"/>
              <a:gd name="connsiteY0" fmla="*/ 1292045 h 2915967"/>
              <a:gd name="connsiteX1" fmla="*/ 9144001 w 9144001"/>
              <a:gd name="connsiteY1" fmla="*/ 1292045 h 2915967"/>
              <a:gd name="connsiteX2" fmla="*/ 9144001 w 9144001"/>
              <a:gd name="connsiteY2" fmla="*/ 2915967 h 2915967"/>
              <a:gd name="connsiteX3" fmla="*/ 0 w 9144001"/>
              <a:gd name="connsiteY3" fmla="*/ 2915967 h 2915967"/>
              <a:gd name="connsiteX4" fmla="*/ 0 w 9144001"/>
              <a:gd name="connsiteY4" fmla="*/ 1292045 h 2915967"/>
              <a:gd name="connsiteX0" fmla="*/ 0 w 9144001"/>
              <a:gd name="connsiteY0" fmla="*/ 1661157 h 3285079"/>
              <a:gd name="connsiteX1" fmla="*/ 9144001 w 9144001"/>
              <a:gd name="connsiteY1" fmla="*/ 1661157 h 3285079"/>
              <a:gd name="connsiteX2" fmla="*/ 9144001 w 9144001"/>
              <a:gd name="connsiteY2" fmla="*/ 3285079 h 3285079"/>
              <a:gd name="connsiteX3" fmla="*/ 0 w 9144001"/>
              <a:gd name="connsiteY3" fmla="*/ 3285079 h 3285079"/>
              <a:gd name="connsiteX4" fmla="*/ 0 w 9144001"/>
              <a:gd name="connsiteY4" fmla="*/ 1661157 h 3285079"/>
              <a:gd name="connsiteX0" fmla="*/ 0 w 9144001"/>
              <a:gd name="connsiteY0" fmla="*/ 1530125 h 3154047"/>
              <a:gd name="connsiteX1" fmla="*/ 9144001 w 9144001"/>
              <a:gd name="connsiteY1" fmla="*/ 1530125 h 3154047"/>
              <a:gd name="connsiteX2" fmla="*/ 9144001 w 9144001"/>
              <a:gd name="connsiteY2" fmla="*/ 3154047 h 3154047"/>
              <a:gd name="connsiteX3" fmla="*/ 0 w 9144001"/>
              <a:gd name="connsiteY3" fmla="*/ 3154047 h 3154047"/>
              <a:gd name="connsiteX4" fmla="*/ 0 w 9144001"/>
              <a:gd name="connsiteY4" fmla="*/ 1530125 h 3154047"/>
              <a:gd name="connsiteX0" fmla="*/ 0 w 9144001"/>
              <a:gd name="connsiteY0" fmla="*/ 1486810 h 3110732"/>
              <a:gd name="connsiteX1" fmla="*/ 9144001 w 9144001"/>
              <a:gd name="connsiteY1" fmla="*/ 1486810 h 3110732"/>
              <a:gd name="connsiteX2" fmla="*/ 9144001 w 9144001"/>
              <a:gd name="connsiteY2" fmla="*/ 3110732 h 3110732"/>
              <a:gd name="connsiteX3" fmla="*/ 0 w 9144001"/>
              <a:gd name="connsiteY3" fmla="*/ 3110732 h 3110732"/>
              <a:gd name="connsiteX4" fmla="*/ 0 w 9144001"/>
              <a:gd name="connsiteY4" fmla="*/ 1486810 h 3110732"/>
              <a:gd name="connsiteX0" fmla="*/ 0 w 9144001"/>
              <a:gd name="connsiteY0" fmla="*/ 1508441 h 3132363"/>
              <a:gd name="connsiteX1" fmla="*/ 9144001 w 9144001"/>
              <a:gd name="connsiteY1" fmla="*/ 1508441 h 3132363"/>
              <a:gd name="connsiteX2" fmla="*/ 9144001 w 9144001"/>
              <a:gd name="connsiteY2" fmla="*/ 3132363 h 3132363"/>
              <a:gd name="connsiteX3" fmla="*/ 0 w 9144001"/>
              <a:gd name="connsiteY3" fmla="*/ 3132363 h 3132363"/>
              <a:gd name="connsiteX4" fmla="*/ 0 w 9144001"/>
              <a:gd name="connsiteY4" fmla="*/ 1508441 h 3132363"/>
              <a:gd name="connsiteX0" fmla="*/ 0 w 9144001"/>
              <a:gd name="connsiteY0" fmla="*/ 1569794 h 3193716"/>
              <a:gd name="connsiteX1" fmla="*/ 9144001 w 9144001"/>
              <a:gd name="connsiteY1" fmla="*/ 1569794 h 3193716"/>
              <a:gd name="connsiteX2" fmla="*/ 9144001 w 9144001"/>
              <a:gd name="connsiteY2" fmla="*/ 3193716 h 3193716"/>
              <a:gd name="connsiteX3" fmla="*/ 0 w 9144001"/>
              <a:gd name="connsiteY3" fmla="*/ 3193716 h 3193716"/>
              <a:gd name="connsiteX4" fmla="*/ 0 w 9144001"/>
              <a:gd name="connsiteY4" fmla="*/ 1569794 h 3193716"/>
              <a:gd name="connsiteX0" fmla="*/ 0 w 9144001"/>
              <a:gd name="connsiteY0" fmla="*/ 1587570 h 3211492"/>
              <a:gd name="connsiteX1" fmla="*/ 9144001 w 9144001"/>
              <a:gd name="connsiteY1" fmla="*/ 1587570 h 3211492"/>
              <a:gd name="connsiteX2" fmla="*/ 9144001 w 9144001"/>
              <a:gd name="connsiteY2" fmla="*/ 3211492 h 3211492"/>
              <a:gd name="connsiteX3" fmla="*/ 0 w 9144001"/>
              <a:gd name="connsiteY3" fmla="*/ 3211492 h 3211492"/>
              <a:gd name="connsiteX4" fmla="*/ 0 w 9144001"/>
              <a:gd name="connsiteY4" fmla="*/ 1587570 h 3211492"/>
              <a:gd name="connsiteX0" fmla="*/ 0 w 9144001"/>
              <a:gd name="connsiteY0" fmla="*/ 1601749 h 3225671"/>
              <a:gd name="connsiteX1" fmla="*/ 9144001 w 9144001"/>
              <a:gd name="connsiteY1" fmla="*/ 1601749 h 3225671"/>
              <a:gd name="connsiteX2" fmla="*/ 9144001 w 9144001"/>
              <a:gd name="connsiteY2" fmla="*/ 3225671 h 3225671"/>
              <a:gd name="connsiteX3" fmla="*/ 0 w 9144001"/>
              <a:gd name="connsiteY3" fmla="*/ 3225671 h 3225671"/>
              <a:gd name="connsiteX4" fmla="*/ 0 w 9144001"/>
              <a:gd name="connsiteY4" fmla="*/ 1601749 h 3225671"/>
              <a:gd name="connsiteX0" fmla="*/ 0 w 9144001"/>
              <a:gd name="connsiteY0" fmla="*/ 1569907 h 3193829"/>
              <a:gd name="connsiteX1" fmla="*/ 9144001 w 9144001"/>
              <a:gd name="connsiteY1" fmla="*/ 1569907 h 3193829"/>
              <a:gd name="connsiteX2" fmla="*/ 9144001 w 9144001"/>
              <a:gd name="connsiteY2" fmla="*/ 3193829 h 3193829"/>
              <a:gd name="connsiteX3" fmla="*/ 0 w 9144001"/>
              <a:gd name="connsiteY3" fmla="*/ 3193829 h 3193829"/>
              <a:gd name="connsiteX4" fmla="*/ 0 w 9144001"/>
              <a:gd name="connsiteY4" fmla="*/ 1569907 h 3193829"/>
              <a:gd name="connsiteX0" fmla="*/ 0 w 9144001"/>
              <a:gd name="connsiteY0" fmla="*/ 1598836 h 3222758"/>
              <a:gd name="connsiteX1" fmla="*/ 9144001 w 9144001"/>
              <a:gd name="connsiteY1" fmla="*/ 1598836 h 3222758"/>
              <a:gd name="connsiteX2" fmla="*/ 9144001 w 9144001"/>
              <a:gd name="connsiteY2" fmla="*/ 3222758 h 3222758"/>
              <a:gd name="connsiteX3" fmla="*/ 0 w 9144001"/>
              <a:gd name="connsiteY3" fmla="*/ 3222758 h 3222758"/>
              <a:gd name="connsiteX4" fmla="*/ 0 w 9144001"/>
              <a:gd name="connsiteY4" fmla="*/ 1598836 h 3222758"/>
              <a:gd name="connsiteX0" fmla="*/ 0 w 9144001"/>
              <a:gd name="connsiteY0" fmla="*/ 1625232 h 3249154"/>
              <a:gd name="connsiteX1" fmla="*/ 9144001 w 9144001"/>
              <a:gd name="connsiteY1" fmla="*/ 1625232 h 3249154"/>
              <a:gd name="connsiteX2" fmla="*/ 9144001 w 9144001"/>
              <a:gd name="connsiteY2" fmla="*/ 3249154 h 3249154"/>
              <a:gd name="connsiteX3" fmla="*/ 0 w 9144001"/>
              <a:gd name="connsiteY3" fmla="*/ 3249154 h 3249154"/>
              <a:gd name="connsiteX4" fmla="*/ 0 w 9144001"/>
              <a:gd name="connsiteY4" fmla="*/ 1625232 h 3249154"/>
              <a:gd name="connsiteX0" fmla="*/ 0 w 9144001"/>
              <a:gd name="connsiteY0" fmla="*/ 1587134 h 3211056"/>
              <a:gd name="connsiteX1" fmla="*/ 9144001 w 9144001"/>
              <a:gd name="connsiteY1" fmla="*/ 1587134 h 3211056"/>
              <a:gd name="connsiteX2" fmla="*/ 9144001 w 9144001"/>
              <a:gd name="connsiteY2" fmla="*/ 3211056 h 3211056"/>
              <a:gd name="connsiteX3" fmla="*/ 0 w 9144001"/>
              <a:gd name="connsiteY3" fmla="*/ 3211056 h 3211056"/>
              <a:gd name="connsiteX4" fmla="*/ 0 w 9144001"/>
              <a:gd name="connsiteY4" fmla="*/ 1587134 h 3211056"/>
              <a:gd name="connsiteX0" fmla="*/ 0 w 9144001"/>
              <a:gd name="connsiteY0" fmla="*/ 1576790 h 3200712"/>
              <a:gd name="connsiteX1" fmla="*/ 9144001 w 9144001"/>
              <a:gd name="connsiteY1" fmla="*/ 1576790 h 3200712"/>
              <a:gd name="connsiteX2" fmla="*/ 9144001 w 9144001"/>
              <a:gd name="connsiteY2" fmla="*/ 3200712 h 3200712"/>
              <a:gd name="connsiteX3" fmla="*/ 0 w 9144001"/>
              <a:gd name="connsiteY3" fmla="*/ 3200712 h 3200712"/>
              <a:gd name="connsiteX4" fmla="*/ 0 w 9144001"/>
              <a:gd name="connsiteY4" fmla="*/ 1576790 h 3200712"/>
              <a:gd name="connsiteX0" fmla="*/ 0 w 9144001"/>
              <a:gd name="connsiteY0" fmla="*/ 1569906 h 3193828"/>
              <a:gd name="connsiteX1" fmla="*/ 9144001 w 9144001"/>
              <a:gd name="connsiteY1" fmla="*/ 1569906 h 3193828"/>
              <a:gd name="connsiteX2" fmla="*/ 9144001 w 9144001"/>
              <a:gd name="connsiteY2" fmla="*/ 3193828 h 3193828"/>
              <a:gd name="connsiteX3" fmla="*/ 0 w 9144001"/>
              <a:gd name="connsiteY3" fmla="*/ 3193828 h 3193828"/>
              <a:gd name="connsiteX4" fmla="*/ 0 w 9144001"/>
              <a:gd name="connsiteY4" fmla="*/ 1569906 h 319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1" h="3193828">
                <a:moveTo>
                  <a:pt x="0" y="1569906"/>
                </a:moveTo>
                <a:cubicBezTo>
                  <a:pt x="3203276" y="-802358"/>
                  <a:pt x="6441059" y="-224389"/>
                  <a:pt x="9144001" y="1569906"/>
                </a:cubicBezTo>
                <a:lnTo>
                  <a:pt x="9144001" y="3193828"/>
                </a:lnTo>
                <a:lnTo>
                  <a:pt x="0" y="3193828"/>
                </a:lnTo>
                <a:lnTo>
                  <a:pt x="0" y="15699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18138" y="1812890"/>
            <a:ext cx="9166866" cy="3350797"/>
          </a:xfrm>
          <a:custGeom>
            <a:avLst/>
            <a:gdLst>
              <a:gd name="connsiteX0" fmla="*/ 0 w 9144000"/>
              <a:gd name="connsiteY0" fmla="*/ 0 h 2427734"/>
              <a:gd name="connsiteX1" fmla="*/ 9144000 w 9144000"/>
              <a:gd name="connsiteY1" fmla="*/ 0 h 2427734"/>
              <a:gd name="connsiteX2" fmla="*/ 9144000 w 9144000"/>
              <a:gd name="connsiteY2" fmla="*/ 2427734 h 2427734"/>
              <a:gd name="connsiteX3" fmla="*/ 0 w 9144000"/>
              <a:gd name="connsiteY3" fmla="*/ 2427734 h 2427734"/>
              <a:gd name="connsiteX4" fmla="*/ 0 w 9144000"/>
              <a:gd name="connsiteY4" fmla="*/ 0 h 2427734"/>
              <a:gd name="connsiteX0" fmla="*/ 0 w 9144000"/>
              <a:gd name="connsiteY0" fmla="*/ 460188 h 2887922"/>
              <a:gd name="connsiteX1" fmla="*/ 9144000 w 9144000"/>
              <a:gd name="connsiteY1" fmla="*/ 460188 h 2887922"/>
              <a:gd name="connsiteX2" fmla="*/ 9144000 w 9144000"/>
              <a:gd name="connsiteY2" fmla="*/ 2887922 h 2887922"/>
              <a:gd name="connsiteX3" fmla="*/ 0 w 9144000"/>
              <a:gd name="connsiteY3" fmla="*/ 2887922 h 2887922"/>
              <a:gd name="connsiteX4" fmla="*/ 0 w 9144000"/>
              <a:gd name="connsiteY4" fmla="*/ 460188 h 2887922"/>
              <a:gd name="connsiteX0" fmla="*/ 0 w 9144000"/>
              <a:gd name="connsiteY0" fmla="*/ 654239 h 3081973"/>
              <a:gd name="connsiteX1" fmla="*/ 9144000 w 9144000"/>
              <a:gd name="connsiteY1" fmla="*/ 654239 h 3081973"/>
              <a:gd name="connsiteX2" fmla="*/ 9144000 w 9144000"/>
              <a:gd name="connsiteY2" fmla="*/ 3081973 h 3081973"/>
              <a:gd name="connsiteX3" fmla="*/ 0 w 9144000"/>
              <a:gd name="connsiteY3" fmla="*/ 3081973 h 3081973"/>
              <a:gd name="connsiteX4" fmla="*/ 0 w 9144000"/>
              <a:gd name="connsiteY4" fmla="*/ 654239 h 3081973"/>
              <a:gd name="connsiteX0" fmla="*/ 0 w 9144000"/>
              <a:gd name="connsiteY0" fmla="*/ 769022 h 3196756"/>
              <a:gd name="connsiteX1" fmla="*/ 9144000 w 9144000"/>
              <a:gd name="connsiteY1" fmla="*/ 769022 h 3196756"/>
              <a:gd name="connsiteX2" fmla="*/ 9144000 w 9144000"/>
              <a:gd name="connsiteY2" fmla="*/ 3196756 h 3196756"/>
              <a:gd name="connsiteX3" fmla="*/ 0 w 9144000"/>
              <a:gd name="connsiteY3" fmla="*/ 3196756 h 3196756"/>
              <a:gd name="connsiteX4" fmla="*/ 0 w 9144000"/>
              <a:gd name="connsiteY4" fmla="*/ 769022 h 3196756"/>
              <a:gd name="connsiteX0" fmla="*/ 0 w 9144000"/>
              <a:gd name="connsiteY0" fmla="*/ 791984 h 3219718"/>
              <a:gd name="connsiteX1" fmla="*/ 9144000 w 9144000"/>
              <a:gd name="connsiteY1" fmla="*/ 791984 h 3219718"/>
              <a:gd name="connsiteX2" fmla="*/ 9144000 w 9144000"/>
              <a:gd name="connsiteY2" fmla="*/ 3219718 h 3219718"/>
              <a:gd name="connsiteX3" fmla="*/ 0 w 9144000"/>
              <a:gd name="connsiteY3" fmla="*/ 3219718 h 3219718"/>
              <a:gd name="connsiteX4" fmla="*/ 0 w 9144000"/>
              <a:gd name="connsiteY4" fmla="*/ 791984 h 3219718"/>
              <a:gd name="connsiteX0" fmla="*/ 0 w 9144000"/>
              <a:gd name="connsiteY0" fmla="*/ 763963 h 3191697"/>
              <a:gd name="connsiteX1" fmla="*/ 9144000 w 9144000"/>
              <a:gd name="connsiteY1" fmla="*/ 763963 h 3191697"/>
              <a:gd name="connsiteX2" fmla="*/ 9144000 w 9144000"/>
              <a:gd name="connsiteY2" fmla="*/ 3191697 h 3191697"/>
              <a:gd name="connsiteX3" fmla="*/ 0 w 9144000"/>
              <a:gd name="connsiteY3" fmla="*/ 3191697 h 3191697"/>
              <a:gd name="connsiteX4" fmla="*/ 0 w 9144000"/>
              <a:gd name="connsiteY4" fmla="*/ 763963 h 3191697"/>
              <a:gd name="connsiteX0" fmla="*/ 0 w 9152626"/>
              <a:gd name="connsiteY0" fmla="*/ 1266289 h 2900393"/>
              <a:gd name="connsiteX1" fmla="*/ 9152626 w 9152626"/>
              <a:gd name="connsiteY1" fmla="*/ 472659 h 2900393"/>
              <a:gd name="connsiteX2" fmla="*/ 9152626 w 9152626"/>
              <a:gd name="connsiteY2" fmla="*/ 2900393 h 2900393"/>
              <a:gd name="connsiteX3" fmla="*/ 8626 w 9152626"/>
              <a:gd name="connsiteY3" fmla="*/ 2900393 h 2900393"/>
              <a:gd name="connsiteX4" fmla="*/ 0 w 9152626"/>
              <a:gd name="connsiteY4" fmla="*/ 1266289 h 2900393"/>
              <a:gd name="connsiteX0" fmla="*/ 0 w 9152626"/>
              <a:gd name="connsiteY0" fmla="*/ 772623 h 2406727"/>
              <a:gd name="connsiteX1" fmla="*/ 9143999 w 9152626"/>
              <a:gd name="connsiteY1" fmla="*/ 755370 h 2406727"/>
              <a:gd name="connsiteX2" fmla="*/ 9152626 w 9152626"/>
              <a:gd name="connsiteY2" fmla="*/ 2406727 h 2406727"/>
              <a:gd name="connsiteX3" fmla="*/ 8626 w 9152626"/>
              <a:gd name="connsiteY3" fmla="*/ 2406727 h 2406727"/>
              <a:gd name="connsiteX4" fmla="*/ 0 w 9152626"/>
              <a:gd name="connsiteY4" fmla="*/ 772623 h 2406727"/>
              <a:gd name="connsiteX0" fmla="*/ 0 w 9152626"/>
              <a:gd name="connsiteY0" fmla="*/ 1311122 h 2945226"/>
              <a:gd name="connsiteX1" fmla="*/ 9143999 w 9152626"/>
              <a:gd name="connsiteY1" fmla="*/ 1293869 h 2945226"/>
              <a:gd name="connsiteX2" fmla="*/ 9152626 w 9152626"/>
              <a:gd name="connsiteY2" fmla="*/ 2945226 h 2945226"/>
              <a:gd name="connsiteX3" fmla="*/ 8626 w 9152626"/>
              <a:gd name="connsiteY3" fmla="*/ 2945226 h 2945226"/>
              <a:gd name="connsiteX4" fmla="*/ 0 w 9152626"/>
              <a:gd name="connsiteY4" fmla="*/ 1311122 h 2945226"/>
              <a:gd name="connsiteX0" fmla="*/ 0 w 9152626"/>
              <a:gd name="connsiteY0" fmla="*/ 1537604 h 3171708"/>
              <a:gd name="connsiteX1" fmla="*/ 9143999 w 9152626"/>
              <a:gd name="connsiteY1" fmla="*/ 1520351 h 3171708"/>
              <a:gd name="connsiteX2" fmla="*/ 9152626 w 9152626"/>
              <a:gd name="connsiteY2" fmla="*/ 3171708 h 3171708"/>
              <a:gd name="connsiteX3" fmla="*/ 8626 w 9152626"/>
              <a:gd name="connsiteY3" fmla="*/ 3171708 h 3171708"/>
              <a:gd name="connsiteX4" fmla="*/ 0 w 9152626"/>
              <a:gd name="connsiteY4" fmla="*/ 1537604 h 3171708"/>
              <a:gd name="connsiteX0" fmla="*/ 0 w 9152626"/>
              <a:gd name="connsiteY0" fmla="*/ 1523824 h 3157928"/>
              <a:gd name="connsiteX1" fmla="*/ 9143999 w 9152626"/>
              <a:gd name="connsiteY1" fmla="*/ 1506571 h 3157928"/>
              <a:gd name="connsiteX2" fmla="*/ 9152626 w 9152626"/>
              <a:gd name="connsiteY2" fmla="*/ 3157928 h 3157928"/>
              <a:gd name="connsiteX3" fmla="*/ 8626 w 9152626"/>
              <a:gd name="connsiteY3" fmla="*/ 3157928 h 3157928"/>
              <a:gd name="connsiteX4" fmla="*/ 0 w 9152626"/>
              <a:gd name="connsiteY4" fmla="*/ 1523824 h 3157928"/>
              <a:gd name="connsiteX0" fmla="*/ 0 w 9152626"/>
              <a:gd name="connsiteY0" fmla="*/ 1535855 h 3169959"/>
              <a:gd name="connsiteX1" fmla="*/ 9143999 w 9152626"/>
              <a:gd name="connsiteY1" fmla="*/ 1518602 h 3169959"/>
              <a:gd name="connsiteX2" fmla="*/ 9152626 w 9152626"/>
              <a:gd name="connsiteY2" fmla="*/ 3169959 h 3169959"/>
              <a:gd name="connsiteX3" fmla="*/ 8626 w 9152626"/>
              <a:gd name="connsiteY3" fmla="*/ 3169959 h 3169959"/>
              <a:gd name="connsiteX4" fmla="*/ 0 w 9152626"/>
              <a:gd name="connsiteY4" fmla="*/ 1535855 h 3169959"/>
              <a:gd name="connsiteX0" fmla="*/ 0 w 9152626"/>
              <a:gd name="connsiteY0" fmla="*/ 1538873 h 3172977"/>
              <a:gd name="connsiteX1" fmla="*/ 9143999 w 9152626"/>
              <a:gd name="connsiteY1" fmla="*/ 1521620 h 3172977"/>
              <a:gd name="connsiteX2" fmla="*/ 9152626 w 9152626"/>
              <a:gd name="connsiteY2" fmla="*/ 3172977 h 3172977"/>
              <a:gd name="connsiteX3" fmla="*/ 8626 w 9152626"/>
              <a:gd name="connsiteY3" fmla="*/ 3172977 h 3172977"/>
              <a:gd name="connsiteX4" fmla="*/ 0 w 9152626"/>
              <a:gd name="connsiteY4" fmla="*/ 1538873 h 3172977"/>
              <a:gd name="connsiteX0" fmla="*/ 0 w 9161253"/>
              <a:gd name="connsiteY0" fmla="*/ 1657879 h 3041817"/>
              <a:gd name="connsiteX1" fmla="*/ 9152626 w 9161253"/>
              <a:gd name="connsiteY1" fmla="*/ 1390460 h 3041817"/>
              <a:gd name="connsiteX2" fmla="*/ 9161253 w 9161253"/>
              <a:gd name="connsiteY2" fmla="*/ 3041817 h 3041817"/>
              <a:gd name="connsiteX3" fmla="*/ 17253 w 9161253"/>
              <a:gd name="connsiteY3" fmla="*/ 3041817 h 3041817"/>
              <a:gd name="connsiteX4" fmla="*/ 0 w 9161253"/>
              <a:gd name="connsiteY4" fmla="*/ 1657879 h 3041817"/>
              <a:gd name="connsiteX0" fmla="*/ 0 w 9162082"/>
              <a:gd name="connsiteY0" fmla="*/ 1508030 h 2891968"/>
              <a:gd name="connsiteX1" fmla="*/ 9161252 w 9162082"/>
              <a:gd name="connsiteY1" fmla="*/ 1559789 h 2891968"/>
              <a:gd name="connsiteX2" fmla="*/ 9161253 w 9162082"/>
              <a:gd name="connsiteY2" fmla="*/ 2891968 h 2891968"/>
              <a:gd name="connsiteX3" fmla="*/ 17253 w 9162082"/>
              <a:gd name="connsiteY3" fmla="*/ 2891968 h 2891968"/>
              <a:gd name="connsiteX4" fmla="*/ 0 w 9162082"/>
              <a:gd name="connsiteY4" fmla="*/ 1508030 h 2891968"/>
              <a:gd name="connsiteX0" fmla="*/ 0 w 9162082"/>
              <a:gd name="connsiteY0" fmla="*/ 1635945 h 3019883"/>
              <a:gd name="connsiteX1" fmla="*/ 9161252 w 9162082"/>
              <a:gd name="connsiteY1" fmla="*/ 1687704 h 3019883"/>
              <a:gd name="connsiteX2" fmla="*/ 9161253 w 9162082"/>
              <a:gd name="connsiteY2" fmla="*/ 3019883 h 3019883"/>
              <a:gd name="connsiteX3" fmla="*/ 17253 w 9162082"/>
              <a:gd name="connsiteY3" fmla="*/ 3019883 h 3019883"/>
              <a:gd name="connsiteX4" fmla="*/ 0 w 9162082"/>
              <a:gd name="connsiteY4" fmla="*/ 1635945 h 3019883"/>
              <a:gd name="connsiteX0" fmla="*/ 0 w 9162082"/>
              <a:gd name="connsiteY0" fmla="*/ 1764580 h 3148518"/>
              <a:gd name="connsiteX1" fmla="*/ 9161252 w 9162082"/>
              <a:gd name="connsiteY1" fmla="*/ 1816339 h 3148518"/>
              <a:gd name="connsiteX2" fmla="*/ 9161253 w 9162082"/>
              <a:gd name="connsiteY2" fmla="*/ 3148518 h 3148518"/>
              <a:gd name="connsiteX3" fmla="*/ 17253 w 9162082"/>
              <a:gd name="connsiteY3" fmla="*/ 3148518 h 3148518"/>
              <a:gd name="connsiteX4" fmla="*/ 0 w 9162082"/>
              <a:gd name="connsiteY4" fmla="*/ 1764580 h 3148518"/>
              <a:gd name="connsiteX0" fmla="*/ 0 w 9162082"/>
              <a:gd name="connsiteY0" fmla="*/ 1776664 h 3160602"/>
              <a:gd name="connsiteX1" fmla="*/ 9161252 w 9162082"/>
              <a:gd name="connsiteY1" fmla="*/ 1828423 h 3160602"/>
              <a:gd name="connsiteX2" fmla="*/ 9161253 w 9162082"/>
              <a:gd name="connsiteY2" fmla="*/ 3160602 h 3160602"/>
              <a:gd name="connsiteX3" fmla="*/ 17253 w 9162082"/>
              <a:gd name="connsiteY3" fmla="*/ 3160602 h 3160602"/>
              <a:gd name="connsiteX4" fmla="*/ 0 w 9162082"/>
              <a:gd name="connsiteY4" fmla="*/ 1776664 h 3160602"/>
              <a:gd name="connsiteX0" fmla="*/ 5198 w 9167280"/>
              <a:gd name="connsiteY0" fmla="*/ 1776664 h 3350797"/>
              <a:gd name="connsiteX1" fmla="*/ 9166450 w 9167280"/>
              <a:gd name="connsiteY1" fmla="*/ 1828423 h 3350797"/>
              <a:gd name="connsiteX2" fmla="*/ 9166451 w 9167280"/>
              <a:gd name="connsiteY2" fmla="*/ 3160602 h 3350797"/>
              <a:gd name="connsiteX3" fmla="*/ 506 w 9167280"/>
              <a:gd name="connsiteY3" fmla="*/ 3350797 h 3350797"/>
              <a:gd name="connsiteX4" fmla="*/ 5198 w 9167280"/>
              <a:gd name="connsiteY4" fmla="*/ 1776664 h 3350797"/>
              <a:gd name="connsiteX0" fmla="*/ 5198 w 9167280"/>
              <a:gd name="connsiteY0" fmla="*/ 1776664 h 3350797"/>
              <a:gd name="connsiteX1" fmla="*/ 9166450 w 9167280"/>
              <a:gd name="connsiteY1" fmla="*/ 1828423 h 3350797"/>
              <a:gd name="connsiteX2" fmla="*/ 9166451 w 9167280"/>
              <a:gd name="connsiteY2" fmla="*/ 3328851 h 3350797"/>
              <a:gd name="connsiteX3" fmla="*/ 506 w 9167280"/>
              <a:gd name="connsiteY3" fmla="*/ 3350797 h 3350797"/>
              <a:gd name="connsiteX4" fmla="*/ 5198 w 9167280"/>
              <a:gd name="connsiteY4" fmla="*/ 1776664 h 3350797"/>
              <a:gd name="connsiteX0" fmla="*/ 5198 w 9166866"/>
              <a:gd name="connsiteY0" fmla="*/ 1776664 h 3350797"/>
              <a:gd name="connsiteX1" fmla="*/ 9166450 w 9166866"/>
              <a:gd name="connsiteY1" fmla="*/ 1828423 h 3350797"/>
              <a:gd name="connsiteX2" fmla="*/ 9159136 w 9166866"/>
              <a:gd name="connsiteY2" fmla="*/ 3350797 h 3350797"/>
              <a:gd name="connsiteX3" fmla="*/ 506 w 9166866"/>
              <a:gd name="connsiteY3" fmla="*/ 3350797 h 3350797"/>
              <a:gd name="connsiteX4" fmla="*/ 5198 w 9166866"/>
              <a:gd name="connsiteY4" fmla="*/ 1776664 h 335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6866" h="3350797">
                <a:moveTo>
                  <a:pt x="5198" y="1776664"/>
                </a:moveTo>
                <a:cubicBezTo>
                  <a:pt x="3235623" y="-858450"/>
                  <a:pt x="6510192" y="-325517"/>
                  <a:pt x="9166450" y="1828423"/>
                </a:cubicBezTo>
                <a:cubicBezTo>
                  <a:pt x="9169326" y="2378875"/>
                  <a:pt x="9156260" y="2800345"/>
                  <a:pt x="9159136" y="3350797"/>
                </a:cubicBezTo>
                <a:lnTo>
                  <a:pt x="506" y="3350797"/>
                </a:lnTo>
                <a:cubicBezTo>
                  <a:pt x="-2369" y="2806096"/>
                  <a:pt x="8073" y="2321365"/>
                  <a:pt x="5198" y="177666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tIns="1080000" anchor="t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-25879" y="1798427"/>
            <a:ext cx="9169880" cy="1551143"/>
          </a:xfrm>
          <a:custGeom>
            <a:avLst/>
            <a:gdLst>
              <a:gd name="connsiteX0" fmla="*/ 0 w 9152626"/>
              <a:gd name="connsiteY0" fmla="*/ 25879 h 25879"/>
              <a:gd name="connsiteX1" fmla="*/ 9152626 w 9152626"/>
              <a:gd name="connsiteY1" fmla="*/ 0 h 25879"/>
              <a:gd name="connsiteX0" fmla="*/ 0 w 9152626"/>
              <a:gd name="connsiteY0" fmla="*/ 1369701 h 1369701"/>
              <a:gd name="connsiteX1" fmla="*/ 9152626 w 9152626"/>
              <a:gd name="connsiteY1" fmla="*/ 1343822 h 1369701"/>
              <a:gd name="connsiteX0" fmla="*/ 0 w 9152626"/>
              <a:gd name="connsiteY0" fmla="*/ 1686391 h 1686391"/>
              <a:gd name="connsiteX1" fmla="*/ 9152626 w 9152626"/>
              <a:gd name="connsiteY1" fmla="*/ 1660512 h 1686391"/>
              <a:gd name="connsiteX0" fmla="*/ 0 w 9152626"/>
              <a:gd name="connsiteY0" fmla="*/ 1531416 h 1531416"/>
              <a:gd name="connsiteX1" fmla="*/ 9152626 w 9152626"/>
              <a:gd name="connsiteY1" fmla="*/ 1505537 h 1531416"/>
              <a:gd name="connsiteX0" fmla="*/ 0 w 9152626"/>
              <a:gd name="connsiteY0" fmla="*/ 1611986 h 1611986"/>
              <a:gd name="connsiteX1" fmla="*/ 9152626 w 9152626"/>
              <a:gd name="connsiteY1" fmla="*/ 1586107 h 1611986"/>
              <a:gd name="connsiteX0" fmla="*/ 0 w 9152626"/>
              <a:gd name="connsiteY0" fmla="*/ 1536682 h 1536682"/>
              <a:gd name="connsiteX1" fmla="*/ 9152626 w 9152626"/>
              <a:gd name="connsiteY1" fmla="*/ 1510803 h 1536682"/>
              <a:gd name="connsiteX0" fmla="*/ 0 w 9152626"/>
              <a:gd name="connsiteY0" fmla="*/ 1585062 h 1585062"/>
              <a:gd name="connsiteX1" fmla="*/ 9152626 w 9152626"/>
              <a:gd name="connsiteY1" fmla="*/ 1559183 h 1585062"/>
              <a:gd name="connsiteX0" fmla="*/ 0 w 9152626"/>
              <a:gd name="connsiteY0" fmla="*/ 1579305 h 1579305"/>
              <a:gd name="connsiteX1" fmla="*/ 9152626 w 9152626"/>
              <a:gd name="connsiteY1" fmla="*/ 1553426 h 1579305"/>
              <a:gd name="connsiteX0" fmla="*/ 0 w 9152626"/>
              <a:gd name="connsiteY0" fmla="*/ 1551143 h 1551143"/>
              <a:gd name="connsiteX1" fmla="*/ 9152626 w 9152626"/>
              <a:gd name="connsiteY1" fmla="*/ 1525264 h 15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52626" h="1551143">
                <a:moveTo>
                  <a:pt x="0" y="1551143"/>
                </a:moveTo>
                <a:cubicBezTo>
                  <a:pt x="3378679" y="-907387"/>
                  <a:pt x="6800490" y="-79250"/>
                  <a:pt x="9152626" y="1525264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xmlns="" id="{9E9CB1C7-B20E-45E9-99BF-5168D6E90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7968" y="1059582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marL="0" indent="0" algn="ctr">
              <a:buNone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Welcome!!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 rot="10800000">
            <a:off x="0" y="195487"/>
            <a:ext cx="9144001" cy="3193828"/>
          </a:xfrm>
          <a:custGeom>
            <a:avLst/>
            <a:gdLst>
              <a:gd name="connsiteX0" fmla="*/ 0 w 9144001"/>
              <a:gd name="connsiteY0" fmla="*/ 0 h 1623922"/>
              <a:gd name="connsiteX1" fmla="*/ 9144001 w 9144001"/>
              <a:gd name="connsiteY1" fmla="*/ 0 h 1623922"/>
              <a:gd name="connsiteX2" fmla="*/ 9144001 w 9144001"/>
              <a:gd name="connsiteY2" fmla="*/ 1623922 h 1623922"/>
              <a:gd name="connsiteX3" fmla="*/ 0 w 9144001"/>
              <a:gd name="connsiteY3" fmla="*/ 1623922 h 1623922"/>
              <a:gd name="connsiteX4" fmla="*/ 0 w 9144001"/>
              <a:gd name="connsiteY4" fmla="*/ 0 h 1623922"/>
              <a:gd name="connsiteX0" fmla="*/ 0 w 9144001"/>
              <a:gd name="connsiteY0" fmla="*/ 1292045 h 2915967"/>
              <a:gd name="connsiteX1" fmla="*/ 9144001 w 9144001"/>
              <a:gd name="connsiteY1" fmla="*/ 1292045 h 2915967"/>
              <a:gd name="connsiteX2" fmla="*/ 9144001 w 9144001"/>
              <a:gd name="connsiteY2" fmla="*/ 2915967 h 2915967"/>
              <a:gd name="connsiteX3" fmla="*/ 0 w 9144001"/>
              <a:gd name="connsiteY3" fmla="*/ 2915967 h 2915967"/>
              <a:gd name="connsiteX4" fmla="*/ 0 w 9144001"/>
              <a:gd name="connsiteY4" fmla="*/ 1292045 h 2915967"/>
              <a:gd name="connsiteX0" fmla="*/ 0 w 9144001"/>
              <a:gd name="connsiteY0" fmla="*/ 1661157 h 3285079"/>
              <a:gd name="connsiteX1" fmla="*/ 9144001 w 9144001"/>
              <a:gd name="connsiteY1" fmla="*/ 1661157 h 3285079"/>
              <a:gd name="connsiteX2" fmla="*/ 9144001 w 9144001"/>
              <a:gd name="connsiteY2" fmla="*/ 3285079 h 3285079"/>
              <a:gd name="connsiteX3" fmla="*/ 0 w 9144001"/>
              <a:gd name="connsiteY3" fmla="*/ 3285079 h 3285079"/>
              <a:gd name="connsiteX4" fmla="*/ 0 w 9144001"/>
              <a:gd name="connsiteY4" fmla="*/ 1661157 h 3285079"/>
              <a:gd name="connsiteX0" fmla="*/ 0 w 9144001"/>
              <a:gd name="connsiteY0" fmla="*/ 1530125 h 3154047"/>
              <a:gd name="connsiteX1" fmla="*/ 9144001 w 9144001"/>
              <a:gd name="connsiteY1" fmla="*/ 1530125 h 3154047"/>
              <a:gd name="connsiteX2" fmla="*/ 9144001 w 9144001"/>
              <a:gd name="connsiteY2" fmla="*/ 3154047 h 3154047"/>
              <a:gd name="connsiteX3" fmla="*/ 0 w 9144001"/>
              <a:gd name="connsiteY3" fmla="*/ 3154047 h 3154047"/>
              <a:gd name="connsiteX4" fmla="*/ 0 w 9144001"/>
              <a:gd name="connsiteY4" fmla="*/ 1530125 h 3154047"/>
              <a:gd name="connsiteX0" fmla="*/ 0 w 9144001"/>
              <a:gd name="connsiteY0" fmla="*/ 1486810 h 3110732"/>
              <a:gd name="connsiteX1" fmla="*/ 9144001 w 9144001"/>
              <a:gd name="connsiteY1" fmla="*/ 1486810 h 3110732"/>
              <a:gd name="connsiteX2" fmla="*/ 9144001 w 9144001"/>
              <a:gd name="connsiteY2" fmla="*/ 3110732 h 3110732"/>
              <a:gd name="connsiteX3" fmla="*/ 0 w 9144001"/>
              <a:gd name="connsiteY3" fmla="*/ 3110732 h 3110732"/>
              <a:gd name="connsiteX4" fmla="*/ 0 w 9144001"/>
              <a:gd name="connsiteY4" fmla="*/ 1486810 h 3110732"/>
              <a:gd name="connsiteX0" fmla="*/ 0 w 9144001"/>
              <a:gd name="connsiteY0" fmla="*/ 1508441 h 3132363"/>
              <a:gd name="connsiteX1" fmla="*/ 9144001 w 9144001"/>
              <a:gd name="connsiteY1" fmla="*/ 1508441 h 3132363"/>
              <a:gd name="connsiteX2" fmla="*/ 9144001 w 9144001"/>
              <a:gd name="connsiteY2" fmla="*/ 3132363 h 3132363"/>
              <a:gd name="connsiteX3" fmla="*/ 0 w 9144001"/>
              <a:gd name="connsiteY3" fmla="*/ 3132363 h 3132363"/>
              <a:gd name="connsiteX4" fmla="*/ 0 w 9144001"/>
              <a:gd name="connsiteY4" fmla="*/ 1508441 h 3132363"/>
              <a:gd name="connsiteX0" fmla="*/ 0 w 9144001"/>
              <a:gd name="connsiteY0" fmla="*/ 1569794 h 3193716"/>
              <a:gd name="connsiteX1" fmla="*/ 9144001 w 9144001"/>
              <a:gd name="connsiteY1" fmla="*/ 1569794 h 3193716"/>
              <a:gd name="connsiteX2" fmla="*/ 9144001 w 9144001"/>
              <a:gd name="connsiteY2" fmla="*/ 3193716 h 3193716"/>
              <a:gd name="connsiteX3" fmla="*/ 0 w 9144001"/>
              <a:gd name="connsiteY3" fmla="*/ 3193716 h 3193716"/>
              <a:gd name="connsiteX4" fmla="*/ 0 w 9144001"/>
              <a:gd name="connsiteY4" fmla="*/ 1569794 h 3193716"/>
              <a:gd name="connsiteX0" fmla="*/ 0 w 9144001"/>
              <a:gd name="connsiteY0" fmla="*/ 1587570 h 3211492"/>
              <a:gd name="connsiteX1" fmla="*/ 9144001 w 9144001"/>
              <a:gd name="connsiteY1" fmla="*/ 1587570 h 3211492"/>
              <a:gd name="connsiteX2" fmla="*/ 9144001 w 9144001"/>
              <a:gd name="connsiteY2" fmla="*/ 3211492 h 3211492"/>
              <a:gd name="connsiteX3" fmla="*/ 0 w 9144001"/>
              <a:gd name="connsiteY3" fmla="*/ 3211492 h 3211492"/>
              <a:gd name="connsiteX4" fmla="*/ 0 w 9144001"/>
              <a:gd name="connsiteY4" fmla="*/ 1587570 h 3211492"/>
              <a:gd name="connsiteX0" fmla="*/ 0 w 9144001"/>
              <a:gd name="connsiteY0" fmla="*/ 1601749 h 3225671"/>
              <a:gd name="connsiteX1" fmla="*/ 9144001 w 9144001"/>
              <a:gd name="connsiteY1" fmla="*/ 1601749 h 3225671"/>
              <a:gd name="connsiteX2" fmla="*/ 9144001 w 9144001"/>
              <a:gd name="connsiteY2" fmla="*/ 3225671 h 3225671"/>
              <a:gd name="connsiteX3" fmla="*/ 0 w 9144001"/>
              <a:gd name="connsiteY3" fmla="*/ 3225671 h 3225671"/>
              <a:gd name="connsiteX4" fmla="*/ 0 w 9144001"/>
              <a:gd name="connsiteY4" fmla="*/ 1601749 h 3225671"/>
              <a:gd name="connsiteX0" fmla="*/ 0 w 9144001"/>
              <a:gd name="connsiteY0" fmla="*/ 1569907 h 3193829"/>
              <a:gd name="connsiteX1" fmla="*/ 9144001 w 9144001"/>
              <a:gd name="connsiteY1" fmla="*/ 1569907 h 3193829"/>
              <a:gd name="connsiteX2" fmla="*/ 9144001 w 9144001"/>
              <a:gd name="connsiteY2" fmla="*/ 3193829 h 3193829"/>
              <a:gd name="connsiteX3" fmla="*/ 0 w 9144001"/>
              <a:gd name="connsiteY3" fmla="*/ 3193829 h 3193829"/>
              <a:gd name="connsiteX4" fmla="*/ 0 w 9144001"/>
              <a:gd name="connsiteY4" fmla="*/ 1569907 h 3193829"/>
              <a:gd name="connsiteX0" fmla="*/ 0 w 9144001"/>
              <a:gd name="connsiteY0" fmla="*/ 1598836 h 3222758"/>
              <a:gd name="connsiteX1" fmla="*/ 9144001 w 9144001"/>
              <a:gd name="connsiteY1" fmla="*/ 1598836 h 3222758"/>
              <a:gd name="connsiteX2" fmla="*/ 9144001 w 9144001"/>
              <a:gd name="connsiteY2" fmla="*/ 3222758 h 3222758"/>
              <a:gd name="connsiteX3" fmla="*/ 0 w 9144001"/>
              <a:gd name="connsiteY3" fmla="*/ 3222758 h 3222758"/>
              <a:gd name="connsiteX4" fmla="*/ 0 w 9144001"/>
              <a:gd name="connsiteY4" fmla="*/ 1598836 h 3222758"/>
              <a:gd name="connsiteX0" fmla="*/ 0 w 9144001"/>
              <a:gd name="connsiteY0" fmla="*/ 1625232 h 3249154"/>
              <a:gd name="connsiteX1" fmla="*/ 9144001 w 9144001"/>
              <a:gd name="connsiteY1" fmla="*/ 1625232 h 3249154"/>
              <a:gd name="connsiteX2" fmla="*/ 9144001 w 9144001"/>
              <a:gd name="connsiteY2" fmla="*/ 3249154 h 3249154"/>
              <a:gd name="connsiteX3" fmla="*/ 0 w 9144001"/>
              <a:gd name="connsiteY3" fmla="*/ 3249154 h 3249154"/>
              <a:gd name="connsiteX4" fmla="*/ 0 w 9144001"/>
              <a:gd name="connsiteY4" fmla="*/ 1625232 h 3249154"/>
              <a:gd name="connsiteX0" fmla="*/ 0 w 9144001"/>
              <a:gd name="connsiteY0" fmla="*/ 1587134 h 3211056"/>
              <a:gd name="connsiteX1" fmla="*/ 9144001 w 9144001"/>
              <a:gd name="connsiteY1" fmla="*/ 1587134 h 3211056"/>
              <a:gd name="connsiteX2" fmla="*/ 9144001 w 9144001"/>
              <a:gd name="connsiteY2" fmla="*/ 3211056 h 3211056"/>
              <a:gd name="connsiteX3" fmla="*/ 0 w 9144001"/>
              <a:gd name="connsiteY3" fmla="*/ 3211056 h 3211056"/>
              <a:gd name="connsiteX4" fmla="*/ 0 w 9144001"/>
              <a:gd name="connsiteY4" fmla="*/ 1587134 h 3211056"/>
              <a:gd name="connsiteX0" fmla="*/ 0 w 9144001"/>
              <a:gd name="connsiteY0" fmla="*/ 1576790 h 3200712"/>
              <a:gd name="connsiteX1" fmla="*/ 9144001 w 9144001"/>
              <a:gd name="connsiteY1" fmla="*/ 1576790 h 3200712"/>
              <a:gd name="connsiteX2" fmla="*/ 9144001 w 9144001"/>
              <a:gd name="connsiteY2" fmla="*/ 3200712 h 3200712"/>
              <a:gd name="connsiteX3" fmla="*/ 0 w 9144001"/>
              <a:gd name="connsiteY3" fmla="*/ 3200712 h 3200712"/>
              <a:gd name="connsiteX4" fmla="*/ 0 w 9144001"/>
              <a:gd name="connsiteY4" fmla="*/ 1576790 h 3200712"/>
              <a:gd name="connsiteX0" fmla="*/ 0 w 9144001"/>
              <a:gd name="connsiteY0" fmla="*/ 1569906 h 3193828"/>
              <a:gd name="connsiteX1" fmla="*/ 9144001 w 9144001"/>
              <a:gd name="connsiteY1" fmla="*/ 1569906 h 3193828"/>
              <a:gd name="connsiteX2" fmla="*/ 9144001 w 9144001"/>
              <a:gd name="connsiteY2" fmla="*/ 3193828 h 3193828"/>
              <a:gd name="connsiteX3" fmla="*/ 0 w 9144001"/>
              <a:gd name="connsiteY3" fmla="*/ 3193828 h 3193828"/>
              <a:gd name="connsiteX4" fmla="*/ 0 w 9144001"/>
              <a:gd name="connsiteY4" fmla="*/ 1569906 h 319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1" h="3193828">
                <a:moveTo>
                  <a:pt x="0" y="1569906"/>
                </a:moveTo>
                <a:cubicBezTo>
                  <a:pt x="3203276" y="-802358"/>
                  <a:pt x="6441059" y="-224389"/>
                  <a:pt x="9144001" y="1569906"/>
                </a:cubicBezTo>
                <a:lnTo>
                  <a:pt x="9144001" y="3193828"/>
                </a:lnTo>
                <a:lnTo>
                  <a:pt x="0" y="3193828"/>
                </a:lnTo>
                <a:lnTo>
                  <a:pt x="0" y="15699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41627" y="-12687"/>
            <a:ext cx="9201373" cy="3386064"/>
          </a:xfrm>
          <a:custGeom>
            <a:avLst/>
            <a:gdLst>
              <a:gd name="connsiteX0" fmla="*/ 0 w 9192746"/>
              <a:gd name="connsiteY0" fmla="*/ 0 h 3357957"/>
              <a:gd name="connsiteX1" fmla="*/ 9192746 w 9192746"/>
              <a:gd name="connsiteY1" fmla="*/ 0 h 3357957"/>
              <a:gd name="connsiteX2" fmla="*/ 9192746 w 9192746"/>
              <a:gd name="connsiteY2" fmla="*/ 3357957 h 3357957"/>
              <a:gd name="connsiteX3" fmla="*/ 0 w 9192746"/>
              <a:gd name="connsiteY3" fmla="*/ 3357957 h 3357957"/>
              <a:gd name="connsiteX4" fmla="*/ 0 w 9192746"/>
              <a:gd name="connsiteY4" fmla="*/ 0 h 3357957"/>
              <a:gd name="connsiteX0" fmla="*/ 17253 w 9209999"/>
              <a:gd name="connsiteY0" fmla="*/ 0 h 3357957"/>
              <a:gd name="connsiteX1" fmla="*/ 9209999 w 9209999"/>
              <a:gd name="connsiteY1" fmla="*/ 0 h 3357957"/>
              <a:gd name="connsiteX2" fmla="*/ 9209999 w 9209999"/>
              <a:gd name="connsiteY2" fmla="*/ 3357957 h 3357957"/>
              <a:gd name="connsiteX3" fmla="*/ 0 w 9209999"/>
              <a:gd name="connsiteY3" fmla="*/ 1934599 h 3357957"/>
              <a:gd name="connsiteX4" fmla="*/ 17253 w 9209999"/>
              <a:gd name="connsiteY4" fmla="*/ 0 h 3357957"/>
              <a:gd name="connsiteX0" fmla="*/ 0 w 9192746"/>
              <a:gd name="connsiteY0" fmla="*/ 0 h 3357957"/>
              <a:gd name="connsiteX1" fmla="*/ 9192746 w 9192746"/>
              <a:gd name="connsiteY1" fmla="*/ 0 h 3357957"/>
              <a:gd name="connsiteX2" fmla="*/ 9192746 w 9192746"/>
              <a:gd name="connsiteY2" fmla="*/ 3357957 h 3357957"/>
              <a:gd name="connsiteX3" fmla="*/ 25879 w 9192746"/>
              <a:gd name="connsiteY3" fmla="*/ 1296245 h 3357957"/>
              <a:gd name="connsiteX4" fmla="*/ 0 w 9192746"/>
              <a:gd name="connsiteY4" fmla="*/ 0 h 3357957"/>
              <a:gd name="connsiteX0" fmla="*/ 0 w 9192746"/>
              <a:gd name="connsiteY0" fmla="*/ 0 h 3357957"/>
              <a:gd name="connsiteX1" fmla="*/ 9192746 w 9192746"/>
              <a:gd name="connsiteY1" fmla="*/ 0 h 3357957"/>
              <a:gd name="connsiteX2" fmla="*/ 9192746 w 9192746"/>
              <a:gd name="connsiteY2" fmla="*/ 3357957 h 3357957"/>
              <a:gd name="connsiteX3" fmla="*/ 25879 w 9192746"/>
              <a:gd name="connsiteY3" fmla="*/ 1555038 h 3357957"/>
              <a:gd name="connsiteX4" fmla="*/ 0 w 9192746"/>
              <a:gd name="connsiteY4" fmla="*/ 0 h 3357957"/>
              <a:gd name="connsiteX0" fmla="*/ 0 w 9253131"/>
              <a:gd name="connsiteY0" fmla="*/ 0 h 1641301"/>
              <a:gd name="connsiteX1" fmla="*/ 9192746 w 9253131"/>
              <a:gd name="connsiteY1" fmla="*/ 0 h 1641301"/>
              <a:gd name="connsiteX2" fmla="*/ 9253131 w 9253131"/>
              <a:gd name="connsiteY2" fmla="*/ 1641301 h 1641301"/>
              <a:gd name="connsiteX3" fmla="*/ 25879 w 9253131"/>
              <a:gd name="connsiteY3" fmla="*/ 1555038 h 1641301"/>
              <a:gd name="connsiteX4" fmla="*/ 0 w 9253131"/>
              <a:gd name="connsiteY4" fmla="*/ 0 h 1641301"/>
              <a:gd name="connsiteX0" fmla="*/ 0 w 9201373"/>
              <a:gd name="connsiteY0" fmla="*/ 0 h 1555038"/>
              <a:gd name="connsiteX1" fmla="*/ 9192746 w 9201373"/>
              <a:gd name="connsiteY1" fmla="*/ 0 h 1555038"/>
              <a:gd name="connsiteX2" fmla="*/ 9201373 w 9201373"/>
              <a:gd name="connsiteY2" fmla="*/ 1399761 h 1555038"/>
              <a:gd name="connsiteX3" fmla="*/ 25879 w 9201373"/>
              <a:gd name="connsiteY3" fmla="*/ 1555038 h 1555038"/>
              <a:gd name="connsiteX4" fmla="*/ 0 w 9201373"/>
              <a:gd name="connsiteY4" fmla="*/ 0 h 1555038"/>
              <a:gd name="connsiteX0" fmla="*/ 0 w 9201373"/>
              <a:gd name="connsiteY0" fmla="*/ 0 h 1572289"/>
              <a:gd name="connsiteX1" fmla="*/ 9192746 w 9201373"/>
              <a:gd name="connsiteY1" fmla="*/ 0 h 1572289"/>
              <a:gd name="connsiteX2" fmla="*/ 9201373 w 9201373"/>
              <a:gd name="connsiteY2" fmla="*/ 1572289 h 1572289"/>
              <a:gd name="connsiteX3" fmla="*/ 25879 w 9201373"/>
              <a:gd name="connsiteY3" fmla="*/ 1555038 h 1572289"/>
              <a:gd name="connsiteX4" fmla="*/ 0 w 9201373"/>
              <a:gd name="connsiteY4" fmla="*/ 0 h 1572289"/>
              <a:gd name="connsiteX0" fmla="*/ 0 w 9201373"/>
              <a:gd name="connsiteY0" fmla="*/ 0 h 1572289"/>
              <a:gd name="connsiteX1" fmla="*/ 9192746 w 9201373"/>
              <a:gd name="connsiteY1" fmla="*/ 0 h 1572289"/>
              <a:gd name="connsiteX2" fmla="*/ 9201373 w 9201373"/>
              <a:gd name="connsiteY2" fmla="*/ 1572289 h 1572289"/>
              <a:gd name="connsiteX3" fmla="*/ 17253 w 9201373"/>
              <a:gd name="connsiteY3" fmla="*/ 1555038 h 1572289"/>
              <a:gd name="connsiteX4" fmla="*/ 0 w 9201373"/>
              <a:gd name="connsiteY4" fmla="*/ 0 h 1572289"/>
              <a:gd name="connsiteX0" fmla="*/ 0 w 9201373"/>
              <a:gd name="connsiteY0" fmla="*/ 0 h 2760827"/>
              <a:gd name="connsiteX1" fmla="*/ 9192746 w 9201373"/>
              <a:gd name="connsiteY1" fmla="*/ 0 h 2760827"/>
              <a:gd name="connsiteX2" fmla="*/ 9201373 w 9201373"/>
              <a:gd name="connsiteY2" fmla="*/ 1572289 h 2760827"/>
              <a:gd name="connsiteX3" fmla="*/ 17253 w 9201373"/>
              <a:gd name="connsiteY3" fmla="*/ 1555038 h 2760827"/>
              <a:gd name="connsiteX4" fmla="*/ 0 w 9201373"/>
              <a:gd name="connsiteY4" fmla="*/ 0 h 2760827"/>
              <a:gd name="connsiteX0" fmla="*/ 0 w 9201373"/>
              <a:gd name="connsiteY0" fmla="*/ 0 h 3371848"/>
              <a:gd name="connsiteX1" fmla="*/ 9192746 w 9201373"/>
              <a:gd name="connsiteY1" fmla="*/ 0 h 3371848"/>
              <a:gd name="connsiteX2" fmla="*/ 9201373 w 9201373"/>
              <a:gd name="connsiteY2" fmla="*/ 1572289 h 3371848"/>
              <a:gd name="connsiteX3" fmla="*/ 17253 w 9201373"/>
              <a:gd name="connsiteY3" fmla="*/ 1555038 h 3371848"/>
              <a:gd name="connsiteX4" fmla="*/ 0 w 9201373"/>
              <a:gd name="connsiteY4" fmla="*/ 0 h 3371848"/>
              <a:gd name="connsiteX0" fmla="*/ 0 w 9201373"/>
              <a:gd name="connsiteY0" fmla="*/ 0 h 3361617"/>
              <a:gd name="connsiteX1" fmla="*/ 9192746 w 9201373"/>
              <a:gd name="connsiteY1" fmla="*/ 0 h 3361617"/>
              <a:gd name="connsiteX2" fmla="*/ 9201373 w 9201373"/>
              <a:gd name="connsiteY2" fmla="*/ 1572289 h 3361617"/>
              <a:gd name="connsiteX3" fmla="*/ 17253 w 9201373"/>
              <a:gd name="connsiteY3" fmla="*/ 1555038 h 3361617"/>
              <a:gd name="connsiteX4" fmla="*/ 0 w 9201373"/>
              <a:gd name="connsiteY4" fmla="*/ 0 h 3361617"/>
              <a:gd name="connsiteX0" fmla="*/ 0 w 9201373"/>
              <a:gd name="connsiteY0" fmla="*/ 0 h 3386064"/>
              <a:gd name="connsiteX1" fmla="*/ 9192746 w 9201373"/>
              <a:gd name="connsiteY1" fmla="*/ 0 h 3386064"/>
              <a:gd name="connsiteX2" fmla="*/ 9201373 w 9201373"/>
              <a:gd name="connsiteY2" fmla="*/ 1572289 h 3386064"/>
              <a:gd name="connsiteX3" fmla="*/ 17253 w 9201373"/>
              <a:gd name="connsiteY3" fmla="*/ 1555038 h 3386064"/>
              <a:gd name="connsiteX4" fmla="*/ 0 w 9201373"/>
              <a:gd name="connsiteY4" fmla="*/ 0 h 338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1373" h="3386064">
                <a:moveTo>
                  <a:pt x="0" y="0"/>
                </a:moveTo>
                <a:lnTo>
                  <a:pt x="9192746" y="0"/>
                </a:lnTo>
                <a:cubicBezTo>
                  <a:pt x="9195622" y="466587"/>
                  <a:pt x="9198497" y="1105702"/>
                  <a:pt x="9201373" y="1572289"/>
                </a:cubicBezTo>
                <a:cubicBezTo>
                  <a:pt x="6252143" y="3740395"/>
                  <a:pt x="3527200" y="4234977"/>
                  <a:pt x="17253" y="15550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tIns="1080000" anchor="t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-25880" y="1815260"/>
            <a:ext cx="9169880" cy="1551143"/>
          </a:xfrm>
          <a:custGeom>
            <a:avLst/>
            <a:gdLst>
              <a:gd name="connsiteX0" fmla="*/ 0 w 9152626"/>
              <a:gd name="connsiteY0" fmla="*/ 25879 h 25879"/>
              <a:gd name="connsiteX1" fmla="*/ 9152626 w 9152626"/>
              <a:gd name="connsiteY1" fmla="*/ 0 h 25879"/>
              <a:gd name="connsiteX0" fmla="*/ 0 w 9152626"/>
              <a:gd name="connsiteY0" fmla="*/ 1369701 h 1369701"/>
              <a:gd name="connsiteX1" fmla="*/ 9152626 w 9152626"/>
              <a:gd name="connsiteY1" fmla="*/ 1343822 h 1369701"/>
              <a:gd name="connsiteX0" fmla="*/ 0 w 9152626"/>
              <a:gd name="connsiteY0" fmla="*/ 1686391 h 1686391"/>
              <a:gd name="connsiteX1" fmla="*/ 9152626 w 9152626"/>
              <a:gd name="connsiteY1" fmla="*/ 1660512 h 1686391"/>
              <a:gd name="connsiteX0" fmla="*/ 0 w 9152626"/>
              <a:gd name="connsiteY0" fmla="*/ 1531416 h 1531416"/>
              <a:gd name="connsiteX1" fmla="*/ 9152626 w 9152626"/>
              <a:gd name="connsiteY1" fmla="*/ 1505537 h 1531416"/>
              <a:gd name="connsiteX0" fmla="*/ 0 w 9152626"/>
              <a:gd name="connsiteY0" fmla="*/ 1611986 h 1611986"/>
              <a:gd name="connsiteX1" fmla="*/ 9152626 w 9152626"/>
              <a:gd name="connsiteY1" fmla="*/ 1586107 h 1611986"/>
              <a:gd name="connsiteX0" fmla="*/ 0 w 9152626"/>
              <a:gd name="connsiteY0" fmla="*/ 1536682 h 1536682"/>
              <a:gd name="connsiteX1" fmla="*/ 9152626 w 9152626"/>
              <a:gd name="connsiteY1" fmla="*/ 1510803 h 1536682"/>
              <a:gd name="connsiteX0" fmla="*/ 0 w 9152626"/>
              <a:gd name="connsiteY0" fmla="*/ 1585062 h 1585062"/>
              <a:gd name="connsiteX1" fmla="*/ 9152626 w 9152626"/>
              <a:gd name="connsiteY1" fmla="*/ 1559183 h 1585062"/>
              <a:gd name="connsiteX0" fmla="*/ 0 w 9152626"/>
              <a:gd name="connsiteY0" fmla="*/ 1579305 h 1579305"/>
              <a:gd name="connsiteX1" fmla="*/ 9152626 w 9152626"/>
              <a:gd name="connsiteY1" fmla="*/ 1553426 h 1579305"/>
              <a:gd name="connsiteX0" fmla="*/ 0 w 9152626"/>
              <a:gd name="connsiteY0" fmla="*/ 1551143 h 1551143"/>
              <a:gd name="connsiteX1" fmla="*/ 9152626 w 9152626"/>
              <a:gd name="connsiteY1" fmla="*/ 1525264 h 155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52626" h="1551143">
                <a:moveTo>
                  <a:pt x="0" y="1551143"/>
                </a:moveTo>
                <a:cubicBezTo>
                  <a:pt x="3378679" y="-907387"/>
                  <a:pt x="6800490" y="-79250"/>
                  <a:pt x="9152626" y="1525264"/>
                </a:cubicBezTo>
              </a:path>
            </a:pathLst>
          </a:cu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2001657" y="3407728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1657" y="3983792"/>
            <a:ext cx="5148064" cy="2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0956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4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0184" y="1446919"/>
            <a:ext cx="165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50184" y="3082758"/>
            <a:ext cx="165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0184" y="2597347"/>
            <a:ext cx="1656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50184" y="4234758"/>
            <a:ext cx="1656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7950" y="1450687"/>
            <a:ext cx="165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7950" y="3086526"/>
            <a:ext cx="1656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677950" y="2601115"/>
            <a:ext cx="1656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677950" y="4238526"/>
            <a:ext cx="1656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28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55134"/>
            <a:ext cx="4572000" cy="3321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xmlns="" id="{E62EAC56-5A2E-46B2-B8D9-375A807E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94"/>
            <a:ext cx="9144000" cy="68400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4844AF7-CCEE-4899-AEED-9D922F1735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843558"/>
            <a:ext cx="9144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63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17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57" r:id="rId2"/>
    <p:sldLayoutId id="2147483675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5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6" r:id="rId11"/>
    <p:sldLayoutId id="2147483673" r:id="rId12"/>
    <p:sldLayoutId id="2147483674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4083918"/>
            <a:ext cx="9144000" cy="43204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서울아산병원 </a:t>
            </a:r>
            <a:r>
              <a:rPr lang="en-US" altLang="ko-KR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2019 </a:t>
            </a:r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동계 </a:t>
            </a:r>
            <a:r>
              <a:rPr lang="en-US" altLang="ko-KR" sz="2000" b="1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Subinternship</a:t>
            </a:r>
            <a:endParaRPr lang="en-US" altLang="ko-KR" sz="20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z="2000" b="1" dirty="0" err="1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임상약리학과</a:t>
            </a:r>
            <a:r>
              <a:rPr lang="ko-KR" altLang="en-US" sz="2000" b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박정빈</a:t>
            </a:r>
            <a:endParaRPr lang="en-US" altLang="ko-KR" sz="2000" b="1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7F22314-5891-4715-B241-9C9FAEA8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99" y="771550"/>
            <a:ext cx="6630601" cy="24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Methods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80459C-5950-4137-A9CC-A3D459416384}"/>
              </a:ext>
            </a:extLst>
          </p:cNvPr>
          <p:cNvSpPr txBox="1"/>
          <p:nvPr/>
        </p:nvSpPr>
        <p:spPr>
          <a:xfrm>
            <a:off x="1227634" y="0"/>
            <a:ext cx="7776864" cy="124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Study population and design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PK assessments and endpoints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Safety and Tolerability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5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Statistical analysis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FF88AFA-8E7C-4230-BF17-D70EF781EF87}"/>
              </a:ext>
            </a:extLst>
          </p:cNvPr>
          <p:cNvSpPr/>
          <p:nvPr/>
        </p:nvSpPr>
        <p:spPr>
          <a:xfrm>
            <a:off x="107504" y="1922664"/>
            <a:ext cx="9649072" cy="2169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AUC(0,∞), AUC(0,tlast), </a:t>
            </a:r>
            <a:r>
              <a:rPr lang="en-US" altLang="ko-KR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Cmax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were analyzed                     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PK equivalence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: 90% CI for the test,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 ratio entirely within the 80–125% equivalence margin 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for each comparison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Bioequivalence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all 3 PK parameters met PK equivalence criteria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30B2068-F06A-4114-BB0A-16923E58FBAA}"/>
              </a:ext>
            </a:extLst>
          </p:cNvPr>
          <p:cNvCxnSpPr>
            <a:cxnSpLocks/>
          </p:cNvCxnSpPr>
          <p:nvPr/>
        </p:nvCxnSpPr>
        <p:spPr>
          <a:xfrm>
            <a:off x="5652120" y="1203598"/>
            <a:ext cx="349188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054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Results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-20538"/>
            <a:ext cx="7776864" cy="12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fontAlgn="base">
              <a:lnSpc>
                <a:spcPct val="120000"/>
              </a:lnSpc>
              <a:buAutoNum type="arabicPeriod"/>
            </a:pPr>
            <a:r>
              <a:rPr lang="en-US" altLang="ko-KR" sz="25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Subject disposition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Demographics and baseline characteristics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PK results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Safety and tolerability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5076056" y="483518"/>
            <a:ext cx="4067944" cy="0"/>
          </a:xfrm>
          <a:prstGeom prst="line">
            <a:avLst/>
          </a:prstGeom>
          <a:ln w="28575">
            <a:solidFill>
              <a:srgbClr val="22A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1C6D219-7F41-443A-9B37-8342A080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13" y="1007961"/>
            <a:ext cx="4207694" cy="397598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908ED9E-597B-4834-B6BF-4E83B071C194}"/>
              </a:ext>
            </a:extLst>
          </p:cNvPr>
          <p:cNvSpPr/>
          <p:nvPr/>
        </p:nvSpPr>
        <p:spPr>
          <a:xfrm>
            <a:off x="4630100" y="3363838"/>
            <a:ext cx="445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E233DA0-4AB4-4F05-8127-7B6F74F5A366}"/>
              </a:ext>
            </a:extLst>
          </p:cNvPr>
          <p:cNvSpPr/>
          <p:nvPr/>
        </p:nvSpPr>
        <p:spPr>
          <a:xfrm>
            <a:off x="2987824" y="4083918"/>
            <a:ext cx="445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8743BD5-17B3-4318-B4F1-26B7C5D9E6D4}"/>
              </a:ext>
            </a:extLst>
          </p:cNvPr>
          <p:cNvSpPr/>
          <p:nvPr/>
        </p:nvSpPr>
        <p:spPr>
          <a:xfrm>
            <a:off x="6156176" y="4083918"/>
            <a:ext cx="445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6441B9C-1D4A-4686-8E30-943C20590282}"/>
              </a:ext>
            </a:extLst>
          </p:cNvPr>
          <p:cNvSpPr/>
          <p:nvPr/>
        </p:nvSpPr>
        <p:spPr>
          <a:xfrm>
            <a:off x="4626088" y="4083918"/>
            <a:ext cx="445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86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Results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3923928" y="501558"/>
            <a:ext cx="521807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4051FE-568B-48C8-8F81-388EA2298BEB}"/>
              </a:ext>
            </a:extLst>
          </p:cNvPr>
          <p:cNvSpPr txBox="1"/>
          <p:nvPr/>
        </p:nvSpPr>
        <p:spPr>
          <a:xfrm>
            <a:off x="1259632" y="-20538"/>
            <a:ext cx="7776864" cy="114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Subject disposition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Demographics and baseline characteristics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PK results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Safety and tolerability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AE1F976-259E-4E11-B952-6BB7B43C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00548"/>
            <a:ext cx="6408712" cy="424295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DBACC2D-25C9-41C3-B286-C185B9EB4AF9}"/>
              </a:ext>
            </a:extLst>
          </p:cNvPr>
          <p:cNvSpPr/>
          <p:nvPr/>
        </p:nvSpPr>
        <p:spPr>
          <a:xfrm>
            <a:off x="6588224" y="1419622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32.7(18-56)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E506490-8D7B-4F6D-9983-6811A20CFC37}"/>
              </a:ext>
            </a:extLst>
          </p:cNvPr>
          <p:cNvSpPr/>
          <p:nvPr/>
        </p:nvSpPr>
        <p:spPr>
          <a:xfrm>
            <a:off x="6588224" y="4417450"/>
            <a:ext cx="12089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77.6kg(60.2-94.8)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014FE37-56A8-46A7-84C0-6268B97C4A66}"/>
              </a:ext>
            </a:extLst>
          </p:cNvPr>
          <p:cNvSpPr/>
          <p:nvPr/>
        </p:nvSpPr>
        <p:spPr>
          <a:xfrm>
            <a:off x="6588224" y="4845809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24.9kg/m2(20.1-29.8)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4BDDBC0-A567-4BA4-871A-DE4AF2BB4CBD}"/>
              </a:ext>
            </a:extLst>
          </p:cNvPr>
          <p:cNvSpPr/>
          <p:nvPr/>
        </p:nvSpPr>
        <p:spPr>
          <a:xfrm>
            <a:off x="6588224" y="1821473"/>
            <a:ext cx="8322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235(99.2%)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A2ADAD2-63A6-4EC0-9A55-E620BCA3180C}"/>
              </a:ext>
            </a:extLst>
          </p:cNvPr>
          <p:cNvSpPr/>
          <p:nvPr/>
        </p:nvSpPr>
        <p:spPr>
          <a:xfrm>
            <a:off x="6732240" y="2001573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1ED61B2-12BC-4BC5-BBA4-7FA83042182E}"/>
              </a:ext>
            </a:extLst>
          </p:cNvPr>
          <p:cNvSpPr/>
          <p:nvPr/>
        </p:nvSpPr>
        <p:spPr>
          <a:xfrm>
            <a:off x="6588224" y="2416238"/>
            <a:ext cx="8322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163(68.8%)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860030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Results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132C56-99C9-4E7C-93C0-B084345C7A6C}"/>
              </a:ext>
            </a:extLst>
          </p:cNvPr>
          <p:cNvSpPr txBox="1"/>
          <p:nvPr/>
        </p:nvSpPr>
        <p:spPr>
          <a:xfrm>
            <a:off x="1259632" y="-20538"/>
            <a:ext cx="7776864" cy="12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Subject disposition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Demographics and baseline characteristics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6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PK results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Safety and tolerability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C601640-7F21-4B08-B12F-33A940294190}"/>
              </a:ext>
            </a:extLst>
          </p:cNvPr>
          <p:cNvCxnSpPr>
            <a:cxnSpLocks/>
          </p:cNvCxnSpPr>
          <p:nvPr/>
        </p:nvCxnSpPr>
        <p:spPr>
          <a:xfrm>
            <a:off x="6876256" y="843558"/>
            <a:ext cx="226774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760F429-38D2-4FC6-B911-BE48D7D5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97274"/>
            <a:ext cx="5688632" cy="36504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F57C709-1072-4525-A511-3A00DA7E18D1}"/>
              </a:ext>
            </a:extLst>
          </p:cNvPr>
          <p:cNvSpPr/>
          <p:nvPr/>
        </p:nvSpPr>
        <p:spPr>
          <a:xfrm>
            <a:off x="1475656" y="1004291"/>
            <a:ext cx="2358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single 40 mg dose 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subQ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injection)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179CFF1-3FA4-4030-86D4-089377070941}"/>
              </a:ext>
            </a:extLst>
          </p:cNvPr>
          <p:cNvCxnSpPr/>
          <p:nvPr/>
        </p:nvCxnSpPr>
        <p:spPr>
          <a:xfrm>
            <a:off x="1475656" y="1271675"/>
            <a:ext cx="0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120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Results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132C56-99C9-4E7C-93C0-B084345C7A6C}"/>
              </a:ext>
            </a:extLst>
          </p:cNvPr>
          <p:cNvSpPr txBox="1"/>
          <p:nvPr/>
        </p:nvSpPr>
        <p:spPr>
          <a:xfrm>
            <a:off x="1259632" y="-20538"/>
            <a:ext cx="7776864" cy="12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Subject disposition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Demographics and baseline characteristics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6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PK results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Safety and tolerability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C601640-7F21-4B08-B12F-33A940294190}"/>
              </a:ext>
            </a:extLst>
          </p:cNvPr>
          <p:cNvCxnSpPr>
            <a:cxnSpLocks/>
          </p:cNvCxnSpPr>
          <p:nvPr/>
        </p:nvCxnSpPr>
        <p:spPr>
          <a:xfrm>
            <a:off x="6876256" y="843558"/>
            <a:ext cx="226774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889E572-4AFD-40A4-B95B-142BAEEC4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57" y="1271674"/>
            <a:ext cx="7974886" cy="2388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AAF1127-8041-4917-9F18-D6CDB5C38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10" y="1271675"/>
            <a:ext cx="7020780" cy="38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18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Results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132C56-99C9-4E7C-93C0-B084345C7A6C}"/>
              </a:ext>
            </a:extLst>
          </p:cNvPr>
          <p:cNvSpPr txBox="1"/>
          <p:nvPr/>
        </p:nvSpPr>
        <p:spPr>
          <a:xfrm>
            <a:off x="1259632" y="-20538"/>
            <a:ext cx="7776864" cy="12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Subject disposition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Demographics and baseline characteristics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PK results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6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Safety and tolerability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C601640-7F21-4B08-B12F-33A940294190}"/>
              </a:ext>
            </a:extLst>
          </p:cNvPr>
          <p:cNvCxnSpPr>
            <a:cxnSpLocks/>
          </p:cNvCxnSpPr>
          <p:nvPr/>
        </p:nvCxnSpPr>
        <p:spPr>
          <a:xfrm>
            <a:off x="5940152" y="987574"/>
            <a:ext cx="3203848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8046733-0365-4650-8CC6-4C7537E9C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800"/>
          <a:stretch/>
        </p:blipFill>
        <p:spPr>
          <a:xfrm>
            <a:off x="107504" y="1995686"/>
            <a:ext cx="2938604" cy="22772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A308B02-1404-45A1-B807-B70497B4E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00" b="34201"/>
          <a:stretch/>
        </p:blipFill>
        <p:spPr>
          <a:xfrm>
            <a:off x="3073555" y="1923678"/>
            <a:ext cx="2938605" cy="237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FAFE85F-8F6F-457F-B644-AD34A2247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799"/>
          <a:stretch/>
        </p:blipFill>
        <p:spPr>
          <a:xfrm>
            <a:off x="6097892" y="1923678"/>
            <a:ext cx="2938604" cy="24187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17FDEC3-B433-431B-B627-1014019FBD8E}"/>
              </a:ext>
            </a:extLst>
          </p:cNvPr>
          <p:cNvSpPr/>
          <p:nvPr/>
        </p:nvSpPr>
        <p:spPr>
          <a:xfrm>
            <a:off x="1115616" y="1589169"/>
            <a:ext cx="1570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MSB11022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69076A8-07A1-4EE0-B587-FE3B69B9B1E1}"/>
              </a:ext>
            </a:extLst>
          </p:cNvPr>
          <p:cNvSpPr/>
          <p:nvPr/>
        </p:nvSpPr>
        <p:spPr>
          <a:xfrm>
            <a:off x="4316760" y="1589169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US-RP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C400D5-621A-42A9-8BE3-7006B40A9FED}"/>
              </a:ext>
            </a:extLst>
          </p:cNvPr>
          <p:cNvSpPr/>
          <p:nvPr/>
        </p:nvSpPr>
        <p:spPr>
          <a:xfrm>
            <a:off x="7243158" y="1589169"/>
            <a:ext cx="1570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EU-RMP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B07BA-8F35-4654-88BB-A5A2288A6846}"/>
              </a:ext>
            </a:extLst>
          </p:cNvPr>
          <p:cNvSpPr/>
          <p:nvPr/>
        </p:nvSpPr>
        <p:spPr>
          <a:xfrm>
            <a:off x="1671791" y="2269914"/>
            <a:ext cx="1407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ADA-negative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A3DBA47-236A-49EA-8AA8-110B79EF5880}"/>
              </a:ext>
            </a:extLst>
          </p:cNvPr>
          <p:cNvSpPr/>
          <p:nvPr/>
        </p:nvSpPr>
        <p:spPr>
          <a:xfrm>
            <a:off x="1671791" y="3417646"/>
            <a:ext cx="14073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ADA-positive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F88973B-1E81-44EA-BC20-11939A189E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63" t="36799" r="18888" b="34298"/>
          <a:stretch/>
        </p:blipFill>
        <p:spPr>
          <a:xfrm>
            <a:off x="107504" y="1338765"/>
            <a:ext cx="8928992" cy="31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1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Results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132C56-99C9-4E7C-93C0-B084345C7A6C}"/>
              </a:ext>
            </a:extLst>
          </p:cNvPr>
          <p:cNvSpPr txBox="1"/>
          <p:nvPr/>
        </p:nvSpPr>
        <p:spPr>
          <a:xfrm>
            <a:off x="1259632" y="-20538"/>
            <a:ext cx="7776864" cy="122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Subject disposition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Demographics and baseline characteristics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PK results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4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Safety and tolerability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C601640-7F21-4B08-B12F-33A940294190}"/>
              </a:ext>
            </a:extLst>
          </p:cNvPr>
          <p:cNvCxnSpPr>
            <a:cxnSpLocks/>
          </p:cNvCxnSpPr>
          <p:nvPr/>
        </p:nvCxnSpPr>
        <p:spPr>
          <a:xfrm>
            <a:off x="5220072" y="1131590"/>
            <a:ext cx="392392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62016C1-BD31-4B47-A531-497FA891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7848872" cy="384735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8D18EB2-18AE-47D4-9BFF-6B5B0C5C66E4}"/>
              </a:ext>
            </a:extLst>
          </p:cNvPr>
          <p:cNvSpPr/>
          <p:nvPr/>
        </p:nvSpPr>
        <p:spPr>
          <a:xfrm>
            <a:off x="323528" y="1208196"/>
            <a:ext cx="8496944" cy="3914761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xmlns="" id="{4024429B-F5D6-4CCC-84CC-8BC62ED15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243064"/>
              </p:ext>
            </p:extLst>
          </p:nvPr>
        </p:nvGraphicFramePr>
        <p:xfrm>
          <a:off x="-108520" y="1388070"/>
          <a:ext cx="5256584" cy="3415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C17042F-6573-4155-996D-02E6118001A9}"/>
              </a:ext>
            </a:extLst>
          </p:cNvPr>
          <p:cNvSpPr/>
          <p:nvPr/>
        </p:nvSpPr>
        <p:spPr>
          <a:xfrm>
            <a:off x="5400600" y="2348871"/>
            <a:ext cx="3635896" cy="128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Headache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Injection site pain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Oropharyngeal pain</a:t>
            </a:r>
          </a:p>
        </p:txBody>
      </p:sp>
    </p:spTree>
    <p:extLst>
      <p:ext uri="{BB962C8B-B14F-4D97-AF65-F5344CB8AC3E}">
        <p14:creationId xmlns:p14="http://schemas.microsoft.com/office/powerpoint/2010/main" val="3155319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Graphic spid="25" grpId="0">
        <p:bldAsOne/>
      </p:bldGraphic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Results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7132C56-99C9-4E7C-93C0-B084345C7A6C}"/>
              </a:ext>
            </a:extLst>
          </p:cNvPr>
          <p:cNvSpPr txBox="1"/>
          <p:nvPr/>
        </p:nvSpPr>
        <p:spPr>
          <a:xfrm>
            <a:off x="1259632" y="-20538"/>
            <a:ext cx="7776864" cy="122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Subject disposition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Demographics and baseline characteristics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PK results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4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Safety and tolerability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2C601640-7F21-4B08-B12F-33A940294190}"/>
              </a:ext>
            </a:extLst>
          </p:cNvPr>
          <p:cNvCxnSpPr>
            <a:cxnSpLocks/>
          </p:cNvCxnSpPr>
          <p:nvPr/>
        </p:nvCxnSpPr>
        <p:spPr>
          <a:xfrm>
            <a:off x="5220072" y="1131590"/>
            <a:ext cx="392392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62016C1-BD31-4B47-A531-497FA891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75606"/>
            <a:ext cx="7848872" cy="384735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8D18EB2-18AE-47D4-9BFF-6B5B0C5C66E4}"/>
              </a:ext>
            </a:extLst>
          </p:cNvPr>
          <p:cNvSpPr/>
          <p:nvPr/>
        </p:nvSpPr>
        <p:spPr>
          <a:xfrm>
            <a:off x="323528" y="1208196"/>
            <a:ext cx="8496944" cy="3914761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xmlns="" id="{896C5F86-5B41-4670-88DA-C069D9246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188930"/>
              </p:ext>
            </p:extLst>
          </p:nvPr>
        </p:nvGraphicFramePr>
        <p:xfrm>
          <a:off x="-252536" y="1572834"/>
          <a:ext cx="3312368" cy="280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xmlns="" id="{1E97FE32-05C5-4CA0-A34C-D5FE1D69BC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371581"/>
              </p:ext>
            </p:extLst>
          </p:nvPr>
        </p:nvGraphicFramePr>
        <p:xfrm>
          <a:off x="2483768" y="1572834"/>
          <a:ext cx="3312368" cy="280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DE5A989-5DCB-487C-ABE8-9DF1B4ACB3D5}"/>
              </a:ext>
            </a:extLst>
          </p:cNvPr>
          <p:cNvSpPr/>
          <p:nvPr/>
        </p:nvSpPr>
        <p:spPr>
          <a:xfrm>
            <a:off x="5400600" y="2348871"/>
            <a:ext cx="3635896" cy="161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 immunogenetic influence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 serious infection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 death or SAEs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related to study medication</a:t>
            </a:r>
          </a:p>
        </p:txBody>
      </p:sp>
    </p:spTree>
    <p:extLst>
      <p:ext uri="{BB962C8B-B14F-4D97-AF65-F5344CB8AC3E}">
        <p14:creationId xmlns:p14="http://schemas.microsoft.com/office/powerpoint/2010/main" val="35192669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Discussion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96" y="1275606"/>
            <a:ext cx="8856984" cy="320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2AAE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 PK parameters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were found to be </a:t>
            </a:r>
            <a:r>
              <a:rPr lang="en-US" altLang="ko-KR" sz="1600" b="1" dirty="0">
                <a:solidFill>
                  <a:srgbClr val="22AAE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equivalent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across the treatment groups</a:t>
            </a:r>
          </a:p>
          <a:p>
            <a:pPr lvl="0">
              <a:spcBef>
                <a:spcPts val="1000"/>
              </a:spcBef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by UC (0,∞), AUC(0,t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and </a:t>
            </a:r>
            <a:r>
              <a:rPr lang="en-US" altLang="ko-KR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en-US" altLang="ko-KR" sz="12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0">
              <a:spcBef>
                <a:spcPts val="1000"/>
              </a:spcBef>
            </a:pPr>
            <a:r>
              <a:rPr lang="en-US" altLang="ko-KR" sz="16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This showed the </a:t>
            </a:r>
            <a:r>
              <a:rPr lang="en-US" altLang="ko-KR" sz="1600" b="1" dirty="0">
                <a:solidFill>
                  <a:srgbClr val="22AAE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bioequivalence of MSB11022 </a:t>
            </a:r>
            <a:r>
              <a:rPr lang="en-US" altLang="ko-KR" sz="16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 the two reference treatments.</a:t>
            </a:r>
          </a:p>
          <a:p>
            <a:pPr lvl="0">
              <a:spcBef>
                <a:spcPts val="1000"/>
              </a:spcBef>
            </a:pPr>
            <a:endParaRPr lang="en-US" altLang="ko-KR" sz="1600" b="1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Stratifying PK parameters according to </a:t>
            </a:r>
            <a:r>
              <a:rPr lang="en-US" altLang="ko-KR" sz="1600" dirty="0">
                <a:solidFill>
                  <a:srgbClr val="22AAE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 status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also demonstrated </a:t>
            </a:r>
            <a:r>
              <a:rPr lang="en-US" altLang="ko-KR" sz="1600" dirty="0">
                <a:solidFill>
                  <a:srgbClr val="22AAE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similarity 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between treatment arms for AUC (0,∞), AUC(0,tlast) and </a:t>
            </a:r>
            <a:r>
              <a:rPr lang="en-US" altLang="ko-KR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Cmax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lvl="0">
              <a:spcBef>
                <a:spcPts val="1000"/>
              </a:spcBef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Mean exposures appeared to be lower in subjects testing positive for antibodies.</a:t>
            </a:r>
            <a:endParaRPr lang="en-US" altLang="ko-KR" sz="1600" dirty="0">
              <a:solidFill>
                <a:srgbClr val="FF00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spcBef>
                <a:spcPts val="1000"/>
              </a:spcBef>
            </a:pPr>
            <a:endParaRPr lang="en-US" altLang="ko-KR" sz="1600" dirty="0">
              <a:solidFill>
                <a:srgbClr val="FF0066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2AAE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safety analysis </a:t>
            </a:r>
            <a:r>
              <a:rPr lang="en-US" altLang="ko-KR" sz="16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showed </a:t>
            </a:r>
            <a:r>
              <a:rPr lang="en-US" altLang="ko-KR" sz="1600" b="1" dirty="0">
                <a:solidFill>
                  <a:srgbClr val="22AAE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similar</a:t>
            </a:r>
            <a:r>
              <a:rPr lang="en-US" altLang="ko-KR" sz="16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AE profiles across the three groups.</a:t>
            </a:r>
          </a:p>
        </p:txBody>
      </p:sp>
    </p:spTree>
    <p:extLst>
      <p:ext uri="{BB962C8B-B14F-4D97-AF65-F5344CB8AC3E}">
        <p14:creationId xmlns:p14="http://schemas.microsoft.com/office/powerpoint/2010/main" val="341814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Discussion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96" y="1203598"/>
            <a:ext cx="8856984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Because anti-TNF therapy is associated with immune suppression opportunistic infections are AEs of special interest for this drug class. </a:t>
            </a:r>
          </a:p>
          <a:p>
            <a:pPr lvl="0">
              <a:lnSpc>
                <a:spcPct val="120000"/>
              </a:lnSpc>
              <a:spcBef>
                <a:spcPts val="1000"/>
              </a:spcBef>
            </a:pPr>
            <a:r>
              <a:rPr lang="en-US" altLang="ko-KR" sz="16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However, </a:t>
            </a:r>
            <a:r>
              <a:rPr lang="en-US" altLang="ko-KR" sz="1600" b="1" dirty="0">
                <a:solidFill>
                  <a:srgbClr val="22AAE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 serious infections </a:t>
            </a:r>
            <a:r>
              <a:rPr lang="en-US" altLang="ko-KR" sz="16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were reported in the present study in any group.</a:t>
            </a:r>
          </a:p>
          <a:p>
            <a:pPr lvl="0">
              <a:lnSpc>
                <a:spcPct val="120000"/>
              </a:lnSpc>
              <a:spcBef>
                <a:spcPts val="1000"/>
              </a:spcBef>
            </a:pP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</a:pP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conclusion, this study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supports</a:t>
            </a:r>
            <a:r>
              <a:rPr lang="en-US" altLang="ko-KR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the further clinical evaluation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of MSB11022 </a:t>
            </a:r>
            <a:r>
              <a:rPr lang="en-US" altLang="ko-KR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 a proposed biosimilar with characteristics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equivalent</a:t>
            </a:r>
            <a:r>
              <a:rPr lang="en-US" altLang="ko-KR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to the established compound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adalimumab (Humira®) </a:t>
            </a:r>
            <a:r>
              <a:rPr lang="en-US" altLang="ko-KR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the treatment of autoimmune conditions in which TNF is a significant inflammatory mediator.</a:t>
            </a:r>
          </a:p>
        </p:txBody>
      </p:sp>
    </p:spTree>
    <p:extLst>
      <p:ext uri="{BB962C8B-B14F-4D97-AF65-F5344CB8AC3E}">
        <p14:creationId xmlns:p14="http://schemas.microsoft.com/office/powerpoint/2010/main" val="61040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64251" y="1059582"/>
            <a:ext cx="5490319" cy="984885"/>
            <a:chOff x="2028400" y="891503"/>
            <a:chExt cx="6553828" cy="911739"/>
          </a:xfrm>
        </p:grpSpPr>
        <p:sp>
          <p:nvSpPr>
            <p:cNvPr id="4" name="Rectangle 3"/>
            <p:cNvSpPr/>
            <p:nvPr/>
          </p:nvSpPr>
          <p:spPr>
            <a:xfrm>
              <a:off x="2339752" y="1124323"/>
              <a:ext cx="6242476" cy="4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74773" y="1124323"/>
              <a:ext cx="1080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87053" y="1124323"/>
              <a:ext cx="1080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28400" y="891503"/>
              <a:ext cx="450925" cy="9117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800" b="1" dirty="0">
                  <a:solidFill>
                    <a:schemeClr val="accent2"/>
                  </a:solidFill>
                  <a:cs typeface="Arial" pitchFamily="34" charset="0"/>
                </a:rPr>
                <a:t>1</a:t>
              </a:r>
              <a:endParaRPr lang="ko-KR" altLang="en-US" sz="5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1963" y="2020077"/>
            <a:ext cx="5472608" cy="1015663"/>
            <a:chOff x="1982882" y="2275740"/>
            <a:chExt cx="6599346" cy="940232"/>
          </a:xfrm>
        </p:grpSpPr>
        <p:sp>
          <p:nvSpPr>
            <p:cNvPr id="3" name="Isosceles Triangle 1"/>
            <p:cNvSpPr/>
            <p:nvPr/>
          </p:nvSpPr>
          <p:spPr>
            <a:xfrm>
              <a:off x="2123728" y="2499742"/>
              <a:ext cx="6458500" cy="486000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74773" y="2499742"/>
              <a:ext cx="1080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87053" y="2499742"/>
              <a:ext cx="1080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2882" y="2275740"/>
              <a:ext cx="533280" cy="9402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6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36259" y="2948630"/>
            <a:ext cx="5419222" cy="1015663"/>
            <a:chOff x="2128812" y="3652668"/>
            <a:chExt cx="6453416" cy="940232"/>
          </a:xfrm>
        </p:grpSpPr>
        <p:sp>
          <p:nvSpPr>
            <p:cNvPr id="5" name="Rectangle 4"/>
            <p:cNvSpPr/>
            <p:nvPr/>
          </p:nvSpPr>
          <p:spPr>
            <a:xfrm>
              <a:off x="2408237" y="3886210"/>
              <a:ext cx="6173991" cy="4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4773" y="3886210"/>
              <a:ext cx="1080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87053" y="3886210"/>
              <a:ext cx="1080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8812" y="3652668"/>
              <a:ext cx="450925" cy="9402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accent2"/>
                  </a:solidFill>
                  <a:cs typeface="Arial" pitchFamily="34" charset="0"/>
                </a:rPr>
                <a:t>3</a:t>
              </a:r>
              <a:endParaRPr lang="ko-KR" altLang="en-US" sz="6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909030" y="1372005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Introduction</a:t>
            </a:r>
            <a:endParaRPr lang="ko-KR" altLang="en-US" sz="2400" b="1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TextBox 12"/>
          <p:cNvSpPr txBox="1"/>
          <p:nvPr/>
        </p:nvSpPr>
        <p:spPr bwMode="auto">
          <a:xfrm>
            <a:off x="926742" y="2315660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Methods</a:t>
            </a:r>
            <a:endParaRPr lang="ko-KR" altLang="en-US" sz="2400" b="1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5" name="TextBox 12"/>
          <p:cNvSpPr txBox="1"/>
          <p:nvPr/>
        </p:nvSpPr>
        <p:spPr bwMode="auto">
          <a:xfrm>
            <a:off x="927652" y="3236662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Results</a:t>
            </a:r>
            <a:endParaRPr lang="ko-KR" altLang="en-US" sz="2400" b="1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3" name="Title 3"/>
          <p:cNvSpPr txBox="1">
            <a:spLocks/>
          </p:cNvSpPr>
          <p:nvPr/>
        </p:nvSpPr>
        <p:spPr>
          <a:xfrm>
            <a:off x="36512" y="159558"/>
            <a:ext cx="9144000" cy="684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Contents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37390" y="4108309"/>
            <a:ext cx="5199469" cy="546745"/>
            <a:chOff x="452651" y="4288679"/>
            <a:chExt cx="6230630" cy="486000"/>
          </a:xfrm>
        </p:grpSpPr>
        <p:sp>
          <p:nvSpPr>
            <p:cNvPr id="34" name="Rectangle 5"/>
            <p:cNvSpPr/>
            <p:nvPr/>
          </p:nvSpPr>
          <p:spPr>
            <a:xfrm>
              <a:off x="452651" y="4288679"/>
              <a:ext cx="6230630" cy="4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35" name="Rectangle 20"/>
            <p:cNvSpPr/>
            <p:nvPr/>
          </p:nvSpPr>
          <p:spPr>
            <a:xfrm>
              <a:off x="6475826" y="4288679"/>
              <a:ext cx="1080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25"/>
            <p:cNvSpPr/>
            <p:nvPr/>
          </p:nvSpPr>
          <p:spPr>
            <a:xfrm>
              <a:off x="6288106" y="4288679"/>
              <a:ext cx="1080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45374" y="3820277"/>
            <a:ext cx="4509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Box 12"/>
          <p:cNvSpPr txBox="1"/>
          <p:nvPr/>
        </p:nvSpPr>
        <p:spPr bwMode="auto">
          <a:xfrm>
            <a:off x="940315" y="4150700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Discussion</a:t>
            </a:r>
            <a:endParaRPr lang="ko-KR" altLang="en-US" sz="2400" b="1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98194"/>
            <a:ext cx="1862300" cy="1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8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Background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0BC14E4-346C-425E-A1A3-FA1AFF948E4D}"/>
              </a:ext>
            </a:extLst>
          </p:cNvPr>
          <p:cNvSpPr txBox="1">
            <a:spLocks/>
          </p:cNvSpPr>
          <p:nvPr/>
        </p:nvSpPr>
        <p:spPr>
          <a:xfrm>
            <a:off x="251520" y="1059582"/>
            <a:ext cx="842493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Humira® (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Adalimumab</a:t>
            </a:r>
            <a:r>
              <a:rPr lang="en-US" altLang="ko-KR" sz="18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is a fully human monoclonal antibody that targets </a:t>
            </a:r>
            <a:r>
              <a:rPr lang="en-US" altLang="ko-KR" sz="1800" dirty="0" err="1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tumour</a:t>
            </a:r>
            <a:r>
              <a:rPr lang="en-US" altLang="ko-KR" sz="18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necrosis factor.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18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Adalimumab is approved for the treatment of rheumatoid arthritis, psoriasis, Crohn’s disease, ulcerative colitis, psoriatic arthritis, juvenile idiopathic arthritis, ankylosing spondylitis and hidradenitis suppurativa.</a:t>
            </a:r>
          </a:p>
          <a:p>
            <a:pPr lvl="0">
              <a:lnSpc>
                <a:spcPct val="100000"/>
              </a:lnSpc>
              <a:defRPr/>
            </a:pPr>
            <a:endParaRPr lang="en-US" altLang="ko-KR" sz="1800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1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MSB11022</a:t>
            </a:r>
            <a:r>
              <a:rPr lang="en-US" altLang="ko-KR" sz="18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 proposed biosimilar to adalimumab, showed comparable physicochemical and in vitro primary pharmacodynamic properties to US-RP/EU-RMP.</a:t>
            </a:r>
          </a:p>
        </p:txBody>
      </p:sp>
    </p:spTree>
    <p:extLst>
      <p:ext uri="{BB962C8B-B14F-4D97-AF65-F5344CB8AC3E}">
        <p14:creationId xmlns:p14="http://schemas.microsoft.com/office/powerpoint/2010/main" val="380347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Aims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0BC14E4-346C-425E-A1A3-FA1AFF948E4D}"/>
              </a:ext>
            </a:extLst>
          </p:cNvPr>
          <p:cNvSpPr txBox="1">
            <a:spLocks/>
          </p:cNvSpPr>
          <p:nvPr/>
        </p:nvSpPr>
        <p:spPr>
          <a:xfrm>
            <a:off x="251520" y="1131590"/>
            <a:ext cx="842493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ko-KR" sz="1800" b="1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 compare the pharmacokinetic (PK) profile, safety, tolerability and</a:t>
            </a: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 b="1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immunogenicity of MSB11022, US-RP and EU-RMP in healthy subjects</a:t>
            </a:r>
          </a:p>
        </p:txBody>
      </p:sp>
    </p:spTree>
    <p:extLst>
      <p:ext uri="{BB962C8B-B14F-4D97-AF65-F5344CB8AC3E}">
        <p14:creationId xmlns:p14="http://schemas.microsoft.com/office/powerpoint/2010/main" val="77536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Methods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-20538"/>
            <a:ext cx="7776864" cy="12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fontAlgn="base">
              <a:lnSpc>
                <a:spcPct val="120000"/>
              </a:lnSpc>
              <a:buAutoNum type="arabicPeriod"/>
            </a:pPr>
            <a:r>
              <a:rPr lang="en-US" altLang="ko-KR" sz="25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Study population and design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PK assessments and endpoints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</a:t>
            </a:r>
            <a:r>
              <a:rPr lang="en-US" altLang="ko-KR" sz="10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Safet</a:t>
            </a: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and Tolerability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Statistical analysis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211960" y="483518"/>
            <a:ext cx="4932040" cy="0"/>
          </a:xfrm>
          <a:prstGeom prst="line">
            <a:avLst/>
          </a:prstGeom>
          <a:ln w="28575">
            <a:solidFill>
              <a:srgbClr val="22A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512" y="1612296"/>
            <a:ext cx="8604956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 2" panose="05020102010507070707" pitchFamily="18" charset="2"/>
              </a:rPr>
              <a:t> 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weight between 60.0-94.9kg, BMI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20.0–29.9 kg /m^2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lvl="0">
              <a:spcBef>
                <a:spcPct val="20000"/>
              </a:spcBef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 2" panose="05020102010507070707" pitchFamily="18" charset="2"/>
              </a:rPr>
              <a:t> within normal range of 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vital signs, physical examination, clinical laboratory tests                                 </a:t>
            </a:r>
          </a:p>
          <a:p>
            <a:pPr lvl="0">
              <a:spcBef>
                <a:spcPct val="20000"/>
              </a:spcBef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12-lead ECG</a:t>
            </a:r>
          </a:p>
          <a:p>
            <a:pPr lvl="0">
              <a:spcBef>
                <a:spcPct val="20000"/>
              </a:spcBef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 2" panose="05020102010507070707" pitchFamily="18" charset="2"/>
              </a:rPr>
              <a:t> 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Female : non-childbearing potential</a:t>
            </a:r>
          </a:p>
          <a:p>
            <a:pPr lvl="0">
              <a:spcBef>
                <a:spcPct val="20000"/>
              </a:spcBef>
            </a:pP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 2" panose="05020102010507070707" pitchFamily="18" charset="2"/>
              </a:rPr>
              <a:t> Excluded : </a:t>
            </a:r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 2" panose="05020102010507070707" pitchFamily="18" charset="2"/>
              </a:rPr>
              <a:t>H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istory of cancer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(lymphoma,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leukaemia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and skin cancer)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HepB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HepC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Tb,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atopic allergy, drug hypersensitivity, fungal infections, 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serious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infection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within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prior 6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months, infection within 2 weeks of screening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Smoker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(&gt;10 </a:t>
            </a:r>
            <a:r>
              <a:rPr lang="en-US" altLang="ko-KR" sz="12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cigas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per day)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previous treatment with adalimumab, another recombinant human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mAb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2DAFFDC-0F4E-43A0-A2F4-6E9C4C2FA0B8}"/>
              </a:ext>
            </a:extLst>
          </p:cNvPr>
          <p:cNvSpPr/>
          <p:nvPr/>
        </p:nvSpPr>
        <p:spPr>
          <a:xfrm>
            <a:off x="47774" y="1132751"/>
            <a:ext cx="1362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b="1" dirty="0"/>
              <a:t>Subjects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EB2B225-2795-4215-BE09-D671EE0FF267}"/>
              </a:ext>
            </a:extLst>
          </p:cNvPr>
          <p:cNvCxnSpPr>
            <a:cxnSpLocks/>
          </p:cNvCxnSpPr>
          <p:nvPr/>
        </p:nvCxnSpPr>
        <p:spPr>
          <a:xfrm>
            <a:off x="0" y="1563638"/>
            <a:ext cx="1547664" cy="0"/>
          </a:xfrm>
          <a:prstGeom prst="line">
            <a:avLst/>
          </a:prstGeom>
          <a:ln w="28575">
            <a:solidFill>
              <a:srgbClr val="22A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1BBA563-8C6F-4158-999F-F1D0F9F66104}"/>
              </a:ext>
            </a:extLst>
          </p:cNvPr>
          <p:cNvSpPr/>
          <p:nvPr/>
        </p:nvSpPr>
        <p:spPr>
          <a:xfrm>
            <a:off x="467544" y="4367594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Subjects were randomized 1 : 1 : 1 to receive a single 40mg dose of </a:t>
            </a:r>
          </a:p>
          <a:p>
            <a:pPr lvl="0"/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MSB11022, US-RP or EU-RMP</a:t>
            </a:r>
          </a:p>
        </p:txBody>
      </p:sp>
    </p:spTree>
    <p:extLst>
      <p:ext uri="{BB962C8B-B14F-4D97-AF65-F5344CB8AC3E}">
        <p14:creationId xmlns:p14="http://schemas.microsoft.com/office/powerpoint/2010/main" val="880419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lipart outpateintì ëí ì´ë¯¸ì§ ê²ìê²°ê³¼">
            <a:extLst>
              <a:ext uri="{FF2B5EF4-FFF2-40B4-BE49-F238E27FC236}">
                <a16:creationId xmlns:a16="http://schemas.microsoft.com/office/drawing/2014/main" xmlns="" id="{714069A7-2ED4-473A-AAB6-98D0FAFA5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2" t="18597" r="13855" b="16280"/>
          <a:stretch/>
        </p:blipFill>
        <p:spPr bwMode="auto">
          <a:xfrm>
            <a:off x="7149203" y="2115708"/>
            <a:ext cx="1491334" cy="140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Methods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-20538"/>
            <a:ext cx="7776864" cy="12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fontAlgn="base">
              <a:lnSpc>
                <a:spcPct val="120000"/>
              </a:lnSpc>
              <a:buAutoNum type="arabicPeriod"/>
            </a:pPr>
            <a:r>
              <a:rPr lang="en-US" altLang="ko-KR" sz="25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Study population and design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PK assessments and endpoints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</a:t>
            </a:r>
            <a:r>
              <a:rPr lang="en-US" altLang="ko-KR" sz="10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Safet</a:t>
            </a: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and Tolerability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Statistical analysis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4211960" y="483518"/>
            <a:ext cx="4932040" cy="0"/>
          </a:xfrm>
          <a:prstGeom prst="line">
            <a:avLst/>
          </a:prstGeom>
          <a:ln w="28575">
            <a:solidFill>
              <a:srgbClr val="22A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2DAFFDC-0F4E-43A0-A2F4-6E9C4C2FA0B8}"/>
              </a:ext>
            </a:extLst>
          </p:cNvPr>
          <p:cNvSpPr/>
          <p:nvPr/>
        </p:nvSpPr>
        <p:spPr>
          <a:xfrm>
            <a:off x="47774" y="1132751"/>
            <a:ext cx="11272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b="1" dirty="0"/>
              <a:t>Design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EB2B225-2795-4215-BE09-D671EE0FF267}"/>
              </a:ext>
            </a:extLst>
          </p:cNvPr>
          <p:cNvCxnSpPr>
            <a:cxnSpLocks/>
          </p:cNvCxnSpPr>
          <p:nvPr/>
        </p:nvCxnSpPr>
        <p:spPr>
          <a:xfrm>
            <a:off x="0" y="1563638"/>
            <a:ext cx="1547664" cy="0"/>
          </a:xfrm>
          <a:prstGeom prst="line">
            <a:avLst/>
          </a:prstGeom>
          <a:ln w="28575">
            <a:solidFill>
              <a:srgbClr val="22A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lipart injectionì ëí ì´ë¯¸ì§ ê²ìê²°ê³¼">
            <a:extLst>
              <a:ext uri="{FF2B5EF4-FFF2-40B4-BE49-F238E27FC236}">
                <a16:creationId xmlns:a16="http://schemas.microsoft.com/office/drawing/2014/main" xmlns="" id="{F988C9A5-2BB5-4F67-8DE7-7FBBB94F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3" y="2695464"/>
            <a:ext cx="1272363" cy="12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part hospital bedì ëí ì´ë¯¸ì§ ê²ìê²°ê³¼">
            <a:extLst>
              <a:ext uri="{FF2B5EF4-FFF2-40B4-BE49-F238E27FC236}">
                <a16:creationId xmlns:a16="http://schemas.microsoft.com/office/drawing/2014/main" xmlns="" id="{0A9639F8-D1FE-41A5-9BC2-74B36966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2308" r="90000">
                        <a14:foregroundMark x1="16154" y1="36923" x2="16154" y2="36923"/>
                        <a14:foregroundMark x1="6538" y1="48462" x2="6538" y2="48462"/>
                        <a14:foregroundMark x1="2308" y1="47692" x2="2308" y2="47692"/>
                        <a14:foregroundMark x1="67692" y1="55000" x2="67692" y2="55000"/>
                        <a14:foregroundMark x1="67692" y1="55000" x2="67692" y2="55000"/>
                        <a14:foregroundMark x1="41923" y1="48846" x2="41923" y2="48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26" y="1779662"/>
            <a:ext cx="1908010" cy="190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1EB13C13-843E-42F5-AA19-EB5CD8F4109E}"/>
              </a:ext>
            </a:extLst>
          </p:cNvPr>
          <p:cNvSpPr/>
          <p:nvPr/>
        </p:nvSpPr>
        <p:spPr>
          <a:xfrm>
            <a:off x="1888391" y="3319134"/>
            <a:ext cx="3187665" cy="7200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B7BE9FBB-E2F2-4005-B182-5CBB9955240B}"/>
              </a:ext>
            </a:extLst>
          </p:cNvPr>
          <p:cNvSpPr/>
          <p:nvPr/>
        </p:nvSpPr>
        <p:spPr>
          <a:xfrm>
            <a:off x="5103164" y="3319134"/>
            <a:ext cx="3815314" cy="7200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F80D576-954C-49DC-A42D-84FCA982D46C}"/>
              </a:ext>
            </a:extLst>
          </p:cNvPr>
          <p:cNvSpPr/>
          <p:nvPr/>
        </p:nvSpPr>
        <p:spPr>
          <a:xfrm>
            <a:off x="1915498" y="3008704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 days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608CEAC-619F-4230-9478-AD9BCA7A8093}"/>
              </a:ext>
            </a:extLst>
          </p:cNvPr>
          <p:cNvSpPr/>
          <p:nvPr/>
        </p:nvSpPr>
        <p:spPr>
          <a:xfrm>
            <a:off x="5261632" y="2285187"/>
            <a:ext cx="301079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 9, 11, </a:t>
            </a:r>
          </a:p>
          <a:p>
            <a:pPr lvl="0">
              <a:spcBef>
                <a:spcPct val="2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15, 22, 29, </a:t>
            </a:r>
          </a:p>
          <a:p>
            <a:pPr lvl="0">
              <a:spcBef>
                <a:spcPct val="2000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36, 43, 57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EB2A7F0-25DD-48A5-B840-3FEBCEBD16CE}"/>
              </a:ext>
            </a:extLst>
          </p:cNvPr>
          <p:cNvSpPr/>
          <p:nvPr/>
        </p:nvSpPr>
        <p:spPr>
          <a:xfrm>
            <a:off x="5261632" y="39428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 71 : follow-up assessment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73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/>
      <p:bldP spid="1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Methods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-20538"/>
            <a:ext cx="7776864" cy="12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Study population and design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5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PK assessments and endpoints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</a:t>
            </a:r>
            <a:r>
              <a:rPr lang="en-US" altLang="ko-KR" sz="10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Safet</a:t>
            </a: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and Tolerability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Statistical analysis</a:t>
            </a: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3779912" y="627534"/>
            <a:ext cx="536408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42458" y="1563638"/>
            <a:ext cx="9001000" cy="16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Blood sample obtained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0(pre-dose), 4, 8, 12, 24h post-dose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   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every 24h until day 9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→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all outpatient visits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Serum MSB11022, US-RP, EU-RMP concentrations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enzyme-linked immunosorbent assay employed anti-human IgG antibody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LLOQ(lower limit of quantification) : 300mg/ml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4CC148B-3E31-46AA-AF22-AEA4118F9B21}"/>
              </a:ext>
            </a:extLst>
          </p:cNvPr>
          <p:cNvSpPr/>
          <p:nvPr/>
        </p:nvSpPr>
        <p:spPr>
          <a:xfrm>
            <a:off x="3816424" y="3867894"/>
            <a:ext cx="4572000" cy="12438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Other PK endpoint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en-US" altLang="ko-KR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Cmax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tmax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0">
              <a:lnSpc>
                <a:spcPct val="12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en-US" altLang="ko-KR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Vz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/F</a:t>
            </a:r>
          </a:p>
          <a:p>
            <a:pPr lvl="0">
              <a:lnSpc>
                <a:spcPct val="12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en-US" altLang="ko-KR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λz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35A5100-6B90-458C-8A80-AAABEC3691D0}"/>
              </a:ext>
            </a:extLst>
          </p:cNvPr>
          <p:cNvSpPr/>
          <p:nvPr/>
        </p:nvSpPr>
        <p:spPr>
          <a:xfrm>
            <a:off x="5976664" y="4188216"/>
            <a:ext cx="1152128" cy="65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t½</a:t>
            </a:r>
          </a:p>
          <a:p>
            <a:pPr lvl="0">
              <a:lnSpc>
                <a:spcPct val="12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CL/F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EAD8DAE-5162-4CFE-A939-139FA6E0F4E5}"/>
              </a:ext>
            </a:extLst>
          </p:cNvPr>
          <p:cNvSpPr/>
          <p:nvPr/>
        </p:nvSpPr>
        <p:spPr>
          <a:xfrm>
            <a:off x="47774" y="1132751"/>
            <a:ext cx="24288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b="1" dirty="0"/>
              <a:t>PK assessments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A620810-7ECE-4744-BA31-E717F79EC7B4}"/>
              </a:ext>
            </a:extLst>
          </p:cNvPr>
          <p:cNvCxnSpPr>
            <a:cxnSpLocks/>
          </p:cNvCxnSpPr>
          <p:nvPr/>
        </p:nvCxnSpPr>
        <p:spPr>
          <a:xfrm>
            <a:off x="0" y="1563638"/>
            <a:ext cx="2627784" cy="0"/>
          </a:xfrm>
          <a:prstGeom prst="line">
            <a:avLst/>
          </a:prstGeom>
          <a:ln w="28575">
            <a:solidFill>
              <a:srgbClr val="22AA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6918A43-1F0B-465C-91A5-65DE50A23274}"/>
              </a:ext>
            </a:extLst>
          </p:cNvPr>
          <p:cNvSpPr/>
          <p:nvPr/>
        </p:nvSpPr>
        <p:spPr>
          <a:xfrm>
            <a:off x="47774" y="3431884"/>
            <a:ext cx="15680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b="1" dirty="0"/>
              <a:t>Endpoints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44907A33-B307-46B2-803B-82CD2BE82040}"/>
              </a:ext>
            </a:extLst>
          </p:cNvPr>
          <p:cNvCxnSpPr>
            <a:cxnSpLocks/>
          </p:cNvCxnSpPr>
          <p:nvPr/>
        </p:nvCxnSpPr>
        <p:spPr>
          <a:xfrm>
            <a:off x="0" y="3862771"/>
            <a:ext cx="17636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D7A9851-798C-4255-A0A3-51DE2898329C}"/>
              </a:ext>
            </a:extLst>
          </p:cNvPr>
          <p:cNvSpPr/>
          <p:nvPr/>
        </p:nvSpPr>
        <p:spPr>
          <a:xfrm>
            <a:off x="141579" y="3867894"/>
            <a:ext cx="4572000" cy="12438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Primary PK endpoint</a:t>
            </a:r>
          </a:p>
          <a:p>
            <a:pPr lvl="0">
              <a:lnSpc>
                <a:spcPct val="12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en-US" altLang="ko-KR" sz="1600" dirty="0" err="1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Cmax</a:t>
            </a:r>
            <a:endParaRPr lang="en-US" altLang="ko-KR" sz="1600" dirty="0">
              <a:solidFill>
                <a:prstClr val="black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lnSpc>
                <a:spcPct val="12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AUC(0,∞) </a:t>
            </a:r>
          </a:p>
          <a:p>
            <a:pPr lvl="0">
              <a:lnSpc>
                <a:spcPct val="12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AUC(0,t</a:t>
            </a:r>
            <a:r>
              <a:rPr lang="en-US" altLang="ko-KR" sz="12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last</a:t>
            </a:r>
            <a:r>
              <a:rPr lang="en-US" altLang="ko-KR" sz="1600" dirty="0">
                <a:solidFill>
                  <a:prstClr val="black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04342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Methods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6156176" y="843558"/>
            <a:ext cx="295232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4FB0D3-42AA-48F9-8A44-EF1590C5DFC3}"/>
              </a:ext>
            </a:extLst>
          </p:cNvPr>
          <p:cNvSpPr/>
          <p:nvPr/>
        </p:nvSpPr>
        <p:spPr>
          <a:xfrm>
            <a:off x="107504" y="1922664"/>
            <a:ext cx="8136904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Blood sample analysis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0(pre-dose), 15, 29, 43, 71 days post-dose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Incidence of ADAs (Anti-drug antibodies)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largely neutralizing effect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electrochemiluminescent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immunoassay : serum anti-adalimumab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5712DDA-877A-498C-A572-01D7FE34CA47}"/>
              </a:ext>
            </a:extLst>
          </p:cNvPr>
          <p:cNvSpPr txBox="1"/>
          <p:nvPr/>
        </p:nvSpPr>
        <p:spPr>
          <a:xfrm>
            <a:off x="1227634" y="0"/>
            <a:ext cx="7776864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Study population and design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PK assessments and endpoints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4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Safety and Tolerability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8380349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9558"/>
            <a:ext cx="9144000" cy="684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Methods</a:t>
            </a:r>
            <a:endParaRPr lang="ko-KR" altLang="en-US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BC6AB28-CDD4-480C-8716-1111AE1926C5}"/>
              </a:ext>
            </a:extLst>
          </p:cNvPr>
          <p:cNvSpPr txBox="1"/>
          <p:nvPr/>
        </p:nvSpPr>
        <p:spPr>
          <a:xfrm>
            <a:off x="1227634" y="0"/>
            <a:ext cx="7776864" cy="12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 Study population and design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 PK assessments and endpoints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 Immunogenicity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2500" b="1" i="1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4. Safety and Tolerability</a:t>
            </a:r>
          </a:p>
          <a:p>
            <a:pPr algn="r" fontAlgn="base">
              <a:lnSpc>
                <a:spcPct val="120000"/>
              </a:lnSpc>
            </a:pPr>
            <a:r>
              <a:rPr lang="en-US" altLang="ko-KR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 Statistical analysis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D831486B-6701-4179-8717-3F7F5DB56709}"/>
              </a:ext>
            </a:extLst>
          </p:cNvPr>
          <p:cNvCxnSpPr>
            <a:cxnSpLocks/>
          </p:cNvCxnSpPr>
          <p:nvPr/>
        </p:nvCxnSpPr>
        <p:spPr>
          <a:xfrm>
            <a:off x="4932040" y="987574"/>
            <a:ext cx="417646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C4AC1A-C70A-4541-A9BF-EC9383CF4A29}"/>
              </a:ext>
            </a:extLst>
          </p:cNvPr>
          <p:cNvSpPr/>
          <p:nvPr/>
        </p:nvSpPr>
        <p:spPr>
          <a:xfrm>
            <a:off x="47774" y="1132751"/>
            <a:ext cx="23038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b="1" dirty="0"/>
              <a:t>Adverse Events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59D0F2D-5DBD-46C5-84E9-61F3B1DEB69B}"/>
              </a:ext>
            </a:extLst>
          </p:cNvPr>
          <p:cNvCxnSpPr>
            <a:cxnSpLocks/>
          </p:cNvCxnSpPr>
          <p:nvPr/>
        </p:nvCxnSpPr>
        <p:spPr>
          <a:xfrm>
            <a:off x="0" y="1563638"/>
            <a:ext cx="262778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C8A6E1E-275D-485D-8E9B-AC8D00FCAEA9}"/>
              </a:ext>
            </a:extLst>
          </p:cNvPr>
          <p:cNvSpPr/>
          <p:nvPr/>
        </p:nvSpPr>
        <p:spPr>
          <a:xfrm>
            <a:off x="47774" y="3651870"/>
            <a:ext cx="41601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b="1" dirty="0"/>
              <a:t>Additional safety assessment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B67579EC-3F27-4441-9680-76331AA18055}"/>
              </a:ext>
            </a:extLst>
          </p:cNvPr>
          <p:cNvCxnSpPr>
            <a:cxnSpLocks/>
          </p:cNvCxnSpPr>
          <p:nvPr/>
        </p:nvCxnSpPr>
        <p:spPr>
          <a:xfrm>
            <a:off x="0" y="4082757"/>
            <a:ext cx="442798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E0F4736-A0E0-4F0D-9DE0-72018F360078}"/>
              </a:ext>
            </a:extLst>
          </p:cNvPr>
          <p:cNvSpPr/>
          <p:nvPr/>
        </p:nvSpPr>
        <p:spPr>
          <a:xfrm>
            <a:off x="142458" y="1563638"/>
            <a:ext cx="9001000" cy="3191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 AEs were coded.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Severity of AEs was graded.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TEAE(treatment-emergent adverse event)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occurred after study drug admin on day 1,   </a:t>
            </a:r>
          </a:p>
          <a:p>
            <a:pPr>
              <a:lnSpc>
                <a:spcPct val="11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                                                  present prior but exacerbated after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adm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Prespecified AEs of special interest 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: injection site reactions, serious infections, hypersensitivity reactions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vital signs, clinical lab values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haematology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biochemistry, urinalysis)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12-lead ECGs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AEs, TEAEs, serious AEs (SAEs)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CBF9AC0-1E3D-471A-8BFD-D1CD750CF4B1}"/>
              </a:ext>
            </a:extLst>
          </p:cNvPr>
          <p:cNvSpPr/>
          <p:nvPr/>
        </p:nvSpPr>
        <p:spPr>
          <a:xfrm>
            <a:off x="3707904" y="1622387"/>
            <a:ext cx="44815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Medical Dictionary for Regulatory Activities </a:t>
            </a:r>
            <a:r>
              <a:rPr lang="en-US" altLang="ko-KR" sz="1000" i="1" dirty="0" err="1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ver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17.0 or higher 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FA252A2-59DB-4FAF-AFC9-D486AD2AE801}"/>
              </a:ext>
            </a:extLst>
          </p:cNvPr>
          <p:cNvSpPr/>
          <p:nvPr/>
        </p:nvSpPr>
        <p:spPr>
          <a:xfrm>
            <a:off x="3707904" y="1923678"/>
            <a:ext cx="52920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National Cancer Institute Common Terminology Criteria for Adverse Events, </a:t>
            </a:r>
            <a:r>
              <a:rPr lang="en-US" altLang="ko-KR" sz="1000" i="1" dirty="0" err="1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ver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4.03.</a:t>
            </a:r>
            <a:endParaRPr lang="ko-KR" altLang="en-US" sz="1000" i="1" dirty="0">
              <a:solidFill>
                <a:schemeClr val="bg1">
                  <a:lumMod val="6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4259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ver and End Slide Master">
  <a:themeElements>
    <a:clrScheme name="ALLPPT-COLOR-A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AAE4"/>
      </a:accent1>
      <a:accent2>
        <a:srgbClr val="2A81C6"/>
      </a:accent2>
      <a:accent3>
        <a:srgbClr val="2ECAD7"/>
      </a:accent3>
      <a:accent4>
        <a:srgbClr val="CBCBC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MAX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AAE4"/>
      </a:accent1>
      <a:accent2>
        <a:srgbClr val="2A81C6"/>
      </a:accent2>
      <a:accent3>
        <a:srgbClr val="2ECAD7"/>
      </a:accent3>
      <a:accent4>
        <a:srgbClr val="CBCBC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AAE4"/>
      </a:accent1>
      <a:accent2>
        <a:srgbClr val="2A81C6"/>
      </a:accent2>
      <a:accent3>
        <a:srgbClr val="2ECAD7"/>
      </a:accent3>
      <a:accent4>
        <a:srgbClr val="CBCBC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MAX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10898</TotalTime>
  <Words>1759</Words>
  <Application>Microsoft Office PowerPoint</Application>
  <PresentationFormat>화면 슬라이드 쇼(16:9)</PresentationFormat>
  <Paragraphs>295</Paragraphs>
  <Slides>19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 Background</vt:lpstr>
      <vt:lpstr> Aims</vt:lpstr>
      <vt:lpstr> Methods</vt:lpstr>
      <vt:lpstr> Methods</vt:lpstr>
      <vt:lpstr> Methods</vt:lpstr>
      <vt:lpstr> Methods</vt:lpstr>
      <vt:lpstr> Methods</vt:lpstr>
      <vt:lpstr> Methods</vt:lpstr>
      <vt:lpstr> Results</vt:lpstr>
      <vt:lpstr> Results</vt:lpstr>
      <vt:lpstr> Results</vt:lpstr>
      <vt:lpstr> Results</vt:lpstr>
      <vt:lpstr> Results</vt:lpstr>
      <vt:lpstr> Results</vt:lpstr>
      <vt:lpstr> Results</vt:lpstr>
      <vt:lpstr> Discussion</vt:lpstr>
      <vt:lpstr> Discussion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shan</cp:lastModifiedBy>
  <cp:revision>223</cp:revision>
  <dcterms:created xsi:type="dcterms:W3CDTF">2016-11-17T01:16:25Z</dcterms:created>
  <dcterms:modified xsi:type="dcterms:W3CDTF">2019-01-16T03:54:55Z</dcterms:modified>
</cp:coreProperties>
</file>