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7" d="100"/>
          <a:sy n="47" d="100"/>
        </p:scale>
        <p:origin x="-1176" y="-5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83C3BDA-8ADD-44A3-BEE8-B2F1130B5FD8}"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7" name="Date Placeholder 6"/>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8" name="Slide Number Placeholder 7"/>
          <p:cNvSpPr>
            <a:spLocks noGrp="1"/>
          </p:cNvSpPr>
          <p:nvPr>
            <p:ph type="sldNum" sz="quarter" idx="11"/>
          </p:nvPr>
        </p:nvSpPr>
        <p:spPr/>
        <p:txBody>
          <a:bodyPr/>
          <a:lstStyle/>
          <a:p>
            <a:fld id="{B83C3BDA-8ADD-44A3-BEE8-B2F1130B5FD8}" type="slidenum">
              <a:rPr lang="ko-KR" altLang="en-US" smtClean="0"/>
              <a:t>‹#›</a:t>
            </a:fld>
            <a:endParaRPr lang="ko-KR" altLang="en-US"/>
          </a:p>
        </p:txBody>
      </p:sp>
      <p:sp>
        <p:nvSpPr>
          <p:cNvPr id="9" name="Footer Placeholder 8"/>
          <p:cNvSpPr>
            <a:spLocks noGrp="1"/>
          </p:cNvSpPr>
          <p:nvPr>
            <p:ph type="ftr" sz="quarter" idx="12"/>
          </p:nvPr>
        </p:nvSpPr>
        <p:spPr/>
        <p:txBody>
          <a:bodyPr/>
          <a:lstStyle/>
          <a:p>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ltLang="ko-KR"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7" name="Date Placeholder 6"/>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83C3BDA-8ADD-44A3-BEE8-B2F1130B5FD8}"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83C3BDA-8ADD-44A3-BEE8-B2F1130B5FD8}" type="slidenum">
              <a:rPr lang="ko-KR" altLang="en-US" smtClean="0"/>
              <a:t>‹#›</a:t>
            </a:fld>
            <a:endParaRPr lang="ko-KR" altLang="en-US"/>
          </a:p>
        </p:txBody>
      </p:sp>
      <p:sp>
        <p:nvSpPr>
          <p:cNvPr id="8" name="Title 7"/>
          <p:cNvSpPr>
            <a:spLocks noGrp="1"/>
          </p:cNvSpPr>
          <p:nvPr>
            <p:ph type="title"/>
          </p:nvPr>
        </p:nvSpPr>
        <p:spPr/>
        <p:txBody>
          <a:bodyPr/>
          <a:lstStyle/>
          <a:p>
            <a:r>
              <a:rPr lang="en-US" altLang="ko-KR"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7F2439A5-7326-4751-8F61-3AAE6381761D}" type="datetimeFigureOut">
              <a:rPr lang="ko-KR" altLang="en-US" smtClean="0"/>
              <a:t>2016-08-12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83C3BDA-8ADD-44A3-BEE8-B2F1130B5FD8}" type="slidenum">
              <a:rPr lang="ko-KR" altLang="en-US" smtClean="0"/>
              <a:t>‹#›</a:t>
            </a:fld>
            <a:endParaRPr lang="ko-KR"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ltLang="ko-KR"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F2439A5-7326-4751-8F61-3AAE6381761D}" type="datetimeFigureOut">
              <a:rPr lang="ko-KR" altLang="en-US" smtClean="0"/>
              <a:t>2016-08-12</a:t>
            </a:fld>
            <a:endParaRPr lang="ko-KR"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ko-KR"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83C3BDA-8ADD-44A3-BEE8-B2F1130B5FD8}" type="slidenum">
              <a:rPr lang="ko-KR" altLang="en-US" smtClean="0"/>
              <a:t>‹#›</a:t>
            </a:fld>
            <a:endParaRPr lang="ko-KR"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1"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1"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1"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526927"/>
            <a:ext cx="7772400" cy="1470025"/>
          </a:xfrm>
        </p:spPr>
        <p:txBody>
          <a:bodyPr>
            <a:noAutofit/>
          </a:bodyPr>
          <a:lstStyle/>
          <a:p>
            <a:r>
              <a:rPr lang="en-US" altLang="ko-KR" sz="3600" dirty="0" smtClean="0">
                <a:latin typeface="Adobe Fangsong Std R" pitchFamily="18" charset="-128"/>
              </a:rPr>
              <a:t>Cardiovascular pharmacogenomics: current status and future directions</a:t>
            </a:r>
            <a:endParaRPr lang="ko-KR" altLang="en-US" sz="3600" dirty="0">
              <a:latin typeface="Adobe Fangsong Std R" pitchFamily="18" charset="-128"/>
            </a:endParaRPr>
          </a:p>
        </p:txBody>
      </p:sp>
      <p:sp>
        <p:nvSpPr>
          <p:cNvPr id="3" name="Subtitle 2"/>
          <p:cNvSpPr>
            <a:spLocks noGrp="1"/>
          </p:cNvSpPr>
          <p:nvPr>
            <p:ph type="subTitle" idx="1"/>
          </p:nvPr>
        </p:nvSpPr>
        <p:spPr>
          <a:xfrm>
            <a:off x="1403648" y="4941168"/>
            <a:ext cx="6400800" cy="910952"/>
          </a:xfrm>
        </p:spPr>
        <p:txBody>
          <a:bodyPr>
            <a:normAutofit/>
          </a:bodyPr>
          <a:lstStyle/>
          <a:p>
            <a:r>
              <a:rPr lang="en-US" altLang="ko-KR" sz="2000" dirty="0" smtClean="0"/>
              <a:t>2016-08-12</a:t>
            </a:r>
          </a:p>
          <a:p>
            <a:r>
              <a:rPr lang="ko-KR" altLang="en-US" sz="2000" dirty="0" smtClean="0"/>
              <a:t>서브인턴 이종</a:t>
            </a:r>
            <a:r>
              <a:rPr lang="ko-KR" altLang="en-US" sz="2000" dirty="0"/>
              <a:t>희</a:t>
            </a:r>
            <a:r>
              <a:rPr lang="ko-KR" altLang="en-US" sz="2000" dirty="0" smtClean="0"/>
              <a:t> </a:t>
            </a:r>
            <a:endParaRPr lang="ko-KR" altLang="en-US" sz="2000" dirty="0"/>
          </a:p>
        </p:txBody>
      </p:sp>
    </p:spTree>
    <p:extLst>
      <p:ext uri="{BB962C8B-B14F-4D97-AF65-F5344CB8AC3E}">
        <p14:creationId xmlns:p14="http://schemas.microsoft.com/office/powerpoint/2010/main" val="2092067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Statins</a:t>
            </a:r>
            <a:endParaRPr lang="ko-KR" altLang="en-US" dirty="0"/>
          </a:p>
        </p:txBody>
      </p:sp>
      <p:sp>
        <p:nvSpPr>
          <p:cNvPr id="3" name="Content Placeholder 2"/>
          <p:cNvSpPr>
            <a:spLocks noGrp="1"/>
          </p:cNvSpPr>
          <p:nvPr>
            <p:ph idx="1"/>
          </p:nvPr>
        </p:nvSpPr>
        <p:spPr>
          <a:xfrm>
            <a:off x="457200" y="1752600"/>
            <a:ext cx="7931224" cy="4988768"/>
          </a:xfrm>
        </p:spPr>
        <p:txBody>
          <a:bodyPr>
            <a:normAutofit fontScale="92500" lnSpcReduction="20000"/>
          </a:bodyPr>
          <a:lstStyle/>
          <a:p>
            <a:pPr marL="342900" indent="-342900">
              <a:buFont typeface="Arial" panose="020B0604020202020204" pitchFamily="34" charset="0"/>
              <a:buChar char="•"/>
            </a:pPr>
            <a:r>
              <a:rPr lang="en-US" altLang="ko-KR" dirty="0" smtClean="0"/>
              <a:t>Efficacy judged by the extent of LDL level decrease and extent of prevention of myocardial infarction and other important vascular events</a:t>
            </a:r>
          </a:p>
          <a:p>
            <a:pPr marL="342900" indent="-342900">
              <a:buFont typeface="Arial" panose="020B0604020202020204" pitchFamily="34" charset="0"/>
              <a:buChar char="•"/>
            </a:pPr>
            <a:r>
              <a:rPr lang="en-US" altLang="ko-KR" dirty="0" smtClean="0"/>
              <a:t>Myotoxicity also considered</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sz="1900" dirty="0" smtClean="0"/>
              <a:t>SNPs in the HMG CoA-reductase gene </a:t>
            </a:r>
          </a:p>
          <a:p>
            <a:pPr marL="342900" indent="-342900">
              <a:buFont typeface="Arial" panose="020B0604020202020204" pitchFamily="34" charset="0"/>
              <a:buChar char="•"/>
            </a:pPr>
            <a:r>
              <a:rPr lang="en-US" altLang="ko-KR" sz="1900" i="1" dirty="0" smtClean="0"/>
              <a:t>APOE</a:t>
            </a:r>
            <a:r>
              <a:rPr lang="en-US" altLang="ko-KR" sz="1900" dirty="0" smtClean="0"/>
              <a:t> genotype also strongly associated with </a:t>
            </a:r>
            <a:r>
              <a:rPr lang="en-US" altLang="ko-KR" sz="1900" dirty="0" err="1" smtClean="0"/>
              <a:t>th</a:t>
            </a:r>
            <a:r>
              <a:rPr lang="en-US" altLang="ko-KR" sz="1900" dirty="0" smtClean="0"/>
              <a:t> extent to which multiple statins lowered LDL in diabetics </a:t>
            </a:r>
          </a:p>
          <a:p>
            <a:pPr marL="342900" indent="-342900">
              <a:buFont typeface="Arial" panose="020B0604020202020204" pitchFamily="34" charset="0"/>
              <a:buChar char="•"/>
            </a:pPr>
            <a:r>
              <a:rPr lang="en-US" altLang="ko-KR" sz="1900" dirty="0" smtClean="0"/>
              <a:t>Another reported that that extent to which simvastatin lowered LDL was modulated by an </a:t>
            </a:r>
            <a:r>
              <a:rPr lang="en-US" altLang="ko-KR" sz="1900" dirty="0" err="1" smtClean="0"/>
              <a:t>intronic</a:t>
            </a:r>
            <a:r>
              <a:rPr lang="en-US" altLang="ko-KR" sz="1900" dirty="0" smtClean="0"/>
              <a:t> variant in </a:t>
            </a:r>
            <a:r>
              <a:rPr lang="en-US" altLang="ko-KR" sz="1900" i="1" dirty="0" smtClean="0"/>
              <a:t>CYP3A4 (CYP3A4*22, </a:t>
            </a:r>
            <a:r>
              <a:rPr lang="en-US" altLang="ko-KR" sz="1900" dirty="0" smtClean="0"/>
              <a:t>reducing function</a:t>
            </a:r>
            <a:r>
              <a:rPr lang="en-US" altLang="ko-KR" sz="1900" i="1" dirty="0" smtClean="0"/>
              <a:t>). </a:t>
            </a:r>
            <a:r>
              <a:rPr lang="en-US" altLang="ko-KR" sz="1900" dirty="0" smtClean="0"/>
              <a:t> </a:t>
            </a:r>
          </a:p>
          <a:p>
            <a:pPr marL="342900" indent="-342900">
              <a:buFont typeface="Arial" panose="020B0604020202020204" pitchFamily="34" charset="0"/>
              <a:buChar char="•"/>
            </a:pPr>
            <a:r>
              <a:rPr lang="en-US" altLang="ko-KR" sz="1900" dirty="0" smtClean="0"/>
              <a:t>Variant in </a:t>
            </a:r>
            <a:r>
              <a:rPr lang="en-US" altLang="ko-KR" sz="1900" dirty="0" err="1" smtClean="0"/>
              <a:t>calmin</a:t>
            </a:r>
            <a:r>
              <a:rPr lang="en-US" altLang="ko-KR" sz="1900" dirty="0" smtClean="0"/>
              <a:t>(</a:t>
            </a:r>
            <a:r>
              <a:rPr lang="en-US" altLang="ko-KR" sz="1900" i="1" dirty="0" smtClean="0"/>
              <a:t>CLMN) </a:t>
            </a:r>
            <a:r>
              <a:rPr lang="en-US" altLang="ko-KR" sz="1900" dirty="0" smtClean="0"/>
              <a:t>gene</a:t>
            </a:r>
          </a:p>
          <a:p>
            <a:pPr marL="342900" indent="-342900">
              <a:buFont typeface="Arial" panose="020B0604020202020204" pitchFamily="34" charset="0"/>
              <a:buChar char="•"/>
            </a:pPr>
            <a:r>
              <a:rPr lang="en-US" altLang="ko-KR" sz="1900" dirty="0" smtClean="0"/>
              <a:t>SNP in </a:t>
            </a:r>
            <a:r>
              <a:rPr lang="en-US" altLang="ko-KR" sz="1900" i="1" dirty="0" smtClean="0"/>
              <a:t>ADAMTS1</a:t>
            </a:r>
          </a:p>
          <a:p>
            <a:pPr marL="342900" indent="-342900">
              <a:buFont typeface="Arial" panose="020B0604020202020204" pitchFamily="34" charset="0"/>
              <a:buChar char="•"/>
            </a:pPr>
            <a:r>
              <a:rPr lang="en-US" altLang="ko-KR" sz="1900" dirty="0" smtClean="0"/>
              <a:t>SNP in </a:t>
            </a:r>
            <a:r>
              <a:rPr lang="en-US" altLang="ko-KR" sz="1900" i="1" dirty="0" smtClean="0"/>
              <a:t>LPA </a:t>
            </a:r>
            <a:r>
              <a:rPr lang="en-US" altLang="ko-KR" sz="1900" dirty="0" smtClean="0"/>
              <a:t>(G allele at rs10455872)</a:t>
            </a:r>
          </a:p>
          <a:p>
            <a:pPr marL="342900" indent="-342900">
              <a:buFont typeface="Arial" panose="020B0604020202020204" pitchFamily="34" charset="0"/>
              <a:buChar char="•"/>
            </a:pPr>
            <a:r>
              <a:rPr lang="en-US" altLang="ko-KR" sz="1900" dirty="0" smtClean="0"/>
              <a:t>common SNP in </a:t>
            </a:r>
            <a:r>
              <a:rPr lang="en-US" altLang="ko-KR" sz="1900" i="1" dirty="0" smtClean="0"/>
              <a:t>SLCO1B1</a:t>
            </a:r>
            <a:r>
              <a:rPr lang="en-US" altLang="ko-KR" sz="1900" dirty="0" smtClean="0"/>
              <a:t> as a risk factor for myopathy during statin treatment</a:t>
            </a:r>
          </a:p>
          <a:p>
            <a:endParaRPr lang="en-US" altLang="ko-KR" dirty="0"/>
          </a:p>
          <a:p>
            <a:pPr marL="342900" indent="-342900">
              <a:buFont typeface="Arial" panose="020B0604020202020204" pitchFamily="34" charset="0"/>
              <a:buChar char="•"/>
            </a:pPr>
            <a:endParaRPr lang="ko-KR" altLang="en-US" dirty="0"/>
          </a:p>
        </p:txBody>
      </p:sp>
    </p:spTree>
    <p:extLst>
      <p:ext uri="{BB962C8B-B14F-4D97-AF65-F5344CB8AC3E}">
        <p14:creationId xmlns:p14="http://schemas.microsoft.com/office/powerpoint/2010/main" val="2125843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7088" cy="1371600"/>
          </a:xfrm>
        </p:spPr>
        <p:txBody>
          <a:bodyPr/>
          <a:lstStyle/>
          <a:p>
            <a:r>
              <a:rPr lang="en-US" altLang="ko-KR" dirty="0" smtClean="0"/>
              <a:t>Arrhythmia genomics</a:t>
            </a:r>
            <a:endParaRPr lang="ko-KR" altLang="en-US" dirty="0"/>
          </a:p>
        </p:txBody>
      </p:sp>
      <p:sp>
        <p:nvSpPr>
          <p:cNvPr id="3" name="Content Placeholder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altLang="ko-KR" dirty="0" smtClean="0"/>
              <a:t>A common framework for analyzing risk of drug-induced QT prolongation and risk for </a:t>
            </a:r>
            <a:r>
              <a:rPr lang="en-US" altLang="ko-KR" dirty="0" err="1" smtClean="0"/>
              <a:t>torsades</a:t>
            </a:r>
            <a:r>
              <a:rPr lang="en-US" altLang="ko-KR" dirty="0" smtClean="0"/>
              <a:t> de pointes is ‘reduced repolarization reserve’ </a:t>
            </a:r>
          </a:p>
          <a:p>
            <a:pPr marL="342900" indent="-342900">
              <a:buFont typeface="Arial" panose="020B0604020202020204" pitchFamily="34" charset="0"/>
              <a:buChar char="•"/>
            </a:pPr>
            <a:r>
              <a:rPr lang="en-US" altLang="ko-KR" dirty="0" smtClean="0"/>
              <a:t>Related to drug block of the potassium current, encoded by </a:t>
            </a:r>
            <a:r>
              <a:rPr lang="en-US" altLang="ko-KR" i="1" dirty="0" smtClean="0"/>
              <a:t>KCNH2, </a:t>
            </a:r>
            <a:r>
              <a:rPr lang="en-US" altLang="ko-KR" dirty="0" smtClean="0"/>
              <a:t>combined with other factors such as hypokalemia, bradycardia, and ion channel mutations. </a:t>
            </a:r>
          </a:p>
          <a:p>
            <a:pPr marL="342900" indent="-342900">
              <a:buFont typeface="Arial" panose="020B0604020202020204" pitchFamily="34" charset="0"/>
              <a:buChar char="•"/>
            </a:pPr>
            <a:endParaRPr lang="en-US" altLang="ko-KR" dirty="0" smtClean="0"/>
          </a:p>
          <a:p>
            <a:pPr marL="342900" indent="-342900">
              <a:buFont typeface="Arial" panose="020B0604020202020204" pitchFamily="34" charset="0"/>
              <a:buChar char="•"/>
            </a:pPr>
            <a:r>
              <a:rPr lang="en-US" altLang="ko-KR" dirty="0" smtClean="0"/>
              <a:t>A large candidate gene survey in 176 cases and 1044 controls found rs1805128, a non-synonymous (D85N) variant in the potassium channel subunit KCNE1 was present in 8.6% of cases. </a:t>
            </a:r>
            <a:endParaRPr lang="en-US" altLang="ko-KR" dirty="0"/>
          </a:p>
          <a:p>
            <a:pPr marL="342900" indent="-342900">
              <a:buFont typeface="Arial" panose="020B0604020202020204" pitchFamily="34" charset="0"/>
              <a:buChar char="•"/>
            </a:pPr>
            <a:r>
              <a:rPr lang="en-US" altLang="ko-KR" dirty="0" smtClean="0"/>
              <a:t>A GWAS of 216 cases and 771 controls did not find any genome-wide significance, arguing against a role for common variants in drug-induced long QT syndrome. </a:t>
            </a:r>
            <a:endParaRPr lang="ko-KR" altLang="en-US" dirty="0"/>
          </a:p>
        </p:txBody>
      </p:sp>
    </p:spTree>
    <p:extLst>
      <p:ext uri="{BB962C8B-B14F-4D97-AF65-F5344CB8AC3E}">
        <p14:creationId xmlns:p14="http://schemas.microsoft.com/office/powerpoint/2010/main" val="3813684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851104" cy="1371600"/>
          </a:xfrm>
        </p:spPr>
        <p:txBody>
          <a:bodyPr/>
          <a:lstStyle/>
          <a:p>
            <a:r>
              <a:rPr lang="en-US" altLang="ko-KR" dirty="0" smtClean="0"/>
              <a:t>Arrhythmia genomics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smtClean="0"/>
              <a:t>For atrial fibrillation, genome-wide approaches have identified common SNPs at 4q25 as risk factors; the nearest gene, </a:t>
            </a:r>
            <a:r>
              <a:rPr lang="en-US" altLang="ko-KR" i="1" dirty="0" smtClean="0"/>
              <a:t>PITX2</a:t>
            </a:r>
            <a:r>
              <a:rPr lang="en-US" altLang="ko-KR" dirty="0" smtClean="0"/>
              <a:t>, encoding a transcription factor important for left-right cardiac differentiation and development of the ‘pulmonary’ myocardium, an important site of AF initiation, thus being a strong candidate gene.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SNPs at the 4q25 locus also predict recurrent AF after cardioversion and AF ablation.</a:t>
            </a:r>
          </a:p>
          <a:p>
            <a:r>
              <a:rPr lang="en-US" altLang="ko-KR" dirty="0" smtClean="0">
                <a:sym typeface="Wingdings" panose="05000000000000000000" pitchFamily="2" charset="2"/>
              </a:rPr>
              <a:t> If validated, these results could be used for selecting better therapeutic strategies and specific drugs in AF. </a:t>
            </a:r>
            <a:endParaRPr lang="ko-KR" altLang="en-US" dirty="0"/>
          </a:p>
        </p:txBody>
      </p:sp>
    </p:spTree>
    <p:extLst>
      <p:ext uri="{BB962C8B-B14F-4D97-AF65-F5344CB8AC3E}">
        <p14:creationId xmlns:p14="http://schemas.microsoft.com/office/powerpoint/2010/main" val="222977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99176" cy="1371600"/>
          </a:xfrm>
        </p:spPr>
        <p:txBody>
          <a:bodyPr>
            <a:normAutofit fontScale="90000"/>
          </a:bodyPr>
          <a:lstStyle/>
          <a:p>
            <a:r>
              <a:rPr lang="en-US" altLang="ko-KR" dirty="0" smtClean="0"/>
              <a:t>Genomic approaches to identifying new mechanisms for drug action</a:t>
            </a:r>
            <a:endParaRPr lang="ko-KR" altLang="en-US" dirty="0"/>
          </a:p>
        </p:txBody>
      </p:sp>
      <p:sp>
        <p:nvSpPr>
          <p:cNvPr id="3" name="Content Placeholder 2"/>
          <p:cNvSpPr>
            <a:spLocks noGrp="1"/>
          </p:cNvSpPr>
          <p:nvPr>
            <p:ph idx="1"/>
          </p:nvPr>
        </p:nvSpPr>
        <p:spPr>
          <a:xfrm>
            <a:off x="457200" y="1752600"/>
            <a:ext cx="7620000" cy="5420816"/>
          </a:xfrm>
        </p:spPr>
        <p:txBody>
          <a:bodyPr>
            <a:normAutofit fontScale="92500" lnSpcReduction="20000"/>
          </a:bodyPr>
          <a:lstStyle/>
          <a:p>
            <a:pPr marL="342900" indent="-342900">
              <a:buFont typeface="Arial" panose="020B0604020202020204" pitchFamily="34" charset="0"/>
              <a:buChar char="•"/>
            </a:pPr>
            <a:r>
              <a:rPr lang="en-US" altLang="ko-KR" dirty="0" smtClean="0"/>
              <a:t>Studies with PCSK9 </a:t>
            </a:r>
          </a:p>
          <a:p>
            <a:pPr marL="800100" lvl="1" indent="-342900">
              <a:buFontTx/>
              <a:buChar char="-"/>
            </a:pPr>
            <a:r>
              <a:rPr lang="en-US" altLang="ko-KR" dirty="0"/>
              <a:t>Identified gain-of-function variants as a rare cause of familial hypercholesterolemia</a:t>
            </a:r>
          </a:p>
          <a:p>
            <a:pPr marL="800100" lvl="1" indent="-342900">
              <a:buFontTx/>
              <a:buChar char="-"/>
            </a:pPr>
            <a:r>
              <a:rPr lang="en-US" altLang="ko-KR" dirty="0"/>
              <a:t>Followed by examining the relationship between loss-of-function PCSK9 variants and heart </a:t>
            </a:r>
            <a:r>
              <a:rPr lang="en-US" altLang="ko-KR" dirty="0" smtClean="0"/>
              <a:t>disease</a:t>
            </a:r>
          </a:p>
          <a:p>
            <a:pPr marL="800100" lvl="1" indent="-342900">
              <a:buFontTx/>
              <a:buChar char="-"/>
            </a:pPr>
            <a:endParaRPr lang="en-US" altLang="ko-KR" dirty="0" smtClean="0"/>
          </a:p>
          <a:p>
            <a:pPr marL="342900" indent="-342900">
              <a:buFont typeface="Arial" panose="020B0604020202020204" pitchFamily="34" charset="0"/>
              <a:buChar char="•"/>
            </a:pPr>
            <a:r>
              <a:rPr lang="en-US" altLang="ko-KR" dirty="0" smtClean="0"/>
              <a:t>Variant carriers had 28% lower mean LDL values, and 88% less coronary artery disease risk over 15 years, identifying PCSK8 as a potential drug target in CAD. </a:t>
            </a:r>
            <a:endParaRPr lang="en-US" altLang="ko-KR" dirty="0"/>
          </a:p>
          <a:p>
            <a:pPr marL="342900" indent="-342900">
              <a:buFont typeface="Arial" panose="020B0604020202020204" pitchFamily="34" charset="0"/>
              <a:buChar char="•"/>
            </a:pPr>
            <a:r>
              <a:rPr lang="en-US" altLang="ko-KR" dirty="0" smtClean="0"/>
              <a:t>Paradigm using genetic approaches to link clear loss-of-function variants to desirable clinical outcomes is now being applied more.</a:t>
            </a:r>
          </a:p>
          <a:p>
            <a:pPr marL="342900" indent="-342900">
              <a:buFont typeface="Arial" panose="020B0604020202020204" pitchFamily="34" charset="0"/>
              <a:buChar char="•"/>
            </a:pPr>
            <a:r>
              <a:rPr lang="en-US" altLang="ko-KR" dirty="0" smtClean="0"/>
              <a:t>Very rare loss-of-function variants in </a:t>
            </a:r>
            <a:r>
              <a:rPr lang="en-US" altLang="ko-KR" i="1" dirty="0" smtClean="0"/>
              <a:t>NPC1L1</a:t>
            </a:r>
            <a:r>
              <a:rPr lang="en-US" altLang="ko-KR" dirty="0" smtClean="0"/>
              <a:t>, encoding </a:t>
            </a:r>
            <a:r>
              <a:rPr lang="en-US" altLang="ko-KR" dirty="0" err="1" smtClean="0"/>
              <a:t>ezetemibe</a:t>
            </a:r>
            <a:r>
              <a:rPr lang="en-US" altLang="ko-KR" dirty="0" smtClean="0"/>
              <a:t> target, less common in subjects with coronary artery disease, more common in controls </a:t>
            </a:r>
            <a:r>
              <a:rPr lang="en-US" altLang="ko-KR" dirty="0" smtClean="0">
                <a:sym typeface="Wingdings" panose="05000000000000000000" pitchFamily="2" charset="2"/>
              </a:rPr>
              <a:t> </a:t>
            </a:r>
            <a:r>
              <a:rPr lang="en-US" altLang="ko-KR" dirty="0" err="1" smtClean="0">
                <a:sym typeface="Wingdings" panose="05000000000000000000" pitchFamily="2" charset="2"/>
              </a:rPr>
              <a:t>cardioprotective</a:t>
            </a:r>
            <a:r>
              <a:rPr lang="en-US" altLang="ko-KR" dirty="0">
                <a:sym typeface="Wingdings" panose="05000000000000000000" pitchFamily="2" charset="2"/>
              </a:rPr>
              <a:t> </a:t>
            </a:r>
            <a:r>
              <a:rPr lang="en-US" altLang="ko-KR" dirty="0" smtClean="0">
                <a:sym typeface="Wingdings" panose="05000000000000000000" pitchFamily="2" charset="2"/>
              </a:rPr>
              <a:t>effect of </a:t>
            </a:r>
            <a:r>
              <a:rPr lang="en-US" altLang="ko-KR" dirty="0" err="1" smtClean="0">
                <a:sym typeface="Wingdings" panose="05000000000000000000" pitchFamily="2" charset="2"/>
              </a:rPr>
              <a:t>ezetemibe</a:t>
            </a:r>
            <a:endParaRPr lang="en-US" altLang="ko-KR" dirty="0" smtClean="0">
              <a:sym typeface="Wingdings" panose="05000000000000000000" pitchFamily="2" charset="2"/>
            </a:endParaRPr>
          </a:p>
          <a:p>
            <a:pPr marL="342900" indent="-342900">
              <a:buFont typeface="Arial" panose="020B0604020202020204" pitchFamily="34" charset="0"/>
              <a:buChar char="•"/>
            </a:pPr>
            <a:r>
              <a:rPr lang="en-US" altLang="ko-KR" dirty="0" smtClean="0">
                <a:sym typeface="Wingdings" panose="05000000000000000000" pitchFamily="2" charset="2"/>
              </a:rPr>
              <a:t>Also, rare loss-of-function variants in </a:t>
            </a:r>
            <a:r>
              <a:rPr lang="en-US" altLang="ko-KR" i="1" dirty="0" smtClean="0">
                <a:sym typeface="Wingdings" panose="05000000000000000000" pitchFamily="2" charset="2"/>
              </a:rPr>
              <a:t>APOC3</a:t>
            </a:r>
            <a:r>
              <a:rPr lang="en-US" altLang="ko-KR" dirty="0" smtClean="0">
                <a:sym typeface="Wingdings" panose="05000000000000000000" pitchFamily="2" charset="2"/>
              </a:rPr>
              <a:t> associated with lower TG levels</a:t>
            </a:r>
            <a:endParaRPr lang="en-US" altLang="ko-KR" dirty="0" smtClean="0"/>
          </a:p>
        </p:txBody>
      </p:sp>
    </p:spTree>
    <p:extLst>
      <p:ext uri="{BB962C8B-B14F-4D97-AF65-F5344CB8AC3E}">
        <p14:creationId xmlns:p14="http://schemas.microsoft.com/office/powerpoint/2010/main" val="393328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99176" cy="1371600"/>
          </a:xfrm>
        </p:spPr>
        <p:txBody>
          <a:bodyPr>
            <a:normAutofit fontScale="90000"/>
          </a:bodyPr>
          <a:lstStyle/>
          <a:p>
            <a:r>
              <a:rPr lang="en-US" altLang="ko-KR" dirty="0"/>
              <a:t>Genomic approaches to identifying new mechanisms for drug action</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smtClean="0"/>
              <a:t>Recent studies on the relationship between </a:t>
            </a:r>
            <a:r>
              <a:rPr lang="en-US" altLang="ko-KR" dirty="0" err="1" smtClean="0"/>
              <a:t>metabolomic</a:t>
            </a:r>
            <a:r>
              <a:rPr lang="en-US" altLang="ko-KR" dirty="0" smtClean="0"/>
              <a:t> profiling and gut microbiota. </a:t>
            </a:r>
          </a:p>
          <a:p>
            <a:pPr marL="342900" indent="-342900">
              <a:buFont typeface="Arial" panose="020B0604020202020204" pitchFamily="34" charset="0"/>
              <a:buChar char="•"/>
            </a:pPr>
            <a:r>
              <a:rPr lang="en-US" altLang="ko-KR" dirty="0" smtClean="0"/>
              <a:t>Plasma L-carnitine, a component of red meat, is metabolized by intestinal microbiota, resulting in TAMO(trimethylamine-N-oxide). </a:t>
            </a:r>
          </a:p>
          <a:p>
            <a:pPr marL="342900" indent="-342900">
              <a:buFont typeface="Arial" panose="020B0604020202020204" pitchFamily="34" charset="0"/>
              <a:buChar char="•"/>
            </a:pPr>
            <a:r>
              <a:rPr lang="en-US" altLang="ko-KR" dirty="0" smtClean="0"/>
              <a:t>High plasma L-carnitine, together with high TAMO levels, predicted risk for prevalent cardiovascular disease.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TAMO as novel biomarkers for CAD identification </a:t>
            </a:r>
          </a:p>
        </p:txBody>
      </p:sp>
    </p:spTree>
    <p:extLst>
      <p:ext uri="{BB962C8B-B14F-4D97-AF65-F5344CB8AC3E}">
        <p14:creationId xmlns:p14="http://schemas.microsoft.com/office/powerpoint/2010/main" val="27129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43192" cy="1371600"/>
          </a:xfrm>
        </p:spPr>
        <p:txBody>
          <a:bodyPr>
            <a:normAutofit/>
          </a:bodyPr>
          <a:lstStyle/>
          <a:p>
            <a:r>
              <a:rPr lang="en-US" altLang="ko-KR" dirty="0" smtClean="0"/>
              <a:t>Clinical implementation and pharmacogenomics</a:t>
            </a:r>
            <a:endParaRPr lang="ko-KR" altLang="en-US" dirty="0"/>
          </a:p>
        </p:txBody>
      </p:sp>
      <p:sp>
        <p:nvSpPr>
          <p:cNvPr id="3" name="Content Placeholder 2"/>
          <p:cNvSpPr>
            <a:spLocks noGrp="1"/>
          </p:cNvSpPr>
          <p:nvPr>
            <p:ph idx="1"/>
          </p:nvPr>
        </p:nvSpPr>
        <p:spPr/>
        <p:txBody>
          <a:bodyPr>
            <a:normAutofit fontScale="92500"/>
          </a:bodyPr>
          <a:lstStyle/>
          <a:p>
            <a:pPr marL="342900" indent="-342900">
              <a:buFont typeface="Arial" panose="020B0604020202020204" pitchFamily="34" charset="0"/>
              <a:buChar char="•"/>
            </a:pPr>
            <a:r>
              <a:rPr lang="en-US" altLang="ko-KR" dirty="0" smtClean="0"/>
              <a:t>Incorporating genetic variant information into routine clinical care to improve outcomes by ‘personalizing’ the choice of drug or drug dose. </a:t>
            </a:r>
          </a:p>
          <a:p>
            <a:pPr marL="800100" lvl="1" indent="-342900"/>
            <a:r>
              <a:rPr lang="en-US" altLang="ko-KR" dirty="0"/>
              <a:t>to genotype patients receiving target drugs at the point of care</a:t>
            </a:r>
          </a:p>
          <a:p>
            <a:pPr marL="800100" lvl="1" indent="-342900"/>
            <a:r>
              <a:rPr lang="en-US" altLang="ko-KR" dirty="0"/>
              <a:t>Preemptively imbed multiple </a:t>
            </a:r>
            <a:r>
              <a:rPr lang="en-US" altLang="ko-KR" dirty="0" err="1"/>
              <a:t>pharmacogenomic</a:t>
            </a:r>
            <a:r>
              <a:rPr lang="en-US" altLang="ko-KR" dirty="0"/>
              <a:t> variants in the EMR and provide advanced point of care decision </a:t>
            </a:r>
            <a:r>
              <a:rPr lang="en-US" altLang="ko-KR" dirty="0" smtClean="0"/>
              <a:t>support</a:t>
            </a:r>
          </a:p>
          <a:p>
            <a:pPr marL="342900" indent="-342900">
              <a:buFont typeface="Arial" panose="020B0604020202020204" pitchFamily="34" charset="0"/>
              <a:buChar char="•"/>
            </a:pPr>
            <a:r>
              <a:rPr lang="en-US" altLang="ko-KR" dirty="0" smtClean="0"/>
              <a:t>An analysis of the first 10,000 subjects participating in Vanderbilt University’s PREDICT preemptive </a:t>
            </a:r>
            <a:r>
              <a:rPr lang="en-US" altLang="ko-KR" dirty="0" err="1" smtClean="0"/>
              <a:t>pharmacogenetic</a:t>
            </a:r>
            <a:r>
              <a:rPr lang="en-US" altLang="ko-KR" dirty="0" smtClean="0"/>
              <a:t> testing program highlighted the fact that the vast majority (91%) of subjects harbored a variant likely to affect the prescribing of one of five target drugs (warfarin, </a:t>
            </a:r>
            <a:r>
              <a:rPr lang="en-US" altLang="ko-KR" dirty="0" err="1" smtClean="0"/>
              <a:t>clopidogrel</a:t>
            </a:r>
            <a:r>
              <a:rPr lang="en-US" altLang="ko-KR" dirty="0" smtClean="0"/>
              <a:t>, simvastatin, tacrolimus, or </a:t>
            </a:r>
            <a:r>
              <a:rPr lang="en-US" altLang="ko-KR" dirty="0" err="1" smtClean="0"/>
              <a:t>thiopurines</a:t>
            </a:r>
            <a:r>
              <a:rPr lang="en-US" altLang="ko-KR" dirty="0" smtClean="0"/>
              <a:t>). </a:t>
            </a:r>
          </a:p>
        </p:txBody>
      </p:sp>
    </p:spTree>
    <p:extLst>
      <p:ext uri="{BB962C8B-B14F-4D97-AF65-F5344CB8AC3E}">
        <p14:creationId xmlns:p14="http://schemas.microsoft.com/office/powerpoint/2010/main" val="2436054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Pharmacogenomics—Background</a:t>
            </a:r>
            <a:endParaRPr lang="ko-KR" altLang="en-US" dirty="0"/>
          </a:p>
        </p:txBody>
      </p:sp>
      <p:sp>
        <p:nvSpPr>
          <p:cNvPr id="3" name="Content Placeholder 2"/>
          <p:cNvSpPr>
            <a:spLocks noGrp="1"/>
          </p:cNvSpPr>
          <p:nvPr>
            <p:ph idx="1"/>
          </p:nvPr>
        </p:nvSpPr>
        <p:spPr>
          <a:xfrm>
            <a:off x="457200" y="1752600"/>
            <a:ext cx="7620000" cy="4772744"/>
          </a:xfrm>
        </p:spPr>
        <p:txBody>
          <a:bodyPr>
            <a:normAutofit lnSpcReduction="10000"/>
          </a:bodyPr>
          <a:lstStyle/>
          <a:p>
            <a:pPr marL="342900" indent="-342900">
              <a:buFont typeface="Arial" panose="020B0604020202020204" pitchFamily="34" charset="0"/>
              <a:buChar char="•"/>
            </a:pPr>
            <a:r>
              <a:rPr lang="en-US" altLang="ko-KR" dirty="0" smtClean="0"/>
              <a:t>Variants in genes </a:t>
            </a:r>
            <a:r>
              <a:rPr lang="en-US" altLang="ko-KR" dirty="0" smtClean="0">
                <a:latin typeface="맑은 고딕"/>
                <a:ea typeface="맑은 고딕"/>
              </a:rPr>
              <a:t>↔ variable outcomes of drug therapy</a:t>
            </a:r>
          </a:p>
          <a:p>
            <a:pPr marL="342900" indent="-342900">
              <a:buFont typeface="Arial" panose="020B0604020202020204" pitchFamily="34" charset="0"/>
              <a:buChar char="•"/>
            </a:pPr>
            <a:r>
              <a:rPr lang="en-US" altLang="ko-KR" dirty="0">
                <a:latin typeface="맑은 고딕"/>
                <a:ea typeface="맑은 고딕"/>
              </a:rPr>
              <a:t>Initial discoveries:</a:t>
            </a:r>
          </a:p>
          <a:p>
            <a:pPr marL="800100" lvl="1" indent="-342900">
              <a:buFontTx/>
              <a:buChar char="-"/>
            </a:pPr>
            <a:r>
              <a:rPr lang="en-US" altLang="ko-KR" dirty="0">
                <a:latin typeface="맑은 고딕"/>
                <a:ea typeface="맑은 고딕"/>
                <a:sym typeface="Wingdings" panose="05000000000000000000" pitchFamily="2" charset="2"/>
              </a:rPr>
              <a:t>Focused on ‘outlier populations’</a:t>
            </a:r>
          </a:p>
          <a:p>
            <a:pPr marL="800100" lvl="1" indent="-342900">
              <a:buFontTx/>
              <a:buChar char="-"/>
            </a:pPr>
            <a:r>
              <a:rPr lang="en-US" altLang="ko-KR" dirty="0">
                <a:latin typeface="맑은 고딕"/>
                <a:ea typeface="맑은 고딕"/>
                <a:sym typeface="Wingdings" panose="05000000000000000000" pitchFamily="2" charset="2"/>
              </a:rPr>
              <a:t>Hemolysis in African-American soldiers exposed to </a:t>
            </a:r>
            <a:r>
              <a:rPr lang="en-US" altLang="ko-KR" dirty="0" err="1">
                <a:latin typeface="맑은 고딕"/>
                <a:ea typeface="맑은 고딕"/>
                <a:sym typeface="Wingdings" panose="05000000000000000000" pitchFamily="2" charset="2"/>
              </a:rPr>
              <a:t>antimalarials</a:t>
            </a:r>
            <a:r>
              <a:rPr lang="en-US" altLang="ko-KR" dirty="0">
                <a:latin typeface="맑은 고딕"/>
                <a:ea typeface="맑은 고딕"/>
                <a:sym typeface="Wingdings" panose="05000000000000000000" pitchFamily="2" charset="2"/>
              </a:rPr>
              <a:t> in WWII (later discovered to be </a:t>
            </a:r>
            <a:r>
              <a:rPr lang="en-US" altLang="ko-KR" u="sng" dirty="0">
                <a:latin typeface="맑은 고딕"/>
                <a:ea typeface="맑은 고딕"/>
                <a:sym typeface="Wingdings" panose="05000000000000000000" pitchFamily="2" charset="2"/>
              </a:rPr>
              <a:t>related to G6PD deficiency</a:t>
            </a:r>
            <a:r>
              <a:rPr lang="en-US" altLang="ko-KR" dirty="0">
                <a:latin typeface="맑은 고딕"/>
                <a:ea typeface="맑은 고딕"/>
                <a:sym typeface="Wingdings" panose="05000000000000000000" pitchFamily="2" charset="2"/>
              </a:rPr>
              <a:t>) </a:t>
            </a:r>
          </a:p>
          <a:p>
            <a:pPr marL="800100" lvl="1" indent="-342900">
              <a:buFontTx/>
              <a:buChar char="-"/>
            </a:pPr>
            <a:r>
              <a:rPr lang="en-US" altLang="ko-KR" dirty="0">
                <a:latin typeface="맑은 고딕"/>
                <a:ea typeface="맑은 고딕"/>
                <a:sym typeface="Wingdings" panose="05000000000000000000" pitchFamily="2" charset="2"/>
              </a:rPr>
              <a:t>Prolonged paralysis after succinylcholine </a:t>
            </a:r>
            <a:r>
              <a:rPr lang="en-US" altLang="ko-KR" u="sng" dirty="0">
                <a:latin typeface="맑은 고딕"/>
                <a:ea typeface="맑은 고딕"/>
                <a:sym typeface="Wingdings" panose="05000000000000000000" pitchFamily="2" charset="2"/>
              </a:rPr>
              <a:t>due to </a:t>
            </a:r>
            <a:r>
              <a:rPr lang="en-US" altLang="ko-KR" u="sng" dirty="0" err="1">
                <a:latin typeface="맑은 고딕"/>
                <a:ea typeface="맑은 고딕"/>
                <a:sym typeface="Wingdings" panose="05000000000000000000" pitchFamily="2" charset="2"/>
              </a:rPr>
              <a:t>pseudocholinesterase</a:t>
            </a:r>
            <a:r>
              <a:rPr lang="en-US" altLang="ko-KR" u="sng" dirty="0">
                <a:latin typeface="맑은 고딕"/>
                <a:ea typeface="맑은 고딕"/>
                <a:sym typeface="Wingdings" panose="05000000000000000000" pitchFamily="2" charset="2"/>
              </a:rPr>
              <a:t> deficiency </a:t>
            </a:r>
          </a:p>
          <a:p>
            <a:pPr marL="800100" lvl="1" indent="-342900">
              <a:buFontTx/>
              <a:buChar char="-"/>
            </a:pPr>
            <a:r>
              <a:rPr lang="en-US" altLang="ko-KR" dirty="0">
                <a:latin typeface="맑은 고딕"/>
                <a:ea typeface="맑은 고딕"/>
                <a:sym typeface="Wingdings" panose="05000000000000000000" pitchFamily="2" charset="2"/>
              </a:rPr>
              <a:t>Malignant hypothermia after exposure to general anesthesia now recognized to be due to </a:t>
            </a:r>
            <a:r>
              <a:rPr lang="en-US" altLang="ko-KR" u="sng" dirty="0">
                <a:latin typeface="맑은 고딕"/>
                <a:ea typeface="맑은 고딕"/>
                <a:sym typeface="Wingdings" panose="05000000000000000000" pitchFamily="2" charset="2"/>
              </a:rPr>
              <a:t>mutations in the skeletal muscle ryanodine release channel encoded by </a:t>
            </a:r>
            <a:r>
              <a:rPr lang="en-US" altLang="ko-KR" i="1" u="sng" dirty="0">
                <a:latin typeface="맑은 고딕"/>
                <a:ea typeface="맑은 고딕"/>
                <a:sym typeface="Wingdings" panose="05000000000000000000" pitchFamily="2" charset="2"/>
              </a:rPr>
              <a:t>RYR1 </a:t>
            </a:r>
            <a:endParaRPr lang="en-US" altLang="ko-KR" dirty="0" smtClean="0">
              <a:latin typeface="맑은 고딕"/>
              <a:ea typeface="맑은 고딕"/>
            </a:endParaRPr>
          </a:p>
          <a:p>
            <a:pPr marL="342900" indent="-342900">
              <a:buFont typeface="Arial" panose="020B0604020202020204" pitchFamily="34" charset="0"/>
              <a:buChar char="•"/>
            </a:pPr>
            <a:r>
              <a:rPr lang="en-US" altLang="ko-KR" dirty="0" smtClean="0">
                <a:latin typeface="맑은 고딕"/>
                <a:ea typeface="맑은 고딕"/>
              </a:rPr>
              <a:t>Outliers often reflect the presence of single variants with very large effect sizes. </a:t>
            </a:r>
          </a:p>
          <a:p>
            <a:pPr marL="342900" indent="-342900">
              <a:buFont typeface="Arial" panose="020B0604020202020204" pitchFamily="34" charset="0"/>
              <a:buChar char="•"/>
            </a:pPr>
            <a:endParaRPr lang="en-US" altLang="ko-KR" dirty="0" smtClean="0">
              <a:latin typeface="맑은 고딕"/>
              <a:ea typeface="맑은 고딕"/>
            </a:endParaRPr>
          </a:p>
          <a:p>
            <a:pPr marL="342900" indent="-342900">
              <a:buFont typeface="Arial" panose="020B0604020202020204" pitchFamily="34" charset="0"/>
              <a:buChar char="•"/>
            </a:pPr>
            <a:endParaRPr lang="en-US" altLang="ko-KR" dirty="0" smtClean="0">
              <a:latin typeface="맑은 고딕"/>
              <a:ea typeface="맑은 고딕"/>
            </a:endParaRPr>
          </a:p>
          <a:p>
            <a:pPr marL="800100" lvl="1" indent="-342900">
              <a:buFontTx/>
              <a:buChar char="-"/>
            </a:pPr>
            <a:endParaRPr lang="en-US" altLang="ko-KR" i="1" u="sng" dirty="0">
              <a:latin typeface="맑은 고딕"/>
              <a:ea typeface="맑은 고딕"/>
              <a:sym typeface="Wingdings" panose="05000000000000000000" pitchFamily="2" charset="2"/>
            </a:endParaRPr>
          </a:p>
          <a:p>
            <a:pPr marL="800100" lvl="1" indent="-342900"/>
            <a:endParaRPr lang="ko-KR" altLang="en-US" i="1" u="sng" dirty="0"/>
          </a:p>
        </p:txBody>
      </p:sp>
    </p:spTree>
    <p:extLst>
      <p:ext uri="{BB962C8B-B14F-4D97-AF65-F5344CB8AC3E}">
        <p14:creationId xmlns:p14="http://schemas.microsoft.com/office/powerpoint/2010/main" val="405601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491064" cy="1371600"/>
          </a:xfrm>
        </p:spPr>
        <p:txBody>
          <a:bodyPr>
            <a:normAutofit fontScale="90000"/>
          </a:bodyPr>
          <a:lstStyle/>
          <a:p>
            <a:r>
              <a:rPr lang="en-US" altLang="ko-KR" dirty="0" smtClean="0"/>
              <a:t>Classes of genes modulating drug action</a:t>
            </a:r>
            <a:endParaRPr lang="ko-KR" altLang="en-US" dirty="0"/>
          </a:p>
        </p:txBody>
      </p:sp>
      <p:sp>
        <p:nvSpPr>
          <p:cNvPr id="3" name="Content Placeholder 2"/>
          <p:cNvSpPr>
            <a:spLocks noGrp="1"/>
          </p:cNvSpPr>
          <p:nvPr>
            <p:ph idx="1"/>
          </p:nvPr>
        </p:nvSpPr>
        <p:spPr>
          <a:xfrm>
            <a:off x="457200" y="1752600"/>
            <a:ext cx="7931224" cy="4373563"/>
          </a:xfrm>
        </p:spPr>
        <p:txBody>
          <a:bodyPr>
            <a:normAutofit fontScale="92500" lnSpcReduction="10000"/>
          </a:bodyPr>
          <a:lstStyle/>
          <a:p>
            <a:pPr marL="342900" indent="-342900">
              <a:buFont typeface="Arial" panose="020B0604020202020204" pitchFamily="34" charset="0"/>
              <a:buChar char="•"/>
            </a:pPr>
            <a:r>
              <a:rPr lang="en-US" altLang="ko-KR" dirty="0" smtClean="0"/>
              <a:t>PK –A, D, M, E</a:t>
            </a:r>
          </a:p>
          <a:p>
            <a:pPr marL="342900" indent="-342900">
              <a:buFont typeface="Arial" panose="020B0604020202020204" pitchFamily="34" charset="0"/>
              <a:buChar char="•"/>
            </a:pPr>
            <a:r>
              <a:rPr lang="en-US" altLang="ko-KR" dirty="0" smtClean="0"/>
              <a:t>PD –effect sizes</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Commonest route of metabolism: initial drug oxidation by specific member(s) of CYP superfamily (most commonly implicated enzymes being </a:t>
            </a:r>
            <a:r>
              <a:rPr lang="en-US" altLang="ko-KR" i="1" dirty="0" smtClean="0"/>
              <a:t>CYP3A4, CYP2D6, CYP2C9, CYP2C19</a:t>
            </a:r>
            <a:r>
              <a:rPr lang="en-US" altLang="ko-KR" dirty="0" smtClean="0"/>
              <a:t>) </a:t>
            </a:r>
            <a:r>
              <a:rPr lang="en-US" altLang="ko-KR" dirty="0" smtClean="0">
                <a:sym typeface="Wingdings" panose="05000000000000000000" pitchFamily="2" charset="2"/>
              </a:rPr>
              <a:t> </a:t>
            </a:r>
            <a:r>
              <a:rPr lang="en-US" altLang="ko-KR" i="1" dirty="0" smtClean="0">
                <a:sym typeface="Wingdings" panose="05000000000000000000" pitchFamily="2" charset="2"/>
              </a:rPr>
              <a:t>Drug metabolites may exert pharmacologic actions similar to, different from, or more potent than those of a parent drug. </a:t>
            </a:r>
            <a:endParaRPr lang="en-US" altLang="ko-KR" dirty="0" smtClean="0"/>
          </a:p>
          <a:p>
            <a:pPr marL="342900" indent="-342900">
              <a:buFont typeface="Arial" panose="020B0604020202020204" pitchFamily="34" charset="0"/>
              <a:buChar char="•"/>
            </a:pPr>
            <a:r>
              <a:rPr lang="en-US" altLang="ko-KR" dirty="0" smtClean="0"/>
              <a:t>Absorption, distribution, and elimination: specific drug transport molecules accomplish drug uptake and/or efflux from specific cells—multi-drug and toxin extrusion proteins 1 and 2 (</a:t>
            </a:r>
            <a:r>
              <a:rPr lang="en-US" altLang="ko-KR" i="1" dirty="0" smtClean="0"/>
              <a:t>MATE1 and MATE2), SLCO1B1, </a:t>
            </a:r>
            <a:r>
              <a:rPr lang="en-US" altLang="ko-KR" dirty="0" smtClean="0"/>
              <a:t>mediating hepatocyte uptake of multiple statins, and </a:t>
            </a:r>
            <a:r>
              <a:rPr lang="en-US" altLang="ko-KR" i="1" dirty="0" smtClean="0"/>
              <a:t>ABCB1, </a:t>
            </a:r>
            <a:r>
              <a:rPr lang="en-US" altLang="ko-KR" dirty="0" smtClean="0"/>
              <a:t>encoding P-glycoprotein, a widely expressed drug efflux pump. </a:t>
            </a:r>
          </a:p>
          <a:p>
            <a:pPr marL="342900" indent="-342900">
              <a:buFont typeface="Arial" panose="020B0604020202020204" pitchFamily="34" charset="0"/>
              <a:buChar char="•"/>
            </a:pPr>
            <a:endParaRPr lang="en-US" altLang="ko-KR" dirty="0" smtClean="0"/>
          </a:p>
          <a:p>
            <a:pPr marL="342900" indent="-342900">
              <a:buFont typeface="Arial" panose="020B0604020202020204" pitchFamily="34" charset="0"/>
              <a:buChar char="•"/>
            </a:pPr>
            <a:endParaRPr lang="ko-KR" altLang="en-US" dirty="0"/>
          </a:p>
        </p:txBody>
      </p:sp>
    </p:spTree>
    <p:extLst>
      <p:ext uri="{BB962C8B-B14F-4D97-AF65-F5344CB8AC3E}">
        <p14:creationId xmlns:p14="http://schemas.microsoft.com/office/powerpoint/2010/main" val="244257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79096" cy="1371600"/>
          </a:xfrm>
        </p:spPr>
        <p:txBody>
          <a:bodyPr>
            <a:normAutofit fontScale="90000"/>
          </a:bodyPr>
          <a:lstStyle/>
          <a:p>
            <a:r>
              <a:rPr lang="en-US" altLang="ko-KR" dirty="0"/>
              <a:t>Classes of genes modulating drug action</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smtClean="0"/>
              <a:t>Studies </a:t>
            </a:r>
            <a:r>
              <a:rPr lang="en-US" altLang="ko-KR" dirty="0"/>
              <a:t>identifying one gene in which a loss-of-function variant can produce very large effects </a:t>
            </a:r>
            <a:endParaRPr lang="en-US" altLang="ko-KR" dirty="0" smtClean="0"/>
          </a:p>
          <a:p>
            <a:pPr marL="800100" lvl="1" indent="-342900"/>
            <a:r>
              <a:rPr lang="en-US" altLang="ko-KR" b="1" dirty="0" smtClean="0"/>
              <a:t>’high </a:t>
            </a:r>
            <a:r>
              <a:rPr lang="en-US" altLang="ko-KR" b="1" dirty="0"/>
              <a:t>risk </a:t>
            </a:r>
            <a:r>
              <a:rPr lang="en-US" altLang="ko-KR" b="1" dirty="0" smtClean="0"/>
              <a:t>pharmacokinetics‘</a:t>
            </a:r>
            <a:r>
              <a:rPr lang="en-US" altLang="ko-KR" dirty="0" smtClean="0"/>
              <a:t>—a situation in which drug concentrations are dependent on the normal function of a </a:t>
            </a:r>
            <a:r>
              <a:rPr lang="en-US" altLang="ko-KR" b="1" dirty="0" smtClean="0"/>
              <a:t>single-drug metabolism pathway</a:t>
            </a:r>
            <a:r>
              <a:rPr lang="en-US" altLang="ko-KR" dirty="0" smtClean="0"/>
              <a:t> </a:t>
            </a:r>
            <a:endParaRPr lang="en-US" altLang="ko-KR" dirty="0"/>
          </a:p>
          <a:p>
            <a:pPr marL="342900" indent="-342900">
              <a:buFont typeface="Arial" panose="020B0604020202020204" pitchFamily="34" charset="0"/>
              <a:buChar char="•"/>
            </a:pPr>
            <a:r>
              <a:rPr lang="en-US" altLang="ko-KR" dirty="0" smtClean="0"/>
              <a:t>DNA variants (or drug interactions) that reduce function of the pathway can profoundly affect drug concentrations and, in turn, drug effects. </a:t>
            </a:r>
            <a:endParaRPr lang="ko-KR" altLang="en-US" dirty="0"/>
          </a:p>
        </p:txBody>
      </p:sp>
    </p:spTree>
    <p:extLst>
      <p:ext uri="{BB962C8B-B14F-4D97-AF65-F5344CB8AC3E}">
        <p14:creationId xmlns:p14="http://schemas.microsoft.com/office/powerpoint/2010/main" val="1630748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563072" cy="1371600"/>
          </a:xfrm>
        </p:spPr>
        <p:txBody>
          <a:bodyPr>
            <a:normAutofit fontScale="90000"/>
          </a:bodyPr>
          <a:lstStyle/>
          <a:p>
            <a:r>
              <a:rPr lang="en-US" altLang="ko-KR" dirty="0" smtClean="0"/>
              <a:t>Commonly used cardiovascular drugs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err="1" smtClean="0"/>
              <a:t>Clopidogrel</a:t>
            </a:r>
            <a:endParaRPr lang="en-US" altLang="ko-KR" dirty="0" smtClean="0"/>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Warfarin</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Statin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Each serves as a model for the discovery and implementation aspects of </a:t>
            </a:r>
            <a:r>
              <a:rPr lang="en-US" altLang="ko-KR" dirty="0" err="1" smtClean="0"/>
              <a:t>pharmocogenetics</a:t>
            </a:r>
            <a:r>
              <a:rPr lang="en-US" altLang="ko-KR" dirty="0" smtClean="0"/>
              <a:t>.  </a:t>
            </a:r>
          </a:p>
        </p:txBody>
      </p:sp>
    </p:spTree>
    <p:extLst>
      <p:ext uri="{BB962C8B-B14F-4D97-AF65-F5344CB8AC3E}">
        <p14:creationId xmlns:p14="http://schemas.microsoft.com/office/powerpoint/2010/main" val="2958806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Clopidogrel</a:t>
            </a:r>
            <a:endParaRPr lang="ko-KR" alt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altLang="ko-KR" dirty="0" smtClean="0"/>
              <a:t>Anti-platelet drug, first approved in the late 1990s</a:t>
            </a:r>
          </a:p>
          <a:p>
            <a:pPr marL="342900" indent="-342900">
              <a:buFont typeface="Arial" panose="020B0604020202020204" pitchFamily="34" charset="0"/>
              <a:buChar char="•"/>
            </a:pPr>
            <a:r>
              <a:rPr lang="en-US" altLang="ko-KR" dirty="0" smtClean="0"/>
              <a:t>The fact that </a:t>
            </a:r>
            <a:r>
              <a:rPr lang="en-US" altLang="ko-KR" i="1" dirty="0" smtClean="0"/>
              <a:t>CYP2C19</a:t>
            </a:r>
            <a:r>
              <a:rPr lang="en-US" altLang="ko-KR" dirty="0" smtClean="0"/>
              <a:t> function is critical for its </a:t>
            </a:r>
            <a:r>
              <a:rPr lang="en-US" altLang="ko-KR" dirty="0" err="1" smtClean="0"/>
              <a:t>bioactivation</a:t>
            </a:r>
            <a:r>
              <a:rPr lang="en-US" altLang="ko-KR" dirty="0" smtClean="0"/>
              <a:t> was first described in 2006.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Loss of function variant in </a:t>
            </a:r>
            <a:r>
              <a:rPr lang="en-US" altLang="ko-KR" i="1" dirty="0" smtClean="0"/>
              <a:t>CYP2C19 </a:t>
            </a:r>
            <a:r>
              <a:rPr lang="en-US" altLang="ko-KR" dirty="0" smtClean="0"/>
              <a:t>with decreased </a:t>
            </a:r>
            <a:r>
              <a:rPr lang="en-US" altLang="ko-KR" dirty="0" err="1" smtClean="0"/>
              <a:t>clopidogrel</a:t>
            </a:r>
            <a:r>
              <a:rPr lang="en-US" altLang="ko-KR" dirty="0" smtClean="0"/>
              <a:t> efficacy—</a:t>
            </a:r>
            <a:r>
              <a:rPr lang="en-US" altLang="ko-KR" i="1" dirty="0" smtClean="0"/>
              <a:t>CYP2C19*2</a:t>
            </a:r>
            <a:r>
              <a:rPr lang="en-US" altLang="ko-KR" b="0" dirty="0" smtClean="0"/>
              <a:t>(higher among Asians than among Caucasians)</a:t>
            </a:r>
            <a:r>
              <a:rPr lang="en-US" altLang="ko-KR" i="1" dirty="0" smtClean="0"/>
              <a:t>, CYP2C19*3</a:t>
            </a:r>
            <a:r>
              <a:rPr lang="en-US" altLang="ko-KR" b="0" dirty="0" smtClean="0"/>
              <a:t>(absent in Africans to ~15% in East Asians)</a:t>
            </a:r>
            <a:r>
              <a:rPr lang="en-US" altLang="ko-KR" dirty="0" smtClean="0"/>
              <a:t> </a:t>
            </a:r>
          </a:p>
          <a:p>
            <a:pPr marL="342900" indent="-342900">
              <a:buFont typeface="Arial" panose="020B0604020202020204" pitchFamily="34" charset="0"/>
              <a:buChar char="•"/>
            </a:pPr>
            <a:r>
              <a:rPr lang="en-US" altLang="ko-KR" dirty="0" smtClean="0"/>
              <a:t>Variants associated with increased </a:t>
            </a:r>
            <a:r>
              <a:rPr lang="en-US" altLang="ko-KR" i="1" dirty="0" smtClean="0"/>
              <a:t>CYP2C19 </a:t>
            </a:r>
            <a:r>
              <a:rPr lang="en-US" altLang="ko-KR" dirty="0" smtClean="0"/>
              <a:t>metabolic activity, increased </a:t>
            </a:r>
            <a:r>
              <a:rPr lang="en-US" altLang="ko-KR" dirty="0" err="1" smtClean="0"/>
              <a:t>clopidogrel</a:t>
            </a:r>
            <a:r>
              <a:rPr lang="en-US" altLang="ko-KR" dirty="0" smtClean="0"/>
              <a:t> effect—</a:t>
            </a:r>
            <a:r>
              <a:rPr lang="en-US" altLang="ko-KR" i="1" dirty="0" smtClean="0"/>
              <a:t>CYP2C19*17</a:t>
            </a:r>
          </a:p>
          <a:p>
            <a:pPr marL="342900" indent="-342900">
              <a:buFont typeface="Arial" panose="020B0604020202020204" pitchFamily="34" charset="0"/>
              <a:buChar char="•"/>
            </a:pPr>
            <a:endParaRPr lang="en-US" altLang="ko-KR" i="1" dirty="0"/>
          </a:p>
          <a:p>
            <a:pPr marL="342900" indent="-342900">
              <a:buFont typeface="Arial" panose="020B0604020202020204" pitchFamily="34" charset="0"/>
              <a:buChar char="•"/>
            </a:pPr>
            <a:r>
              <a:rPr lang="en-US" altLang="ko-KR" i="1" dirty="0" smtClean="0"/>
              <a:t>ABCB1, PON1 </a:t>
            </a:r>
            <a:r>
              <a:rPr lang="en-US" altLang="ko-KR" dirty="0" smtClean="0"/>
              <a:t>have been implicated as modulating </a:t>
            </a:r>
            <a:r>
              <a:rPr lang="en-US" altLang="ko-KR" dirty="0" err="1" smtClean="0"/>
              <a:t>clopidogrel</a:t>
            </a:r>
            <a:r>
              <a:rPr lang="en-US" altLang="ko-KR" dirty="0" smtClean="0"/>
              <a:t> activity—  but, </a:t>
            </a:r>
            <a:r>
              <a:rPr lang="en-US" altLang="ko-KR" i="1" dirty="0" smtClean="0"/>
              <a:t>PON1 </a:t>
            </a:r>
            <a:r>
              <a:rPr lang="en-US" altLang="ko-KR" dirty="0" smtClean="0"/>
              <a:t>finding has been failed to be replicated.  </a:t>
            </a:r>
            <a:endParaRPr lang="en-US" altLang="ko-KR" i="1" dirty="0"/>
          </a:p>
        </p:txBody>
      </p:sp>
    </p:spTree>
    <p:extLst>
      <p:ext uri="{BB962C8B-B14F-4D97-AF65-F5344CB8AC3E}">
        <p14:creationId xmlns:p14="http://schemas.microsoft.com/office/powerpoint/2010/main" val="189108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wARFARIN</a:t>
            </a:r>
            <a:endParaRPr lang="ko-KR" altLang="en-US" dirty="0"/>
          </a:p>
        </p:txBody>
      </p:sp>
      <p:sp>
        <p:nvSpPr>
          <p:cNvPr id="3" name="Content Placeholder 2"/>
          <p:cNvSpPr>
            <a:spLocks noGrp="1"/>
          </p:cNvSpPr>
          <p:nvPr>
            <p:ph idx="1"/>
          </p:nvPr>
        </p:nvSpPr>
        <p:spPr>
          <a:xfrm>
            <a:off x="457200" y="1752600"/>
            <a:ext cx="7620000" cy="4700736"/>
          </a:xfrm>
        </p:spPr>
        <p:txBody>
          <a:bodyPr>
            <a:normAutofit fontScale="92500" lnSpcReduction="10000"/>
          </a:bodyPr>
          <a:lstStyle/>
          <a:p>
            <a:pPr marL="342900" indent="-342900">
              <a:buFont typeface="Arial" panose="020B0604020202020204" pitchFamily="34" charset="0"/>
              <a:buChar char="•"/>
            </a:pPr>
            <a:r>
              <a:rPr lang="en-US" altLang="ko-KR" dirty="0" smtClean="0"/>
              <a:t>More active enantiomer, S-warfarin, is </a:t>
            </a:r>
            <a:r>
              <a:rPr lang="en-US" altLang="ko-KR" dirty="0" err="1" smtClean="0"/>
              <a:t>bioactivated</a:t>
            </a:r>
            <a:r>
              <a:rPr lang="en-US" altLang="ko-KR" dirty="0" smtClean="0"/>
              <a:t> by </a:t>
            </a:r>
            <a:r>
              <a:rPr lang="en-US" altLang="ko-KR" i="1" dirty="0" smtClean="0"/>
              <a:t>CYP2C9—*2 reducing function and *3 nearly completely eliminating function. </a:t>
            </a:r>
            <a:endParaRPr lang="en-US" altLang="ko-KR" dirty="0"/>
          </a:p>
          <a:p>
            <a:pPr marL="342900" indent="-342900">
              <a:buFont typeface="Arial" panose="020B0604020202020204" pitchFamily="34" charset="0"/>
              <a:buChar char="•"/>
            </a:pPr>
            <a:r>
              <a:rPr lang="en-US" altLang="ko-KR" dirty="0" smtClean="0"/>
              <a:t>Coding region variants in a vitamin K complex gene termed </a:t>
            </a:r>
            <a:r>
              <a:rPr lang="en-US" altLang="ko-KR" i="1" dirty="0" smtClean="0"/>
              <a:t>VKORC1</a:t>
            </a:r>
            <a:r>
              <a:rPr lang="en-US" altLang="ko-KR" dirty="0" smtClean="0"/>
              <a:t> were identified as the cause of warfarin resistance, in which very large dosages of the drug produce no anticoagulant effect. </a:t>
            </a:r>
          </a:p>
          <a:p>
            <a:pPr marL="342900" indent="-342900">
              <a:buFont typeface="Arial" panose="020B0604020202020204" pitchFamily="34" charset="0"/>
              <a:buChar char="•"/>
            </a:pPr>
            <a:r>
              <a:rPr lang="en-US" altLang="ko-KR" dirty="0" smtClean="0"/>
              <a:t>Thus, individuals expressing more </a:t>
            </a:r>
            <a:r>
              <a:rPr lang="en-US" altLang="ko-KR" i="1" dirty="0" smtClean="0"/>
              <a:t>VKORC1</a:t>
            </a:r>
            <a:r>
              <a:rPr lang="en-US" altLang="ko-KR" dirty="0"/>
              <a:t> </a:t>
            </a:r>
            <a:r>
              <a:rPr lang="en-US" altLang="ko-KR" dirty="0" smtClean="0"/>
              <a:t>required greater warfarin doses. </a:t>
            </a:r>
          </a:p>
          <a:p>
            <a:pPr marL="342900" indent="-342900">
              <a:buFont typeface="Arial" panose="020B0604020202020204" pitchFamily="34" charset="0"/>
              <a:buChar char="•"/>
            </a:pPr>
            <a:endParaRPr lang="en-US" altLang="ko-KR" i="1" dirty="0"/>
          </a:p>
          <a:p>
            <a:pPr marL="342900" indent="-342900">
              <a:buFont typeface="Arial" panose="020B0604020202020204" pitchFamily="34" charset="0"/>
              <a:buChar char="•"/>
            </a:pPr>
            <a:r>
              <a:rPr lang="en-US" altLang="ko-KR" dirty="0" smtClean="0"/>
              <a:t>In GWAS, </a:t>
            </a:r>
            <a:r>
              <a:rPr lang="en-US" altLang="ko-KR" i="1" dirty="0" smtClean="0"/>
              <a:t>VKORC1 and CYP2C9</a:t>
            </a:r>
            <a:r>
              <a:rPr lang="en-US" altLang="ko-KR" dirty="0" smtClean="0"/>
              <a:t> variations identified to contribute up to 50% of the variability in steady-state warfarin dose requirement. </a:t>
            </a:r>
          </a:p>
          <a:p>
            <a:pPr marL="342900" indent="-342900">
              <a:buFont typeface="Arial" panose="020B0604020202020204" pitchFamily="34" charset="0"/>
              <a:buChar char="•"/>
            </a:pPr>
            <a:r>
              <a:rPr lang="en-US" altLang="ko-KR" i="1" dirty="0" smtClean="0"/>
              <a:t>CYP4F2 –</a:t>
            </a:r>
            <a:r>
              <a:rPr lang="en-US" altLang="ko-KR" dirty="0" smtClean="0"/>
              <a:t> variation in a third gene, also related to warfarin response</a:t>
            </a:r>
            <a:endParaRPr lang="en-US" altLang="ko-KR" i="1" dirty="0" smtClean="0"/>
          </a:p>
        </p:txBody>
      </p:sp>
    </p:spTree>
    <p:extLst>
      <p:ext uri="{BB962C8B-B14F-4D97-AF65-F5344CB8AC3E}">
        <p14:creationId xmlns:p14="http://schemas.microsoft.com/office/powerpoint/2010/main" val="2876646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Warfarin</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smtClean="0"/>
              <a:t>In late 2013, three randomized clinical trials asking whether routinely incorporating genetic variant information into initial warfarin dosing would improve time in the therapeutic range during the subsequent 30 or 90 days were published.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smtClean="0"/>
              <a:t>Two compared clinical algorithms to clinical pus genetic algorithms and showed no difference in time in therapeutic range.</a:t>
            </a:r>
          </a:p>
          <a:p>
            <a:pPr marL="342900" indent="-342900">
              <a:buFont typeface="Arial" panose="020B0604020202020204" pitchFamily="34" charset="0"/>
              <a:buChar char="•"/>
            </a:pPr>
            <a:r>
              <a:rPr lang="en-US" altLang="ko-KR" dirty="0" smtClean="0"/>
              <a:t>Third compared a clinical plus genetic algorithm to an empiric(fixed dose) loading algorithm and demonstrated improvement in time in therapeutic range. </a:t>
            </a:r>
            <a:endParaRPr lang="ko-KR" altLang="en-US" dirty="0"/>
          </a:p>
        </p:txBody>
      </p:sp>
    </p:spTree>
    <p:extLst>
      <p:ext uri="{BB962C8B-B14F-4D97-AF65-F5344CB8AC3E}">
        <p14:creationId xmlns:p14="http://schemas.microsoft.com/office/powerpoint/2010/main" val="2130023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Heparin-induced thrombocytopenia</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dirty="0" smtClean="0"/>
              <a:t>A GWAS identified a significant association with SNPs near the T-cell death-associated gene 8. </a:t>
            </a:r>
          </a:p>
          <a:p>
            <a:pPr marL="342900" indent="-342900">
              <a:buFont typeface="Arial" panose="020B0604020202020204" pitchFamily="34" charset="0"/>
              <a:buChar char="•"/>
            </a:pPr>
            <a:r>
              <a:rPr lang="en-US" altLang="ko-KR" dirty="0" smtClean="0"/>
              <a:t>SNPs in the HLA-DRA region were also associated with heparin-induced thrombocytopenia. </a:t>
            </a:r>
            <a:endParaRPr lang="ko-KR" altLang="en-US" dirty="0"/>
          </a:p>
        </p:txBody>
      </p:sp>
    </p:spTree>
    <p:extLst>
      <p:ext uri="{BB962C8B-B14F-4D97-AF65-F5344CB8AC3E}">
        <p14:creationId xmlns:p14="http://schemas.microsoft.com/office/powerpoint/2010/main" val="182830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272</TotalTime>
  <Words>1208</Words>
  <Application>Microsoft Office PowerPoint</Application>
  <PresentationFormat>화면 슬라이드 쇼(4:3)</PresentationFormat>
  <Paragraphs>96</Paragraphs>
  <Slides>15</Slides>
  <Notes>0</Notes>
  <HiddenSlides>0</HiddenSlides>
  <MMClips>0</MMClips>
  <ScaleCrop>false</ScaleCrop>
  <HeadingPairs>
    <vt:vector size="4" baseType="variant">
      <vt:variant>
        <vt:lpstr>테마</vt:lpstr>
      </vt:variant>
      <vt:variant>
        <vt:i4>1</vt:i4>
      </vt:variant>
      <vt:variant>
        <vt:lpstr>슬라이드 제목</vt:lpstr>
      </vt:variant>
      <vt:variant>
        <vt:i4>15</vt:i4>
      </vt:variant>
    </vt:vector>
  </HeadingPairs>
  <TitlesOfParts>
    <vt:vector size="16" baseType="lpstr">
      <vt:lpstr>Essential</vt:lpstr>
      <vt:lpstr>Cardiovascular pharmacogenomics: current status and future directions</vt:lpstr>
      <vt:lpstr>Pharmacogenomics—Background</vt:lpstr>
      <vt:lpstr>Classes of genes modulating drug action</vt:lpstr>
      <vt:lpstr>Classes of genes modulating drug action</vt:lpstr>
      <vt:lpstr>Commonly used cardiovascular drugs</vt:lpstr>
      <vt:lpstr>Clopidogrel</vt:lpstr>
      <vt:lpstr>wARFARIN</vt:lpstr>
      <vt:lpstr>Warfarin</vt:lpstr>
      <vt:lpstr>Heparin-induced thrombocytopenia</vt:lpstr>
      <vt:lpstr>Statins</vt:lpstr>
      <vt:lpstr>Arrhythmia genomics</vt:lpstr>
      <vt:lpstr>Arrhythmia genomics</vt:lpstr>
      <vt:lpstr>Genomic approaches to identifying new mechanisms for drug action</vt:lpstr>
      <vt:lpstr>Genomic approaches to identifying new mechanisms for drug action</vt:lpstr>
      <vt:lpstr>Clinical implementation and pharmacogenomics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pharmacogenomics: current status and future directions</dc:title>
  <dc:creator>Jenny Lee</dc:creator>
  <cp:lastModifiedBy>shan</cp:lastModifiedBy>
  <cp:revision>24</cp:revision>
  <dcterms:created xsi:type="dcterms:W3CDTF">2016-08-11T22:05:28Z</dcterms:created>
  <dcterms:modified xsi:type="dcterms:W3CDTF">2016-08-12T03:43:33Z</dcterms:modified>
</cp:coreProperties>
</file>