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6" r:id="rId9"/>
    <p:sldId id="261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36" autoAdjust="0"/>
  </p:normalViewPr>
  <p:slideViewPr>
    <p:cSldViewPr snapToGrid="0">
      <p:cViewPr varScale="1">
        <p:scale>
          <a:sx n="58" d="100"/>
          <a:sy n="58" d="100"/>
        </p:scale>
        <p:origin x="15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527E-566F-4344-98A5-F676CEF99977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EDF-9AAB-4A9C-9C55-16AEA16B0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5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biotech.wpengine.com/novartis-ctl019-car-t-fda-recomme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abiotech.wpengine.com/european-immuno-oncology-blood-cancer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rapidly emerging immunotherapy approach is called adoptive cell transfer (ACT): collecting and using patients’ own immune cells to treat their cancer. There are several types of ACT (see “ACT: TILs, TCRs, and CARs”), but the one that is closest to producing a treatment approved by the Food and Drug Administration (FDA) is called CAR T-cell therapy.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0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modifying T cells to express chimeric antigen receptors (CARs) that recognize cancer-specific antigens, researchers can prime the cells to recognize and kill tumor cells that would otherwise escape immune detection. The process involves extracting a patient’s T cells, transfecting them with a gene for a CAR, then reinfusing the transfected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Novartis</a:t>
            </a:r>
            <a:r>
              <a:rPr lang="en-US" altLang="ko-KR" dirty="0" smtClean="0"/>
              <a:t> seems to be leading now — an FDA committee unanimously </a:t>
            </a:r>
            <a:r>
              <a:rPr lang="en-US" altLang="ko-KR" dirty="0" smtClean="0">
                <a:hlinkClick r:id="rId3"/>
              </a:rPr>
              <a:t>voted in favor</a:t>
            </a:r>
            <a:r>
              <a:rPr lang="en-US" altLang="ko-KR" dirty="0" smtClean="0"/>
              <a:t> of its CAR-T therapy </a:t>
            </a:r>
            <a:r>
              <a:rPr lang="en-US" altLang="ko-KR" b="1" dirty="0" smtClean="0"/>
              <a:t>CTL019</a:t>
            </a:r>
            <a:r>
              <a:rPr lang="en-US" altLang="ko-KR" dirty="0" smtClean="0"/>
              <a:t>, and a final decision is expected in October. Last November, the company </a:t>
            </a:r>
            <a:r>
              <a:rPr lang="en-US" altLang="ko-KR" dirty="0" smtClean="0">
                <a:hlinkClick r:id="rId4"/>
              </a:rPr>
              <a:t>presented</a:t>
            </a:r>
            <a:r>
              <a:rPr lang="en-US" altLang="ko-KR" dirty="0" smtClean="0"/>
              <a:t> results from a Phase II trial in B-cell acute lymphoblastic leukemia (ALL), which achieved remission in </a:t>
            </a:r>
            <a:r>
              <a:rPr lang="en-US" altLang="ko-KR" b="1" dirty="0" smtClean="0"/>
              <a:t>82%</a:t>
            </a:r>
            <a:r>
              <a:rPr lang="en-US" altLang="ko-KR" dirty="0" smtClean="0"/>
              <a:t> of patients after 3 months. However, </a:t>
            </a:r>
            <a:r>
              <a:rPr lang="en-US" altLang="ko-KR" b="1" dirty="0" smtClean="0"/>
              <a:t>50%</a:t>
            </a:r>
            <a:r>
              <a:rPr lang="en-US" altLang="ko-KR" dirty="0" smtClean="0"/>
              <a:t> of patients in the trial were reported to present severe side-effects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investigated target to date is CD19, an attractive target for CAR-based therapy as it is present in most B cell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leukemias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lymphomas but not in any normal tissue other than the B cell lineage.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6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Predicted on-target off-tumor toxicity with depletion of normal B-cells has been reported in nearly all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patients treated with CD19 CAR T cells, and depending on the CAR configuration, B-cell aplasia lasts from months to years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75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PD-1 is a checkpoint protein on immune cells called T cells. It normally acts as a type of “off switch” that helps keep the T cells from attacking other cells in the body. It does this when it attaches to PD-L1, a protein on some normal (and cancer) cells. When PD-1 binds to PD-L1, it basically tells the T cell to leave the other cell alone. Some cancer cells have large amounts of PD-L1, which helps them evade immune attack.</a:t>
            </a:r>
          </a:p>
          <a:p>
            <a:r>
              <a:rPr lang="en-US" altLang="ko-KR" dirty="0" err="1" smtClean="0"/>
              <a:t>Nivolumab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Pembrolizumab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결합 부위가 달라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치료효과도 다름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Pembrolizumab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NSCLC</a:t>
            </a:r>
            <a:r>
              <a:rPr lang="ko-KR" altLang="en-US" baseline="0" dirty="0" smtClean="0"/>
              <a:t>에 치료효과 더 좋음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4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>
                <a:effectLst/>
              </a:rPr>
              <a:t>Durable Response Rate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i="1" dirty="0" smtClean="0">
                <a:effectLst/>
              </a:rPr>
              <a:t>(DRR)</a:t>
            </a:r>
            <a:r>
              <a:rPr lang="en-US" altLang="ko-KR" dirty="0" smtClean="0">
                <a:effectLst/>
              </a:rPr>
              <a:t>: The length of time (usually displayed in months), that a partial or complete response is observed, as a result of treatment. Some melanoma treatment trials only show 2% of patients having a durable response, across all of the patients in a trial group, being that it is such a problematic disease to treat. A durable response is a good indicator that tentative treatment method has a lasting effect and may be a viable therapy, if coinciding with an improvement in overall survival.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9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/>
              </a:rPr>
              <a:t>In addition, blockade of other inhibitory receptors, such as </a:t>
            </a:r>
            <a:r>
              <a:rPr lang="en-US" altLang="ko-KR" b="1" dirty="0" smtClean="0">
                <a:effectLst/>
              </a:rPr>
              <a:t>BTLA</a:t>
            </a:r>
            <a:r>
              <a:rPr lang="en-US" altLang="ko-KR" dirty="0" smtClean="0">
                <a:effectLst/>
              </a:rPr>
              <a:t> (B- and T-lymphocyte attenuator), </a:t>
            </a:r>
            <a:r>
              <a:rPr lang="en-US" altLang="ko-KR" b="1" dirty="0" smtClean="0">
                <a:effectLst/>
              </a:rPr>
              <a:t>KIR</a:t>
            </a:r>
            <a:r>
              <a:rPr lang="en-US" altLang="ko-KR" dirty="0" smtClean="0">
                <a:effectLst/>
              </a:rPr>
              <a:t> (killer immunoglobulin-like receptors), </a:t>
            </a:r>
            <a:r>
              <a:rPr lang="en-US" altLang="ko-KR" b="1" dirty="0" smtClean="0">
                <a:effectLst/>
              </a:rPr>
              <a:t>TIM-3</a:t>
            </a:r>
            <a:r>
              <a:rPr lang="en-US" altLang="ko-KR" dirty="0" smtClean="0">
                <a:effectLst/>
              </a:rPr>
              <a:t> (T cell immunoglobulin and mucin domain-containing protein 3), </a:t>
            </a:r>
            <a:r>
              <a:rPr lang="en-US" altLang="ko-KR" b="1" dirty="0" smtClean="0">
                <a:effectLst/>
              </a:rPr>
              <a:t>A2aR</a:t>
            </a:r>
            <a:r>
              <a:rPr lang="en-US" altLang="ko-KR" dirty="0" smtClean="0">
                <a:effectLst/>
              </a:rPr>
              <a:t> (adenosine 2A receptor), </a:t>
            </a:r>
            <a:r>
              <a:rPr lang="en-US" altLang="ko-KR" b="1" dirty="0" smtClean="0">
                <a:effectLst/>
              </a:rPr>
              <a:t>B7-H3 or H4</a:t>
            </a:r>
            <a:r>
              <a:rPr lang="en-US" altLang="ko-KR" dirty="0" smtClean="0">
                <a:effectLst/>
              </a:rPr>
              <a:t> (B7 family members) either alone or in combination with a second immune checkpoint inhibitor has also been shown to enhance antitumor immunity. Costimulatory signaling proteins such as </a:t>
            </a:r>
            <a:r>
              <a:rPr lang="en-US" altLang="ko-KR" b="1" dirty="0" smtClean="0">
                <a:effectLst/>
              </a:rPr>
              <a:t>ICOS</a:t>
            </a:r>
            <a:r>
              <a:rPr lang="en-US" altLang="ko-KR" dirty="0" smtClean="0">
                <a:effectLst/>
              </a:rPr>
              <a:t> (inducible T cell </a:t>
            </a:r>
            <a:r>
              <a:rPr lang="en-US" altLang="ko-KR" dirty="0" err="1" smtClean="0">
                <a:effectLst/>
              </a:rPr>
              <a:t>costimulator</a:t>
            </a:r>
            <a:r>
              <a:rPr lang="en-US" altLang="ko-KR" dirty="0" smtClean="0">
                <a:effectLst/>
              </a:rPr>
              <a:t>), </a:t>
            </a:r>
            <a:r>
              <a:rPr lang="en-US" altLang="ko-KR" b="1" dirty="0" smtClean="0">
                <a:effectLst/>
              </a:rPr>
              <a:t>CD28</a:t>
            </a:r>
            <a:r>
              <a:rPr lang="en-US" altLang="ko-KR" dirty="0" smtClean="0">
                <a:effectLst/>
              </a:rPr>
              <a:t> or the TNF family members</a:t>
            </a:r>
            <a:r>
              <a:rPr lang="en-US" altLang="ko-KR" b="1" dirty="0" smtClean="0">
                <a:effectLst/>
              </a:rPr>
              <a:t> 4-1BB</a:t>
            </a:r>
            <a:r>
              <a:rPr lang="en-US" altLang="ko-KR" dirty="0" smtClean="0">
                <a:effectLst/>
              </a:rPr>
              <a:t> (CD137), </a:t>
            </a:r>
            <a:r>
              <a:rPr lang="en-US" altLang="ko-KR" b="1" dirty="0" smtClean="0">
                <a:effectLst/>
              </a:rPr>
              <a:t>OX40</a:t>
            </a:r>
            <a:r>
              <a:rPr lang="en-US" altLang="ko-KR" dirty="0" smtClean="0">
                <a:effectLst/>
              </a:rPr>
              <a:t>, </a:t>
            </a:r>
            <a:r>
              <a:rPr lang="en-US" altLang="ko-KR" b="1" dirty="0" smtClean="0">
                <a:effectLst/>
              </a:rPr>
              <a:t>CD27</a:t>
            </a:r>
            <a:r>
              <a:rPr lang="en-US" altLang="ko-KR" dirty="0" smtClean="0">
                <a:effectLst/>
              </a:rPr>
              <a:t> or </a:t>
            </a:r>
            <a:r>
              <a:rPr lang="en-US" altLang="ko-KR" b="1" dirty="0" smtClean="0">
                <a:effectLst/>
              </a:rPr>
              <a:t>CD40</a:t>
            </a:r>
            <a:r>
              <a:rPr lang="en-US" altLang="ko-KR" dirty="0" smtClean="0">
                <a:effectLst/>
              </a:rPr>
              <a:t>, have been shown to be involved in allergy, autoimmune or inflammatory diseases.</a:t>
            </a:r>
          </a:p>
          <a:p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OX40,</a:t>
            </a:r>
            <a:r>
              <a:rPr lang="en-US" altLang="ko-KR" baseline="0" dirty="0" smtClean="0">
                <a:effectLst/>
              </a:rPr>
              <a:t> CD27, CD40 </a:t>
            </a:r>
            <a:r>
              <a:rPr lang="ko-KR" altLang="en-US" baseline="0" dirty="0" smtClean="0">
                <a:effectLst/>
              </a:rPr>
              <a:t>같은  </a:t>
            </a:r>
            <a:r>
              <a:rPr lang="en-US" altLang="ko-KR" baseline="0" dirty="0" smtClean="0">
                <a:effectLst/>
              </a:rPr>
              <a:t>T cell</a:t>
            </a:r>
            <a:r>
              <a:rPr lang="ko-KR" altLang="en-US" baseline="0" dirty="0" smtClean="0">
                <a:effectLst/>
              </a:rPr>
              <a:t>을 활성화시키는 </a:t>
            </a:r>
            <a:r>
              <a:rPr lang="en-US" altLang="ko-KR" baseline="0" dirty="0" err="1" smtClean="0">
                <a:effectLst/>
              </a:rPr>
              <a:t>immunomodulator</a:t>
            </a:r>
            <a:r>
              <a:rPr lang="ko-KR" altLang="en-US" baseline="0" dirty="0" smtClean="0">
                <a:effectLst/>
              </a:rPr>
              <a:t>의 경우 </a:t>
            </a:r>
            <a:r>
              <a:rPr lang="en-US" altLang="ko-KR" baseline="0" dirty="0" smtClean="0">
                <a:effectLst/>
              </a:rPr>
              <a:t>tight</a:t>
            </a:r>
            <a:r>
              <a:rPr lang="ko-KR" altLang="en-US" baseline="0" dirty="0" smtClean="0">
                <a:effectLst/>
              </a:rPr>
              <a:t>하게 조절하지 못하면 위험할 수 있다</a:t>
            </a:r>
            <a:r>
              <a:rPr lang="en-US" altLang="ko-KR" baseline="0" dirty="0" smtClean="0">
                <a:effectLst/>
              </a:rPr>
              <a:t>.</a:t>
            </a:r>
            <a:endParaRPr lang="en-US" altLang="ko-KR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EDF-9AAB-4A9C-9C55-16AEA16B0F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5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0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6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811530"/>
            <a:ext cx="7852410" cy="4039362"/>
          </a:xfrm>
        </p:spPr>
        <p:txBody>
          <a:bodyPr anchor="ctr">
            <a:normAutofit/>
          </a:bodyPr>
          <a:lstStyle/>
          <a:p>
            <a:r>
              <a:rPr lang="en-US" altLang="ko-KR" sz="4950" b="1" dirty="0"/>
              <a:t>Joint R&amp;D </a:t>
            </a:r>
            <a:r>
              <a:rPr lang="en-US" altLang="ko-KR" sz="4950" b="1" dirty="0" smtClean="0"/>
              <a:t>Program </a:t>
            </a:r>
            <a:r>
              <a:rPr lang="en-US" altLang="ko-KR" sz="4950" b="1" dirty="0" smtClean="0"/>
              <a:t>W</a:t>
            </a:r>
            <a:r>
              <a:rPr lang="en-US" altLang="ko-KR" sz="4950" b="1" dirty="0" smtClean="0"/>
              <a:t>orkshop</a:t>
            </a:r>
            <a:endParaRPr lang="ko-KR" altLang="en-US" sz="495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23560" y="4604004"/>
            <a:ext cx="2766059" cy="962406"/>
          </a:xfrm>
        </p:spPr>
        <p:txBody>
          <a:bodyPr>
            <a:noAutofit/>
          </a:bodyPr>
          <a:lstStyle/>
          <a:p>
            <a:pPr algn="r"/>
            <a:r>
              <a:rPr lang="en-US" altLang="ko-KR" sz="2000" dirty="0" smtClean="0"/>
              <a:t>2017.08.09</a:t>
            </a:r>
          </a:p>
          <a:p>
            <a:pPr algn="r"/>
            <a:r>
              <a:rPr lang="en-US" altLang="ko-KR" sz="2000" dirty="0" err="1" smtClean="0"/>
              <a:t>Subintern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조하혜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3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800" b="1" dirty="0" smtClean="0">
                <a:latin typeface="+mn-lt"/>
              </a:rPr>
              <a:t>Immune </a:t>
            </a:r>
            <a:r>
              <a:rPr lang="en-US" altLang="ko-KR" sz="3800" b="1" dirty="0">
                <a:latin typeface="+mn-lt"/>
              </a:rPr>
              <a:t>checkpoint </a:t>
            </a:r>
            <a:r>
              <a:rPr lang="en-US" altLang="ko-KR" sz="3800" b="1" dirty="0" smtClean="0">
                <a:latin typeface="+mn-lt"/>
              </a:rPr>
              <a:t>inhibitor</a:t>
            </a:r>
            <a:r>
              <a:rPr lang="ko-KR" altLang="en-US" sz="3800" b="1" dirty="0" smtClean="0">
                <a:latin typeface="+mn-lt"/>
              </a:rPr>
              <a:t>의</a:t>
            </a:r>
            <a:r>
              <a:rPr lang="en-US" altLang="ko-KR" sz="3800" b="1" dirty="0" smtClean="0">
                <a:latin typeface="+mn-lt"/>
              </a:rPr>
              <a:t> </a:t>
            </a:r>
            <a:r>
              <a:rPr lang="ko-KR" altLang="en-US" sz="3800" b="1" dirty="0" smtClean="0">
                <a:latin typeface="+mn-lt"/>
              </a:rPr>
              <a:t>장점</a:t>
            </a:r>
            <a:endParaRPr lang="ko-KR" altLang="en-US" sz="3800" b="1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59" y="1845734"/>
            <a:ext cx="7990535" cy="40233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기존의 </a:t>
            </a:r>
            <a:r>
              <a:rPr lang="en-US" altLang="ko-KR" dirty="0" err="1" smtClean="0"/>
              <a:t>CTx</a:t>
            </a:r>
            <a:r>
              <a:rPr lang="ko-KR" altLang="en-US" dirty="0" smtClean="0"/>
              <a:t>와 다르다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metastatic RCC; </a:t>
            </a:r>
            <a:r>
              <a:rPr lang="ko-KR" altLang="en-US" dirty="0" smtClean="0"/>
              <a:t>치료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주 째 간에 새로운 </a:t>
            </a:r>
            <a:r>
              <a:rPr lang="ko-KR" altLang="en-US" dirty="0" err="1" smtClean="0"/>
              <a:t>병변이</a:t>
            </a:r>
            <a:r>
              <a:rPr lang="ko-KR" altLang="en-US" dirty="0" smtClean="0"/>
              <a:t> 발생 →</a:t>
            </a:r>
            <a:r>
              <a:rPr lang="en-US" altLang="ko-KR" dirty="0" smtClean="0"/>
              <a:t> Progression?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but, </a:t>
            </a:r>
            <a:r>
              <a:rPr lang="ko-KR" altLang="en-US" dirty="0" smtClean="0"/>
              <a:t>치료 지속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 smtClean="0"/>
              <a:t> 36</a:t>
            </a:r>
            <a:r>
              <a:rPr lang="ko-KR" altLang="en-US" dirty="0" smtClean="0"/>
              <a:t>주 째</a:t>
            </a:r>
            <a:r>
              <a:rPr lang="en-US" altLang="ko-KR" dirty="0" smtClean="0"/>
              <a:t>, Regression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치료 중단 후에도 </a:t>
            </a:r>
            <a:r>
              <a:rPr lang="en-US" altLang="ko-KR" dirty="0" smtClean="0"/>
              <a:t>Durable response</a:t>
            </a:r>
            <a:r>
              <a:rPr lang="ko-KR" altLang="en-US" dirty="0" smtClean="0"/>
              <a:t>를 보인다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치료 범위가 넓다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; Bladder cancer, Melanoma – Response rate &gt; 50%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Lung cancer, LCC, H&amp;N cancer – </a:t>
            </a:r>
            <a:r>
              <a:rPr lang="en-US" altLang="ko-KR" dirty="0"/>
              <a:t>R</a:t>
            </a:r>
            <a:r>
              <a:rPr lang="en-US" altLang="ko-KR" dirty="0" smtClean="0"/>
              <a:t>esponse rate &lt; 50%</a:t>
            </a:r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CTx</a:t>
            </a:r>
            <a:r>
              <a:rPr lang="ko-KR" altLang="en-US" dirty="0" smtClean="0"/>
              <a:t>에 비해 </a:t>
            </a:r>
            <a:r>
              <a:rPr lang="en-US" altLang="ko-KR" dirty="0" smtClean="0"/>
              <a:t>QOL</a:t>
            </a:r>
            <a:r>
              <a:rPr lang="ko-KR" altLang="en-US" dirty="0" smtClean="0"/>
              <a:t>이 높다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환자의 나이와 무관하게 치료효과가 비슷하다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2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>
                <a:latin typeface="+mn-lt"/>
              </a:rPr>
              <a:t>다른 </a:t>
            </a:r>
            <a:r>
              <a:rPr lang="en-US" altLang="ko-KR" sz="3600" b="1" dirty="0" smtClean="0">
                <a:latin typeface="+mn-lt"/>
              </a:rPr>
              <a:t>Checkpoint inhibitor</a:t>
            </a:r>
            <a:r>
              <a:rPr lang="ko-KR" altLang="en-US" sz="3600" b="1" dirty="0" smtClean="0">
                <a:latin typeface="+mn-lt"/>
              </a:rPr>
              <a:t>의 필요성</a:t>
            </a:r>
            <a:endParaRPr lang="ko-KR" altLang="en-US" sz="3600" b="1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966920"/>
            <a:ext cx="7847316" cy="4023360"/>
          </a:xfrm>
        </p:spPr>
        <p:txBody>
          <a:bodyPr/>
          <a:lstStyle/>
          <a:p>
            <a:r>
              <a:rPr lang="en-US" altLang="ko-KR" dirty="0" smtClean="0"/>
              <a:t>1. Non-responder</a:t>
            </a:r>
            <a:r>
              <a:rPr lang="ko-KR" altLang="en-US" dirty="0" smtClean="0"/>
              <a:t>가 아직도 많다</a:t>
            </a:r>
            <a:r>
              <a:rPr lang="en-US" altLang="ko-KR" dirty="0" smtClean="0"/>
              <a:t>(80%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치료 후 </a:t>
            </a:r>
            <a:r>
              <a:rPr lang="en-US" altLang="ko-KR" dirty="0" smtClean="0"/>
              <a:t>overall survival </a:t>
            </a:r>
            <a:r>
              <a:rPr lang="ko-KR" altLang="en-US" dirty="0" smtClean="0"/>
              <a:t>이 여전히 낮다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치료 전부터 </a:t>
            </a:r>
            <a:r>
              <a:rPr lang="en-US" altLang="ko-KR" dirty="0" smtClean="0"/>
              <a:t>PD-1/PD-L1 inhibitor</a:t>
            </a:r>
            <a:r>
              <a:rPr lang="ko-KR" altLang="en-US" dirty="0" smtClean="0"/>
              <a:t>에 내성을 가지고 있는 환자가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치료 중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후에 재발되는 환자가 있다</a:t>
            </a:r>
            <a:r>
              <a:rPr lang="en-US" altLang="ko-KR" dirty="0" smtClean="0"/>
              <a:t>(acquired resistance).</a:t>
            </a:r>
          </a:p>
          <a:p>
            <a:r>
              <a:rPr lang="en-US" altLang="ko-KR" dirty="0" smtClean="0"/>
              <a:t>5. PD-1 independent pathway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09299"/>
            <a:ext cx="7847316" cy="39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3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109" y="418640"/>
            <a:ext cx="6413743" cy="58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Next generation checkpoint inhibitor??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Objective response rate ↑</a:t>
            </a:r>
          </a:p>
          <a:p>
            <a:r>
              <a:rPr lang="en-US" altLang="ko-KR" dirty="0" smtClean="0"/>
              <a:t>2. Durable response ↑</a:t>
            </a:r>
          </a:p>
          <a:p>
            <a:r>
              <a:rPr lang="en-US" altLang="ko-KR" dirty="0" smtClean="0"/>
              <a:t>3. Tolerability ↑</a:t>
            </a:r>
          </a:p>
          <a:p>
            <a:r>
              <a:rPr lang="en-US" altLang="ko-KR" dirty="0" smtClean="0"/>
              <a:t>4. Find different Mechanism of Action/Signal Pathway</a:t>
            </a:r>
            <a:r>
              <a:rPr lang="ko-KR" altLang="en-US" dirty="0"/>
              <a:t> </a:t>
            </a:r>
            <a:r>
              <a:rPr lang="en-US" altLang="ko-KR" dirty="0" smtClean="0"/>
              <a:t>– Maximize synergistic effect of combined therapy</a:t>
            </a:r>
          </a:p>
          <a:p>
            <a:r>
              <a:rPr lang="en-US" altLang="ko-KR" dirty="0" smtClean="0"/>
              <a:t>5. Innate resistance</a:t>
            </a:r>
            <a:r>
              <a:rPr lang="ko-KR" altLang="en-US" dirty="0" smtClean="0"/>
              <a:t>를 예측할 수 있는 암환자의 </a:t>
            </a:r>
            <a:r>
              <a:rPr lang="en-US" altLang="ko-KR" dirty="0" smtClean="0"/>
              <a:t>gene profile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targe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4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321255" y="2342736"/>
            <a:ext cx="4542254" cy="1138593"/>
          </a:xfrm>
        </p:spPr>
        <p:txBody>
          <a:bodyPr/>
          <a:lstStyle/>
          <a:p>
            <a:r>
              <a:rPr lang="ko-KR" altLang="en-US" sz="60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6000" b="1" dirty="0" smtClean="0">
                <a:solidFill>
                  <a:schemeClr val="tx1"/>
                </a:solidFill>
              </a:rPr>
              <a:t>.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0" y="473241"/>
            <a:ext cx="7888501" cy="4437282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4863" b="26533"/>
          <a:stretch/>
        </p:blipFill>
        <p:spPr>
          <a:xfrm>
            <a:off x="176058" y="5138993"/>
            <a:ext cx="8637224" cy="9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1. CAR T cell Therapy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/>
              <a:t>CAR(Chimeric Antigen Receptor) T cell Therapy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환자의 </a:t>
            </a:r>
            <a:r>
              <a:rPr lang="ko-KR" altLang="en-US" dirty="0" err="1" smtClean="0"/>
              <a:t>면역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이용하여 암을 치료하는 </a:t>
            </a:r>
            <a:r>
              <a:rPr lang="en-US" altLang="ko-KR" dirty="0"/>
              <a:t>Immunotherapy</a:t>
            </a:r>
            <a:r>
              <a:rPr lang="ko-KR" altLang="en-US" dirty="0"/>
              <a:t>의 </a:t>
            </a:r>
            <a:r>
              <a:rPr lang="ko-KR" altLang="en-US" dirty="0" smtClean="0"/>
              <a:t>하나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606514"/>
            <a:ext cx="4583431" cy="37050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2643086"/>
            <a:ext cx="8349256" cy="363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0105" y="1988820"/>
            <a:ext cx="2503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CD4, CD19…</a:t>
            </a:r>
          </a:p>
          <a:p>
            <a:r>
              <a:rPr lang="en-US" altLang="ko-KR" sz="2800" dirty="0" smtClean="0"/>
              <a:t>EGFR</a:t>
            </a:r>
          </a:p>
          <a:p>
            <a:r>
              <a:rPr lang="en-US" altLang="ko-KR" sz="2800" dirty="0" smtClean="0"/>
              <a:t>HER2</a:t>
            </a:r>
            <a:endParaRPr lang="ko-KR" altLang="en-US" sz="28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40105" y="0"/>
            <a:ext cx="4434840" cy="1702216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Target Antigen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b="1413"/>
          <a:stretch/>
        </p:blipFill>
        <p:spPr>
          <a:xfrm>
            <a:off x="4994910" y="167700"/>
            <a:ext cx="3943350" cy="61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19" y="1834304"/>
            <a:ext cx="7543801" cy="4372186"/>
          </a:xfrm>
        </p:spPr>
        <p:txBody>
          <a:bodyPr>
            <a:normAutofit/>
          </a:bodyPr>
          <a:lstStyle/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NHL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ALL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CLL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Multiple myeloma</a:t>
            </a:r>
          </a:p>
          <a:p>
            <a:pPr lvl="1"/>
            <a:r>
              <a:rPr lang="en-US" altLang="ko-KR" sz="2800" dirty="0" smtClean="0">
                <a:solidFill>
                  <a:srgbClr val="0070C0"/>
                </a:solidFill>
              </a:rPr>
              <a:t>Pancreatic cancer</a:t>
            </a:r>
          </a:p>
          <a:p>
            <a:pPr lvl="1"/>
            <a:r>
              <a:rPr lang="en-US" altLang="ko-KR" sz="2800" dirty="0" smtClean="0">
                <a:solidFill>
                  <a:srgbClr val="0070C0"/>
                </a:solidFill>
              </a:rPr>
              <a:t>Glioma</a:t>
            </a:r>
          </a:p>
          <a:p>
            <a:pPr lvl="1"/>
            <a:r>
              <a:rPr lang="en-US" altLang="ko-KR" sz="2800" dirty="0" smtClean="0">
                <a:solidFill>
                  <a:srgbClr val="0070C0"/>
                </a:solidFill>
              </a:rPr>
              <a:t>Brain tumor</a:t>
            </a:r>
          </a:p>
          <a:p>
            <a:pPr lvl="1"/>
            <a:r>
              <a:rPr lang="ko-KR" altLang="en-US" sz="2800" dirty="0" smtClean="0">
                <a:solidFill>
                  <a:srgbClr val="0070C0"/>
                </a:solidFill>
              </a:rPr>
              <a:t>기타 </a:t>
            </a:r>
            <a:r>
              <a:rPr lang="en-US" altLang="ko-KR" sz="2800" dirty="0" smtClean="0">
                <a:solidFill>
                  <a:srgbClr val="0070C0"/>
                </a:solidFill>
              </a:rPr>
              <a:t>solid tumors</a:t>
            </a:r>
            <a:endParaRPr lang="en-US" altLang="ko-KR" sz="2800" dirty="0">
              <a:solidFill>
                <a:srgbClr val="0070C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Indications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CTL019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4" y="2023964"/>
            <a:ext cx="8534657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10" y="0"/>
            <a:ext cx="4606290" cy="26198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41" y="4389119"/>
            <a:ext cx="754949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Adverse events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0" y="1737361"/>
            <a:ext cx="6953250" cy="4600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3419473" y="2708911"/>
            <a:ext cx="174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IL-6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IFN-</a:t>
            </a:r>
            <a:r>
              <a:rPr lang="el-GR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γ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▲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395746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50" dirty="0" err="1" smtClean="0">
                <a:solidFill>
                  <a:srgbClr val="FF0000"/>
                </a:solidFill>
              </a:rPr>
              <a:t>Sz</a:t>
            </a:r>
            <a:r>
              <a:rPr lang="en-US" altLang="ko-KR" sz="1750" dirty="0" smtClean="0">
                <a:solidFill>
                  <a:srgbClr val="FF0000"/>
                </a:solidFill>
              </a:rPr>
              <a:t>, Tremor, Confusion</a:t>
            </a:r>
            <a:endParaRPr lang="ko-KR" altLang="en-US" sz="17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latin typeface="+mn-lt"/>
              </a:rPr>
              <a:t>On-target, off-tumor responses</a:t>
            </a:r>
            <a:endParaRPr lang="ko-KR" altLang="en-US" sz="4400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59" y="1845734"/>
            <a:ext cx="8035291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The immune-mediated rejection of normal tissues that express the targeted </a:t>
            </a:r>
            <a:r>
              <a:rPr lang="en-US" altLang="ko-KR" dirty="0" smtClean="0"/>
              <a:t>antigen</a:t>
            </a:r>
          </a:p>
          <a:p>
            <a:r>
              <a:rPr lang="en-US" altLang="ko-KR" dirty="0" smtClean="0"/>
              <a:t>Ex) B cell </a:t>
            </a:r>
            <a:r>
              <a:rPr lang="en-US" altLang="ko-KR" dirty="0" err="1"/>
              <a:t>aplasias</a:t>
            </a:r>
            <a:r>
              <a:rPr lang="en-US" altLang="ko-KR" dirty="0"/>
              <a:t> induced by CD19-targeted </a:t>
            </a:r>
            <a:r>
              <a:rPr lang="en-US" altLang="ko-KR" dirty="0" smtClean="0"/>
              <a:t>CARs(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 smtClean="0"/>
              <a:t>manageable by IVIG)</a:t>
            </a:r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FF0000"/>
                </a:solidFill>
              </a:rPr>
              <a:t> The first </a:t>
            </a:r>
            <a:r>
              <a:rPr lang="en-US" altLang="ko-KR" dirty="0">
                <a:solidFill>
                  <a:srgbClr val="FF0000"/>
                </a:solidFill>
              </a:rPr>
              <a:t>fatal adverse event </a:t>
            </a:r>
            <a:endParaRPr lang="en-US" altLang="ko-KR" dirty="0" smtClean="0"/>
          </a:p>
          <a:p>
            <a:r>
              <a:rPr lang="en-US" altLang="ko-KR" dirty="0" smtClean="0"/>
              <a:t>occurred </a:t>
            </a:r>
            <a:r>
              <a:rPr lang="en-US" altLang="ko-KR" dirty="0"/>
              <a:t>in a patient with colorectal cancer </a:t>
            </a:r>
            <a:r>
              <a:rPr lang="en-US" altLang="ko-KR" dirty="0" smtClean="0"/>
              <a:t>treated with </a:t>
            </a:r>
            <a:r>
              <a:rPr lang="en-US" altLang="ko-KR" dirty="0"/>
              <a:t>high numbers of T cells expressing a third </a:t>
            </a:r>
            <a:r>
              <a:rPr lang="en-US" altLang="ko-KR" dirty="0" smtClean="0"/>
              <a:t>generation CAR </a:t>
            </a:r>
            <a:r>
              <a:rPr lang="en-US" altLang="ko-KR" dirty="0"/>
              <a:t>targeting </a:t>
            </a:r>
            <a:r>
              <a:rPr lang="en-US" altLang="ko-KR" dirty="0" smtClean="0"/>
              <a:t>ERBB2/HER2. 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patient </a:t>
            </a:r>
            <a:r>
              <a:rPr lang="en-US" altLang="ko-KR" dirty="0" smtClean="0"/>
              <a:t>developed respiratory </a:t>
            </a:r>
            <a:r>
              <a:rPr lang="en-US" altLang="ko-KR" dirty="0"/>
              <a:t>distress and cardiac arrests shortly after the T </a:t>
            </a:r>
            <a:r>
              <a:rPr lang="en-US" altLang="ko-KR" dirty="0" smtClean="0"/>
              <a:t>cell </a:t>
            </a:r>
            <a:r>
              <a:rPr lang="en-US" altLang="ko-KR" dirty="0"/>
              <a:t>transfer and died of multisystem organ failure 5 days </a:t>
            </a:r>
            <a:r>
              <a:rPr lang="en-US" altLang="ko-KR" dirty="0" smtClean="0"/>
              <a:t>later.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b="1" dirty="0" smtClean="0"/>
              <a:t>Emerging </a:t>
            </a:r>
            <a:r>
              <a:rPr lang="en-US" altLang="ko-KR" b="1" dirty="0"/>
              <a:t>solutions to improve CAR </a:t>
            </a:r>
            <a:r>
              <a:rPr lang="en-US" altLang="ko-KR" b="1" dirty="0" smtClean="0"/>
              <a:t>safety : Switch CAR T cell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25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1" dirty="0" smtClean="0">
                <a:latin typeface="+mn-lt"/>
              </a:rPr>
              <a:t>2. PD-1/PD-L1 Ab</a:t>
            </a:r>
            <a:r>
              <a:rPr lang="ko-KR" altLang="en-US" sz="4000" b="1" dirty="0" smtClean="0">
                <a:latin typeface="+mn-lt"/>
              </a:rPr>
              <a:t>를</a:t>
            </a:r>
            <a:r>
              <a:rPr lang="en-US" altLang="ko-KR" sz="4000" b="1" dirty="0" smtClean="0">
                <a:latin typeface="+mn-lt"/>
              </a:rPr>
              <a:t> </a:t>
            </a:r>
            <a:r>
              <a:rPr lang="ko-KR" altLang="en-US" sz="4000" b="1" dirty="0" smtClean="0">
                <a:latin typeface="+mn-lt"/>
              </a:rPr>
              <a:t>넘어서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3200" i="1" dirty="0" smtClean="0"/>
              <a:t>Next generation immune checkpoint inhibitor</a:t>
            </a:r>
            <a:endParaRPr lang="ko-KR" altLang="en-US" sz="4000" i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491" y="1883884"/>
            <a:ext cx="3891754" cy="310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60" y="1894901"/>
            <a:ext cx="3892027" cy="30919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9491" y="5132912"/>
            <a:ext cx="3094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PD-1 </a:t>
            </a:r>
            <a:r>
              <a:rPr lang="en-US" altLang="ko-KR" b="1" dirty="0" smtClean="0"/>
              <a:t>inhibitors</a:t>
            </a:r>
          </a:p>
          <a:p>
            <a:r>
              <a:rPr lang="en-US" altLang="ko-KR" dirty="0" err="1" smtClean="0"/>
              <a:t>Pembrolizumab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Keytruda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Nivolumab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Opdivo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13962" y="51333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PD-L1 </a:t>
            </a:r>
            <a:r>
              <a:rPr lang="en-US" altLang="ko-KR" b="1" dirty="0" smtClean="0"/>
              <a:t>inhibitors</a:t>
            </a:r>
          </a:p>
          <a:p>
            <a:r>
              <a:rPr lang="en-US" altLang="ko-KR" dirty="0" err="1" smtClean="0"/>
              <a:t>Atezolizumab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Tecentriq</a:t>
            </a:r>
            <a:r>
              <a:rPr lang="en-US" altLang="ko-KR" dirty="0"/>
              <a:t>)</a:t>
            </a:r>
          </a:p>
          <a:p>
            <a:r>
              <a:rPr lang="en-US" altLang="ko-KR" dirty="0" err="1" smtClean="0"/>
              <a:t>Avelumab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Bavencio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Durvalumab</a:t>
            </a:r>
            <a:r>
              <a:rPr lang="en-US" altLang="ko-KR" dirty="0"/>
              <a:t> (</a:t>
            </a:r>
            <a:r>
              <a:rPr lang="en-US" altLang="ko-KR" dirty="0" err="1"/>
              <a:t>Imfinzi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43639" y="5133386"/>
            <a:ext cx="2109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CTLA-4 inhibitor</a:t>
            </a:r>
          </a:p>
          <a:p>
            <a:r>
              <a:rPr lang="en-US" altLang="ko-KR" dirty="0" smtClean="0"/>
              <a:t>Ipilimumab </a:t>
            </a:r>
            <a:r>
              <a:rPr lang="en-US" altLang="ko-KR" dirty="0"/>
              <a:t>(</a:t>
            </a:r>
            <a:r>
              <a:rPr lang="en-US" altLang="ko-KR" dirty="0" err="1"/>
              <a:t>Yervoy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6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216</TotalTime>
  <Words>953</Words>
  <Application>Microsoft Office PowerPoint</Application>
  <PresentationFormat>화면 슬라이드 쇼(4:3)</PresentationFormat>
  <Paragraphs>86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Calibri</vt:lpstr>
      <vt:lpstr>Calibri Light</vt:lpstr>
      <vt:lpstr>Wingdings</vt:lpstr>
      <vt:lpstr>추억</vt:lpstr>
      <vt:lpstr>Joint R&amp;D Program Workshop</vt:lpstr>
      <vt:lpstr>PowerPoint 프레젠테이션</vt:lpstr>
      <vt:lpstr>1. CAR T cell Therapy</vt:lpstr>
      <vt:lpstr>Target Antigen</vt:lpstr>
      <vt:lpstr>Indications</vt:lpstr>
      <vt:lpstr>CTL019</vt:lpstr>
      <vt:lpstr>Adverse events</vt:lpstr>
      <vt:lpstr>On-target, off-tumor responses</vt:lpstr>
      <vt:lpstr>2. PD-1/PD-L1 Ab를 넘어서 Next generation immune checkpoint inhibitor</vt:lpstr>
      <vt:lpstr>Immune checkpoint inhibitor의 장점</vt:lpstr>
      <vt:lpstr>다른 Checkpoint inhibitor의 필요성</vt:lpstr>
      <vt:lpstr>PowerPoint 프레젠테이션</vt:lpstr>
      <vt:lpstr>Next generation checkpoint inhibitor??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R&amp;D program workshop</dc:title>
  <dc:creator>hahye kh</dc:creator>
  <cp:lastModifiedBy>hahye kh</cp:lastModifiedBy>
  <cp:revision>24</cp:revision>
  <dcterms:created xsi:type="dcterms:W3CDTF">2017-08-09T02:08:09Z</dcterms:created>
  <dcterms:modified xsi:type="dcterms:W3CDTF">2017-08-09T06:16:47Z</dcterms:modified>
</cp:coreProperties>
</file>