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31" r:id="rId3"/>
    <p:sldId id="343" r:id="rId4"/>
    <p:sldId id="332" r:id="rId5"/>
    <p:sldId id="335" r:id="rId6"/>
    <p:sldId id="322" r:id="rId7"/>
    <p:sldId id="324" r:id="rId8"/>
    <p:sldId id="326" r:id="rId9"/>
    <p:sldId id="329" r:id="rId10"/>
    <p:sldId id="336" r:id="rId11"/>
    <p:sldId id="340" r:id="rId12"/>
    <p:sldId id="341" r:id="rId13"/>
    <p:sldId id="257" r:id="rId14"/>
    <p:sldId id="285" r:id="rId15"/>
    <p:sldId id="258" r:id="rId16"/>
    <p:sldId id="276" r:id="rId17"/>
    <p:sldId id="260" r:id="rId18"/>
    <p:sldId id="261" r:id="rId19"/>
    <p:sldId id="262" r:id="rId20"/>
    <p:sldId id="263" r:id="rId21"/>
    <p:sldId id="264" r:id="rId22"/>
    <p:sldId id="259" r:id="rId23"/>
    <p:sldId id="282" r:id="rId24"/>
    <p:sldId id="270" r:id="rId25"/>
    <p:sldId id="265" r:id="rId26"/>
    <p:sldId id="266" r:id="rId27"/>
    <p:sldId id="267" r:id="rId28"/>
    <p:sldId id="268" r:id="rId29"/>
    <p:sldId id="269" r:id="rId30"/>
    <p:sldId id="283" r:id="rId31"/>
    <p:sldId id="308" r:id="rId32"/>
    <p:sldId id="271" r:id="rId33"/>
    <p:sldId id="272" r:id="rId34"/>
    <p:sldId id="273" r:id="rId35"/>
    <p:sldId id="274" r:id="rId36"/>
    <p:sldId id="275" r:id="rId37"/>
    <p:sldId id="278" r:id="rId38"/>
    <p:sldId id="279" r:id="rId39"/>
    <p:sldId id="28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44" r:id="rId54"/>
    <p:sldId id="307" r:id="rId55"/>
    <p:sldId id="281" r:id="rId56"/>
    <p:sldId id="284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0" autoAdjust="0"/>
    <p:restoredTop sz="94590"/>
  </p:normalViewPr>
  <p:slideViewPr>
    <p:cSldViewPr snapToGrid="0" snapToObjects="1">
      <p:cViewPr varScale="1">
        <p:scale>
          <a:sx n="91" d="100"/>
          <a:sy n="91" d="100"/>
        </p:scale>
        <p:origin x="184" y="7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B0C7A-BE91-40C4-8DCB-F926C2BE91F0}" type="datetimeFigureOut">
              <a:rPr lang="ko-KR" altLang="en-US" smtClean="0"/>
              <a:t>2017. 5. 10.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3ECD-478A-4EE8-BCAD-F4490803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10F40-A11A-42F6-A342-BFC0B587F50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58ED-12ED-1142-8369-DADF60CDC5D9}" type="datetimeFigureOut"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6871-E80D-9340-BCF8-763FE021A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tidyver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tidyverse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tleek/modules/tree/bf6eb222287be1cc7165ae927704258b5fb22786/04_ExploratoryAnalysis/ggplot2/p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1294"/>
            <a:ext cx="7772400" cy="1750770"/>
          </a:xfrm>
        </p:spPr>
        <p:txBody>
          <a:bodyPr>
            <a:normAutofit/>
          </a:bodyPr>
          <a:lstStyle/>
          <a:p>
            <a:r>
              <a:rPr lang="en-US" altLang="ko-KR" dirty="0"/>
              <a:t>R Programming Week </a:t>
            </a:r>
            <a:r>
              <a:rPr lang="en-US" altLang="ko-KR" dirty="0" smtClean="0"/>
              <a:t>9: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Rmarkdown</a:t>
            </a:r>
            <a:r>
              <a:rPr lang="en-US" dirty="0" smtClean="0"/>
              <a:t> / </a:t>
            </a:r>
            <a:r>
              <a:rPr lang="en-US" dirty="0" err="1" smtClean="0"/>
              <a:t>ggplot2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6374"/>
            <a:ext cx="6400800" cy="1314450"/>
          </a:xfrm>
        </p:spPr>
        <p:txBody>
          <a:bodyPr/>
          <a:lstStyle/>
          <a:p>
            <a:r>
              <a:rPr lang="en-US" i="1" dirty="0" smtClean="0"/>
              <a:t>Sungpil Han, M.D/</a:t>
            </a:r>
            <a:r>
              <a:rPr lang="en-US" i="1" dirty="0" err="1" smtClean="0"/>
              <a:t>Ph.D</a:t>
            </a:r>
            <a:endParaRPr lang="en-US" i="1" dirty="0" smtClean="0"/>
          </a:p>
          <a:p>
            <a:r>
              <a:rPr lang="en-US" i="1" dirty="0" smtClean="0"/>
              <a:t>2017-05-09 UOU Lecture</a:t>
            </a:r>
          </a:p>
        </p:txBody>
      </p:sp>
    </p:spTree>
    <p:extLst>
      <p:ext uri="{BB962C8B-B14F-4D97-AF65-F5344CB8AC3E}">
        <p14:creationId xmlns:p14="http://schemas.microsoft.com/office/powerpoint/2010/main" val="1102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0"/>
            <a:ext cx="9075420" cy="5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6200" y="361950"/>
            <a:ext cx="838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231" y="3304443"/>
            <a:ext cx="961292" cy="13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8523" y="3119777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Getwd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RStudio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1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err="1" smtClean="0"/>
              <a:t>Rmarkdown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implementation of the </a:t>
            </a:r>
            <a:r>
              <a:rPr lang="en-US" i="1" dirty="0"/>
              <a:t>Grammar of Graphics</a:t>
            </a:r>
            <a:r>
              <a:rPr lang="en-US" dirty="0"/>
              <a:t> by Leland Wilkinson</a:t>
            </a:r>
          </a:p>
          <a:p>
            <a:r>
              <a:rPr lang="en-US" dirty="0"/>
              <a:t>Written by Hadley Wickham (while he was a graduate student at Iowa State)</a:t>
            </a:r>
          </a:p>
          <a:p>
            <a:r>
              <a:rPr lang="en-US" dirty="0"/>
              <a:t>A “third” graphics system for R (along with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lattice</a:t>
            </a:r>
            <a:r>
              <a:rPr lang="en-US" dirty="0"/>
              <a:t>)</a:t>
            </a:r>
          </a:p>
          <a:p>
            <a:r>
              <a:rPr lang="en-US" dirty="0"/>
              <a:t>Available from CRAN via </a:t>
            </a:r>
            <a:r>
              <a:rPr lang="en-US" sz="2800" dirty="0" err="1">
                <a:latin typeface="Courier"/>
                <a:cs typeface="Courier"/>
              </a:rPr>
              <a:t>install.packages</a:t>
            </a:r>
            <a:r>
              <a:rPr lang="en-US" sz="2800" dirty="0">
                <a:latin typeface="Courier"/>
                <a:cs typeface="Courier"/>
              </a:rPr>
              <a:t>()</a:t>
            </a:r>
          </a:p>
          <a:p>
            <a:r>
              <a:rPr lang="en-US" sz="2800" dirty="0">
                <a:cs typeface="Courier"/>
              </a:rPr>
              <a:t>Web site: </a:t>
            </a:r>
            <a:r>
              <a:rPr lang="en-US" sz="2800" dirty="0">
                <a:cs typeface="Courier"/>
                <a:hlinkClick r:id="rId2"/>
              </a:rPr>
              <a:t>http://</a:t>
            </a:r>
            <a:r>
              <a:rPr lang="en-US" sz="2800" dirty="0" err="1" smtClean="0">
                <a:cs typeface="Courier"/>
                <a:hlinkClick r:id="rId2"/>
              </a:rPr>
              <a:t>ggplot2.tidyverse.org</a:t>
            </a:r>
            <a:r>
              <a:rPr lang="en-US" sz="2800" dirty="0" smtClean="0">
                <a:cs typeface="Courier"/>
              </a:rPr>
              <a:t> 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7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" y="167882"/>
            <a:ext cx="4170578" cy="480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7" y="280392"/>
            <a:ext cx="4630327" cy="45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  <a:p>
            <a:r>
              <a:rPr lang="en-US"/>
              <a:t>“Shorten the distance from mind to page”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“In brief, the grammar tells us that a statistical graphic is a </a:t>
            </a:r>
            <a:r>
              <a:rPr lang="en-US" b="1"/>
              <a:t>mapping</a:t>
            </a:r>
            <a:r>
              <a:rPr lang="en-US"/>
              <a:t> from data to </a:t>
            </a:r>
            <a:r>
              <a:rPr lang="en-US" b="1"/>
              <a:t>aesthetic</a:t>
            </a:r>
            <a:r>
              <a:rPr lang="en-US"/>
              <a:t> attributes (colour, shape, size) of </a:t>
            </a:r>
            <a:r>
              <a:rPr lang="en-US" b="1"/>
              <a:t>geometric</a:t>
            </a:r>
            <a:r>
              <a:rPr lang="en-US"/>
              <a:t> objects (points, lines, bars). The plot may also contain statistical transformations of the data and is drawn on a specific coordinate system”</a:t>
            </a:r>
          </a:p>
          <a:p>
            <a:pPr marL="0" indent="0" algn="r">
              <a:buNone/>
            </a:pPr>
            <a:r>
              <a:rPr lang="en-US">
                <a:effectLst/>
              </a:rPr>
              <a:t>from </a:t>
            </a:r>
            <a:r>
              <a:rPr lang="en-US" i="1"/>
              <a:t>ggplot2</a:t>
            </a:r>
            <a:r>
              <a:rPr lang="en-US"/>
              <a:t> book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5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“Artist’s palette” model</a:t>
            </a:r>
          </a:p>
          <a:p>
            <a:r>
              <a:rPr lang="en-US"/>
              <a:t>Start with blank canvas and build up from there</a:t>
            </a:r>
          </a:p>
          <a:p>
            <a:r>
              <a:rPr lang="en-US"/>
              <a:t>Start with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(or similar)</a:t>
            </a:r>
          </a:p>
          <a:p>
            <a:r>
              <a:rPr lang="en-US"/>
              <a:t>Use annotation functions to add/modify (</a:t>
            </a:r>
            <a:r>
              <a:rPr lang="en-US">
                <a:latin typeface="Courier"/>
                <a:cs typeface="Courier"/>
              </a:rPr>
              <a:t>text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lines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points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axis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91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Convenient, mirrors how we think of building plots and analyzing data</a:t>
            </a:r>
          </a:p>
          <a:p>
            <a:r>
              <a:rPr lang="en-US"/>
              <a:t>Can’t go back once plot has started (i.e. to adjust margins); need to plan in advance</a:t>
            </a:r>
          </a:p>
          <a:p>
            <a:r>
              <a:rPr lang="en-US"/>
              <a:t>Difficult to “translate” to others once a new plot has been created (no graphical “language”)</a:t>
            </a:r>
          </a:p>
          <a:p>
            <a:pPr lvl="1"/>
            <a:r>
              <a:rPr lang="en-US"/>
              <a:t>Plot is just a series of R commands</a:t>
            </a:r>
          </a:p>
        </p:txBody>
      </p:sp>
    </p:spTree>
    <p:extLst>
      <p:ext uri="{BB962C8B-B14F-4D97-AF65-F5344CB8AC3E}">
        <p14:creationId xmlns:p14="http://schemas.microsoft.com/office/powerpoint/2010/main" val="165811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Plots are created with a single function call (</a:t>
            </a:r>
            <a:r>
              <a:rPr lang="en-US">
                <a:latin typeface="Courier"/>
                <a:cs typeface="Courier"/>
              </a:rPr>
              <a:t>xyplot</a:t>
            </a:r>
            <a:r>
              <a:rPr lang="en-US"/>
              <a:t>, </a:t>
            </a:r>
            <a:r>
              <a:rPr lang="en-US">
                <a:latin typeface="Courier"/>
                <a:cs typeface="Courier"/>
              </a:rPr>
              <a:t>bwplot</a:t>
            </a:r>
            <a:r>
              <a:rPr lang="en-US"/>
              <a:t>, etc.)</a:t>
            </a:r>
          </a:p>
          <a:p>
            <a:r>
              <a:rPr lang="en-US"/>
              <a:t>Most useful for conditioning types of plots: Looking at how </a:t>
            </a:r>
            <a:r>
              <a:rPr lang="en-US" i="1"/>
              <a:t>y</a:t>
            </a:r>
            <a:r>
              <a:rPr lang="en-US"/>
              <a:t> changes with </a:t>
            </a:r>
            <a:r>
              <a:rPr lang="en-US" i="1"/>
              <a:t>x</a:t>
            </a:r>
            <a:r>
              <a:rPr lang="en-US"/>
              <a:t> across levels of </a:t>
            </a:r>
            <a:r>
              <a:rPr lang="en-US" i="1"/>
              <a:t>z</a:t>
            </a:r>
          </a:p>
          <a:p>
            <a:r>
              <a:rPr lang="en-US"/>
              <a:t>Thinks like margins/spacing set automatically because entire plot is specified at once</a:t>
            </a:r>
          </a:p>
          <a:p>
            <a:r>
              <a:rPr lang="en-US"/>
              <a:t>Good for putting many many plots on a screen</a:t>
            </a:r>
          </a:p>
        </p:txBody>
      </p:sp>
    </p:spTree>
    <p:extLst>
      <p:ext uri="{BB962C8B-B14F-4D97-AF65-F5344CB8AC3E}">
        <p14:creationId xmlns:p14="http://schemas.microsoft.com/office/powerpoint/2010/main" val="35510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Rstudio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 smtClean="0"/>
              <a:t>Rmarkdown</a:t>
            </a:r>
            <a:r>
              <a:rPr lang="en-US" altLang="ko-KR" dirty="0" smtClean="0"/>
              <a:t> (10 min)</a:t>
            </a:r>
          </a:p>
          <a:p>
            <a:r>
              <a:rPr lang="en-US" altLang="ko-KR" dirty="0" err="1"/>
              <a:t>g</a:t>
            </a:r>
            <a:r>
              <a:rPr lang="en-US" altLang="ko-KR" dirty="0" err="1" smtClean="0"/>
              <a:t>gplot2</a:t>
            </a:r>
            <a:r>
              <a:rPr lang="en-US" altLang="ko-KR" dirty="0" smtClean="0"/>
              <a:t> (30 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6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Lattice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 awkward to specify an entire plot in a single function call</a:t>
            </a:r>
          </a:p>
          <a:p>
            <a:r>
              <a:rPr lang="en-US"/>
              <a:t>Annotation in plot is not intuitive</a:t>
            </a:r>
          </a:p>
          <a:p>
            <a:r>
              <a:rPr lang="en-US"/>
              <a:t>Use of panel functions and subscripts difficult ot wield and requires intense preparation</a:t>
            </a:r>
          </a:p>
          <a:p>
            <a:r>
              <a:rPr lang="en-US"/>
              <a:t>Cannot “add” to the plot once it’s created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 Systems in R: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83300"/>
          </a:xfrm>
        </p:spPr>
        <p:txBody>
          <a:bodyPr>
            <a:normAutofit lnSpcReduction="10000"/>
          </a:bodyPr>
          <a:lstStyle/>
          <a:p>
            <a:r>
              <a:rPr lang="en-US"/>
              <a:t>Split the difference between base and lattice</a:t>
            </a:r>
          </a:p>
          <a:p>
            <a:r>
              <a:rPr lang="en-US"/>
              <a:t>Automatically deals with spacings, text, titles but also allows you to annotate by “adding”</a:t>
            </a:r>
          </a:p>
          <a:p>
            <a:r>
              <a:rPr lang="en-US"/>
              <a:t>Superficial similarity to lattice but generally easier/more intuitive to use</a:t>
            </a:r>
          </a:p>
          <a:p>
            <a:r>
              <a:rPr lang="en-US"/>
              <a:t>Default mode makes many choices for you (but you </a:t>
            </a:r>
            <a:r>
              <a:rPr lang="en-US" i="1"/>
              <a:t>can</a:t>
            </a:r>
            <a:r>
              <a:rPr lang="en-US"/>
              <a:t> customize!)</a:t>
            </a:r>
          </a:p>
        </p:txBody>
      </p:sp>
    </p:spTree>
    <p:extLst>
      <p:ext uri="{BB962C8B-B14F-4D97-AF65-F5344CB8AC3E}">
        <p14:creationId xmlns:p14="http://schemas.microsoft.com/office/powerpoint/2010/main" val="353966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Works much like the </a:t>
            </a:r>
            <a:r>
              <a:rPr lang="en-US">
                <a:latin typeface="Courier"/>
                <a:cs typeface="Courier"/>
              </a:rPr>
              <a:t>plot</a:t>
            </a:r>
            <a:r>
              <a:rPr lang="en-US"/>
              <a:t> function in base graphics system</a:t>
            </a:r>
          </a:p>
          <a:p>
            <a:r>
              <a:rPr lang="en-US"/>
              <a:t>Looks for data in a data frame, similar to lattice, or in the parent environment</a:t>
            </a:r>
          </a:p>
          <a:p>
            <a:r>
              <a:rPr lang="en-US"/>
              <a:t>Plots are made up of </a:t>
            </a:r>
            <a:r>
              <a:rPr lang="en-US" i="1"/>
              <a:t>aesthetics</a:t>
            </a:r>
            <a:r>
              <a:rPr lang="en-US"/>
              <a:t> (size, shape, color) and </a:t>
            </a:r>
            <a:r>
              <a:rPr lang="en-US" i="1"/>
              <a:t>geoms</a:t>
            </a:r>
            <a:r>
              <a:rPr lang="en-US"/>
              <a:t> (points, lines)</a:t>
            </a:r>
          </a:p>
        </p:txBody>
      </p:sp>
    </p:spTree>
    <p:extLst>
      <p:ext uri="{BB962C8B-B14F-4D97-AF65-F5344CB8AC3E}">
        <p14:creationId xmlns:p14="http://schemas.microsoft.com/office/powerpoint/2010/main" val="2745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Basics: </a:t>
            </a:r>
            <a:r>
              <a:rPr lang="en-US" sz="3600">
                <a:latin typeface="Courier"/>
                <a:cs typeface="Courier"/>
              </a:rPr>
              <a:t>qplot()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Factors are important for indicating subsets of the data (if they are to have different properties); they should be </a:t>
            </a:r>
            <a:r>
              <a:rPr lang="en-US" b="1"/>
              <a:t>labeled</a:t>
            </a:r>
          </a:p>
          <a:p>
            <a:r>
              <a:rPr lang="en-US"/>
              <a:t>The qplot() hides what goes on underneath, which is okay for most operations</a:t>
            </a:r>
          </a:p>
          <a:p>
            <a:r>
              <a:rPr lang="en-US"/>
              <a:t>ggplot() is the core function and very flexible for doing things qplot() cannot do</a:t>
            </a:r>
          </a:p>
        </p:txBody>
      </p:sp>
    </p:spTree>
    <p:extLst>
      <p:ext uri="{BB962C8B-B14F-4D97-AF65-F5344CB8AC3E}">
        <p14:creationId xmlns:p14="http://schemas.microsoft.com/office/powerpoint/2010/main" val="118619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Dataset</a:t>
            </a:r>
          </a:p>
        </p:txBody>
      </p:sp>
      <p:pic>
        <p:nvPicPr>
          <p:cNvPr id="4" name="Picture 3" descr="Screen Shot 2013-09-24 at 10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8" y="1252974"/>
            <a:ext cx="8687403" cy="3632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6298" y="1252974"/>
            <a:ext cx="2657384" cy="591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 label information important for annotation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4641799" y="1844248"/>
            <a:ext cx="3083199" cy="181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5922671" y="1844245"/>
            <a:ext cx="1802327" cy="236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ggplot2 “Hello, world!”</a:t>
            </a:r>
          </a:p>
        </p:txBody>
      </p:sp>
      <p:pic>
        <p:nvPicPr>
          <p:cNvPr id="4" name="Picture 3" descr="ggplot_hel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7" y="1063233"/>
            <a:ext cx="5812343" cy="4055123"/>
          </a:xfrm>
          <a:prstGeom prst="rect">
            <a:avLst/>
          </a:prstGeom>
        </p:spPr>
      </p:pic>
      <p:pic>
        <p:nvPicPr>
          <p:cNvPr id="5" name="Picture 4" descr="Screen Shot 2013-09-23 at 4.5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00" y="1307532"/>
            <a:ext cx="2706799" cy="494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4266" y="2419831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 coord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1528" y="2430780"/>
            <a:ext cx="897705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y coord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7083118" y="1801722"/>
            <a:ext cx="142319" cy="6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flipH="1" flipV="1">
            <a:off x="7790608" y="1801718"/>
            <a:ext cx="309773" cy="62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0601" y="3064956"/>
            <a:ext cx="1345052" cy="339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data frame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45677" y="1801718"/>
            <a:ext cx="0" cy="1263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pic>
        <p:nvPicPr>
          <p:cNvPr id="3" name="Picture 2" descr="ggplot_hel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8" y="1063230"/>
            <a:ext cx="6330932" cy="3547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267" y="4611189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color = drv)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801" y="3991075"/>
            <a:ext cx="1565510" cy="492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color aesthetic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08780" y="4237436"/>
            <a:ext cx="1248029" cy="37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09201" y="1182541"/>
            <a:ext cx="1565510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 legend placement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356802" y="1883305"/>
            <a:ext cx="935154" cy="766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geom</a:t>
            </a:r>
          </a:p>
        </p:txBody>
      </p:sp>
      <p:pic>
        <p:nvPicPr>
          <p:cNvPr id="3" name="Picture 2" descr="ggplot_hellow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4040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0686" y="4523594"/>
            <a:ext cx="617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qplot(displ, hwy, data = mpg, geom = c("point", "smooth"))</a:t>
            </a:r>
          </a:p>
        </p:txBody>
      </p:sp>
    </p:spTree>
    <p:extLst>
      <p:ext uri="{BB962C8B-B14F-4D97-AF65-F5344CB8AC3E}">
        <p14:creationId xmlns:p14="http://schemas.microsoft.com/office/powerpoint/2010/main" val="2751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pic>
        <p:nvPicPr>
          <p:cNvPr id="3" name="Picture 2" descr="ggplot_hellow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4989"/>
            <a:ext cx="60960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0177" y="4427565"/>
            <a:ext cx="35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qplot(hwy, data = mpg, fill = drv)</a:t>
            </a:r>
          </a:p>
        </p:txBody>
      </p:sp>
    </p:spTree>
    <p:extLst>
      <p:ext uri="{BB962C8B-B14F-4D97-AF65-F5344CB8AC3E}">
        <p14:creationId xmlns:p14="http://schemas.microsoft.com/office/powerpoint/2010/main" val="6206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Facets</a:t>
            </a:r>
          </a:p>
        </p:txBody>
      </p:sp>
      <p:pic>
        <p:nvPicPr>
          <p:cNvPr id="3" name="Picture 2" descr="ggplot_hellow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2" y="1488197"/>
            <a:ext cx="5550472" cy="31105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 descr="ggplot_hellow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34" y="1281003"/>
            <a:ext cx="3243230" cy="331722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05554" y="4741099"/>
            <a:ext cx="5661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, data = mpg, facets = </a:t>
            </a:r>
            <a:r>
              <a:rPr lang="en-US" dirty="0" err="1"/>
              <a:t>drv</a:t>
            </a:r>
            <a:r>
              <a:rPr lang="en-US" dirty="0"/>
              <a:t> ~ ., </a:t>
            </a:r>
            <a:r>
              <a:rPr lang="en-US" dirty="0" err="1"/>
              <a:t>binwidth</a:t>
            </a:r>
            <a:r>
              <a:rPr lang="en-US" dirty="0"/>
              <a:t> =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56" y="1030299"/>
            <a:ext cx="48311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, data = mpg, facets = . ~ </a:t>
            </a:r>
            <a:r>
              <a:rPr lang="en-US" dirty="0" err="1"/>
              <a:t>drv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Rstudio.com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05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MAACS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Allergen and Asthma Cohort Study</a:t>
            </a:r>
          </a:p>
          <a:p>
            <a:r>
              <a:rPr lang="en-US" dirty="0"/>
              <a:t>Baltimore children (aged 5—17)</a:t>
            </a:r>
          </a:p>
          <a:p>
            <a:r>
              <a:rPr lang="en-US" dirty="0"/>
              <a:t>Persistent asthma, exacerbation in past year</a:t>
            </a:r>
          </a:p>
          <a:p>
            <a:r>
              <a:rPr lang="en-US" dirty="0"/>
              <a:t>Study indoor environment and its relationship with asthma morbidity</a:t>
            </a:r>
          </a:p>
          <a:p>
            <a:r>
              <a:rPr lang="en-US" dirty="0"/>
              <a:t>Recent publication: 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WqE9j8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2" y="4400156"/>
            <a:ext cx="3937488" cy="7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BMI (normal vs. overweight) modify the relationship between PM</a:t>
            </a:r>
            <a:r>
              <a:rPr lang="en-US" baseline="-25000" dirty="0"/>
              <a:t>2.5</a:t>
            </a:r>
            <a:r>
              <a:rPr lang="en-US" dirty="0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119509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MAACS</a:t>
            </a:r>
          </a:p>
        </p:txBody>
      </p:sp>
      <p:pic>
        <p:nvPicPr>
          <p:cNvPr id="3" name="Picture 2" descr="Screen Shot 2013-09-24 at 10.42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0" y="1287475"/>
            <a:ext cx="8712092" cy="2095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950" y="452728"/>
            <a:ext cx="1496266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Exhaled nitric oxide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2866" y="3542113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particulate matter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742" y="4328254"/>
            <a:ext cx="1728301" cy="610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Sensitized to mouse allergen</a:t>
            </a: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54865" y="1063233"/>
            <a:ext cx="192218" cy="113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1147961" y="2967052"/>
            <a:ext cx="554902" cy="880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854865" y="3383379"/>
            <a:ext cx="174026" cy="94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eNO</a:t>
            </a:r>
          </a:p>
        </p:txBody>
      </p:sp>
      <p:pic>
        <p:nvPicPr>
          <p:cNvPr id="3" name="Picture 2" descr="maac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67" y="1068882"/>
            <a:ext cx="6092138" cy="359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503" y="464256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by Group</a:t>
            </a:r>
          </a:p>
        </p:txBody>
      </p:sp>
      <p:pic>
        <p:nvPicPr>
          <p:cNvPr id="3" name="Picture 2" descr="maac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11" y="1063230"/>
            <a:ext cx="6211577" cy="3666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0796" y="467541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qplot</a:t>
            </a:r>
            <a:r>
              <a:rPr lang="en-US" dirty="0"/>
              <a:t>(log(</a:t>
            </a:r>
            <a:r>
              <a:rPr lang="en-US" dirty="0" err="1"/>
              <a:t>eno</a:t>
            </a:r>
            <a:r>
              <a:rPr lang="en-US" dirty="0"/>
              <a:t>), data = </a:t>
            </a:r>
            <a:r>
              <a:rPr lang="en-US" dirty="0" err="1"/>
              <a:t>maacs</a:t>
            </a:r>
            <a:r>
              <a:rPr lang="en-US" dirty="0"/>
              <a:t>, fill = </a:t>
            </a:r>
            <a:r>
              <a:rPr lang="en-US" dirty="0" err="1"/>
              <a:t>mopos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8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Smooth</a:t>
            </a:r>
          </a:p>
        </p:txBody>
      </p:sp>
      <p:pic>
        <p:nvPicPr>
          <p:cNvPr id="3" name="Picture 2" descr="maac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8" y="1063230"/>
            <a:ext cx="4051300" cy="3365500"/>
          </a:xfrm>
          <a:prstGeom prst="rect">
            <a:avLst/>
          </a:prstGeom>
        </p:spPr>
      </p:pic>
      <p:pic>
        <p:nvPicPr>
          <p:cNvPr id="4" name="Picture 3" descr="maac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53" y="1063231"/>
            <a:ext cx="4314195" cy="358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038" y="4739909"/>
            <a:ext cx="4540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"density", color = </a:t>
            </a:r>
            <a:r>
              <a:rPr lang="en-US" sz="1200" dirty="0" err="1"/>
              <a:t>mopos</a:t>
            </a:r>
            <a:r>
              <a:rPr lang="en-US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64" y="4460378"/>
            <a:ext cx="346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qplot</a:t>
            </a:r>
            <a:r>
              <a:rPr lang="en-US" sz="1200" dirty="0"/>
              <a:t>(log(</a:t>
            </a:r>
            <a:r>
              <a:rPr lang="en-US" sz="1200" dirty="0" err="1"/>
              <a:t>eno</a:t>
            </a:r>
            <a:r>
              <a:rPr lang="en-US" sz="1200" dirty="0"/>
              <a:t>), data = </a:t>
            </a:r>
            <a:r>
              <a:rPr lang="en-US" sz="1200" dirty="0" err="1"/>
              <a:t>maacs</a:t>
            </a:r>
            <a:r>
              <a:rPr lang="en-US" sz="1200" dirty="0"/>
              <a:t>, </a:t>
            </a:r>
            <a:r>
              <a:rPr lang="en-US" sz="1200" dirty="0" err="1"/>
              <a:t>geom</a:t>
            </a:r>
            <a:r>
              <a:rPr lang="en-US" sz="1200" dirty="0"/>
              <a:t> = "density")</a:t>
            </a:r>
          </a:p>
        </p:txBody>
      </p:sp>
    </p:spTree>
    <p:extLst>
      <p:ext uri="{BB962C8B-B14F-4D97-AF65-F5344CB8AC3E}">
        <p14:creationId xmlns:p14="http://schemas.microsoft.com/office/powerpoint/2010/main" val="898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58" y="4390629"/>
            <a:ext cx="26956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7" y="4390629"/>
            <a:ext cx="2616482" cy="523220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pic>
        <p:nvPicPr>
          <p:cNvPr id="7" name="Picture 6" descr="maacs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76"/>
            <a:ext cx="2892734" cy="2269151"/>
          </a:xfrm>
          <a:prstGeom prst="rect">
            <a:avLst/>
          </a:prstGeom>
        </p:spPr>
      </p:pic>
      <p:pic>
        <p:nvPicPr>
          <p:cNvPr id="8" name="Picture 7" descr="maacs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7" y="1532923"/>
            <a:ext cx="3199817" cy="2510036"/>
          </a:xfrm>
          <a:prstGeom prst="rect">
            <a:avLst/>
          </a:prstGeom>
        </p:spPr>
      </p:pic>
      <p:pic>
        <p:nvPicPr>
          <p:cNvPr id="9" name="Picture 8" descr="maacs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5" y="1543874"/>
            <a:ext cx="3166599" cy="248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497" y="4396043"/>
            <a:ext cx="27369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shape =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6" y="975633"/>
            <a:ext cx="5703154" cy="3616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058" y="4635802"/>
            <a:ext cx="832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color = </a:t>
            </a:r>
            <a:r>
              <a:rPr lang="en-US" sz="1400" dirty="0" err="1"/>
              <a:t>mopos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704" y="4646748"/>
            <a:ext cx="2302565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4810" y="4646748"/>
            <a:ext cx="124374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Scatterplots: eNO vs. PM</a:t>
            </a:r>
            <a:r>
              <a:rPr lang="en-US" baseline="-25000"/>
              <a:t>2.5</a:t>
            </a:r>
            <a:endParaRPr lang="en-US"/>
          </a:p>
        </p:txBody>
      </p:sp>
      <p:pic>
        <p:nvPicPr>
          <p:cNvPr id="3" name="Picture 2" descr="maacs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933690"/>
            <a:ext cx="7073900" cy="367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8" y="4675418"/>
            <a:ext cx="864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qplot</a:t>
            </a:r>
            <a:r>
              <a:rPr lang="en-US" sz="1400" dirty="0"/>
              <a:t>(log(</a:t>
            </a:r>
            <a:r>
              <a:rPr lang="en-US" sz="1400" dirty="0" err="1"/>
              <a:t>pm25</a:t>
            </a:r>
            <a:r>
              <a:rPr lang="en-US" sz="1400" dirty="0"/>
              <a:t>), log(</a:t>
            </a:r>
            <a:r>
              <a:rPr lang="en-US" sz="1400" dirty="0" err="1"/>
              <a:t>eno</a:t>
            </a:r>
            <a:r>
              <a:rPr lang="en-US" sz="1400" dirty="0"/>
              <a:t>), data = </a:t>
            </a:r>
            <a:r>
              <a:rPr lang="en-US" sz="1400" dirty="0" err="1"/>
              <a:t>maacs</a:t>
            </a:r>
            <a:r>
              <a:rPr lang="en-US" sz="1400" dirty="0"/>
              <a:t>, </a:t>
            </a:r>
            <a:r>
              <a:rPr lang="en-US" sz="1400" dirty="0" err="1"/>
              <a:t>geom</a:t>
            </a:r>
            <a:r>
              <a:rPr lang="en-US" sz="1400" dirty="0"/>
              <a:t> = c("point", "smooth"), method = "lm", facets = . ~ </a:t>
            </a:r>
            <a:r>
              <a:rPr lang="en-US" sz="1400" dirty="0" err="1"/>
              <a:t>mopos</a:t>
            </a:r>
            <a:r>
              <a:rPr lang="en-US" sz="1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9171" y="4660026"/>
            <a:ext cx="1598351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qplot()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qplot() function is the analog to plot() but with many built-in features</a:t>
            </a:r>
          </a:p>
          <a:p>
            <a:r>
              <a:rPr lang="en-US"/>
              <a:t>Syntax somewhere in between base/lattice</a:t>
            </a:r>
          </a:p>
          <a:p>
            <a:r>
              <a:rPr lang="en-US"/>
              <a:t>Produces very nice graphics, essentially publication ready (if you like the design)</a:t>
            </a:r>
          </a:p>
          <a:p>
            <a:r>
              <a:rPr lang="en-US"/>
              <a:t>Difficult to go against the grain/customize (don’t bother; use full ggplot2 power in that case)</a:t>
            </a:r>
          </a:p>
        </p:txBody>
      </p:sp>
    </p:spTree>
    <p:extLst>
      <p:ext uri="{BB962C8B-B14F-4D97-AF65-F5344CB8AC3E}">
        <p14:creationId xmlns:p14="http://schemas.microsoft.com/office/powerpoint/2010/main" val="2296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RStudio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0533" y="987849"/>
            <a:ext cx="7148857" cy="4020561"/>
            <a:chOff x="774919" y="778791"/>
            <a:chExt cx="7760778" cy="4364709"/>
          </a:xfrm>
        </p:grpSpPr>
        <p:sp>
          <p:nvSpPr>
            <p:cNvPr id="4" name="TextBox 3"/>
            <p:cNvSpPr txBox="1"/>
            <p:nvPr/>
          </p:nvSpPr>
          <p:spPr>
            <a:xfrm>
              <a:off x="774919" y="778791"/>
              <a:ext cx="254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Active </a:t>
              </a:r>
              <a:r>
                <a:rPr lang="en-US" sz="2400" dirty="0" smtClean="0">
                  <a:solidFill>
                    <a:srgbClr val="FF0000"/>
                  </a:solidFill>
                </a:rPr>
                <a:t>Coding</a:t>
              </a:r>
              <a:r>
                <a:rPr lang="en-US" sz="2400" dirty="0" smtClean="0">
                  <a:solidFill>
                    <a:prstClr val="black"/>
                  </a:solidFill>
                </a:rPr>
                <a:t> Area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70896" y="800102"/>
              <a:ext cx="2836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prstClr val="black"/>
                  </a:solidFill>
                </a:rPr>
                <a:t>Some Point-and-Click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1896" y="1288396"/>
              <a:ext cx="7543801" cy="385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11"/>
            <p:cNvCxnSpPr/>
            <p:nvPr/>
          </p:nvCxnSpPr>
          <p:spPr>
            <a:xfrm>
              <a:off x="1673822" y="1173995"/>
              <a:ext cx="542441" cy="132510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H="1">
              <a:off x="4572000" y="1139124"/>
              <a:ext cx="573438" cy="34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54257" y="4124488"/>
              <a:ext cx="4202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Place to Enter Single Commands</a:t>
              </a:r>
            </a:p>
            <a:p>
              <a:pPr defTabSz="91281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0000"/>
                  </a:solidFill>
                </a:rPr>
                <a:t>View Some Output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006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facets = 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3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7" y="1064708"/>
            <a:ext cx="635622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1.5361795 normal weight      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1.5905409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1.5217786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1.4323277 normal weight      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1.2762320    overweight         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0.7139103    overweight      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554x3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mapping: 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faceting: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7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8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5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5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7" y="3256246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6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7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8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305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No layers in plot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5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5" y="3837295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3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32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16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30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40" y="4497172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logpm25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NocturnalSympt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492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30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30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20"/>
            <a:ext cx="4368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93" y="4735020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280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9" y="4771427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6" y="4337976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9" y="4337976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8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8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31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7" y="1259528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30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14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105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8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10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5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6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9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7" y="1000175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55" y="4645427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51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30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6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bmicat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size = 2, alpha = 1/2)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9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72" y="3623046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72" y="3623044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5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up a New Script Window</a:t>
            </a:r>
            <a:endParaRPr lang="ko-KR" alt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2" y="1063229"/>
            <a:ext cx="8800231" cy="390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829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5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2" y="4694248"/>
            <a:ext cx="770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2415740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9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6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45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 &lt;- data.frame(x = 1:100, y = rnorm(100))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testdat[50,2] &lt;- 100  ## Outlier!</a:t>
            </a:r>
          </a:p>
          <a:p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plot(testdat$x, testdat$y, type = "l", ylim = c(-3,3))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70" y="4184545"/>
            <a:ext cx="381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9187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11"/>
            <a:ext cx="483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60" y="4507661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 + geom_line() + ylim(-3,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74" y="655787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6" y="358382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6" y="808189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88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Demo: </a:t>
            </a:r>
            <a:r>
              <a:rPr lang="en-US" altLang="ko-KR" dirty="0" smtClean="0"/>
              <a:t>ggplot2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83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ggplot2</a:t>
            </a:r>
            <a:r>
              <a:rPr lang="en-US" dirty="0"/>
              <a:t> is very powerful and flexible if you learn the “grammar” and the various elements that can be tuned/modified</a:t>
            </a:r>
          </a:p>
          <a:p>
            <a:r>
              <a:rPr lang="en-US" dirty="0"/>
              <a:t>Many more types of plots can be made; explore and mess around with the package </a:t>
            </a:r>
          </a:p>
        </p:txBody>
      </p:sp>
    </p:spTree>
    <p:extLst>
      <p:ext uri="{BB962C8B-B14F-4D97-AF65-F5344CB8AC3E}">
        <p14:creationId xmlns:p14="http://schemas.microsoft.com/office/powerpoint/2010/main" val="22687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ggplot2</a:t>
            </a:r>
            <a:r>
              <a:rPr lang="en-US" dirty="0"/>
              <a:t> book by Hadley Wickham</a:t>
            </a:r>
          </a:p>
          <a:p>
            <a:r>
              <a:rPr lang="en-US" dirty="0"/>
              <a:t>The </a:t>
            </a:r>
            <a:r>
              <a:rPr lang="en-US" i="1" dirty="0"/>
              <a:t>R Graphics Cookbook</a:t>
            </a:r>
            <a:r>
              <a:rPr lang="en-US" dirty="0"/>
              <a:t> by Winston Chang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examples in base plots and in </a:t>
            </a:r>
            <a:r>
              <a:rPr lang="en-US" dirty="0" err="1"/>
              <a:t>ggplot2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ggplot2</a:t>
            </a:r>
            <a:r>
              <a:rPr lang="en-US" b="1" dirty="0">
                <a:solidFill>
                  <a:srgbClr val="FF0000"/>
                </a:solidFill>
              </a:rPr>
              <a:t> web site </a:t>
            </a:r>
            <a:r>
              <a:rPr lang="en-US" altLang="ko-KR" dirty="0">
                <a:cs typeface="Courier"/>
                <a:hlinkClick r:id="rId2"/>
              </a:rPr>
              <a:t>http://</a:t>
            </a:r>
            <a:r>
              <a:rPr lang="en-US" altLang="ko-KR" dirty="0" err="1" smtClean="0">
                <a:cs typeface="Courier"/>
                <a:hlinkClick r:id="rId2"/>
              </a:rPr>
              <a:t>ggplot2.tidyverse.org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material is mainly based on the presentation of “Plotting </a:t>
            </a:r>
            <a:r>
              <a:rPr lang="en-US" altLang="ko-KR" dirty="0"/>
              <a:t>with </a:t>
            </a:r>
            <a:r>
              <a:rPr lang="en-US" altLang="ko-KR" dirty="0" err="1" smtClean="0"/>
              <a:t>ggplot2</a:t>
            </a:r>
            <a:r>
              <a:rPr lang="en-US" altLang="ko-KR" dirty="0" smtClean="0"/>
              <a:t>” – </a:t>
            </a:r>
            <a:br>
              <a:rPr lang="en-US" altLang="ko-KR" dirty="0" smtClean="0"/>
            </a:br>
            <a:r>
              <a:rPr lang="en-US" altLang="ko-KR" dirty="0" smtClean="0"/>
              <a:t>Computing </a:t>
            </a:r>
            <a:r>
              <a:rPr lang="en-US" altLang="ko-KR" dirty="0"/>
              <a:t>for Data Analysis</a:t>
            </a:r>
            <a:br>
              <a:rPr lang="en-US" altLang="ko-KR" dirty="0"/>
            </a:b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github.com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jtleek</a:t>
            </a:r>
            <a:r>
              <a:rPr lang="en-US" altLang="ko-KR" sz="1600" dirty="0" smtClean="0">
                <a:hlinkClick r:id="rId2"/>
              </a:rPr>
              <a:t>/modules/tree/</a:t>
            </a:r>
            <a:r>
              <a:rPr lang="en-US" altLang="ko-KR" sz="1600" dirty="0" err="1" smtClean="0">
                <a:hlinkClick r:id="rId2"/>
              </a:rPr>
              <a:t>bf6eb222287be1cc7165ae927704258b5fb22786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04_ExploratoryAnalysis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ggplot2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ppt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544"/>
            <a:ext cx="8399326" cy="40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77517" y="3836737"/>
            <a:ext cx="100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dirty="0" smtClean="0">
                <a:solidFill>
                  <a:srgbClr val="0070C0"/>
                </a:solidFill>
              </a:rPr>
              <a:t>?c</a:t>
            </a:r>
            <a:endParaRPr lang="en-US" sz="7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41"/>
          <p:cNvCxnSpPr/>
          <p:nvPr/>
        </p:nvCxnSpPr>
        <p:spPr>
          <a:xfrm flipV="1">
            <a:off x="3181318" y="2667000"/>
            <a:ext cx="1797771" cy="176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</a:rPr>
              <a:t>How to Get Help on a </a:t>
            </a:r>
            <a:r>
              <a:rPr lang="en-US" altLang="en-US" dirty="0" smtClean="0">
                <a:solidFill>
                  <a:prstClr val="black"/>
                </a:solidFill>
              </a:rPr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RStudio Environment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891" y="1279371"/>
            <a:ext cx="8695113" cy="38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>
            <a:stCxn id="47" idx="4"/>
          </p:cNvCxnSpPr>
          <p:nvPr/>
        </p:nvCxnSpPr>
        <p:spPr>
          <a:xfrm>
            <a:off x="3296074" y="1058462"/>
            <a:ext cx="295029" cy="6996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13620" y="73081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Run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370" y="1974141"/>
            <a:ext cx="164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Or CTRL-Enter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01307" y="643250"/>
            <a:ext cx="312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Variable shows up in the environment panel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9" idx="4"/>
          </p:cNvCxnSpPr>
          <p:nvPr/>
        </p:nvCxnSpPr>
        <p:spPr>
          <a:xfrm flipH="1">
            <a:off x="5104020" y="1075511"/>
            <a:ext cx="169001" cy="1069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95918" y="3533948"/>
            <a:ext cx="256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Code  is Ran </a:t>
            </a:r>
          </a:p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in the Console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8" idx="1"/>
          </p:cNvCxnSpPr>
          <p:nvPr/>
        </p:nvCxnSpPr>
        <p:spPr>
          <a:xfrm flipH="1" flipV="1">
            <a:off x="1197038" y="3603568"/>
            <a:ext cx="363019" cy="1357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2869" y="715344"/>
            <a:ext cx="156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Enter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5500" y="70781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67469" y="71556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93097" y="3689090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044416" y="732611"/>
            <a:ext cx="4572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6" idx="4"/>
          </p:cNvCxnSpPr>
          <p:nvPr/>
        </p:nvCxnSpPr>
        <p:spPr>
          <a:xfrm>
            <a:off x="694100" y="1050712"/>
            <a:ext cx="502920" cy="1069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3941"/>
            <a:ext cx="9144000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5222118" y="1414222"/>
            <a:ext cx="635431" cy="209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5315919" y="1623450"/>
            <a:ext cx="223910" cy="1782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 flipV="1">
            <a:off x="4646098" y="2871062"/>
            <a:ext cx="4497907" cy="1394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15096" y="1819117"/>
            <a:ext cx="762816" cy="133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26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5718"/>
            <a:ext cx="9144000" cy="406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4939342" y="1445219"/>
            <a:ext cx="306431" cy="157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133556" y="3884566"/>
            <a:ext cx="2424398" cy="88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To Clear Console:  </a:t>
            </a:r>
          </a:p>
          <a:p>
            <a:pPr indent="-341313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CTRL-L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5400" y="1843586"/>
            <a:ext cx="2464231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Zoom or Export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534653" y="1935454"/>
            <a:ext cx="1720856" cy="442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387" tIns="45693" rIns="91387" bIns="45693" numCol="1" anchor="t" anchorCtr="0" compatLnSpc="1">
            <a:prstTxWarp prst="textNoShape">
              <a:avLst/>
            </a:prstTxWarp>
          </a:bodyPr>
          <a:lstStyle/>
          <a:p>
            <a:pPr indent="-341313" algn="ctr" defTabSz="912813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Page Back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255509" y="1743560"/>
            <a:ext cx="548966" cy="4133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나눔고딕">
      <a:majorFont>
        <a:latin typeface="Segoe UI"/>
        <a:ea typeface="나눔고딕"/>
        <a:cs typeface=""/>
      </a:majorFont>
      <a:minorFont>
        <a:latin typeface="Segoe U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1616</Words>
  <Application>Microsoft Macintosh PowerPoint</Application>
  <PresentationFormat>On-screen Show (16:9)</PresentationFormat>
  <Paragraphs>220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나눔고딕</vt:lpstr>
      <vt:lpstr>맑은 고딕</vt:lpstr>
      <vt:lpstr>Courier</vt:lpstr>
      <vt:lpstr>Courier New</vt:lpstr>
      <vt:lpstr>Segoe UI</vt:lpstr>
      <vt:lpstr>Arial</vt:lpstr>
      <vt:lpstr>Office Theme</vt:lpstr>
      <vt:lpstr>R Programming Week 9:  Rstudio / Rmarkdown / ggplot2</vt:lpstr>
      <vt:lpstr>Outline</vt:lpstr>
      <vt:lpstr>What is Rstudio?</vt:lpstr>
      <vt:lpstr>RStudio</vt:lpstr>
      <vt:lpstr>Open up a New Script Window</vt:lpstr>
      <vt:lpstr>How to Get Help on a Function</vt:lpstr>
      <vt:lpstr>RStudio Environment</vt:lpstr>
      <vt:lpstr>PowerPoint Presentation</vt:lpstr>
      <vt:lpstr>Plots</vt:lpstr>
      <vt:lpstr>PowerPoint Presentation</vt:lpstr>
      <vt:lpstr>Demo: RStudio</vt:lpstr>
      <vt:lpstr>Demo: Rmarkdown</vt:lpstr>
      <vt:lpstr>What is ggplot2?</vt:lpstr>
      <vt:lpstr>PowerPoint Presentation</vt:lpstr>
      <vt:lpstr>What is ggplot2?</vt:lpstr>
      <vt:lpstr>Grammar of Graphics</vt:lpstr>
      <vt:lpstr>Plotting Systems in R: Base</vt:lpstr>
      <vt:lpstr>Plotting Systems in R: Base</vt:lpstr>
      <vt:lpstr>Plotting Systems in R: Lattice</vt:lpstr>
      <vt:lpstr>Plotting Systems in R: Lattice</vt:lpstr>
      <vt:lpstr>Plotting Systems in R: ggplot2</vt:lpstr>
      <vt:lpstr>The Basics: qplot()</vt:lpstr>
      <vt:lpstr>The Basics: qplot()</vt:lpstr>
      <vt:lpstr>Example Dataset</vt:lpstr>
      <vt:lpstr>ggplot2 “Hello, world!”</vt:lpstr>
      <vt:lpstr>Modifying aesthetics</vt:lpstr>
      <vt:lpstr>Adding a geom</vt:lpstr>
      <vt:lpstr>Histograms</vt:lpstr>
      <vt:lpstr>Facets</vt:lpstr>
      <vt:lpstr>MAACS Cohort</vt:lpstr>
      <vt:lpstr>Example: BMI, PM2.5, Asthma</vt:lpstr>
      <vt:lpstr>Example: MAACS</vt:lpstr>
      <vt:lpstr>Histogram of eNO</vt:lpstr>
      <vt:lpstr>Histogram by Group</vt:lpstr>
      <vt:lpstr>Density Smooth</vt:lpstr>
      <vt:lpstr>Scatterplots: eNO vs. PM2.5</vt:lpstr>
      <vt:lpstr>Scatterplots: eNO vs. PM2.5</vt:lpstr>
      <vt:lpstr>Scatterplots: eNO vs. PM2.5</vt:lpstr>
      <vt:lpstr>Summary of qplot()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Demo: ggplot2</vt:lpstr>
      <vt:lpstr>Summary</vt:lpstr>
      <vt:lpstr>Resources</vt:lpstr>
      <vt:lpstr>Reference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</dc:title>
  <dc:creator>Roger Peng</dc:creator>
  <cp:lastModifiedBy>Han, Sungpil</cp:lastModifiedBy>
  <cp:revision>98</cp:revision>
  <dcterms:created xsi:type="dcterms:W3CDTF">2013-09-23T13:14:20Z</dcterms:created>
  <dcterms:modified xsi:type="dcterms:W3CDTF">2017-05-10T08:43:56Z</dcterms:modified>
</cp:coreProperties>
</file>