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331" r:id="rId3"/>
    <p:sldId id="343" r:id="rId4"/>
    <p:sldId id="332" r:id="rId5"/>
    <p:sldId id="335" r:id="rId6"/>
    <p:sldId id="322" r:id="rId7"/>
    <p:sldId id="324" r:id="rId8"/>
    <p:sldId id="326" r:id="rId9"/>
    <p:sldId id="329" r:id="rId10"/>
    <p:sldId id="336" r:id="rId11"/>
    <p:sldId id="340" r:id="rId12"/>
    <p:sldId id="341" r:id="rId13"/>
    <p:sldId id="257" r:id="rId14"/>
    <p:sldId id="285" r:id="rId15"/>
    <p:sldId id="258" r:id="rId16"/>
    <p:sldId id="276" r:id="rId17"/>
    <p:sldId id="260" r:id="rId18"/>
    <p:sldId id="261" r:id="rId19"/>
    <p:sldId id="262" r:id="rId20"/>
    <p:sldId id="263" r:id="rId21"/>
    <p:sldId id="264" r:id="rId22"/>
    <p:sldId id="259" r:id="rId23"/>
    <p:sldId id="282" r:id="rId24"/>
    <p:sldId id="270" r:id="rId25"/>
    <p:sldId id="265" r:id="rId26"/>
    <p:sldId id="266" r:id="rId27"/>
    <p:sldId id="267" r:id="rId28"/>
    <p:sldId id="268" r:id="rId29"/>
    <p:sldId id="269" r:id="rId30"/>
    <p:sldId id="283" r:id="rId31"/>
    <p:sldId id="308" r:id="rId32"/>
    <p:sldId id="271" r:id="rId33"/>
    <p:sldId id="272" r:id="rId34"/>
    <p:sldId id="273" r:id="rId35"/>
    <p:sldId id="274" r:id="rId36"/>
    <p:sldId id="275" r:id="rId37"/>
    <p:sldId id="278" r:id="rId38"/>
    <p:sldId id="279" r:id="rId39"/>
    <p:sldId id="280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44" r:id="rId54"/>
    <p:sldId id="307" r:id="rId55"/>
    <p:sldId id="281" r:id="rId56"/>
    <p:sldId id="284" r:id="rId5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00" autoAdjust="0"/>
    <p:restoredTop sz="94590"/>
  </p:normalViewPr>
  <p:slideViewPr>
    <p:cSldViewPr snapToGrid="0" snapToObjects="1">
      <p:cViewPr varScale="1">
        <p:scale>
          <a:sx n="160" d="100"/>
          <a:sy n="160" d="100"/>
        </p:scale>
        <p:origin x="-72" y="-27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B0C7A-BE91-40C4-8DCB-F926C2BE91F0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F3ECD-478A-4EE8-BCAD-F44908036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9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10F40-A11A-42F6-A342-BFC0B587F50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3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1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4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5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958ED-12ED-1142-8369-DADF60CDC5D9}" type="datetimeFigureOut">
              <a:t>2017-12-21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gplot2.tidyverse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ggplot2.tidyverse.org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tleek/modules/tree/bf6eb222287be1cc7165ae927704258b5fb22786/04_ExploratoryAnalysis/ggplot2/pp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1294"/>
            <a:ext cx="7772400" cy="1750770"/>
          </a:xfrm>
        </p:spPr>
        <p:txBody>
          <a:bodyPr>
            <a:normAutofit/>
          </a:bodyPr>
          <a:lstStyle/>
          <a:p>
            <a:r>
              <a:rPr lang="en-US" altLang="ko-KR" dirty="0"/>
              <a:t>R Programming Week </a:t>
            </a:r>
            <a:r>
              <a:rPr lang="en-US" altLang="ko-KR" dirty="0" smtClean="0"/>
              <a:t>9: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dirty="0" err="1" smtClean="0"/>
              <a:t>Rstudio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Rmarkdown</a:t>
            </a:r>
            <a:r>
              <a:rPr lang="en-US" dirty="0" smtClean="0"/>
              <a:t> / </a:t>
            </a:r>
            <a:r>
              <a:rPr lang="en-US" dirty="0" err="1" smtClean="0"/>
              <a:t>ggplot2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26374"/>
            <a:ext cx="6400800" cy="1314450"/>
          </a:xfrm>
        </p:spPr>
        <p:txBody>
          <a:bodyPr/>
          <a:lstStyle/>
          <a:p>
            <a:r>
              <a:rPr lang="en-US" i="1" dirty="0" smtClean="0"/>
              <a:t>Sungpil Han, M.D/</a:t>
            </a:r>
            <a:r>
              <a:rPr lang="en-US" i="1" dirty="0" err="1" smtClean="0"/>
              <a:t>Ph.D</a:t>
            </a:r>
            <a:endParaRPr lang="en-US" i="1" dirty="0" smtClean="0"/>
          </a:p>
          <a:p>
            <a:r>
              <a:rPr lang="en-US" i="1" dirty="0" smtClean="0"/>
              <a:t>2017-05-09 UOU Lecture</a:t>
            </a:r>
          </a:p>
        </p:txBody>
      </p:sp>
    </p:spTree>
    <p:extLst>
      <p:ext uri="{BB962C8B-B14F-4D97-AF65-F5344CB8AC3E}">
        <p14:creationId xmlns:p14="http://schemas.microsoft.com/office/powerpoint/2010/main" val="11024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" y="0"/>
            <a:ext cx="9075420" cy="514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6200" y="361950"/>
            <a:ext cx="8382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7231" y="3304443"/>
            <a:ext cx="961292" cy="130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8523" y="3119777"/>
            <a:ext cx="98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Getwd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Demo: </a:t>
            </a:r>
            <a:r>
              <a:rPr lang="en-US" altLang="ko-KR" dirty="0" err="1" smtClean="0"/>
              <a:t>RStudio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Demo: </a:t>
            </a:r>
            <a:r>
              <a:rPr lang="en-US" altLang="ko-KR" dirty="0" err="1" smtClean="0"/>
              <a:t>Rmarkdown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implementation of the </a:t>
            </a:r>
            <a:r>
              <a:rPr lang="en-US" i="1" dirty="0"/>
              <a:t>Grammar of Graphics</a:t>
            </a:r>
            <a:r>
              <a:rPr lang="en-US" dirty="0"/>
              <a:t> by Leland Wilkinson</a:t>
            </a:r>
          </a:p>
          <a:p>
            <a:r>
              <a:rPr lang="en-US" dirty="0"/>
              <a:t>Written by Hadley Wickham (while he was a graduate student at Iowa State)</a:t>
            </a:r>
          </a:p>
          <a:p>
            <a:r>
              <a:rPr lang="en-US" dirty="0"/>
              <a:t>A “third” graphics system for R (along with </a:t>
            </a:r>
            <a:r>
              <a:rPr lang="en-US" b="1" dirty="0"/>
              <a:t>base</a:t>
            </a:r>
            <a:r>
              <a:rPr lang="en-US" dirty="0"/>
              <a:t> and </a:t>
            </a:r>
            <a:r>
              <a:rPr lang="en-US" b="1" dirty="0"/>
              <a:t>lattice</a:t>
            </a:r>
            <a:r>
              <a:rPr lang="en-US" dirty="0"/>
              <a:t>)</a:t>
            </a:r>
          </a:p>
          <a:p>
            <a:r>
              <a:rPr lang="en-US" dirty="0"/>
              <a:t>Available from CRAN via </a:t>
            </a:r>
            <a:r>
              <a:rPr lang="en-US" sz="2800" dirty="0" err="1">
                <a:latin typeface="Courier"/>
                <a:cs typeface="Courier"/>
              </a:rPr>
              <a:t>install.packages</a:t>
            </a:r>
            <a:r>
              <a:rPr lang="en-US" sz="2800" dirty="0">
                <a:latin typeface="Courier"/>
                <a:cs typeface="Courier"/>
              </a:rPr>
              <a:t>()</a:t>
            </a:r>
          </a:p>
          <a:p>
            <a:r>
              <a:rPr lang="en-US" sz="2800" dirty="0">
                <a:cs typeface="Courier"/>
              </a:rPr>
              <a:t>Web site: </a:t>
            </a:r>
            <a:r>
              <a:rPr lang="en-US" sz="2800" dirty="0">
                <a:cs typeface="Courier"/>
                <a:hlinkClick r:id="rId2"/>
              </a:rPr>
              <a:t>http://</a:t>
            </a:r>
            <a:r>
              <a:rPr lang="en-US" sz="2800" dirty="0" err="1" smtClean="0">
                <a:cs typeface="Courier"/>
                <a:hlinkClick r:id="rId2"/>
              </a:rPr>
              <a:t>ggplot2.tidyverse.org</a:t>
            </a:r>
            <a:r>
              <a:rPr lang="en-US" sz="2800" dirty="0" smtClean="0">
                <a:cs typeface="Courier"/>
              </a:rPr>
              <a:t> </a:t>
            </a:r>
            <a:endParaRPr lang="en-US" sz="28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870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9" y="167882"/>
            <a:ext cx="4170578" cy="4804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277" y="280392"/>
            <a:ext cx="4630327" cy="454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6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Grammar of graphics represents and abstraction of graphics ideas/objects</a:t>
            </a:r>
          </a:p>
          <a:p>
            <a:r>
              <a:rPr lang="en-US"/>
              <a:t>Think “verb”, “noun”, “adjective” for graphics</a:t>
            </a:r>
          </a:p>
          <a:p>
            <a:r>
              <a:rPr lang="en-US"/>
              <a:t>Allows for a “theory” of graphics on which to build new graphics and graphics objects</a:t>
            </a:r>
          </a:p>
          <a:p>
            <a:r>
              <a:rPr lang="en-US"/>
              <a:t>“Shorten the distance from mind to page”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of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“In brief, the grammar tells us that a statistical graphic is a </a:t>
            </a:r>
            <a:r>
              <a:rPr lang="en-US" b="1"/>
              <a:t>mapping</a:t>
            </a:r>
            <a:r>
              <a:rPr lang="en-US"/>
              <a:t> from data to </a:t>
            </a:r>
            <a:r>
              <a:rPr lang="en-US" b="1"/>
              <a:t>aesthetic</a:t>
            </a:r>
            <a:r>
              <a:rPr lang="en-US"/>
              <a:t> attributes (colour, shape, size) of </a:t>
            </a:r>
            <a:r>
              <a:rPr lang="en-US" b="1"/>
              <a:t>geometric</a:t>
            </a:r>
            <a:r>
              <a:rPr lang="en-US"/>
              <a:t> objects (points, lines, bars). The plot may also contain statistical transformations of the data and is drawn on a specific coordinate system”</a:t>
            </a:r>
          </a:p>
          <a:p>
            <a:pPr marL="0" indent="0" algn="r">
              <a:buNone/>
            </a:pPr>
            <a:r>
              <a:rPr lang="en-US">
                <a:effectLst/>
              </a:rPr>
              <a:t>from </a:t>
            </a:r>
            <a:r>
              <a:rPr lang="en-US" i="1"/>
              <a:t>ggplot2</a:t>
            </a:r>
            <a:r>
              <a:rPr lang="en-US"/>
              <a:t> book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55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“Artist’s palette” model</a:t>
            </a:r>
          </a:p>
          <a:p>
            <a:r>
              <a:rPr lang="en-US"/>
              <a:t>Start with blank canvas and build up from there</a:t>
            </a:r>
          </a:p>
          <a:p>
            <a:r>
              <a:rPr lang="en-US"/>
              <a:t>Start with </a:t>
            </a:r>
            <a:r>
              <a:rPr lang="en-US">
                <a:latin typeface="Courier"/>
                <a:cs typeface="Courier"/>
              </a:rPr>
              <a:t>plot</a:t>
            </a:r>
            <a:r>
              <a:rPr lang="en-US"/>
              <a:t> function (or similar)</a:t>
            </a:r>
          </a:p>
          <a:p>
            <a:r>
              <a:rPr lang="en-US"/>
              <a:t>Use annotation functions to add/modify (</a:t>
            </a:r>
            <a:r>
              <a:rPr lang="en-US">
                <a:latin typeface="Courier"/>
                <a:cs typeface="Courier"/>
              </a:rPr>
              <a:t>text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lines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points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axis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29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Convenient, mirrors how we think of building plots and analyzing data</a:t>
            </a:r>
          </a:p>
          <a:p>
            <a:r>
              <a:rPr lang="en-US"/>
              <a:t>Can’t go back once plot has started (i.e. to adjust margins); need to plan in advance</a:t>
            </a:r>
          </a:p>
          <a:p>
            <a:r>
              <a:rPr lang="en-US"/>
              <a:t>Difficult to “translate” to others once a new plot has been created (no graphical “language”)</a:t>
            </a:r>
          </a:p>
          <a:p>
            <a:pPr lvl="1"/>
            <a:r>
              <a:rPr lang="en-US"/>
              <a:t>Plot is just a series of R commands</a:t>
            </a:r>
          </a:p>
        </p:txBody>
      </p:sp>
    </p:spTree>
    <p:extLst>
      <p:ext uri="{BB962C8B-B14F-4D97-AF65-F5344CB8AC3E}">
        <p14:creationId xmlns:p14="http://schemas.microsoft.com/office/powerpoint/2010/main" val="16581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Plots are created with a single function call (</a:t>
            </a:r>
            <a:r>
              <a:rPr lang="en-US">
                <a:latin typeface="Courier"/>
                <a:cs typeface="Courier"/>
              </a:rPr>
              <a:t>xyplot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bwplot</a:t>
            </a:r>
            <a:r>
              <a:rPr lang="en-US"/>
              <a:t>, etc.)</a:t>
            </a:r>
          </a:p>
          <a:p>
            <a:r>
              <a:rPr lang="en-US"/>
              <a:t>Most useful for conditioning types of plots: Looking at how </a:t>
            </a:r>
            <a:r>
              <a:rPr lang="en-US" i="1"/>
              <a:t>y</a:t>
            </a:r>
            <a:r>
              <a:rPr lang="en-US"/>
              <a:t> changes with </a:t>
            </a:r>
            <a:r>
              <a:rPr lang="en-US" i="1"/>
              <a:t>x</a:t>
            </a:r>
            <a:r>
              <a:rPr lang="en-US"/>
              <a:t> across levels of </a:t>
            </a:r>
            <a:r>
              <a:rPr lang="en-US" i="1"/>
              <a:t>z</a:t>
            </a:r>
          </a:p>
          <a:p>
            <a:r>
              <a:rPr lang="en-US"/>
              <a:t>Thinks like margins/spacing set automatically because entire plot is specified at once</a:t>
            </a:r>
          </a:p>
          <a:p>
            <a:r>
              <a:rPr lang="en-US"/>
              <a:t>Good for putting many many plots on a screen</a:t>
            </a:r>
          </a:p>
        </p:txBody>
      </p:sp>
    </p:spTree>
    <p:extLst>
      <p:ext uri="{BB962C8B-B14F-4D97-AF65-F5344CB8AC3E}">
        <p14:creationId xmlns:p14="http://schemas.microsoft.com/office/powerpoint/2010/main" val="35510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Rstudio</a:t>
            </a:r>
            <a:r>
              <a:rPr lang="en-US" altLang="ko-KR" dirty="0" smtClean="0"/>
              <a:t> (10 min)</a:t>
            </a:r>
          </a:p>
          <a:p>
            <a:r>
              <a:rPr lang="en-US" altLang="ko-KR" dirty="0" err="1" smtClean="0"/>
              <a:t>Rmarkdown</a:t>
            </a:r>
            <a:r>
              <a:rPr lang="en-US" altLang="ko-KR" dirty="0" smtClean="0"/>
              <a:t> (10 min)</a:t>
            </a:r>
          </a:p>
          <a:p>
            <a:r>
              <a:rPr lang="en-US" altLang="ko-KR" dirty="0" err="1"/>
              <a:t>g</a:t>
            </a:r>
            <a:r>
              <a:rPr lang="en-US" altLang="ko-KR" dirty="0" err="1" smtClean="0"/>
              <a:t>gplot2</a:t>
            </a:r>
            <a:r>
              <a:rPr lang="en-US" altLang="ko-KR" dirty="0" smtClean="0"/>
              <a:t> (30 min)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0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Sometimes awkward to specify an entire plot in a single function call</a:t>
            </a:r>
          </a:p>
          <a:p>
            <a:r>
              <a:rPr lang="en-US"/>
              <a:t>Annotation in plot is not intuitive</a:t>
            </a:r>
          </a:p>
          <a:p>
            <a:r>
              <a:rPr lang="en-US"/>
              <a:t>Use of panel functions and subscripts difficult ot wield and requires intense preparation</a:t>
            </a:r>
          </a:p>
          <a:p>
            <a:r>
              <a:rPr lang="en-US"/>
              <a:t>Cannot “add” to the plot once it’s created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83300"/>
          </a:xfrm>
        </p:spPr>
        <p:txBody>
          <a:bodyPr>
            <a:normAutofit lnSpcReduction="10000"/>
          </a:bodyPr>
          <a:lstStyle/>
          <a:p>
            <a:r>
              <a:rPr lang="en-US"/>
              <a:t>Split the difference between base and lattice</a:t>
            </a:r>
          </a:p>
          <a:p>
            <a:r>
              <a:rPr lang="en-US"/>
              <a:t>Automatically deals with spacings, text, titles but also allows you to annotate by “adding”</a:t>
            </a:r>
          </a:p>
          <a:p>
            <a:r>
              <a:rPr lang="en-US"/>
              <a:t>Superficial similarity to lattice but generally easier/more intuitive to use</a:t>
            </a:r>
          </a:p>
          <a:p>
            <a:r>
              <a:rPr lang="en-US"/>
              <a:t>Default mode makes many choices for you (but you </a:t>
            </a:r>
            <a:r>
              <a:rPr lang="en-US" i="1"/>
              <a:t>can</a:t>
            </a:r>
            <a:r>
              <a:rPr lang="en-US"/>
              <a:t> customize!)</a:t>
            </a:r>
          </a:p>
        </p:txBody>
      </p:sp>
    </p:spTree>
    <p:extLst>
      <p:ext uri="{BB962C8B-B14F-4D97-AF65-F5344CB8AC3E}">
        <p14:creationId xmlns:p14="http://schemas.microsoft.com/office/powerpoint/2010/main" val="35396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Basics: </a:t>
            </a:r>
            <a:r>
              <a:rPr lang="en-US" sz="3600">
                <a:latin typeface="Courier"/>
                <a:cs typeface="Courier"/>
              </a:rPr>
              <a:t>qplot()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Works much like the </a:t>
            </a:r>
            <a:r>
              <a:rPr lang="en-US">
                <a:latin typeface="Courier"/>
                <a:cs typeface="Courier"/>
              </a:rPr>
              <a:t>plot</a:t>
            </a:r>
            <a:r>
              <a:rPr lang="en-US"/>
              <a:t> function in base graphics system</a:t>
            </a:r>
          </a:p>
          <a:p>
            <a:r>
              <a:rPr lang="en-US"/>
              <a:t>Looks for data in a data frame, similar to lattice, or in the parent environment</a:t>
            </a:r>
          </a:p>
          <a:p>
            <a:r>
              <a:rPr lang="en-US"/>
              <a:t>Plots are made up of </a:t>
            </a:r>
            <a:r>
              <a:rPr lang="en-US" i="1"/>
              <a:t>aesthetics</a:t>
            </a:r>
            <a:r>
              <a:rPr lang="en-US"/>
              <a:t> (size, shape, color) and </a:t>
            </a:r>
            <a:r>
              <a:rPr lang="en-US" i="1"/>
              <a:t>geoms</a:t>
            </a:r>
            <a:r>
              <a:rPr lang="en-US"/>
              <a:t> (points, lines)</a:t>
            </a:r>
          </a:p>
        </p:txBody>
      </p:sp>
    </p:spTree>
    <p:extLst>
      <p:ext uri="{BB962C8B-B14F-4D97-AF65-F5344CB8AC3E}">
        <p14:creationId xmlns:p14="http://schemas.microsoft.com/office/powerpoint/2010/main" val="27453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Basics: </a:t>
            </a:r>
            <a:r>
              <a:rPr lang="en-US" sz="3600">
                <a:latin typeface="Courier"/>
                <a:cs typeface="Courier"/>
              </a:rPr>
              <a:t>qplot()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Factors are important for indicating subsets of the data (if they are to have different properties); they should be </a:t>
            </a:r>
            <a:r>
              <a:rPr lang="en-US" b="1"/>
              <a:t>labeled</a:t>
            </a:r>
          </a:p>
          <a:p>
            <a:r>
              <a:rPr lang="en-US"/>
              <a:t>The qplot() hides what goes on underneath, which is okay for most operations</a:t>
            </a:r>
          </a:p>
          <a:p>
            <a:r>
              <a:rPr lang="en-US"/>
              <a:t>ggplot() is the core function and very flexible for doing things qplot() cannot do</a:t>
            </a:r>
          </a:p>
        </p:txBody>
      </p:sp>
    </p:spTree>
    <p:extLst>
      <p:ext uri="{BB962C8B-B14F-4D97-AF65-F5344CB8AC3E}">
        <p14:creationId xmlns:p14="http://schemas.microsoft.com/office/powerpoint/2010/main" val="11861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Dataset</a:t>
            </a:r>
          </a:p>
        </p:txBody>
      </p:sp>
      <p:pic>
        <p:nvPicPr>
          <p:cNvPr id="4" name="Picture 3" descr="Screen Shot 2013-09-24 at 10.1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8" y="1252974"/>
            <a:ext cx="8687403" cy="36324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96298" y="1252974"/>
            <a:ext cx="2657384" cy="5912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Factor label information important for annotation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4641799" y="1844248"/>
            <a:ext cx="3083199" cy="1812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5922671" y="1844245"/>
            <a:ext cx="1802327" cy="236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3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ggplot2 “Hello, world!”</a:t>
            </a:r>
          </a:p>
        </p:txBody>
      </p:sp>
      <p:pic>
        <p:nvPicPr>
          <p:cNvPr id="4" name="Picture 3" descr="ggplot_hello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97" y="1063233"/>
            <a:ext cx="5812343" cy="4055123"/>
          </a:xfrm>
          <a:prstGeom prst="rect">
            <a:avLst/>
          </a:prstGeom>
        </p:spPr>
      </p:pic>
      <p:pic>
        <p:nvPicPr>
          <p:cNvPr id="5" name="Picture 4" descr="Screen Shot 2013-09-23 at 4.59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00" y="1307532"/>
            <a:ext cx="2706799" cy="4941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34266" y="2419831"/>
            <a:ext cx="897705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x coord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1528" y="2430780"/>
            <a:ext cx="897705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y coord</a:t>
            </a: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7083118" y="1801722"/>
            <a:ext cx="142319" cy="618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2"/>
          </p:cNvCxnSpPr>
          <p:nvPr/>
        </p:nvCxnSpPr>
        <p:spPr>
          <a:xfrm flipH="1" flipV="1">
            <a:off x="7790608" y="1801718"/>
            <a:ext cx="309773" cy="62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90601" y="3064956"/>
            <a:ext cx="1345052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data frame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845677" y="1801718"/>
            <a:ext cx="0" cy="1263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aesthetics</a:t>
            </a:r>
          </a:p>
        </p:txBody>
      </p:sp>
      <p:pic>
        <p:nvPicPr>
          <p:cNvPr id="3" name="Picture 2" descr="ggplot_hellow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68" y="1063230"/>
            <a:ext cx="6330932" cy="3547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2267" y="4611189"/>
            <a:ext cx="441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qplot(displ, hwy, data = mpg, color = drv)</a:t>
            </a:r>
          </a:p>
        </p:txBody>
      </p:sp>
      <p:sp>
        <p:nvSpPr>
          <p:cNvPr id="6" name="Rectangle 5"/>
          <p:cNvSpPr/>
          <p:nvPr/>
        </p:nvSpPr>
        <p:spPr>
          <a:xfrm>
            <a:off x="7356801" y="3991075"/>
            <a:ext cx="1565510" cy="492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color aesthetic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108780" y="4237436"/>
            <a:ext cx="1248029" cy="373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09201" y="1182541"/>
            <a:ext cx="1565510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 legend placement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7356802" y="1883305"/>
            <a:ext cx="935154" cy="766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geom</a:t>
            </a:r>
          </a:p>
        </p:txBody>
      </p:sp>
      <p:pic>
        <p:nvPicPr>
          <p:cNvPr id="3" name="Picture 2" descr="ggplot_hellow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84040"/>
            <a:ext cx="60960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0686" y="4523594"/>
            <a:ext cx="617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qplot(displ, hwy, data = mpg, geom = c("point", "smooth"))</a:t>
            </a:r>
          </a:p>
        </p:txBody>
      </p:sp>
    </p:spTree>
    <p:extLst>
      <p:ext uri="{BB962C8B-B14F-4D97-AF65-F5344CB8AC3E}">
        <p14:creationId xmlns:p14="http://schemas.microsoft.com/office/powerpoint/2010/main" val="27518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</a:p>
        </p:txBody>
      </p:sp>
      <p:pic>
        <p:nvPicPr>
          <p:cNvPr id="3" name="Picture 2" descr="ggplot_hellow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4989"/>
            <a:ext cx="60960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0177" y="4427565"/>
            <a:ext cx="355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qplot(hwy, data = mpg, fill = drv)</a:t>
            </a:r>
          </a:p>
        </p:txBody>
      </p:sp>
    </p:spTree>
    <p:extLst>
      <p:ext uri="{BB962C8B-B14F-4D97-AF65-F5344CB8AC3E}">
        <p14:creationId xmlns:p14="http://schemas.microsoft.com/office/powerpoint/2010/main" val="6206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Facets</a:t>
            </a:r>
          </a:p>
        </p:txBody>
      </p:sp>
      <p:pic>
        <p:nvPicPr>
          <p:cNvPr id="3" name="Picture 2" descr="ggplot_hellow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2" y="1488197"/>
            <a:ext cx="5550472" cy="311057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" name="Picture 3" descr="ggplot_hellow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34" y="1281003"/>
            <a:ext cx="3243230" cy="331722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405554" y="4741099"/>
            <a:ext cx="5661810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</a:t>
            </a:r>
            <a:r>
              <a:rPr lang="en-US" dirty="0" err="1"/>
              <a:t>hwy</a:t>
            </a:r>
            <a:r>
              <a:rPr lang="en-US" dirty="0"/>
              <a:t>, data = mpg, facets = </a:t>
            </a:r>
            <a:r>
              <a:rPr lang="en-US" dirty="0" err="1"/>
              <a:t>drv</a:t>
            </a:r>
            <a:r>
              <a:rPr lang="en-US" dirty="0"/>
              <a:t> ~ ., </a:t>
            </a:r>
            <a:r>
              <a:rPr lang="en-US" dirty="0" err="1"/>
              <a:t>binwidth</a:t>
            </a:r>
            <a:r>
              <a:rPr lang="en-US" dirty="0"/>
              <a:t> = 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956" y="1030299"/>
            <a:ext cx="48311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</a:t>
            </a:r>
            <a:r>
              <a:rPr lang="en-US" dirty="0" err="1"/>
              <a:t>displ</a:t>
            </a:r>
            <a:r>
              <a:rPr lang="en-US" dirty="0"/>
              <a:t>, </a:t>
            </a:r>
            <a:r>
              <a:rPr lang="en-US" dirty="0" err="1"/>
              <a:t>hwy</a:t>
            </a:r>
            <a:r>
              <a:rPr lang="en-US" dirty="0"/>
              <a:t>, data = mpg, facets = . ~ </a:t>
            </a:r>
            <a:r>
              <a:rPr lang="en-US" dirty="0" err="1"/>
              <a:t>drv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37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Rstudio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Rstudio.com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7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MAACS Cohort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Mouse Allergen and Asthma Cohort Study</a:t>
            </a:r>
          </a:p>
          <a:p>
            <a:r>
              <a:rPr lang="en-US" dirty="0"/>
              <a:t>Baltimore children (aged 5—17)</a:t>
            </a:r>
          </a:p>
          <a:p>
            <a:r>
              <a:rPr lang="en-US" dirty="0"/>
              <a:t>Persistent asthma, exacerbation in past year</a:t>
            </a:r>
          </a:p>
          <a:p>
            <a:r>
              <a:rPr lang="en-US" dirty="0"/>
              <a:t>Study indoor environment and its relationship with asthma morbidity</a:t>
            </a:r>
          </a:p>
          <a:p>
            <a:r>
              <a:rPr lang="en-US" dirty="0"/>
              <a:t>Recent publication: http://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err="1"/>
              <a:t>WqE9j8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62" y="4400156"/>
            <a:ext cx="3937488" cy="73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1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BMI, PM</a:t>
            </a:r>
            <a:r>
              <a:rPr lang="en-US" baseline="-25000"/>
              <a:t>2.5</a:t>
            </a:r>
            <a:r>
              <a:rPr lang="en-US"/>
              <a:t>, Asthma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dirty="0"/>
              <a:t>BMI (normal vs. overweight) modify the relationship between PM</a:t>
            </a:r>
            <a:r>
              <a:rPr lang="en-US" baseline="-25000" dirty="0"/>
              <a:t>2.5</a:t>
            </a:r>
            <a:r>
              <a:rPr lang="en-US" dirty="0"/>
              <a:t> and asthma symptoms?</a:t>
            </a:r>
          </a:p>
        </p:txBody>
      </p:sp>
    </p:spTree>
    <p:extLst>
      <p:ext uri="{BB962C8B-B14F-4D97-AF65-F5344CB8AC3E}">
        <p14:creationId xmlns:p14="http://schemas.microsoft.com/office/powerpoint/2010/main" val="119509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MAACS</a:t>
            </a:r>
          </a:p>
        </p:txBody>
      </p:sp>
      <p:pic>
        <p:nvPicPr>
          <p:cNvPr id="3" name="Picture 2" descr="Screen Shot 2013-09-24 at 10.42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0" y="1287475"/>
            <a:ext cx="8712092" cy="20959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950" y="452728"/>
            <a:ext cx="1496266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Exhaled nitric oxide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2866" y="3542113"/>
            <a:ext cx="1728301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Fine particulate matter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742" y="4328254"/>
            <a:ext cx="1728301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Sensitized to mouse allergen</a:t>
            </a: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854865" y="1063233"/>
            <a:ext cx="192218" cy="1134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 flipV="1">
            <a:off x="1147961" y="2967052"/>
            <a:ext cx="554902" cy="880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</p:cNvCxnSpPr>
          <p:nvPr/>
        </p:nvCxnSpPr>
        <p:spPr>
          <a:xfrm flipH="1" flipV="1">
            <a:off x="854865" y="3383379"/>
            <a:ext cx="174026" cy="94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7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of eNO</a:t>
            </a:r>
          </a:p>
        </p:txBody>
      </p:sp>
      <p:pic>
        <p:nvPicPr>
          <p:cNvPr id="3" name="Picture 2" descr="maac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67" y="1068882"/>
            <a:ext cx="6092138" cy="35955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0503" y="4642563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(log(</a:t>
            </a:r>
            <a:r>
              <a:rPr lang="en-US" dirty="0" err="1"/>
              <a:t>eno</a:t>
            </a:r>
            <a:r>
              <a:rPr lang="en-US" dirty="0"/>
              <a:t>), data = </a:t>
            </a:r>
            <a:r>
              <a:rPr lang="en-US" dirty="0" err="1"/>
              <a:t>maacs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5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by Group</a:t>
            </a:r>
          </a:p>
        </p:txBody>
      </p:sp>
      <p:pic>
        <p:nvPicPr>
          <p:cNvPr id="3" name="Picture 2" descr="maacs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11" y="1063230"/>
            <a:ext cx="6211577" cy="36660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50796" y="4675411"/>
            <a:ext cx="453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(log(</a:t>
            </a:r>
            <a:r>
              <a:rPr lang="en-US" dirty="0" err="1"/>
              <a:t>eno</a:t>
            </a:r>
            <a:r>
              <a:rPr lang="en-US" dirty="0"/>
              <a:t>), data = </a:t>
            </a:r>
            <a:r>
              <a:rPr lang="en-US" dirty="0" err="1"/>
              <a:t>maacs</a:t>
            </a:r>
            <a:r>
              <a:rPr lang="en-US" dirty="0"/>
              <a:t>, fill = </a:t>
            </a:r>
            <a:r>
              <a:rPr lang="en-US" dirty="0" err="1"/>
              <a:t>mopos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8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Density Smooth</a:t>
            </a:r>
          </a:p>
        </p:txBody>
      </p:sp>
      <p:pic>
        <p:nvPicPr>
          <p:cNvPr id="3" name="Picture 2" descr="maacs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8" y="1063230"/>
            <a:ext cx="4051300" cy="3365500"/>
          </a:xfrm>
          <a:prstGeom prst="rect">
            <a:avLst/>
          </a:prstGeom>
        </p:spPr>
      </p:pic>
      <p:pic>
        <p:nvPicPr>
          <p:cNvPr id="4" name="Picture 3" descr="maac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53" y="1063231"/>
            <a:ext cx="4314195" cy="3583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7038" y="4739909"/>
            <a:ext cx="4540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qplot</a:t>
            </a:r>
            <a:r>
              <a:rPr lang="en-US" sz="1200" dirty="0"/>
              <a:t>(log(</a:t>
            </a:r>
            <a:r>
              <a:rPr lang="en-US" sz="1200" dirty="0" err="1"/>
              <a:t>eno</a:t>
            </a:r>
            <a:r>
              <a:rPr lang="en-US" sz="1200" dirty="0"/>
              <a:t>), data = </a:t>
            </a:r>
            <a:r>
              <a:rPr lang="en-US" sz="1200" dirty="0" err="1"/>
              <a:t>maacs</a:t>
            </a:r>
            <a:r>
              <a:rPr lang="en-US" sz="1200" dirty="0"/>
              <a:t>, </a:t>
            </a:r>
            <a:r>
              <a:rPr lang="en-US" sz="1200" dirty="0" err="1"/>
              <a:t>geom</a:t>
            </a:r>
            <a:r>
              <a:rPr lang="en-US" sz="1200" dirty="0"/>
              <a:t> = "density", color = </a:t>
            </a:r>
            <a:r>
              <a:rPr lang="en-US" sz="1200" dirty="0" err="1"/>
              <a:t>mopos</a:t>
            </a:r>
            <a:r>
              <a:rPr lang="en-US" sz="12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564" y="4460378"/>
            <a:ext cx="3468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qplot</a:t>
            </a:r>
            <a:r>
              <a:rPr lang="en-US" sz="1200" dirty="0"/>
              <a:t>(log(</a:t>
            </a:r>
            <a:r>
              <a:rPr lang="en-US" sz="1200" dirty="0" err="1"/>
              <a:t>eno</a:t>
            </a:r>
            <a:r>
              <a:rPr lang="en-US" sz="1200" dirty="0"/>
              <a:t>), data = </a:t>
            </a:r>
            <a:r>
              <a:rPr lang="en-US" sz="1200" dirty="0" err="1"/>
              <a:t>maacs</a:t>
            </a:r>
            <a:r>
              <a:rPr lang="en-US" sz="1200" dirty="0"/>
              <a:t>, </a:t>
            </a:r>
            <a:r>
              <a:rPr lang="en-US" sz="1200" dirty="0" err="1"/>
              <a:t>geom</a:t>
            </a:r>
            <a:r>
              <a:rPr lang="en-US" sz="1200" dirty="0"/>
              <a:t> = "density")</a:t>
            </a:r>
          </a:p>
        </p:txBody>
      </p:sp>
    </p:spTree>
    <p:extLst>
      <p:ext uri="{BB962C8B-B14F-4D97-AF65-F5344CB8AC3E}">
        <p14:creationId xmlns:p14="http://schemas.microsoft.com/office/powerpoint/2010/main" val="8980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58" y="4390629"/>
            <a:ext cx="269567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0567" y="4390629"/>
            <a:ext cx="2616482" cy="523220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, color = </a:t>
            </a:r>
            <a:r>
              <a:rPr lang="en-US" sz="1400" dirty="0" err="1"/>
              <a:t>mopos</a:t>
            </a:r>
            <a:r>
              <a:rPr lang="en-US" sz="1400" dirty="0"/>
              <a:t>)</a:t>
            </a:r>
          </a:p>
        </p:txBody>
      </p:sp>
      <p:pic>
        <p:nvPicPr>
          <p:cNvPr id="7" name="Picture 6" descr="maacs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876"/>
            <a:ext cx="2892734" cy="2269151"/>
          </a:xfrm>
          <a:prstGeom prst="rect">
            <a:avLst/>
          </a:prstGeom>
        </p:spPr>
      </p:pic>
      <p:pic>
        <p:nvPicPr>
          <p:cNvPr id="8" name="Picture 7" descr="maacs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7" y="1532923"/>
            <a:ext cx="3199817" cy="2510036"/>
          </a:xfrm>
          <a:prstGeom prst="rect">
            <a:avLst/>
          </a:prstGeom>
        </p:spPr>
      </p:pic>
      <p:pic>
        <p:nvPicPr>
          <p:cNvPr id="9" name="Picture 8" descr="maacs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5" y="1543874"/>
            <a:ext cx="3166599" cy="24839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40497" y="4396043"/>
            <a:ext cx="2736904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, shape = </a:t>
            </a:r>
            <a:r>
              <a:rPr lang="en-US" sz="1400" dirty="0" err="1"/>
              <a:t>mopos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91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  <a:endParaRPr lang="en-US"/>
          </a:p>
        </p:txBody>
      </p:sp>
      <p:pic>
        <p:nvPicPr>
          <p:cNvPr id="3" name="Picture 2" descr="maacs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76" y="975633"/>
            <a:ext cx="5703154" cy="36163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058" y="4635802"/>
            <a:ext cx="8322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, color = </a:t>
            </a:r>
            <a:r>
              <a:rPr lang="en-US" sz="1400" dirty="0" err="1"/>
              <a:t>mopos</a:t>
            </a:r>
            <a:r>
              <a:rPr lang="en-US" sz="1400" dirty="0"/>
              <a:t>, </a:t>
            </a:r>
            <a:r>
              <a:rPr lang="en-US" sz="1400" dirty="0" err="1"/>
              <a:t>geom</a:t>
            </a:r>
            <a:r>
              <a:rPr lang="en-US" sz="1400" dirty="0"/>
              <a:t> = c("point", "smooth"), method = "lm")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50704" y="4646748"/>
            <a:ext cx="2302565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14810" y="4646748"/>
            <a:ext cx="1243744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  <a:endParaRPr lang="en-US"/>
          </a:p>
        </p:txBody>
      </p:sp>
      <p:pic>
        <p:nvPicPr>
          <p:cNvPr id="3" name="Picture 2" descr="maacs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933690"/>
            <a:ext cx="7073900" cy="367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38" y="4675418"/>
            <a:ext cx="8645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, </a:t>
            </a:r>
            <a:r>
              <a:rPr lang="en-US" sz="1400" dirty="0" err="1"/>
              <a:t>geom</a:t>
            </a:r>
            <a:r>
              <a:rPr lang="en-US" sz="1400" dirty="0"/>
              <a:t> = c("point", "smooth"), method = "lm", facets = . ~ </a:t>
            </a:r>
            <a:r>
              <a:rPr lang="en-US" sz="1400" dirty="0" err="1"/>
              <a:t>mopos</a:t>
            </a:r>
            <a:r>
              <a:rPr lang="en-US" sz="14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959171" y="4660026"/>
            <a:ext cx="1598351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qplot()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qplot() function is the analog to plot() but with many built-in features</a:t>
            </a:r>
          </a:p>
          <a:p>
            <a:r>
              <a:rPr lang="en-US"/>
              <a:t>Syntax somewhere in between base/lattice</a:t>
            </a:r>
          </a:p>
          <a:p>
            <a:r>
              <a:rPr lang="en-US"/>
              <a:t>Produces very nice graphics, essentially publication ready (if you like the design)</a:t>
            </a:r>
          </a:p>
          <a:p>
            <a:r>
              <a:rPr lang="en-US"/>
              <a:t>Difficult to go against the grain/customize (don’t bother; use full ggplot2 power in that case)</a:t>
            </a:r>
          </a:p>
        </p:txBody>
      </p:sp>
    </p:spTree>
    <p:extLst>
      <p:ext uri="{BB962C8B-B14F-4D97-AF65-F5344CB8AC3E}">
        <p14:creationId xmlns:p14="http://schemas.microsoft.com/office/powerpoint/2010/main" val="2296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RStudio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90533" y="987849"/>
            <a:ext cx="7148857" cy="4020561"/>
            <a:chOff x="774919" y="778791"/>
            <a:chExt cx="7760778" cy="4364709"/>
          </a:xfrm>
        </p:grpSpPr>
        <p:sp>
          <p:nvSpPr>
            <p:cNvPr id="4" name="TextBox 3"/>
            <p:cNvSpPr txBox="1"/>
            <p:nvPr/>
          </p:nvSpPr>
          <p:spPr>
            <a:xfrm>
              <a:off x="774919" y="778791"/>
              <a:ext cx="254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prstClr val="black"/>
                  </a:solidFill>
                </a:rPr>
                <a:t>Active </a:t>
              </a:r>
              <a:r>
                <a:rPr lang="en-US" sz="2400" dirty="0" smtClean="0">
                  <a:solidFill>
                    <a:srgbClr val="FF0000"/>
                  </a:solidFill>
                </a:rPr>
                <a:t>Coding</a:t>
              </a:r>
              <a:r>
                <a:rPr lang="en-US" sz="2400" dirty="0" smtClean="0">
                  <a:solidFill>
                    <a:prstClr val="black"/>
                  </a:solidFill>
                </a:rPr>
                <a:t> Area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70896" y="800102"/>
              <a:ext cx="2836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prstClr val="black"/>
                  </a:solidFill>
                </a:rPr>
                <a:t>Some Point-and-Click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1896" y="1288396"/>
              <a:ext cx="7543801" cy="3855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11"/>
            <p:cNvCxnSpPr/>
            <p:nvPr/>
          </p:nvCxnSpPr>
          <p:spPr>
            <a:xfrm>
              <a:off x="1673822" y="1173995"/>
              <a:ext cx="542441" cy="132510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2"/>
            <p:cNvCxnSpPr/>
            <p:nvPr/>
          </p:nvCxnSpPr>
          <p:spPr>
            <a:xfrm flipH="1">
              <a:off x="4572000" y="1139124"/>
              <a:ext cx="573438" cy="3487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54257" y="4124488"/>
              <a:ext cx="4202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FF0000"/>
                  </a:solidFill>
                </a:rPr>
                <a:t>Place to Enter Single Commands</a:t>
              </a:r>
            </a:p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FF0000"/>
                  </a:solidFill>
                </a:rPr>
                <a:t>View Some Output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80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Plot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228" y="4539110"/>
            <a:ext cx="808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facets = .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c("point", "smooth"), method = "lm”)</a:t>
            </a:r>
          </a:p>
        </p:txBody>
      </p:sp>
      <p:pic>
        <p:nvPicPr>
          <p:cNvPr id="6" name="Picture 5" descr="ggplotp2plot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906483"/>
            <a:ext cx="68834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Up in Layers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567" y="1064708"/>
            <a:ext cx="635622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1.5361795 normal weight        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1.5905409 normal weight      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1.5217786 normal weight      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1.4323277 normal weight      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1.2762320    overweight              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 0.7139103    overweight             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g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summary(g)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554x3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mapping:  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faceting: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71022" y="1660287"/>
            <a:ext cx="1415778" cy="53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Frame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7271022" y="2942098"/>
            <a:ext cx="1577590" cy="628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 call to ggplot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1022" y="4020925"/>
            <a:ext cx="1577590" cy="628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Summary of ggplot object</a:t>
            </a: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5350808" y="1925725"/>
            <a:ext cx="1920214" cy="83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6371007" y="3256246"/>
            <a:ext cx="900021" cy="189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5840084" y="4335076"/>
            <a:ext cx="1430938" cy="6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371001" y="2331687"/>
            <a:ext cx="1290856" cy="478829"/>
          </a:xfrm>
          <a:prstGeom prst="roundRect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Aesthetics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5236297" y="2571099"/>
            <a:ext cx="1134704" cy="68514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8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Plot Yet!</a:t>
            </a:r>
          </a:p>
        </p:txBody>
      </p:sp>
      <p:sp>
        <p:nvSpPr>
          <p:cNvPr id="3" name="Rectangle 2"/>
          <p:cNvSpPr/>
          <p:nvPr/>
        </p:nvSpPr>
        <p:spPr>
          <a:xfrm>
            <a:off x="718305" y="1884482"/>
            <a:ext cx="7578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print(g)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Error: No layers in plot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 &lt;- g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print(p)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7215" y="3018700"/>
            <a:ext cx="2529661" cy="603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Explicitly save and print ggplot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5767215" y="3837295"/>
            <a:ext cx="2529661" cy="603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Auto-print plot object without saving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4049541" y="3320573"/>
            <a:ext cx="1717672" cy="1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3414523" y="4059632"/>
            <a:ext cx="2352690" cy="79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3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Plot with Point Layer</a:t>
            </a:r>
          </a:p>
        </p:txBody>
      </p:sp>
      <p:pic>
        <p:nvPicPr>
          <p:cNvPr id="3" name="Picture 2" descr="ggplotp2plo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063230"/>
            <a:ext cx="68834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7340" y="4497172"/>
            <a:ext cx="6109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64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More Layers: Smooth</a:t>
            </a:r>
          </a:p>
        </p:txBody>
      </p:sp>
      <p:pic>
        <p:nvPicPr>
          <p:cNvPr id="3" name="Picture 2" descr="ggplotp2plot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0" y="1063230"/>
            <a:ext cx="4229100" cy="3517900"/>
          </a:xfrm>
          <a:prstGeom prst="rect">
            <a:avLst/>
          </a:prstGeom>
        </p:spPr>
      </p:pic>
      <p:pic>
        <p:nvPicPr>
          <p:cNvPr id="4" name="Picture 3" descr="ggplotp2plot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18" y="1063230"/>
            <a:ext cx="4229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2996" y="4735020"/>
            <a:ext cx="4368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g + geom_point() + geom_smooth(method = "lm”)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993" y="4735020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128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More Layers: Facets</a:t>
            </a:r>
          </a:p>
        </p:txBody>
      </p:sp>
      <p:pic>
        <p:nvPicPr>
          <p:cNvPr id="3" name="Picture 2" descr="ggplotp2plot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990366"/>
            <a:ext cx="6438900" cy="3517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5819" y="4771427"/>
            <a:ext cx="7839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(.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(method = "lm")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066" y="4337976"/>
            <a:ext cx="1264831" cy="340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facets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6499" y="4337976"/>
            <a:ext cx="2678995" cy="340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Faceting (factor) variable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39891" y="4508268"/>
            <a:ext cx="1495766" cy="2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4767841" y="4508268"/>
            <a:ext cx="1068652" cy="2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139" y="1063231"/>
            <a:ext cx="1542612" cy="654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Labels from facet variable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1592757" y="1259528"/>
            <a:ext cx="1207575" cy="13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6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Labels: xlab(), ylab(), labs(), ggtitle()</a:t>
            </a:r>
          </a:p>
          <a:p>
            <a:r>
              <a:rPr lang="en-US"/>
              <a:t>Each of the “geom” functions has options to modify </a:t>
            </a:r>
          </a:p>
          <a:p>
            <a:r>
              <a:rPr lang="en-US"/>
              <a:t>For things that only make sense globally, use theme() </a:t>
            </a:r>
          </a:p>
          <a:p>
            <a:pPr lvl="1"/>
            <a:r>
              <a:rPr lang="en-US"/>
              <a:t>Example: theme(legend.position = "none") </a:t>
            </a:r>
            <a:endParaRPr lang="en-US">
              <a:effectLst/>
            </a:endParaRPr>
          </a:p>
          <a:p>
            <a:r>
              <a:rPr lang="en-US"/>
              <a:t>Two standard appearance themes are included</a:t>
            </a:r>
          </a:p>
          <a:p>
            <a:pPr lvl="1"/>
            <a:r>
              <a:rPr lang="en-US"/>
              <a:t>theme_gray(): The default theme (gray background)</a:t>
            </a:r>
          </a:p>
          <a:p>
            <a:pPr lvl="1"/>
            <a:r>
              <a:rPr lang="en-US"/>
              <a:t>theme_bw(): More stark/plain </a:t>
            </a:r>
            <a:endParaRPr lang="en-US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Aesthetics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814" y="4198168"/>
            <a:ext cx="395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steelblue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”, size = 4, alpha = 1/2)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2105" y="4157335"/>
            <a:ext cx="4205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size = 4, alpha = 1/2)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225" y="4760558"/>
            <a:ext cx="1781378" cy="2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Constant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6039" y="4759010"/>
            <a:ext cx="1781378" cy="2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variable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6757417" y="4496825"/>
            <a:ext cx="1195924" cy="406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2310603" y="4496822"/>
            <a:ext cx="1218432" cy="408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ggplotp2plot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6" y="991807"/>
            <a:ext cx="3728183" cy="3207164"/>
          </a:xfrm>
          <a:prstGeom prst="rect">
            <a:avLst/>
          </a:prstGeom>
        </p:spPr>
      </p:pic>
      <p:pic>
        <p:nvPicPr>
          <p:cNvPr id="16" name="Picture 15" descr="ggplotp2plot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49" y="1124210"/>
            <a:ext cx="4800391" cy="30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Labels</a:t>
            </a:r>
          </a:p>
        </p:txBody>
      </p:sp>
      <p:pic>
        <p:nvPicPr>
          <p:cNvPr id="3" name="Picture 2" descr="ggplotp2plot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67" y="1000175"/>
            <a:ext cx="5471779" cy="37424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155" y="4645427"/>
            <a:ext cx="892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+ labs(title = "MAACS Cohort") + labs(x = expression("log " * PM[2.5]), y = "Nocturnal Symptoms")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2686" y="3110585"/>
            <a:ext cx="2296670" cy="925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labs() function for modifying titles and x-, y-axis labels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6769547" y="4036226"/>
            <a:ext cx="1051474" cy="641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Customizing the Smooth</a:t>
            </a:r>
          </a:p>
        </p:txBody>
      </p:sp>
      <p:pic>
        <p:nvPicPr>
          <p:cNvPr id="3" name="Picture 2" descr="ggplotp2plot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063230"/>
            <a:ext cx="58928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4006" y="4506772"/>
            <a:ext cx="726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size = 2, alpha = 1/2)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4,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3, method = "lm", se = FALSE)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7558" y="3307049"/>
            <a:ext cx="1657408" cy="631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Modified smoother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884972" y="3623046"/>
            <a:ext cx="278275" cy="1220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884972" y="3623044"/>
            <a:ext cx="1257653" cy="122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3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up a New Script Window</a:t>
            </a:r>
            <a:endParaRPr lang="ko-KR" altLang="en-US" dirty="0"/>
          </a:p>
        </p:txBody>
      </p:sp>
      <p:pic>
        <p:nvPicPr>
          <p:cNvPr id="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862" y="1063229"/>
            <a:ext cx="8800231" cy="390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18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the Theme</a:t>
            </a:r>
          </a:p>
        </p:txBody>
      </p:sp>
      <p:pic>
        <p:nvPicPr>
          <p:cNvPr id="3" name="Picture 2" descr="ggplotp2plot1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86" y="1020995"/>
            <a:ext cx="63881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432" y="4694248"/>
            <a:ext cx="770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g + geom_point(aes(color = bmicat)) + theme_bw(base_family = "Times”)</a:t>
            </a:r>
          </a:p>
        </p:txBody>
      </p:sp>
    </p:spTree>
    <p:extLst>
      <p:ext uri="{BB962C8B-B14F-4D97-AF65-F5344CB8AC3E}">
        <p14:creationId xmlns:p14="http://schemas.microsoft.com/office/powerpoint/2010/main" val="24157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Notes about Axis Limits</a:t>
            </a:r>
          </a:p>
        </p:txBody>
      </p:sp>
      <p:pic>
        <p:nvPicPr>
          <p:cNvPr id="3" name="Picture 2" descr="ggplotp2plot1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1" y="563589"/>
            <a:ext cx="3848100" cy="3517900"/>
          </a:xfrm>
          <a:prstGeom prst="rect">
            <a:avLst/>
          </a:prstGeom>
        </p:spPr>
      </p:pic>
      <p:pic>
        <p:nvPicPr>
          <p:cNvPr id="4" name="Picture 3" descr="ggplotp2plot1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32" y="896076"/>
            <a:ext cx="3512118" cy="32107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745" y="4109020"/>
            <a:ext cx="47697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testdat &lt;- data.frame(x = 1:100, y = rnorm(100))</a:t>
            </a:r>
          </a:p>
          <a:p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testdat[50,2] &lt;- 100  ## Outlier!</a:t>
            </a:r>
          </a:p>
          <a:p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plot(testdat$x, testdat$y, type = "l", ylim = c(-3,3))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0970" y="4184545"/>
            <a:ext cx="3810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x, y = y))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19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Axis Limits</a:t>
            </a:r>
          </a:p>
        </p:txBody>
      </p:sp>
      <p:pic>
        <p:nvPicPr>
          <p:cNvPr id="3" name="Picture 2" descr="ggplotp2plot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4" y="989758"/>
            <a:ext cx="3848100" cy="3517900"/>
          </a:xfrm>
          <a:prstGeom prst="rect">
            <a:avLst/>
          </a:prstGeom>
        </p:spPr>
      </p:pic>
      <p:pic>
        <p:nvPicPr>
          <p:cNvPr id="4" name="Picture 3" descr="ggplotp2plot1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9" y="989758"/>
            <a:ext cx="3848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1934" y="4428011"/>
            <a:ext cx="4833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coord_cartesian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c(-3, 3))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160" y="4507661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geom_line() + ylim(-3, 3)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101" y="205982"/>
            <a:ext cx="1780133" cy="44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Outlier missing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994174" y="655787"/>
            <a:ext cx="1285651" cy="1675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20886" y="358382"/>
            <a:ext cx="1780133" cy="44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Outlier included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7078896" y="808189"/>
            <a:ext cx="1032057" cy="50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6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Demo: ggplot2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8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ggplot2</a:t>
            </a:r>
            <a:r>
              <a:rPr lang="en-US" dirty="0"/>
              <a:t> is very powerful and flexible if you learn the “grammar” and the various elements that can be tuned/modified</a:t>
            </a:r>
          </a:p>
          <a:p>
            <a:r>
              <a:rPr lang="en-US" dirty="0"/>
              <a:t>Many more types of plots can be made; explore and mess around with the package </a:t>
            </a:r>
          </a:p>
        </p:txBody>
      </p:sp>
    </p:spTree>
    <p:extLst>
      <p:ext uri="{BB962C8B-B14F-4D97-AF65-F5344CB8AC3E}">
        <p14:creationId xmlns:p14="http://schemas.microsoft.com/office/powerpoint/2010/main" val="22687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ggplot2</a:t>
            </a:r>
            <a:r>
              <a:rPr lang="en-US" dirty="0"/>
              <a:t> book by Hadley Wickham</a:t>
            </a:r>
          </a:p>
          <a:p>
            <a:r>
              <a:rPr lang="en-US" dirty="0"/>
              <a:t>The </a:t>
            </a:r>
            <a:r>
              <a:rPr lang="en-US" i="1" dirty="0"/>
              <a:t>R Graphics Cookbook</a:t>
            </a:r>
            <a:r>
              <a:rPr lang="en-US" dirty="0"/>
              <a:t> by Winston Chang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examples in base plots and in </a:t>
            </a:r>
            <a:r>
              <a:rPr lang="en-US" dirty="0" err="1"/>
              <a:t>ggplot2</a:t>
            </a:r>
            <a:r>
              <a:rPr lang="en-US" dirty="0"/>
              <a:t>)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ggplot2</a:t>
            </a:r>
            <a:r>
              <a:rPr lang="en-US" b="1" dirty="0">
                <a:solidFill>
                  <a:srgbClr val="FF0000"/>
                </a:solidFill>
              </a:rPr>
              <a:t> web site </a:t>
            </a:r>
            <a:r>
              <a:rPr lang="en-US" altLang="ko-KR" dirty="0">
                <a:cs typeface="Courier"/>
                <a:hlinkClick r:id="rId2"/>
              </a:rPr>
              <a:t>http://</a:t>
            </a:r>
            <a:r>
              <a:rPr lang="en-US" altLang="ko-KR" dirty="0" err="1" smtClean="0">
                <a:cs typeface="Courier"/>
                <a:hlinkClick r:id="rId2"/>
              </a:rPr>
              <a:t>ggplot2.tidyverse.org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material is mainly based on the presentation of “Plotting </a:t>
            </a:r>
            <a:r>
              <a:rPr lang="en-US" altLang="ko-KR" dirty="0"/>
              <a:t>with </a:t>
            </a:r>
            <a:r>
              <a:rPr lang="en-US" altLang="ko-KR" dirty="0" err="1" smtClean="0"/>
              <a:t>ggplot2</a:t>
            </a:r>
            <a:r>
              <a:rPr lang="en-US" altLang="ko-KR" dirty="0" smtClean="0"/>
              <a:t>” – </a:t>
            </a:r>
            <a:br>
              <a:rPr lang="en-US" altLang="ko-KR" dirty="0" smtClean="0"/>
            </a:br>
            <a:r>
              <a:rPr lang="en-US" altLang="ko-KR" dirty="0" smtClean="0"/>
              <a:t>Computing </a:t>
            </a:r>
            <a:r>
              <a:rPr lang="en-US" altLang="ko-KR" dirty="0"/>
              <a:t>for Data Analysis</a:t>
            </a:r>
            <a:br>
              <a:rPr lang="en-US" altLang="ko-KR" dirty="0"/>
            </a:b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err="1" smtClean="0">
                <a:hlinkClick r:id="rId2"/>
              </a:rPr>
              <a:t>github.com</a:t>
            </a:r>
            <a:r>
              <a:rPr lang="en-US" altLang="ko-KR" sz="1600" dirty="0" smtClean="0">
                <a:hlinkClick r:id="rId2"/>
              </a:rPr>
              <a:t>/</a:t>
            </a:r>
            <a:r>
              <a:rPr lang="en-US" altLang="ko-KR" sz="1600" dirty="0" err="1" smtClean="0">
                <a:hlinkClick r:id="rId2"/>
              </a:rPr>
              <a:t>jtleek</a:t>
            </a:r>
            <a:r>
              <a:rPr lang="en-US" altLang="ko-KR" sz="1600" dirty="0" smtClean="0">
                <a:hlinkClick r:id="rId2"/>
              </a:rPr>
              <a:t>/modules/tree/</a:t>
            </a:r>
            <a:r>
              <a:rPr lang="en-US" altLang="ko-KR" sz="1600" dirty="0" err="1" smtClean="0">
                <a:hlinkClick r:id="rId2"/>
              </a:rPr>
              <a:t>bf6eb222287be1cc7165ae927704258b5fb22786</a:t>
            </a:r>
            <a:r>
              <a:rPr lang="en-US" altLang="ko-KR" sz="1600" dirty="0" smtClean="0">
                <a:hlinkClick r:id="rId2"/>
              </a:rPr>
              <a:t>/</a:t>
            </a:r>
            <a:r>
              <a:rPr lang="en-US" altLang="ko-KR" sz="1600" dirty="0" err="1" smtClean="0">
                <a:hlinkClick r:id="rId2"/>
              </a:rPr>
              <a:t>04_ExploratoryAnalysis</a:t>
            </a:r>
            <a:r>
              <a:rPr lang="en-US" altLang="ko-KR" sz="1600" dirty="0" smtClean="0">
                <a:hlinkClick r:id="rId2"/>
              </a:rPr>
              <a:t>/</a:t>
            </a:r>
            <a:r>
              <a:rPr lang="en-US" altLang="ko-KR" sz="1600" dirty="0" err="1" smtClean="0">
                <a:hlinkClick r:id="rId2"/>
              </a:rPr>
              <a:t>ggplot2</a:t>
            </a:r>
            <a:r>
              <a:rPr lang="en-US" altLang="ko-KR" sz="1600" dirty="0" smtClean="0">
                <a:hlinkClick r:id="rId2"/>
              </a:rPr>
              <a:t>/</a:t>
            </a:r>
            <a:r>
              <a:rPr lang="en-US" altLang="ko-KR" sz="1600" dirty="0" err="1" smtClean="0">
                <a:hlinkClick r:id="rId2"/>
              </a:rPr>
              <a:t>ppt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53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00544"/>
            <a:ext cx="8399326" cy="409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77517" y="3836737"/>
            <a:ext cx="1003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 smtClean="0">
                <a:solidFill>
                  <a:srgbClr val="0070C0"/>
                </a:solidFill>
              </a:rPr>
              <a:t>?c</a:t>
            </a:r>
            <a:endParaRPr lang="en-US" sz="72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41"/>
          <p:cNvCxnSpPr/>
          <p:nvPr/>
        </p:nvCxnSpPr>
        <p:spPr>
          <a:xfrm flipV="1">
            <a:off x="3181318" y="2667000"/>
            <a:ext cx="1797771" cy="176990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</a:rPr>
              <a:t>How to Get Help on a </a:t>
            </a:r>
            <a:r>
              <a:rPr lang="en-US" altLang="en-US" dirty="0" smtClean="0">
                <a:solidFill>
                  <a:prstClr val="black"/>
                </a:solidFill>
              </a:rPr>
              <a:t>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7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RStudio Environment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891" y="1279371"/>
            <a:ext cx="8695113" cy="385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Straight Arrow Connector 37"/>
          <p:cNvCxnSpPr>
            <a:stCxn id="47" idx="4"/>
          </p:cNvCxnSpPr>
          <p:nvPr/>
        </p:nvCxnSpPr>
        <p:spPr>
          <a:xfrm>
            <a:off x="3296074" y="1058462"/>
            <a:ext cx="295029" cy="6996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3620" y="730815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Run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14370" y="1974141"/>
            <a:ext cx="1649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Or CTRL-Enter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01307" y="643250"/>
            <a:ext cx="3120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Variable shows up in the environment panel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49" idx="4"/>
          </p:cNvCxnSpPr>
          <p:nvPr/>
        </p:nvCxnSpPr>
        <p:spPr>
          <a:xfrm flipH="1">
            <a:off x="5104020" y="1075511"/>
            <a:ext cx="169001" cy="10691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95918" y="3533948"/>
            <a:ext cx="2564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Code  is Ran </a:t>
            </a:r>
          </a:p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in the Console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8" idx="1"/>
          </p:cNvCxnSpPr>
          <p:nvPr/>
        </p:nvCxnSpPr>
        <p:spPr>
          <a:xfrm flipH="1" flipV="1">
            <a:off x="1197038" y="3603568"/>
            <a:ext cx="363019" cy="1357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22869" y="715344"/>
            <a:ext cx="156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Enter Code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65500" y="707810"/>
            <a:ext cx="4572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067469" y="715561"/>
            <a:ext cx="4572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493097" y="3689090"/>
            <a:ext cx="4572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044416" y="732611"/>
            <a:ext cx="4572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4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>
            <a:stCxn id="46" idx="4"/>
          </p:cNvCxnSpPr>
          <p:nvPr/>
        </p:nvCxnSpPr>
        <p:spPr>
          <a:xfrm>
            <a:off x="694100" y="1050712"/>
            <a:ext cx="502920" cy="10690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3941"/>
            <a:ext cx="9144000" cy="40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>
          <a:xfrm>
            <a:off x="5222118" y="1414222"/>
            <a:ext cx="635431" cy="2092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5315919" y="1623450"/>
            <a:ext cx="223910" cy="17822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 flipV="1">
            <a:off x="4646098" y="2871062"/>
            <a:ext cx="4497907" cy="1394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615096" y="1819117"/>
            <a:ext cx="762816" cy="1336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7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268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5718"/>
            <a:ext cx="9144000" cy="406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4939342" y="1445219"/>
            <a:ext cx="306431" cy="1570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133556" y="3884566"/>
            <a:ext cx="2424398" cy="88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387" tIns="45693" rIns="91387" bIns="45693" numCol="1" anchor="t" anchorCtr="0" compatLnSpc="1">
            <a:prstTxWarp prst="textNoShape">
              <a:avLst/>
            </a:prstTxWarp>
          </a:bodyPr>
          <a:lstStyle/>
          <a:p>
            <a:pPr indent="-341313" defTabSz="912813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To Clear Console:  </a:t>
            </a:r>
          </a:p>
          <a:p>
            <a:pPr indent="-341313" defTabSz="912813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CTRL-L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935400" y="1843586"/>
            <a:ext cx="2464231" cy="442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387" tIns="45693" rIns="91387" bIns="45693" numCol="1" anchor="t" anchorCtr="0" compatLnSpc="1">
            <a:prstTxWarp prst="textNoShape">
              <a:avLst/>
            </a:prstTxWarp>
          </a:bodyPr>
          <a:lstStyle/>
          <a:p>
            <a:pPr indent="-341313" algn="ctr" defTabSz="912813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Zoom or Export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534653" y="1935454"/>
            <a:ext cx="1720856" cy="442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387" tIns="45693" rIns="91387" bIns="45693" numCol="1" anchor="t" anchorCtr="0" compatLnSpc="1">
            <a:prstTxWarp prst="textNoShape">
              <a:avLst/>
            </a:prstTxWarp>
          </a:bodyPr>
          <a:lstStyle/>
          <a:p>
            <a:pPr indent="-341313" algn="ctr" defTabSz="912813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Page Back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4255509" y="1743560"/>
            <a:ext cx="548966" cy="41330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0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 &amp; 나눔고딕">
      <a:majorFont>
        <a:latin typeface="Garamond"/>
        <a:ea typeface="나눔고딕"/>
        <a:cs typeface=""/>
      </a:majorFont>
      <a:minorFont>
        <a:latin typeface="Garamond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</TotalTime>
  <Words>1616</Words>
  <Application>Microsoft Office PowerPoint</Application>
  <PresentationFormat>화면 슬라이드 쇼(16:9)</PresentationFormat>
  <Paragraphs>220</Paragraphs>
  <Slides>56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Office Theme</vt:lpstr>
      <vt:lpstr>R Programming Week 9:  Rstudio / Rmarkdown / ggplot2</vt:lpstr>
      <vt:lpstr>Outline</vt:lpstr>
      <vt:lpstr>What is Rstudio?</vt:lpstr>
      <vt:lpstr>RStudio</vt:lpstr>
      <vt:lpstr>Open up a New Script Window</vt:lpstr>
      <vt:lpstr>How to Get Help on a Function</vt:lpstr>
      <vt:lpstr>RStudio Environment</vt:lpstr>
      <vt:lpstr>PowerPoint 프레젠테이션</vt:lpstr>
      <vt:lpstr>Plots</vt:lpstr>
      <vt:lpstr>PowerPoint 프레젠테이션</vt:lpstr>
      <vt:lpstr>Demo: RStudio</vt:lpstr>
      <vt:lpstr>Demo: Rmarkdown</vt:lpstr>
      <vt:lpstr>What is ggplot2?</vt:lpstr>
      <vt:lpstr>PowerPoint 프레젠테이션</vt:lpstr>
      <vt:lpstr>What is ggplot2?</vt:lpstr>
      <vt:lpstr>Grammar of Graphics</vt:lpstr>
      <vt:lpstr>Plotting Systems in R: Base</vt:lpstr>
      <vt:lpstr>Plotting Systems in R: Base</vt:lpstr>
      <vt:lpstr>Plotting Systems in R: Lattice</vt:lpstr>
      <vt:lpstr>Plotting Systems in R: Lattice</vt:lpstr>
      <vt:lpstr>Plotting Systems in R: ggplot2</vt:lpstr>
      <vt:lpstr>The Basics: qplot()</vt:lpstr>
      <vt:lpstr>The Basics: qplot()</vt:lpstr>
      <vt:lpstr>Example Dataset</vt:lpstr>
      <vt:lpstr>ggplot2 “Hello, world!”</vt:lpstr>
      <vt:lpstr>Modifying aesthetics</vt:lpstr>
      <vt:lpstr>Adding a geom</vt:lpstr>
      <vt:lpstr>Histograms</vt:lpstr>
      <vt:lpstr>Facets</vt:lpstr>
      <vt:lpstr>MAACS Cohort</vt:lpstr>
      <vt:lpstr>Example: BMI, PM2.5, Asthma</vt:lpstr>
      <vt:lpstr>Example: MAACS</vt:lpstr>
      <vt:lpstr>Histogram of eNO</vt:lpstr>
      <vt:lpstr>Histogram by Group</vt:lpstr>
      <vt:lpstr>Density Smooth</vt:lpstr>
      <vt:lpstr>Scatterplots: eNO vs. PM2.5</vt:lpstr>
      <vt:lpstr>Scatterplots: eNO vs. PM2.5</vt:lpstr>
      <vt:lpstr>Scatterplots: eNO vs. PM2.5</vt:lpstr>
      <vt:lpstr>Summary of qplot()</vt:lpstr>
      <vt:lpstr>Basic Plot</vt:lpstr>
      <vt:lpstr>Building Up in Layers</vt:lpstr>
      <vt:lpstr>No Plot Yet!</vt:lpstr>
      <vt:lpstr>First Plot with Point Layer</vt:lpstr>
      <vt:lpstr>Adding More Layers: Smooth</vt:lpstr>
      <vt:lpstr>Adding More Layers: Facets</vt:lpstr>
      <vt:lpstr>Annotation</vt:lpstr>
      <vt:lpstr>Modifying Aesthetics</vt:lpstr>
      <vt:lpstr>Modifying Labels</vt:lpstr>
      <vt:lpstr>Customizing the Smooth</vt:lpstr>
      <vt:lpstr>Changing the Theme</vt:lpstr>
      <vt:lpstr>A Notes about Axis Limits</vt:lpstr>
      <vt:lpstr>Axis Limits</vt:lpstr>
      <vt:lpstr>Demo: ggplot2</vt:lpstr>
      <vt:lpstr>Summary</vt:lpstr>
      <vt:lpstr>Resources</vt:lpstr>
      <vt:lpstr>Reference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with ggplot</dc:title>
  <dc:creator>Roger Peng</dc:creator>
  <cp:lastModifiedBy>Sungpil Han MD/PhD</cp:lastModifiedBy>
  <cp:revision>99</cp:revision>
  <dcterms:created xsi:type="dcterms:W3CDTF">2013-09-23T13:14:20Z</dcterms:created>
  <dcterms:modified xsi:type="dcterms:W3CDTF">2017-12-21T02:34:49Z</dcterms:modified>
</cp:coreProperties>
</file>