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72" y="-19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68114-EF83-4A38-98EA-61F2982B717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24CF-B807-43D8-8280-1479708C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0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24CF-B807-43D8-8280-1479708C05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9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2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6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A1BA-F72D-4EE8-AC36-B26513547A2E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D5DC-3334-4F1D-B7B4-37C8E7C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7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R Programming Week 10:</a:t>
            </a:r>
            <a:br>
              <a:rPr lang="en-US" altLang="ko-KR" dirty="0" smtClean="0"/>
            </a:br>
            <a:r>
              <a:rPr lang="en-US" altLang="ko-KR" dirty="0" err="1" smtClean="0"/>
              <a:t>dplyr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tidyr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윤석규 </a:t>
            </a:r>
            <a:r>
              <a:rPr lang="en-US" altLang="ko-KR" dirty="0" smtClean="0"/>
              <a:t>M.D</a:t>
            </a:r>
          </a:p>
          <a:p>
            <a:pPr algn="r"/>
            <a:r>
              <a:rPr lang="en-US" altLang="ko-KR" dirty="0" smtClean="0"/>
              <a:t>2017-05-12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7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099"/>
              </p:ext>
            </p:extLst>
          </p:nvPr>
        </p:nvGraphicFramePr>
        <p:xfrm>
          <a:off x="251519" y="2233672"/>
          <a:ext cx="34563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29829"/>
              </p:ext>
            </p:extLst>
          </p:nvPr>
        </p:nvGraphicFramePr>
        <p:xfrm>
          <a:off x="5436095" y="3160772"/>
          <a:ext cx="3456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35603" y="41970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mtClean="0"/>
              <a:t>3.filter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283968" y="3717032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0090" y="158367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87743" y="24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24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476672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4</a:t>
            </a:r>
            <a:r>
              <a:rPr lang="en-US" altLang="ko-KR" dirty="0" smtClean="0"/>
              <a:t>.distinct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1318"/>
              </p:ext>
            </p:extLst>
          </p:nvPr>
        </p:nvGraphicFramePr>
        <p:xfrm>
          <a:off x="755576" y="1772816"/>
          <a:ext cx="2746648" cy="41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68103"/>
              </p:ext>
            </p:extLst>
          </p:nvPr>
        </p:nvGraphicFramePr>
        <p:xfrm>
          <a:off x="5436096" y="2759204"/>
          <a:ext cx="2746648" cy="191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56412" y="3717032"/>
            <a:ext cx="759265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9712" y="12345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8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476672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5.slice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01934"/>
              </p:ext>
            </p:extLst>
          </p:nvPr>
        </p:nvGraphicFramePr>
        <p:xfrm>
          <a:off x="251520" y="1988840"/>
          <a:ext cx="3024333" cy="4104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1008111"/>
                <a:gridCol w="1008111"/>
              </a:tblGrid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Row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Number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Alphabet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715227" y="3861048"/>
            <a:ext cx="1250919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87563"/>
              </p:ext>
            </p:extLst>
          </p:nvPr>
        </p:nvGraphicFramePr>
        <p:xfrm>
          <a:off x="5414499" y="2924944"/>
          <a:ext cx="3250704" cy="186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8"/>
                <a:gridCol w="1083568"/>
                <a:gridCol w="108356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Row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Number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Alphabet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0586" y="30974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Slice(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X,c</a:t>
            </a:r>
            <a:r>
              <a:rPr lang="en-US" altLang="ko-KR" b="1" dirty="0" smtClean="0">
                <a:solidFill>
                  <a:srgbClr val="FF0000"/>
                </a:solidFill>
              </a:rPr>
              <a:t>(1,4,7))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090" y="14586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98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09821"/>
              </p:ext>
            </p:extLst>
          </p:nvPr>
        </p:nvGraphicFramePr>
        <p:xfrm>
          <a:off x="611560" y="2276872"/>
          <a:ext cx="34563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35603" y="332656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6.select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50403" y="3717032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43616"/>
              </p:ext>
            </p:extLst>
          </p:nvPr>
        </p:nvGraphicFramePr>
        <p:xfrm>
          <a:off x="5796136" y="2348880"/>
          <a:ext cx="13825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17683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59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476672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7.arrange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13335"/>
              </p:ext>
            </p:extLst>
          </p:nvPr>
        </p:nvGraphicFramePr>
        <p:xfrm>
          <a:off x="822412" y="2204864"/>
          <a:ext cx="2746648" cy="41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03076" y="4293096"/>
            <a:ext cx="1072980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24566"/>
              </p:ext>
            </p:extLst>
          </p:nvPr>
        </p:nvGraphicFramePr>
        <p:xfrm>
          <a:off x="5508104" y="2276872"/>
          <a:ext cx="2746648" cy="41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9712" y="15903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2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476672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8</a:t>
            </a:r>
            <a:r>
              <a:rPr lang="en-US" altLang="ko-KR" dirty="0" smtClean="0"/>
              <a:t>.rename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47326"/>
              </p:ext>
            </p:extLst>
          </p:nvPr>
        </p:nvGraphicFramePr>
        <p:xfrm>
          <a:off x="179512" y="1988840"/>
          <a:ext cx="3528392" cy="41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63"/>
                <a:gridCol w="1380675"/>
                <a:gridCol w="997154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Money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78340" y="3933056"/>
            <a:ext cx="92570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02817"/>
              </p:ext>
            </p:extLst>
          </p:nvPr>
        </p:nvGraphicFramePr>
        <p:xfrm>
          <a:off x="5292080" y="2060848"/>
          <a:ext cx="3528392" cy="41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63"/>
                <a:gridCol w="1380675"/>
                <a:gridCol w="997154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476672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9</a:t>
            </a:r>
            <a:r>
              <a:rPr lang="en-US" altLang="ko-KR" dirty="0" smtClean="0"/>
              <a:t>.gather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92380"/>
              </p:ext>
            </p:extLst>
          </p:nvPr>
        </p:nvGraphicFramePr>
        <p:xfrm>
          <a:off x="422827" y="2348880"/>
          <a:ext cx="331236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  <a:gridCol w="828092"/>
                <a:gridCol w="828092"/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051863" y="3501008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51337"/>
              </p:ext>
            </p:extLst>
          </p:nvPr>
        </p:nvGraphicFramePr>
        <p:xfrm>
          <a:off x="5076056" y="928619"/>
          <a:ext cx="3101787" cy="509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29"/>
                <a:gridCol w="1033929"/>
                <a:gridCol w="1033929"/>
              </a:tblGrid>
              <a:tr h="7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7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7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7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27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27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27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0448" y="16792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69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476672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10.spread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6922"/>
              </p:ext>
            </p:extLst>
          </p:nvPr>
        </p:nvGraphicFramePr>
        <p:xfrm>
          <a:off x="5352835" y="2924944"/>
          <a:ext cx="331236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  <a:gridCol w="828092"/>
                <a:gridCol w="828092"/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926173" y="4077072"/>
            <a:ext cx="861851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51838"/>
              </p:ext>
            </p:extLst>
          </p:nvPr>
        </p:nvGraphicFramePr>
        <p:xfrm>
          <a:off x="755576" y="2132856"/>
          <a:ext cx="2840253" cy="421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51"/>
                <a:gridCol w="946751"/>
                <a:gridCol w="946751"/>
              </a:tblGrid>
              <a:tr h="457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267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267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267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67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67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267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7704" y="158367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10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603" y="476672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11.Separate &amp; Unite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29175"/>
              </p:ext>
            </p:extLst>
          </p:nvPr>
        </p:nvGraphicFramePr>
        <p:xfrm>
          <a:off x="755576" y="1772816"/>
          <a:ext cx="2746648" cy="20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046347" y="2924944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01691"/>
              </p:ext>
            </p:extLst>
          </p:nvPr>
        </p:nvGraphicFramePr>
        <p:xfrm>
          <a:off x="5148066" y="1643434"/>
          <a:ext cx="3517137" cy="20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79"/>
                <a:gridCol w="1172379"/>
                <a:gridCol w="1172379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2858"/>
              </p:ext>
            </p:extLst>
          </p:nvPr>
        </p:nvGraphicFramePr>
        <p:xfrm>
          <a:off x="5508104" y="4437112"/>
          <a:ext cx="2746648" cy="20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24"/>
                <a:gridCol w="1373324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66460"/>
              </p:ext>
            </p:extLst>
          </p:nvPr>
        </p:nvGraphicFramePr>
        <p:xfrm>
          <a:off x="435603" y="4365104"/>
          <a:ext cx="3517137" cy="20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79"/>
                <a:gridCol w="1172379"/>
                <a:gridCol w="1172379"/>
              </a:tblGrid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Alphabet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4450775" y="5445224"/>
            <a:ext cx="504056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9667" y="123816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69667" y="38610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73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75349"/>
              </p:ext>
            </p:extLst>
          </p:nvPr>
        </p:nvGraphicFramePr>
        <p:xfrm>
          <a:off x="251520" y="2230068"/>
          <a:ext cx="3456385" cy="297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8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35603" y="332656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3.group_by &amp; mutate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23928" y="3704746"/>
            <a:ext cx="626475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554"/>
              </p:ext>
            </p:extLst>
          </p:nvPr>
        </p:nvGraphicFramePr>
        <p:xfrm>
          <a:off x="4716016" y="2230068"/>
          <a:ext cx="3456384" cy="297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8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3688" y="158367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70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513"/>
            <a:ext cx="3363898" cy="5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620688"/>
            <a:ext cx="368972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35603" y="332656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3.Combine Data Sets(join)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65307"/>
              </p:ext>
            </p:extLst>
          </p:nvPr>
        </p:nvGraphicFramePr>
        <p:xfrm>
          <a:off x="3923928" y="2060848"/>
          <a:ext cx="2615882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1"/>
                <a:gridCol w="1307941"/>
              </a:tblGrid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x1</a:t>
                      </a:r>
                      <a:endParaRPr lang="ko-KR" altLang="en-US" sz="25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x3</a:t>
                      </a:r>
                      <a:endParaRPr lang="ko-KR" altLang="en-US" sz="2500" dirty="0"/>
                    </a:p>
                  </a:txBody>
                  <a:tcPr marT="0" marB="0" anchor="ctr"/>
                </a:tc>
              </a:tr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B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F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C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29290"/>
              </p:ext>
            </p:extLst>
          </p:nvPr>
        </p:nvGraphicFramePr>
        <p:xfrm>
          <a:off x="611560" y="2060848"/>
          <a:ext cx="2615882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1"/>
                <a:gridCol w="1307941"/>
              </a:tblGrid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x1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x2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</a:tr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B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2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8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C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3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덧셈 기호 3"/>
          <p:cNvSpPr/>
          <p:nvPr/>
        </p:nvSpPr>
        <p:spPr>
          <a:xfrm>
            <a:off x="3375303" y="3717032"/>
            <a:ext cx="432048" cy="576064"/>
          </a:xfrm>
          <a:prstGeom prst="mathPlu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6905654" y="3550278"/>
            <a:ext cx="504056" cy="742818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33324"/>
              </p:ext>
            </p:extLst>
          </p:nvPr>
        </p:nvGraphicFramePr>
        <p:xfrm>
          <a:off x="1835696" y="260648"/>
          <a:ext cx="18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x1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x2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B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2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C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3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34280"/>
              </p:ext>
            </p:extLst>
          </p:nvPr>
        </p:nvGraphicFramePr>
        <p:xfrm>
          <a:off x="4499992" y="260648"/>
          <a:ext cx="16561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x1</a:t>
                      </a:r>
                      <a:endParaRPr lang="ko-KR" altLang="en-US" sz="25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x3</a:t>
                      </a:r>
                      <a:endParaRPr lang="ko-KR" altLang="en-US" sz="2500" dirty="0"/>
                    </a:p>
                  </a:txBody>
                  <a:tcPr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B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F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C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67201"/>
              </p:ext>
            </p:extLst>
          </p:nvPr>
        </p:nvGraphicFramePr>
        <p:xfrm>
          <a:off x="4046749" y="2708920"/>
          <a:ext cx="27116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56146"/>
              </p:ext>
            </p:extLst>
          </p:nvPr>
        </p:nvGraphicFramePr>
        <p:xfrm>
          <a:off x="4046749" y="5013176"/>
          <a:ext cx="27116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덧셈 기호 5"/>
          <p:cNvSpPr/>
          <p:nvPr/>
        </p:nvSpPr>
        <p:spPr>
          <a:xfrm>
            <a:off x="3830725" y="836712"/>
            <a:ext cx="432048" cy="576064"/>
          </a:xfrm>
          <a:prstGeom prst="mathPlu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28529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left_join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=“x1”): Join matching rows from b to 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4000" y="522920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right_join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=“x1”): Join matching rows from a to b</a:t>
            </a:r>
            <a:endParaRPr lang="ko-KR" altLang="en-US" dirty="0"/>
          </a:p>
        </p:txBody>
      </p:sp>
      <p:sp>
        <p:nvSpPr>
          <p:cNvPr id="10" name="등호 9"/>
          <p:cNvSpPr/>
          <p:nvPr/>
        </p:nvSpPr>
        <p:spPr>
          <a:xfrm>
            <a:off x="6274858" y="836712"/>
            <a:ext cx="288032" cy="57606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43228"/>
              </p:ext>
            </p:extLst>
          </p:nvPr>
        </p:nvGraphicFramePr>
        <p:xfrm>
          <a:off x="4139952" y="2719113"/>
          <a:ext cx="2711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3836"/>
              </p:ext>
            </p:extLst>
          </p:nvPr>
        </p:nvGraphicFramePr>
        <p:xfrm>
          <a:off x="4139952" y="4475733"/>
          <a:ext cx="27116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5"/>
                <a:gridCol w="903875"/>
                <a:gridCol w="9038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8968"/>
              </p:ext>
            </p:extLst>
          </p:nvPr>
        </p:nvGraphicFramePr>
        <p:xfrm>
          <a:off x="1979712" y="260648"/>
          <a:ext cx="17281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x1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x2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1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B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2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C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3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64594"/>
              </p:ext>
            </p:extLst>
          </p:nvPr>
        </p:nvGraphicFramePr>
        <p:xfrm>
          <a:off x="4572000" y="362744"/>
          <a:ext cx="16561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x1</a:t>
                      </a:r>
                      <a:endParaRPr lang="ko-KR" altLang="en-US" sz="25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x3</a:t>
                      </a:r>
                      <a:endParaRPr lang="ko-KR" altLang="en-US" sz="2500" dirty="0"/>
                    </a:p>
                  </a:txBody>
                  <a:tcPr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B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F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C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</a:t>
                      </a:r>
                      <a:endParaRPr lang="ko-KR" altLang="en-US" sz="2500" dirty="0"/>
                    </a:p>
                  </a:txBody>
                  <a:tcPr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29249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inner_join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</a:t>
            </a:r>
          </a:p>
          <a:p>
            <a:r>
              <a:rPr lang="en-US" altLang="ko-KR" dirty="0" smtClean="0"/>
              <a:t>:Join data. Retain only rows in both sites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94116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full_join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a,b,by</a:t>
            </a:r>
            <a:r>
              <a:rPr lang="en-US" altLang="ko-KR" dirty="0" smtClean="0"/>
              <a:t>=“x1”)</a:t>
            </a:r>
          </a:p>
          <a:p>
            <a:r>
              <a:rPr lang="en-US" altLang="ko-KR" dirty="0" smtClean="0"/>
              <a:t>:Join data. Retain all values, all rows</a:t>
            </a:r>
            <a:endParaRPr lang="ko-KR" altLang="en-US" dirty="0"/>
          </a:p>
        </p:txBody>
      </p:sp>
      <p:sp>
        <p:nvSpPr>
          <p:cNvPr id="8" name="덧셈 기호 7"/>
          <p:cNvSpPr/>
          <p:nvPr/>
        </p:nvSpPr>
        <p:spPr>
          <a:xfrm>
            <a:off x="3951804" y="836712"/>
            <a:ext cx="432048" cy="576064"/>
          </a:xfrm>
          <a:prstGeom prst="mathPlu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6562237" y="836712"/>
            <a:ext cx="288032" cy="57606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48680"/>
            <a:ext cx="3672408" cy="204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1491678" cy="230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20" y="3092895"/>
            <a:ext cx="1662656" cy="230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3092895"/>
            <a:ext cx="1709387" cy="228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1154" y="5661248"/>
            <a:ext cx="645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Fig 1. Hadley Wickham, Chief scientist at studio, </a:t>
            </a:r>
          </a:p>
          <a:p>
            <a:pPr algn="ctr"/>
            <a:r>
              <a:rPr lang="en-US" altLang="ko-KR" dirty="0" smtClean="0"/>
              <a:t>and his 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9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sz="2500" dirty="0" smtClean="0"/>
              <a:t>데이터 처리에 특화된 </a:t>
            </a:r>
            <a:r>
              <a:rPr lang="en-US" altLang="ko-KR" sz="2500" dirty="0" smtClean="0"/>
              <a:t>R </a:t>
            </a:r>
            <a:r>
              <a:rPr lang="ko-KR" altLang="en-US" sz="2500" dirty="0" smtClean="0"/>
              <a:t>패키지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Hadley Wickham</a:t>
            </a:r>
            <a:r>
              <a:rPr lang="ko-KR" altLang="en-US" sz="2500" dirty="0" smtClean="0"/>
              <a:t>이 개발</a:t>
            </a:r>
            <a:r>
              <a:rPr lang="en-US" altLang="ko-KR" sz="2500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sz="2300" dirty="0" smtClean="0"/>
              <a:t>filter                    </a:t>
            </a:r>
          </a:p>
          <a:p>
            <a:pPr lvl="1"/>
            <a:r>
              <a:rPr lang="en-US" altLang="ko-KR" sz="2300" dirty="0"/>
              <a:t>s</a:t>
            </a:r>
            <a:r>
              <a:rPr lang="en-US" altLang="ko-KR" sz="2300" dirty="0" smtClean="0"/>
              <a:t>elect                   </a:t>
            </a:r>
          </a:p>
          <a:p>
            <a:pPr lvl="1"/>
            <a:r>
              <a:rPr lang="en-US" altLang="ko-KR" sz="2300" dirty="0" smtClean="0"/>
              <a:t>rename             </a:t>
            </a:r>
          </a:p>
          <a:p>
            <a:pPr lvl="1"/>
            <a:r>
              <a:rPr lang="en-US" altLang="ko-KR" sz="2300" dirty="0" smtClean="0"/>
              <a:t>slice </a:t>
            </a:r>
          </a:p>
          <a:p>
            <a:pPr lvl="1"/>
            <a:r>
              <a:rPr lang="en-US" altLang="ko-KR" sz="2300" dirty="0" smtClean="0"/>
              <a:t>distinct</a:t>
            </a:r>
          </a:p>
          <a:p>
            <a:pPr lvl="1"/>
            <a:r>
              <a:rPr lang="en-US" altLang="ko-KR" sz="2300" dirty="0"/>
              <a:t>r</a:t>
            </a:r>
            <a:r>
              <a:rPr lang="en-US" altLang="ko-KR" sz="2300" dirty="0" smtClean="0"/>
              <a:t>ename</a:t>
            </a:r>
          </a:p>
          <a:p>
            <a:pPr lvl="1"/>
            <a:r>
              <a:rPr lang="en-US" altLang="ko-KR" sz="2300" dirty="0" smtClean="0"/>
              <a:t>replace</a:t>
            </a:r>
            <a:endParaRPr lang="en-US" altLang="ko-KR" sz="2300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1385" y="2276872"/>
            <a:ext cx="3672408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52"/>
              </a:spcBef>
            </a:pPr>
            <a:r>
              <a:rPr lang="en-US" altLang="ko-KR" sz="2300" dirty="0" smtClean="0"/>
              <a:t>-</a:t>
            </a:r>
            <a:r>
              <a:rPr lang="en-US" altLang="ko-KR" sz="2300" dirty="0" err="1" smtClean="0"/>
              <a:t>group_by</a:t>
            </a:r>
            <a:endParaRPr lang="en-US" altLang="ko-KR" sz="2300" dirty="0" smtClean="0"/>
          </a:p>
          <a:p>
            <a:pPr>
              <a:spcBef>
                <a:spcPts val="552"/>
              </a:spcBef>
            </a:pPr>
            <a:r>
              <a:rPr lang="en-US" altLang="ko-KR" sz="2300" dirty="0" smtClean="0"/>
              <a:t>-gather</a:t>
            </a:r>
          </a:p>
          <a:p>
            <a:pPr>
              <a:spcBef>
                <a:spcPts val="552"/>
              </a:spcBef>
            </a:pPr>
            <a:r>
              <a:rPr lang="en-US" altLang="ko-KR" sz="2300" dirty="0" smtClean="0"/>
              <a:t>-spread</a:t>
            </a:r>
          </a:p>
          <a:p>
            <a:pPr>
              <a:spcBef>
                <a:spcPts val="552"/>
              </a:spcBef>
            </a:pPr>
            <a:r>
              <a:rPr lang="en-US" altLang="ko-KR" sz="2300" dirty="0" smtClean="0"/>
              <a:t>-arrange</a:t>
            </a:r>
          </a:p>
          <a:p>
            <a:pPr>
              <a:spcBef>
                <a:spcPts val="552"/>
              </a:spcBef>
            </a:pPr>
            <a:r>
              <a:rPr lang="en-US" altLang="ko-KR" sz="2300" dirty="0" smtClean="0"/>
              <a:t>-mutate</a:t>
            </a:r>
          </a:p>
          <a:p>
            <a:pPr>
              <a:spcBef>
                <a:spcPts val="552"/>
              </a:spcBef>
            </a:pPr>
            <a:r>
              <a:rPr lang="en-US" altLang="ko-KR" sz="2300" dirty="0" smtClean="0"/>
              <a:t>-join</a:t>
            </a:r>
          </a:p>
          <a:p>
            <a:pPr>
              <a:spcBef>
                <a:spcPts val="552"/>
              </a:spcBef>
            </a:pPr>
            <a:r>
              <a:rPr lang="en-US" altLang="ko-KR" sz="2300" dirty="0" smtClean="0"/>
              <a:t>-etc…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659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72816"/>
            <a:ext cx="701346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2276872"/>
            <a:ext cx="6768752" cy="1440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7236296" y="2060848"/>
            <a:ext cx="504056" cy="28803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40352" y="1844824"/>
            <a:ext cx="1224136" cy="5539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각</a:t>
            </a:r>
            <a:r>
              <a:rPr lang="en-US" altLang="ko-KR" sz="1500" dirty="0" smtClean="0"/>
              <a:t> column</a:t>
            </a:r>
            <a:r>
              <a:rPr lang="ko-KR" altLang="en-US" sz="1500" dirty="0" smtClean="0"/>
              <a:t>의 </a:t>
            </a:r>
            <a:r>
              <a:rPr lang="en-US" altLang="ko-KR" sz="1500" dirty="0" smtClean="0"/>
              <a:t>type</a:t>
            </a:r>
            <a:endParaRPr lang="ko-KR" altLang="en-US" sz="1500" dirty="0"/>
          </a:p>
        </p:txBody>
      </p:sp>
      <p:sp>
        <p:nvSpPr>
          <p:cNvPr id="7" name="직사각형 6"/>
          <p:cNvSpPr/>
          <p:nvPr/>
        </p:nvSpPr>
        <p:spPr>
          <a:xfrm>
            <a:off x="251520" y="2429272"/>
            <a:ext cx="7006467" cy="15757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257987" y="3073152"/>
            <a:ext cx="504056" cy="288032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2043" y="2755957"/>
            <a:ext cx="1224136" cy="55399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첫</a:t>
            </a:r>
            <a:r>
              <a:rPr lang="en-US" altLang="ko-KR" sz="1500" dirty="0" smtClean="0"/>
              <a:t> 10</a:t>
            </a:r>
            <a:r>
              <a:rPr lang="ko-KR" altLang="en-US" sz="1500" dirty="0" smtClean="0"/>
              <a:t>개의 </a:t>
            </a:r>
            <a:r>
              <a:rPr lang="en-US" altLang="ko-KR" sz="1500" dirty="0" smtClean="0"/>
              <a:t>column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107504" y="4005064"/>
            <a:ext cx="6768752" cy="2880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76256" y="4149080"/>
            <a:ext cx="460738" cy="43204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9909" y="4293096"/>
            <a:ext cx="1224136" cy="78483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스크린에 보여지지 않은 </a:t>
            </a:r>
            <a:r>
              <a:rPr lang="en-US" altLang="ko-KR" sz="1500" dirty="0" smtClean="0"/>
              <a:t>column</a:t>
            </a:r>
            <a:endParaRPr lang="ko-KR" altLang="en-US" sz="15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51520" y="620688"/>
            <a:ext cx="8229600" cy="6268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/>
              <a:t>1. </a:t>
            </a:r>
            <a:r>
              <a:rPr lang="en-US" altLang="ko-KR" sz="2500" dirty="0" err="1" smtClean="0"/>
              <a:t>tbl_df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05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64704"/>
            <a:ext cx="7823895" cy="573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226852" y="226360"/>
            <a:ext cx="8229600" cy="6268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View(flights)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62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2.Convenience(%&gt;%)</a:t>
            </a:r>
            <a:endParaRPr lang="ko-KR" altLang="en-US" sz="3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92500" lnSpcReduction="10000"/>
          </a:bodyPr>
          <a:lstStyle/>
          <a:p>
            <a:endParaRPr lang="en-US" altLang="ko-KR" sz="2500" dirty="0" smtClean="0"/>
          </a:p>
          <a:p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flights[</a:t>
            </a:r>
            <a:r>
              <a:rPr lang="en-US" altLang="ko-KR" sz="2500" b="1" dirty="0" err="1" smtClean="0">
                <a:latin typeface="Courier New" pitchFamily="49" charset="0"/>
                <a:cs typeface="Courier New" pitchFamily="49" charset="0"/>
              </a:rPr>
              <a:t>flights$month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== 1 &amp; </a:t>
            </a:r>
            <a:r>
              <a:rPr lang="en-US" altLang="ko-KR" sz="2500" b="1" dirty="0" err="1">
                <a:latin typeface="Courier New" pitchFamily="49" charset="0"/>
                <a:cs typeface="Courier New" pitchFamily="49" charset="0"/>
              </a:rPr>
              <a:t>flights$day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 == 1, ]</a:t>
            </a:r>
            <a:endParaRPr lang="ko-KR" altLang="ko-KR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ko-KR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filter(flights, month == 1 | month == 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2))</a:t>
            </a:r>
          </a:p>
          <a:p>
            <a:pPr marL="0" indent="0">
              <a:buNone/>
            </a:pPr>
            <a:endParaRPr lang="en-US" altLang="ko-KR" sz="2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&lt;- flights[</a:t>
            </a:r>
            <a:r>
              <a:rPr lang="en-US" altLang="ko-KR" sz="2500" b="1" dirty="0" err="1">
                <a:latin typeface="Courier New" pitchFamily="49" charset="0"/>
                <a:cs typeface="Courier New" pitchFamily="49" charset="0"/>
              </a:rPr>
              <a:t>flights$month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 == 1 &amp; </a:t>
            </a:r>
            <a:r>
              <a:rPr lang="en-US" altLang="ko-KR" sz="2500" b="1" dirty="0" err="1">
                <a:latin typeface="Courier New" pitchFamily="49" charset="0"/>
                <a:cs typeface="Courier New" pitchFamily="49" charset="0"/>
              </a:rPr>
              <a:t>flights$day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 == 1, 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] -&gt; F[order(</a:t>
            </a:r>
            <a:r>
              <a:rPr lang="en-US" altLang="ko-KR" sz="2500" b="1" dirty="0" err="1" smtClean="0">
                <a:latin typeface="Courier New" pitchFamily="49" charset="0"/>
                <a:cs typeface="Courier New" pitchFamily="49" charset="0"/>
              </a:rPr>
              <a:t>F$year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500" b="1" dirty="0" err="1">
                <a:latin typeface="Courier New" pitchFamily="49" charset="0"/>
                <a:cs typeface="Courier New" pitchFamily="49" charset="0"/>
              </a:rPr>
              <a:t>F$month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500" b="1" dirty="0" err="1">
                <a:latin typeface="Courier New" pitchFamily="49" charset="0"/>
                <a:cs typeface="Courier New" pitchFamily="49" charset="0"/>
              </a:rPr>
              <a:t>F$day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altLang="ko-KR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while(F </a:t>
            </a:r>
            <a:r>
              <a:rPr lang="en-US" altLang="ko-KR" sz="2500" b="1" dirty="0">
                <a:latin typeface="Courier New" pitchFamily="49" charset="0"/>
                <a:cs typeface="Courier New" pitchFamily="49" charset="0"/>
              </a:rPr>
              <a:t>&lt;- flights %&gt;% filter(month == 1 | month == 2) %&gt;% arrange(year, month, day</a:t>
            </a:r>
            <a:r>
              <a:rPr lang="en-US" altLang="ko-KR" sz="25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ko-KR" altLang="en-US" sz="25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내에서 </a:t>
            </a:r>
            <a:r>
              <a:rPr lang="en-US" altLang="ko-KR" dirty="0" err="1" smtClean="0"/>
              <a:t>dplyr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tidyr</a:t>
            </a:r>
            <a:r>
              <a:rPr lang="ko-KR" altLang="en-US" dirty="0" smtClean="0"/>
              <a:t>을 쓰지 않아도 모두 구현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Dataset</a:t>
            </a:r>
            <a:r>
              <a:rPr lang="ko-KR" altLang="en-US" dirty="0" smtClean="0"/>
              <a:t>의 편집을 좀 더 편하게 할 수 있다는 장점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%&gt;%</a:t>
            </a:r>
            <a:r>
              <a:rPr lang="ko-KR" altLang="en-US" dirty="0" smtClean="0"/>
              <a:t>의 기호를 통하여 여러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이어서 모두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flights %&gt;% filter(month == 1 | month == 2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) = filter(flights,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filter(month == 1 | month == 2)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3.filter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698651"/>
              </p:ext>
            </p:extLst>
          </p:nvPr>
        </p:nvGraphicFramePr>
        <p:xfrm>
          <a:off x="457200" y="1600200"/>
          <a:ext cx="8229600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/>
                <a:gridCol w="3096344"/>
                <a:gridCol w="1512168"/>
                <a:gridCol w="2602632"/>
              </a:tblGrid>
              <a:tr h="44881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 in 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Less than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equal to</a:t>
                      </a:r>
                      <a:endParaRPr lang="ko-KR" altLang="en-US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Greater than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%in%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membership</a:t>
                      </a:r>
                      <a:endParaRPr lang="ko-KR" altLang="en-US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Equal</a:t>
                      </a:r>
                      <a:r>
                        <a:rPr lang="en-US" altLang="ko-KR" baseline="0" dirty="0" smtClean="0"/>
                        <a:t> 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is.na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 NA</a:t>
                      </a:r>
                      <a:endParaRPr lang="ko-KR" altLang="en-US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Less than or</a:t>
                      </a:r>
                      <a:r>
                        <a:rPr lang="en-US" altLang="ko-KR" baseline="0" dirty="0" smtClean="0"/>
                        <a:t> equal 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!is.na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</a:t>
                      </a:r>
                      <a:r>
                        <a:rPr lang="en-US" altLang="ko-KR" baseline="0" dirty="0" smtClean="0"/>
                        <a:t> not NA</a:t>
                      </a:r>
                      <a:endParaRPr lang="ko-KR" altLang="en-US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Greater</a:t>
                      </a:r>
                      <a:r>
                        <a:rPr lang="en-US" altLang="ko-KR" baseline="0" dirty="0" smtClean="0"/>
                        <a:t> than of equal 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&amp;, | , any,</a:t>
                      </a:r>
                      <a:r>
                        <a:rPr lang="en-US" altLang="ko-KR" baseline="0" dirty="0" smtClean="0"/>
                        <a:t> all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Boolean operator’s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605</Words>
  <Application>Microsoft Office PowerPoint</Application>
  <PresentationFormat>화면 슬라이드 쇼(4:3)</PresentationFormat>
  <Paragraphs>382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R Programming Week 10: dplyr &amp; tidyr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2.Convenience(%&gt;%)</vt:lpstr>
      <vt:lpstr>PowerPoint 프레젠테이션</vt:lpstr>
      <vt:lpstr>3.filter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Week 10: dplyr &amp; tidyr</dc:title>
  <dc:creator>AMC YOON</dc:creator>
  <cp:lastModifiedBy>Sungpil Han MD/PhD</cp:lastModifiedBy>
  <cp:revision>21</cp:revision>
  <dcterms:created xsi:type="dcterms:W3CDTF">2017-05-12T04:36:44Z</dcterms:created>
  <dcterms:modified xsi:type="dcterms:W3CDTF">2017-12-21T01:06:11Z</dcterms:modified>
</cp:coreProperties>
</file>