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331" r:id="rId3"/>
    <p:sldId id="332" r:id="rId4"/>
    <p:sldId id="335" r:id="rId5"/>
    <p:sldId id="322" r:id="rId6"/>
    <p:sldId id="324" r:id="rId7"/>
    <p:sldId id="326" r:id="rId8"/>
    <p:sldId id="329" r:id="rId9"/>
    <p:sldId id="336" r:id="rId10"/>
    <p:sldId id="340" r:id="rId11"/>
    <p:sldId id="341" r:id="rId12"/>
    <p:sldId id="370" r:id="rId13"/>
    <p:sldId id="369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257" r:id="rId28"/>
    <p:sldId id="285" r:id="rId29"/>
    <p:sldId id="258" r:id="rId30"/>
    <p:sldId id="276" r:id="rId31"/>
    <p:sldId id="260" r:id="rId32"/>
    <p:sldId id="261" r:id="rId33"/>
    <p:sldId id="262" r:id="rId34"/>
    <p:sldId id="263" r:id="rId35"/>
    <p:sldId id="264" r:id="rId36"/>
    <p:sldId id="259" r:id="rId37"/>
    <p:sldId id="282" r:id="rId38"/>
    <p:sldId id="270" r:id="rId39"/>
    <p:sldId id="265" r:id="rId40"/>
    <p:sldId id="266" r:id="rId41"/>
    <p:sldId id="267" r:id="rId42"/>
    <p:sldId id="268" r:id="rId43"/>
    <p:sldId id="269" r:id="rId44"/>
    <p:sldId id="283" r:id="rId45"/>
    <p:sldId id="308" r:id="rId46"/>
    <p:sldId id="271" r:id="rId47"/>
    <p:sldId id="272" r:id="rId48"/>
    <p:sldId id="273" r:id="rId49"/>
    <p:sldId id="274" r:id="rId50"/>
    <p:sldId id="275" r:id="rId51"/>
    <p:sldId id="278" r:id="rId52"/>
    <p:sldId id="279" r:id="rId53"/>
    <p:sldId id="280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44" r:id="rId68"/>
    <p:sldId id="307" r:id="rId6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00" autoAdjust="0"/>
    <p:restoredTop sz="94590"/>
  </p:normalViewPr>
  <p:slideViewPr>
    <p:cSldViewPr snapToGrid="0" snapToObjects="1">
      <p:cViewPr>
        <p:scale>
          <a:sx n="100" d="100"/>
          <a:sy n="100" d="100"/>
        </p:scale>
        <p:origin x="-1812" y="-37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B0C7A-BE91-40C4-8DCB-F926C2BE91F0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F3ECD-478A-4EE8-BCAD-F4490803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9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10F40-A11A-42F6-A342-BFC0B587F50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3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ggplot2.tidyvers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1294"/>
            <a:ext cx="7772400" cy="17507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에 대하여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26374"/>
            <a:ext cx="6400800" cy="1314450"/>
          </a:xfrm>
        </p:spPr>
        <p:txBody>
          <a:bodyPr/>
          <a:lstStyle/>
          <a:p>
            <a:r>
              <a:rPr lang="en-US" i="1" dirty="0" smtClean="0"/>
              <a:t>Sungpil Han, M.D/</a:t>
            </a:r>
            <a:r>
              <a:rPr lang="en-US" i="1" dirty="0" err="1" smtClean="0"/>
              <a:t>Ph.D</a:t>
            </a:r>
            <a:endParaRPr lang="en-US" i="1" dirty="0" smtClean="0"/>
          </a:p>
          <a:p>
            <a:r>
              <a:rPr lang="en-US" i="1" dirty="0" smtClean="0"/>
              <a:t>2017-12-21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1024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Demo: </a:t>
            </a:r>
            <a:r>
              <a:rPr lang="en-US" altLang="ko-KR" dirty="0" err="1" smtClean="0"/>
              <a:t>Rstudio</a:t>
            </a:r>
            <a:r>
              <a:rPr lang="en-US" altLang="ko-KR" dirty="0" smtClean="0"/>
              <a:t> and 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dplyr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Science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4" y="1355019"/>
            <a:ext cx="7640466" cy="295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Dataset</a:t>
            </a:r>
            <a:r>
              <a:rPr lang="ko-KR" altLang="en-US" dirty="0"/>
              <a:t>의 편집을 좀 더 편하게 할 수 있다는 장점</a:t>
            </a:r>
          </a:p>
          <a:p>
            <a:r>
              <a:rPr lang="en-US" altLang="ko-KR" dirty="0" smtClean="0"/>
              <a:t>%&gt;%</a:t>
            </a:r>
            <a:r>
              <a:rPr lang="ko-KR" altLang="en-US" dirty="0"/>
              <a:t>의 기호를 통하여 여러 </a:t>
            </a:r>
            <a:r>
              <a:rPr lang="en-US" altLang="ko-KR" dirty="0"/>
              <a:t>function</a:t>
            </a:r>
            <a:r>
              <a:rPr lang="ko-KR" altLang="en-US" dirty="0"/>
              <a:t>을 이어서 모두 구현할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9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97329"/>
              </p:ext>
            </p:extLst>
          </p:nvPr>
        </p:nvGraphicFramePr>
        <p:xfrm>
          <a:off x="251520" y="1675254"/>
          <a:ext cx="345638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7"/>
                <a:gridCol w="691277"/>
                <a:gridCol w="691277"/>
                <a:gridCol w="691277"/>
                <a:gridCol w="691277"/>
              </a:tblGrid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2958"/>
              </p:ext>
            </p:extLst>
          </p:nvPr>
        </p:nvGraphicFramePr>
        <p:xfrm>
          <a:off x="5436095" y="2370579"/>
          <a:ext cx="3456385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7"/>
                <a:gridCol w="691277"/>
                <a:gridCol w="691277"/>
                <a:gridCol w="691277"/>
                <a:gridCol w="691277"/>
              </a:tblGrid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435603" y="314778"/>
            <a:ext cx="8229600" cy="651719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mtClean="0"/>
              <a:t>3.filter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283968" y="2787774"/>
            <a:ext cx="504056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0090" y="11877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87743" y="186976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99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603" y="357504"/>
            <a:ext cx="8229600" cy="651719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4</a:t>
            </a:r>
            <a:r>
              <a:rPr lang="en-US" altLang="ko-KR" dirty="0" smtClean="0"/>
              <a:t>.distinct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75544"/>
              </p:ext>
            </p:extLst>
          </p:nvPr>
        </p:nvGraphicFramePr>
        <p:xfrm>
          <a:off x="755576" y="1329612"/>
          <a:ext cx="2746648" cy="309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24"/>
                <a:gridCol w="1373324"/>
              </a:tblGrid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Alphabet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43010"/>
              </p:ext>
            </p:extLst>
          </p:nvPr>
        </p:nvGraphicFramePr>
        <p:xfrm>
          <a:off x="5436096" y="2069403"/>
          <a:ext cx="2746648" cy="1444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24"/>
                <a:gridCol w="1373324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Alphabet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4056413" y="2787774"/>
            <a:ext cx="759265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9712" y="9258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15456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322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603" y="357504"/>
            <a:ext cx="8229600" cy="651719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5.slice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778628"/>
              </p:ext>
            </p:extLst>
          </p:nvPr>
        </p:nvGraphicFramePr>
        <p:xfrm>
          <a:off x="251521" y="1491630"/>
          <a:ext cx="3024333" cy="3099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1"/>
                <a:gridCol w="1008111"/>
                <a:gridCol w="1008111"/>
              </a:tblGrid>
              <a:tr h="27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Row</a:t>
                      </a:r>
                      <a:endParaRPr lang="ko-KR" altLang="en-US" sz="11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Number</a:t>
                      </a:r>
                      <a:endParaRPr lang="ko-KR" altLang="en-US" sz="11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Alphabet</a:t>
                      </a:r>
                      <a:endParaRPr lang="ko-KR" altLang="en-US" sz="11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3715228" y="2895786"/>
            <a:ext cx="1250919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68715"/>
              </p:ext>
            </p:extLst>
          </p:nvPr>
        </p:nvGraphicFramePr>
        <p:xfrm>
          <a:off x="5414499" y="2193708"/>
          <a:ext cx="3250704" cy="1402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8"/>
                <a:gridCol w="1083568"/>
                <a:gridCol w="1083568"/>
              </a:tblGrid>
              <a:tr h="24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Row</a:t>
                      </a:r>
                      <a:endParaRPr lang="ko-KR" altLang="en-US" sz="11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Number</a:t>
                      </a:r>
                      <a:endParaRPr lang="ko-KR" altLang="en-US" sz="11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Alphabet</a:t>
                      </a:r>
                      <a:endParaRPr lang="ko-KR" altLang="en-US" sz="11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40586" y="232309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Slice(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X,c</a:t>
            </a:r>
            <a:r>
              <a:rPr lang="en-US" altLang="ko-KR" b="1" dirty="0" smtClean="0">
                <a:solidFill>
                  <a:srgbClr val="FF0000"/>
                </a:solidFill>
              </a:rPr>
              <a:t>(1,4,7))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0090" y="10940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61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53551"/>
              </p:ext>
            </p:extLst>
          </p:nvPr>
        </p:nvGraphicFramePr>
        <p:xfrm>
          <a:off x="611561" y="1707654"/>
          <a:ext cx="345638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7"/>
                <a:gridCol w="691277"/>
                <a:gridCol w="691277"/>
                <a:gridCol w="691277"/>
                <a:gridCol w="691277"/>
              </a:tblGrid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435603" y="249492"/>
            <a:ext cx="8229600" cy="651719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6.select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50403" y="2787774"/>
            <a:ext cx="504056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34455"/>
              </p:ext>
            </p:extLst>
          </p:nvPr>
        </p:nvGraphicFramePr>
        <p:xfrm>
          <a:off x="5796136" y="1761660"/>
          <a:ext cx="1382554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7"/>
                <a:gridCol w="691277"/>
              </a:tblGrid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3728" y="132625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044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603" y="357504"/>
            <a:ext cx="8229600" cy="651719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7.arrange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98600"/>
              </p:ext>
            </p:extLst>
          </p:nvPr>
        </p:nvGraphicFramePr>
        <p:xfrm>
          <a:off x="822412" y="1653648"/>
          <a:ext cx="2746648" cy="309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24"/>
                <a:gridCol w="1373324"/>
              </a:tblGrid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Alphabet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4003076" y="3219822"/>
            <a:ext cx="1072980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8812"/>
              </p:ext>
            </p:extLst>
          </p:nvPr>
        </p:nvGraphicFramePr>
        <p:xfrm>
          <a:off x="5508104" y="1707654"/>
          <a:ext cx="2746648" cy="309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24"/>
                <a:gridCol w="1373324"/>
              </a:tblGrid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Alphabet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79712" y="11927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350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603" y="357504"/>
            <a:ext cx="8229600" cy="651719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8</a:t>
            </a:r>
            <a:r>
              <a:rPr lang="en-US" altLang="ko-KR" dirty="0" smtClean="0"/>
              <a:t>.rename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3539"/>
              </p:ext>
            </p:extLst>
          </p:nvPr>
        </p:nvGraphicFramePr>
        <p:xfrm>
          <a:off x="179512" y="1491630"/>
          <a:ext cx="3528392" cy="309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63"/>
                <a:gridCol w="1380675"/>
                <a:gridCol w="997154"/>
              </a:tblGrid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Alphabet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Money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70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110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4078341" y="2949792"/>
            <a:ext cx="92570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74505"/>
              </p:ext>
            </p:extLst>
          </p:nvPr>
        </p:nvGraphicFramePr>
        <p:xfrm>
          <a:off x="5292080" y="1545636"/>
          <a:ext cx="3528392" cy="309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63"/>
                <a:gridCol w="1380675"/>
                <a:gridCol w="997154"/>
              </a:tblGrid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Alphabet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Cost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70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110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1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 / </a:t>
            </a:r>
            <a:r>
              <a:rPr lang="en-US" altLang="ko-KR" dirty="0" err="1"/>
              <a:t>Rstudio</a:t>
            </a:r>
            <a:r>
              <a:rPr lang="en-US" altLang="ko-KR" dirty="0" smtClean="0"/>
              <a:t> </a:t>
            </a:r>
            <a:r>
              <a:rPr lang="en-US" altLang="ko-KR" dirty="0" smtClean="0"/>
              <a:t>(20 </a:t>
            </a:r>
            <a:r>
              <a:rPr lang="en-US" altLang="ko-KR" dirty="0" smtClean="0"/>
              <a:t>min)</a:t>
            </a:r>
          </a:p>
          <a:p>
            <a:r>
              <a:rPr lang="en-US" altLang="ko-KR" dirty="0" err="1" smtClean="0"/>
              <a:t>dplyr</a:t>
            </a:r>
            <a:r>
              <a:rPr lang="en-US" altLang="ko-KR" dirty="0" smtClean="0"/>
              <a:t> (20 </a:t>
            </a:r>
            <a:r>
              <a:rPr lang="en-US" altLang="ko-KR" dirty="0" smtClean="0"/>
              <a:t>min)</a:t>
            </a:r>
          </a:p>
          <a:p>
            <a:r>
              <a:rPr lang="en-US" altLang="ko-KR" dirty="0" err="1" smtClean="0"/>
              <a:t>ggplot2</a:t>
            </a:r>
            <a:r>
              <a:rPr lang="en-US" altLang="ko-KR" dirty="0" smtClean="0"/>
              <a:t> (20 </a:t>
            </a:r>
            <a:r>
              <a:rPr lang="en-US" altLang="ko-KR" dirty="0" smtClean="0"/>
              <a:t>min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603" y="357504"/>
            <a:ext cx="8229600" cy="651719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9</a:t>
            </a:r>
            <a:r>
              <a:rPr lang="en-US" altLang="ko-KR" dirty="0" smtClean="0"/>
              <a:t>.gather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05711"/>
              </p:ext>
            </p:extLst>
          </p:nvPr>
        </p:nvGraphicFramePr>
        <p:xfrm>
          <a:off x="422827" y="1761660"/>
          <a:ext cx="3312368" cy="162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  <a:gridCol w="828092"/>
                <a:gridCol w="828092"/>
              </a:tblGrid>
              <a:tr h="54006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4051863" y="2625756"/>
            <a:ext cx="504056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28286"/>
              </p:ext>
            </p:extLst>
          </p:nvPr>
        </p:nvGraphicFramePr>
        <p:xfrm>
          <a:off x="5076057" y="696464"/>
          <a:ext cx="3101787" cy="3819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929"/>
                <a:gridCol w="1033929"/>
                <a:gridCol w="1033929"/>
              </a:tblGrid>
              <a:tr h="54564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</a:tr>
              <a:tr h="545643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5643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5643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45643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45643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45643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60448" y="125941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05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603" y="357504"/>
            <a:ext cx="8229600" cy="651719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10.spread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83413"/>
              </p:ext>
            </p:extLst>
          </p:nvPr>
        </p:nvGraphicFramePr>
        <p:xfrm>
          <a:off x="5352835" y="2193708"/>
          <a:ext cx="3312368" cy="162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  <a:gridCol w="828092"/>
                <a:gridCol w="828092"/>
              </a:tblGrid>
              <a:tr h="54006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3926174" y="3057804"/>
            <a:ext cx="861851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68719"/>
              </p:ext>
            </p:extLst>
          </p:nvPr>
        </p:nvGraphicFramePr>
        <p:xfrm>
          <a:off x="755577" y="1599642"/>
          <a:ext cx="2840253" cy="316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751"/>
                <a:gridCol w="946751"/>
                <a:gridCol w="946751"/>
              </a:tblGrid>
              <a:tr h="34332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/>
                </a:tc>
              </a:tr>
              <a:tr h="47004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004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004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004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004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7004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7704" y="11877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96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603" y="357504"/>
            <a:ext cx="8229600" cy="651719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11.Separate &amp; Unite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34214"/>
              </p:ext>
            </p:extLst>
          </p:nvPr>
        </p:nvGraphicFramePr>
        <p:xfrm>
          <a:off x="755576" y="1329612"/>
          <a:ext cx="2746648" cy="154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24"/>
                <a:gridCol w="1373324"/>
              </a:tblGrid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Alphabet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1-1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1-2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1-3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4046347" y="2193708"/>
            <a:ext cx="504056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220026"/>
              </p:ext>
            </p:extLst>
          </p:nvPr>
        </p:nvGraphicFramePr>
        <p:xfrm>
          <a:off x="5148067" y="1232576"/>
          <a:ext cx="3517137" cy="154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79"/>
                <a:gridCol w="1172379"/>
                <a:gridCol w="1172379"/>
              </a:tblGrid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Numb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SubN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Alphabet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193"/>
              </p:ext>
            </p:extLst>
          </p:nvPr>
        </p:nvGraphicFramePr>
        <p:xfrm>
          <a:off x="5508104" y="3327834"/>
          <a:ext cx="2746648" cy="154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24"/>
                <a:gridCol w="1373324"/>
              </a:tblGrid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Alphabet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1-1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1-2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1-3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23265"/>
              </p:ext>
            </p:extLst>
          </p:nvPr>
        </p:nvGraphicFramePr>
        <p:xfrm>
          <a:off x="435604" y="3273828"/>
          <a:ext cx="3517137" cy="154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79"/>
                <a:gridCol w="1172379"/>
                <a:gridCol w="1172379"/>
              </a:tblGrid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Numb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SubN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Alphabet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4450775" y="4083918"/>
            <a:ext cx="504056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9667" y="9286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69667" y="28957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026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203681"/>
              </p:ext>
            </p:extLst>
          </p:nvPr>
        </p:nvGraphicFramePr>
        <p:xfrm>
          <a:off x="251520" y="1672551"/>
          <a:ext cx="3456385" cy="225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7"/>
                <a:gridCol w="691277"/>
                <a:gridCol w="691277"/>
                <a:gridCol w="691277"/>
                <a:gridCol w="691277"/>
              </a:tblGrid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353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435603" y="249492"/>
            <a:ext cx="8229600" cy="651719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3.group_by &amp; mutate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23929" y="2778560"/>
            <a:ext cx="626475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80096"/>
              </p:ext>
            </p:extLst>
          </p:nvPr>
        </p:nvGraphicFramePr>
        <p:xfrm>
          <a:off x="4716016" y="1672551"/>
          <a:ext cx="3456384" cy="225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  <a:gridCol w="576064"/>
              </a:tblGrid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353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63688" y="11877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95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35603" y="249492"/>
            <a:ext cx="8229600" cy="651719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3.Combine Data Sets(join)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96388"/>
              </p:ext>
            </p:extLst>
          </p:nvPr>
        </p:nvGraphicFramePr>
        <p:xfrm>
          <a:off x="3923928" y="1545636"/>
          <a:ext cx="2615882" cy="264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41"/>
                <a:gridCol w="1307941"/>
              </a:tblGrid>
              <a:tr h="661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x1</a:t>
                      </a:r>
                      <a:endParaRPr lang="ko-KR" altLang="en-US" sz="19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x3</a:t>
                      </a:r>
                      <a:endParaRPr lang="ko-KR" altLang="en-US" sz="1900" dirty="0"/>
                    </a:p>
                  </a:txBody>
                  <a:tcPr marT="0" marB="0" anchor="ctr"/>
                </a:tc>
              </a:tr>
              <a:tr h="661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A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T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61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B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F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61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C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T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549088"/>
              </p:ext>
            </p:extLst>
          </p:nvPr>
        </p:nvGraphicFramePr>
        <p:xfrm>
          <a:off x="611560" y="1545636"/>
          <a:ext cx="2615882" cy="264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41"/>
                <a:gridCol w="1307941"/>
              </a:tblGrid>
              <a:tr h="661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x1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x2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/>
                    </a:solidFill>
                  </a:tcPr>
                </a:tc>
              </a:tr>
              <a:tr h="661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A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1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61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B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2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61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C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3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덧셈 기호 3"/>
          <p:cNvSpPr/>
          <p:nvPr/>
        </p:nvSpPr>
        <p:spPr>
          <a:xfrm>
            <a:off x="3375303" y="2787774"/>
            <a:ext cx="432048" cy="432048"/>
          </a:xfrm>
          <a:prstGeom prst="mathPlu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6905654" y="2662708"/>
            <a:ext cx="504056" cy="55711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82793"/>
              </p:ext>
            </p:extLst>
          </p:nvPr>
        </p:nvGraphicFramePr>
        <p:xfrm>
          <a:off x="1835696" y="195486"/>
          <a:ext cx="18002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</a:tblGrid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x1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x2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A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1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B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2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C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3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92730"/>
              </p:ext>
            </p:extLst>
          </p:nvPr>
        </p:nvGraphicFramePr>
        <p:xfrm>
          <a:off x="4499992" y="195486"/>
          <a:ext cx="165618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x1</a:t>
                      </a:r>
                      <a:endParaRPr lang="ko-KR" altLang="en-US" sz="19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x3</a:t>
                      </a:r>
                      <a:endParaRPr lang="ko-KR" altLang="en-US" sz="1900" dirty="0"/>
                    </a:p>
                  </a:txBody>
                  <a:tcPr marT="0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A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T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B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F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C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T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63671"/>
              </p:ext>
            </p:extLst>
          </p:nvPr>
        </p:nvGraphicFramePr>
        <p:xfrm>
          <a:off x="4046750" y="2031690"/>
          <a:ext cx="271162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75"/>
                <a:gridCol w="903875"/>
                <a:gridCol w="903875"/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X1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X2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X3</a:t>
                      </a:r>
                      <a:endParaRPr lang="ko-KR" alt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43575"/>
              </p:ext>
            </p:extLst>
          </p:nvPr>
        </p:nvGraphicFramePr>
        <p:xfrm>
          <a:off x="4046750" y="3759882"/>
          <a:ext cx="271162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75"/>
                <a:gridCol w="903875"/>
                <a:gridCol w="903875"/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X1</a:t>
                      </a:r>
                      <a:endParaRPr lang="ko-KR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X2</a:t>
                      </a:r>
                      <a:endParaRPr lang="ko-KR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X3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덧셈 기호 5"/>
          <p:cNvSpPr/>
          <p:nvPr/>
        </p:nvSpPr>
        <p:spPr>
          <a:xfrm>
            <a:off x="3830725" y="627534"/>
            <a:ext cx="432048" cy="432048"/>
          </a:xfrm>
          <a:prstGeom prst="mathPlu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213970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left_join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a,b,by</a:t>
            </a:r>
            <a:r>
              <a:rPr lang="en-US" altLang="ko-KR" dirty="0" smtClean="0"/>
              <a:t>=“x1”): Join matching rows from b to 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4000" y="392190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right_join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a,b,by</a:t>
            </a:r>
            <a:r>
              <a:rPr lang="en-US" altLang="ko-KR" dirty="0" smtClean="0"/>
              <a:t>=“x1”): Join matching rows from a to b</a:t>
            </a:r>
            <a:endParaRPr lang="ko-KR" altLang="en-US" dirty="0"/>
          </a:p>
        </p:txBody>
      </p:sp>
      <p:sp>
        <p:nvSpPr>
          <p:cNvPr id="10" name="등호 9"/>
          <p:cNvSpPr/>
          <p:nvPr/>
        </p:nvSpPr>
        <p:spPr>
          <a:xfrm>
            <a:off x="6274858" y="627534"/>
            <a:ext cx="288032" cy="432048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740391"/>
              </p:ext>
            </p:extLst>
          </p:nvPr>
        </p:nvGraphicFramePr>
        <p:xfrm>
          <a:off x="4139953" y="2039335"/>
          <a:ext cx="2711625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75"/>
                <a:gridCol w="903875"/>
                <a:gridCol w="903875"/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X1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X2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X3</a:t>
                      </a:r>
                      <a:endParaRPr lang="ko-KR" alt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7538"/>
              </p:ext>
            </p:extLst>
          </p:nvPr>
        </p:nvGraphicFramePr>
        <p:xfrm>
          <a:off x="4139953" y="3356800"/>
          <a:ext cx="271162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75"/>
                <a:gridCol w="903875"/>
                <a:gridCol w="903875"/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X1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X2</a:t>
                      </a:r>
                      <a:endParaRPr lang="ko-KR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X3</a:t>
                      </a:r>
                      <a:endParaRPr lang="ko-KR" alt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04858"/>
              </p:ext>
            </p:extLst>
          </p:nvPr>
        </p:nvGraphicFramePr>
        <p:xfrm>
          <a:off x="1979712" y="195486"/>
          <a:ext cx="172819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</a:tblGrid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x1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x2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A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1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B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2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C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3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07174"/>
              </p:ext>
            </p:extLst>
          </p:nvPr>
        </p:nvGraphicFramePr>
        <p:xfrm>
          <a:off x="4572000" y="272058"/>
          <a:ext cx="165618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x1</a:t>
                      </a:r>
                      <a:endParaRPr lang="ko-KR" altLang="en-US" sz="19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x3</a:t>
                      </a:r>
                      <a:endParaRPr lang="ko-KR" altLang="en-US" sz="1900" dirty="0"/>
                    </a:p>
                  </a:txBody>
                  <a:tcPr marT="0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A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T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B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F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C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/>
                        <a:t>T</a:t>
                      </a:r>
                      <a:endParaRPr lang="ko-KR" altLang="en-US" sz="19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219370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inner_join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a,b,by</a:t>
            </a:r>
            <a:r>
              <a:rPr lang="en-US" altLang="ko-KR" dirty="0" smtClean="0"/>
              <a:t>=“x1”)</a:t>
            </a:r>
          </a:p>
          <a:p>
            <a:r>
              <a:rPr lang="en-US" altLang="ko-KR" dirty="0" smtClean="0"/>
              <a:t>:Join data. Retain only rows in both sites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370587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full_join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a,b,by</a:t>
            </a:r>
            <a:r>
              <a:rPr lang="en-US" altLang="ko-KR" dirty="0" smtClean="0"/>
              <a:t>=“x1”)</a:t>
            </a:r>
          </a:p>
          <a:p>
            <a:r>
              <a:rPr lang="en-US" altLang="ko-KR" dirty="0" smtClean="0"/>
              <a:t>:Join data. Retain all values, all rows</a:t>
            </a:r>
            <a:endParaRPr lang="ko-KR" altLang="en-US" dirty="0"/>
          </a:p>
        </p:txBody>
      </p:sp>
      <p:sp>
        <p:nvSpPr>
          <p:cNvPr id="8" name="덧셈 기호 7"/>
          <p:cNvSpPr/>
          <p:nvPr/>
        </p:nvSpPr>
        <p:spPr>
          <a:xfrm>
            <a:off x="3951804" y="627534"/>
            <a:ext cx="432048" cy="432048"/>
          </a:xfrm>
          <a:prstGeom prst="mathPlu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등호 8"/>
          <p:cNvSpPr/>
          <p:nvPr/>
        </p:nvSpPr>
        <p:spPr>
          <a:xfrm>
            <a:off x="6562237" y="627534"/>
            <a:ext cx="288032" cy="432048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implementation of the </a:t>
            </a:r>
            <a:r>
              <a:rPr lang="en-US" i="1" dirty="0"/>
              <a:t>Grammar of Graphics</a:t>
            </a:r>
            <a:r>
              <a:rPr lang="en-US" dirty="0"/>
              <a:t> by Leland Wilkinson</a:t>
            </a:r>
          </a:p>
          <a:p>
            <a:r>
              <a:rPr lang="en-US" dirty="0"/>
              <a:t>Written by Hadley Wickham (while he was a graduate student at Iowa State)</a:t>
            </a:r>
          </a:p>
          <a:p>
            <a:r>
              <a:rPr lang="en-US" dirty="0"/>
              <a:t>A “third” graphics system for R (along with </a:t>
            </a:r>
            <a:r>
              <a:rPr lang="en-US" b="1" dirty="0"/>
              <a:t>base</a:t>
            </a:r>
            <a:r>
              <a:rPr lang="en-US" dirty="0"/>
              <a:t> and </a:t>
            </a:r>
            <a:r>
              <a:rPr lang="en-US" b="1" dirty="0"/>
              <a:t>lattice</a:t>
            </a:r>
            <a:r>
              <a:rPr lang="en-US" dirty="0"/>
              <a:t>)</a:t>
            </a:r>
          </a:p>
          <a:p>
            <a:r>
              <a:rPr lang="en-US" dirty="0"/>
              <a:t>Available from CRAN via </a:t>
            </a:r>
            <a:r>
              <a:rPr lang="en-US" sz="2800" dirty="0" err="1">
                <a:latin typeface="Courier"/>
                <a:cs typeface="Courier"/>
              </a:rPr>
              <a:t>install.packages</a:t>
            </a:r>
            <a:r>
              <a:rPr lang="en-US" sz="2800" dirty="0">
                <a:latin typeface="Courier"/>
                <a:cs typeface="Courier"/>
              </a:rPr>
              <a:t>()</a:t>
            </a:r>
          </a:p>
          <a:p>
            <a:r>
              <a:rPr lang="en-US" sz="2800" dirty="0">
                <a:cs typeface="Courier"/>
              </a:rPr>
              <a:t>Web site: </a:t>
            </a:r>
            <a:r>
              <a:rPr lang="en-US" sz="2800" dirty="0">
                <a:cs typeface="Courier"/>
                <a:hlinkClick r:id="rId2"/>
              </a:rPr>
              <a:t>http://</a:t>
            </a:r>
            <a:r>
              <a:rPr lang="en-US" sz="2800" dirty="0" err="1" smtClean="0">
                <a:cs typeface="Courier"/>
                <a:hlinkClick r:id="rId2"/>
              </a:rPr>
              <a:t>ggplot2.tidyverse.org</a:t>
            </a:r>
            <a:r>
              <a:rPr lang="en-US" sz="2800" dirty="0" smtClean="0">
                <a:cs typeface="Courier"/>
              </a:rPr>
              <a:t> </a:t>
            </a:r>
            <a:endParaRPr lang="en-US" sz="28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70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9" y="167882"/>
            <a:ext cx="4170578" cy="480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77" y="280392"/>
            <a:ext cx="4630327" cy="454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6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  <a:p>
            <a:r>
              <a:rPr lang="en-US"/>
              <a:t>“Shorten the distance from mind to page”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RStudio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90533" y="987849"/>
            <a:ext cx="7148857" cy="4020561"/>
            <a:chOff x="774919" y="778791"/>
            <a:chExt cx="7760778" cy="4364709"/>
          </a:xfrm>
        </p:grpSpPr>
        <p:sp>
          <p:nvSpPr>
            <p:cNvPr id="4" name="TextBox 3"/>
            <p:cNvSpPr txBox="1"/>
            <p:nvPr/>
          </p:nvSpPr>
          <p:spPr>
            <a:xfrm>
              <a:off x="774919" y="778791"/>
              <a:ext cx="254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prstClr val="black"/>
                  </a:solidFill>
                </a:rPr>
                <a:t>Active </a:t>
              </a:r>
              <a:r>
                <a:rPr lang="en-US" sz="2400" dirty="0" smtClean="0">
                  <a:solidFill>
                    <a:srgbClr val="FF0000"/>
                  </a:solidFill>
                </a:rPr>
                <a:t>Coding</a:t>
              </a:r>
              <a:r>
                <a:rPr lang="en-US" sz="2400" dirty="0" smtClean="0">
                  <a:solidFill>
                    <a:prstClr val="black"/>
                  </a:solidFill>
                </a:rPr>
                <a:t> Area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70896" y="800102"/>
              <a:ext cx="2836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prstClr val="black"/>
                  </a:solidFill>
                </a:rPr>
                <a:t>Some Point-and-Click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1896" y="1288396"/>
              <a:ext cx="7543801" cy="3855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11"/>
            <p:cNvCxnSpPr/>
            <p:nvPr/>
          </p:nvCxnSpPr>
          <p:spPr>
            <a:xfrm>
              <a:off x="1673822" y="1173995"/>
              <a:ext cx="542441" cy="132510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2"/>
            <p:cNvCxnSpPr/>
            <p:nvPr/>
          </p:nvCxnSpPr>
          <p:spPr>
            <a:xfrm flipH="1">
              <a:off x="4572000" y="1139124"/>
              <a:ext cx="573438" cy="348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54257" y="4124488"/>
              <a:ext cx="4202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0000"/>
                  </a:solidFill>
                </a:rPr>
                <a:t>Place to Enter Single Commands</a:t>
              </a:r>
            </a:p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0000"/>
                  </a:solidFill>
                </a:rPr>
                <a:t>View Some Output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0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“In brief, the grammar tells us that a statistical graphic is a </a:t>
            </a:r>
            <a:r>
              <a:rPr lang="en-US" b="1"/>
              <a:t>mapping</a:t>
            </a:r>
            <a:r>
              <a:rPr lang="en-US"/>
              <a:t> from data to </a:t>
            </a:r>
            <a:r>
              <a:rPr lang="en-US" b="1"/>
              <a:t>aesthetic</a:t>
            </a:r>
            <a:r>
              <a:rPr lang="en-US"/>
              <a:t> attributes (colour, shape, size) of </a:t>
            </a:r>
            <a:r>
              <a:rPr lang="en-US" b="1"/>
              <a:t>geometric</a:t>
            </a:r>
            <a:r>
              <a:rPr lang="en-US"/>
              <a:t> objects (points, lines, bars). The plot may also contain statistical transformations of the data and is drawn on a specific coordinate system”</a:t>
            </a:r>
          </a:p>
          <a:p>
            <a:pPr marL="0" indent="0" algn="r">
              <a:buNone/>
            </a:pPr>
            <a:r>
              <a:rPr lang="en-US">
                <a:effectLst/>
              </a:rPr>
              <a:t>from </a:t>
            </a:r>
            <a:r>
              <a:rPr lang="en-US" i="1"/>
              <a:t>ggplot2</a:t>
            </a:r>
            <a:r>
              <a:rPr lang="en-US"/>
              <a:t> book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5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“Artist’s palette” model</a:t>
            </a:r>
          </a:p>
          <a:p>
            <a:r>
              <a:rPr lang="en-US"/>
              <a:t>Start with blank canvas and build up from there</a:t>
            </a:r>
          </a:p>
          <a:p>
            <a:r>
              <a:rPr lang="en-US"/>
              <a:t>Start with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(or similar)</a:t>
            </a:r>
          </a:p>
          <a:p>
            <a:r>
              <a:rPr lang="en-US"/>
              <a:t>Use annotation functions to add/modify (</a:t>
            </a:r>
            <a:r>
              <a:rPr lang="en-US">
                <a:latin typeface="Courier"/>
                <a:cs typeface="Courier"/>
              </a:rPr>
              <a:t>text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lines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points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axis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29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Convenient, mirrors how we think of building plots and analyzing data</a:t>
            </a:r>
          </a:p>
          <a:p>
            <a:r>
              <a:rPr lang="en-US"/>
              <a:t>Can’t go back once plot has started (i.e. to adjust margins); need to plan in advance</a:t>
            </a:r>
          </a:p>
          <a:p>
            <a:r>
              <a:rPr lang="en-US"/>
              <a:t>Difficult to “translate” to others once a new plot has been created (no graphical “language”)</a:t>
            </a:r>
          </a:p>
          <a:p>
            <a:pPr lvl="1"/>
            <a:r>
              <a:rPr lang="en-US"/>
              <a:t>Plot is just a series of R commands</a:t>
            </a:r>
          </a:p>
        </p:txBody>
      </p:sp>
    </p:spTree>
    <p:extLst>
      <p:ext uri="{BB962C8B-B14F-4D97-AF65-F5344CB8AC3E}">
        <p14:creationId xmlns:p14="http://schemas.microsoft.com/office/powerpoint/2010/main" val="16581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Plots are created with a single function call (</a:t>
            </a:r>
            <a:r>
              <a:rPr lang="en-US">
                <a:latin typeface="Courier"/>
                <a:cs typeface="Courier"/>
              </a:rPr>
              <a:t>xyplot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bwplot</a:t>
            </a:r>
            <a:r>
              <a:rPr lang="en-US"/>
              <a:t>, etc.)</a:t>
            </a:r>
          </a:p>
          <a:p>
            <a:r>
              <a:rPr lang="en-US"/>
              <a:t>Most useful for conditioning types of plots: Looking at how </a:t>
            </a:r>
            <a:r>
              <a:rPr lang="en-US" i="1"/>
              <a:t>y</a:t>
            </a:r>
            <a:r>
              <a:rPr lang="en-US"/>
              <a:t> changes with </a:t>
            </a:r>
            <a:r>
              <a:rPr lang="en-US" i="1"/>
              <a:t>x</a:t>
            </a:r>
            <a:r>
              <a:rPr lang="en-US"/>
              <a:t> across levels of </a:t>
            </a:r>
            <a:r>
              <a:rPr lang="en-US" i="1"/>
              <a:t>z</a:t>
            </a:r>
          </a:p>
          <a:p>
            <a:r>
              <a:rPr lang="en-US"/>
              <a:t>Thinks like margins/spacing set automatically because entire plot is specified at once</a:t>
            </a:r>
          </a:p>
          <a:p>
            <a:r>
              <a:rPr lang="en-US"/>
              <a:t>Good for putting many many plots on a screen</a:t>
            </a:r>
          </a:p>
        </p:txBody>
      </p:sp>
    </p:spTree>
    <p:extLst>
      <p:ext uri="{BB962C8B-B14F-4D97-AF65-F5344CB8AC3E}">
        <p14:creationId xmlns:p14="http://schemas.microsoft.com/office/powerpoint/2010/main" val="35510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Sometimes awkward to specify an entire plot in a single function call</a:t>
            </a:r>
          </a:p>
          <a:p>
            <a:r>
              <a:rPr lang="en-US"/>
              <a:t>Annotation in plot is not intuitive</a:t>
            </a:r>
          </a:p>
          <a:p>
            <a:r>
              <a:rPr lang="en-US"/>
              <a:t>Use of panel functions and subscripts difficult ot wield and requires intense preparation</a:t>
            </a:r>
          </a:p>
          <a:p>
            <a:r>
              <a:rPr lang="en-US"/>
              <a:t>Cannot “add” to the plot once it’s created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83300"/>
          </a:xfrm>
        </p:spPr>
        <p:txBody>
          <a:bodyPr>
            <a:normAutofit lnSpcReduction="10000"/>
          </a:bodyPr>
          <a:lstStyle/>
          <a:p>
            <a:r>
              <a:rPr lang="en-US"/>
              <a:t>Split the difference between base and lattice</a:t>
            </a:r>
          </a:p>
          <a:p>
            <a:r>
              <a:rPr lang="en-US"/>
              <a:t>Automatically deals with spacings, text, titles but also allows you to annotate by “adding”</a:t>
            </a:r>
          </a:p>
          <a:p>
            <a:r>
              <a:rPr lang="en-US"/>
              <a:t>Superficial similarity to lattice but generally easier/more intuitive to use</a:t>
            </a:r>
          </a:p>
          <a:p>
            <a:r>
              <a:rPr lang="en-US"/>
              <a:t>Default mode makes many choices for you (but you </a:t>
            </a:r>
            <a:r>
              <a:rPr lang="en-US" i="1"/>
              <a:t>can</a:t>
            </a:r>
            <a:r>
              <a:rPr lang="en-US"/>
              <a:t> customize!)</a:t>
            </a:r>
          </a:p>
        </p:txBody>
      </p:sp>
    </p:spTree>
    <p:extLst>
      <p:ext uri="{BB962C8B-B14F-4D97-AF65-F5344CB8AC3E}">
        <p14:creationId xmlns:p14="http://schemas.microsoft.com/office/powerpoint/2010/main" val="35396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Works much like the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in base graphics system</a:t>
            </a:r>
          </a:p>
          <a:p>
            <a:r>
              <a:rPr lang="en-US"/>
              <a:t>Looks for data in a data frame, similar to lattice, or in the parent environment</a:t>
            </a:r>
          </a:p>
          <a:p>
            <a:r>
              <a:rPr lang="en-US"/>
              <a:t>Plots are made up of </a:t>
            </a:r>
            <a:r>
              <a:rPr lang="en-US" i="1"/>
              <a:t>aesthetics</a:t>
            </a:r>
            <a:r>
              <a:rPr lang="en-US"/>
              <a:t> (size, shape, color) and </a:t>
            </a:r>
            <a:r>
              <a:rPr lang="en-US" i="1"/>
              <a:t>geoms</a:t>
            </a:r>
            <a:r>
              <a:rPr lang="en-US"/>
              <a:t> (points, lines)</a:t>
            </a:r>
          </a:p>
        </p:txBody>
      </p:sp>
    </p:spTree>
    <p:extLst>
      <p:ext uri="{BB962C8B-B14F-4D97-AF65-F5344CB8AC3E}">
        <p14:creationId xmlns:p14="http://schemas.microsoft.com/office/powerpoint/2010/main" val="27453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Factors are important for indicating subsets of the data (if they are to have different properties); they should be </a:t>
            </a:r>
            <a:r>
              <a:rPr lang="en-US" b="1"/>
              <a:t>labeled</a:t>
            </a:r>
          </a:p>
          <a:p>
            <a:r>
              <a:rPr lang="en-US"/>
              <a:t>The qplot() hides what goes on underneath, which is okay for most operations</a:t>
            </a:r>
          </a:p>
          <a:p>
            <a:r>
              <a:rPr lang="en-US"/>
              <a:t>ggplot() is the core function and very flexible for doing things qplot() cannot do</a:t>
            </a:r>
          </a:p>
        </p:txBody>
      </p:sp>
    </p:spTree>
    <p:extLst>
      <p:ext uri="{BB962C8B-B14F-4D97-AF65-F5344CB8AC3E}">
        <p14:creationId xmlns:p14="http://schemas.microsoft.com/office/powerpoint/2010/main" val="11861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Dataset</a:t>
            </a:r>
          </a:p>
        </p:txBody>
      </p:sp>
      <p:pic>
        <p:nvPicPr>
          <p:cNvPr id="4" name="Picture 3" descr="Screen Shot 2013-09-24 at 10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8" y="1252974"/>
            <a:ext cx="8687403" cy="36324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6298" y="1252974"/>
            <a:ext cx="2657384" cy="591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Factor label information important for annotation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4641799" y="1844248"/>
            <a:ext cx="3083199" cy="181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922671" y="1844245"/>
            <a:ext cx="1802327" cy="236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ggplot2 “Hello, world!”</a:t>
            </a:r>
          </a:p>
        </p:txBody>
      </p:sp>
      <p:pic>
        <p:nvPicPr>
          <p:cNvPr id="4" name="Picture 3" descr="ggplot_hel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97" y="1063233"/>
            <a:ext cx="5812343" cy="4055123"/>
          </a:xfrm>
          <a:prstGeom prst="rect">
            <a:avLst/>
          </a:prstGeom>
        </p:spPr>
      </p:pic>
      <p:pic>
        <p:nvPicPr>
          <p:cNvPr id="5" name="Picture 4" descr="Screen Shot 2013-09-23 at 4.5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00" y="1307532"/>
            <a:ext cx="2706799" cy="494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4266" y="2419831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x coord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1528" y="2430780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y coord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7083118" y="1801722"/>
            <a:ext cx="142319" cy="61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2"/>
          </p:cNvCxnSpPr>
          <p:nvPr/>
        </p:nvCxnSpPr>
        <p:spPr>
          <a:xfrm flipH="1" flipV="1">
            <a:off x="7790608" y="1801718"/>
            <a:ext cx="309773" cy="62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90601" y="3064956"/>
            <a:ext cx="1345052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data frame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845677" y="1801718"/>
            <a:ext cx="0" cy="1263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up a New Script Window</a:t>
            </a:r>
            <a:endParaRPr lang="ko-KR" altLang="en-US" dirty="0"/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62" y="1063229"/>
            <a:ext cx="8800231" cy="390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pic>
        <p:nvPicPr>
          <p:cNvPr id="3" name="Picture 2" descr="ggplot_hello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68" y="1063230"/>
            <a:ext cx="6330932" cy="3547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2267" y="4611189"/>
            <a:ext cx="441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color = drv)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6801" y="3991075"/>
            <a:ext cx="1565510" cy="492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color aesthetic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108780" y="4237436"/>
            <a:ext cx="1248029" cy="37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09201" y="1182541"/>
            <a:ext cx="1565510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 legend placement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7356802" y="1883305"/>
            <a:ext cx="935154" cy="76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geom</a:t>
            </a:r>
          </a:p>
        </p:txBody>
      </p:sp>
      <p:pic>
        <p:nvPicPr>
          <p:cNvPr id="3" name="Picture 2" descr="ggplot_hellow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84040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0686" y="4523594"/>
            <a:ext cx="617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geom = c("point", "smooth"))</a:t>
            </a:r>
          </a:p>
        </p:txBody>
      </p:sp>
    </p:spTree>
    <p:extLst>
      <p:ext uri="{BB962C8B-B14F-4D97-AF65-F5344CB8AC3E}">
        <p14:creationId xmlns:p14="http://schemas.microsoft.com/office/powerpoint/2010/main" val="27518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pic>
        <p:nvPicPr>
          <p:cNvPr id="3" name="Picture 2" descr="ggplot_hellow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4989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0177" y="4427565"/>
            <a:ext cx="355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qplot(hwy, data = mpg, fill = drv)</a:t>
            </a:r>
          </a:p>
        </p:txBody>
      </p:sp>
    </p:spTree>
    <p:extLst>
      <p:ext uri="{BB962C8B-B14F-4D97-AF65-F5344CB8AC3E}">
        <p14:creationId xmlns:p14="http://schemas.microsoft.com/office/powerpoint/2010/main" val="6206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Facets</a:t>
            </a:r>
          </a:p>
        </p:txBody>
      </p:sp>
      <p:pic>
        <p:nvPicPr>
          <p:cNvPr id="3" name="Picture 2" descr="ggplot_hellow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" y="1488197"/>
            <a:ext cx="5550472" cy="31105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 descr="ggplot_hellow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34" y="1281003"/>
            <a:ext cx="3243230" cy="331722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05554" y="4741099"/>
            <a:ext cx="5661810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hwy</a:t>
            </a:r>
            <a:r>
              <a:rPr lang="en-US" dirty="0"/>
              <a:t>, data = mpg, facets = </a:t>
            </a:r>
            <a:r>
              <a:rPr lang="en-US" dirty="0" err="1"/>
              <a:t>drv</a:t>
            </a:r>
            <a:r>
              <a:rPr lang="en-US" dirty="0"/>
              <a:t> ~ ., </a:t>
            </a:r>
            <a:r>
              <a:rPr lang="en-US" dirty="0" err="1"/>
              <a:t>binwidth</a:t>
            </a:r>
            <a:r>
              <a:rPr lang="en-US" dirty="0"/>
              <a:t> =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56" y="1030299"/>
            <a:ext cx="48311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displ</a:t>
            </a:r>
            <a:r>
              <a:rPr lang="en-US" dirty="0"/>
              <a:t>, </a:t>
            </a:r>
            <a:r>
              <a:rPr lang="en-US" dirty="0" err="1"/>
              <a:t>hwy</a:t>
            </a:r>
            <a:r>
              <a:rPr lang="en-US" dirty="0"/>
              <a:t>, data = mpg, facets = . ~ </a:t>
            </a:r>
            <a:r>
              <a:rPr lang="en-US" dirty="0" err="1"/>
              <a:t>drv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37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MAACS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Mouse Allergen and Asthma Cohort Study</a:t>
            </a:r>
          </a:p>
          <a:p>
            <a:r>
              <a:rPr lang="en-US" dirty="0"/>
              <a:t>Baltimore children (aged 5—17)</a:t>
            </a:r>
          </a:p>
          <a:p>
            <a:r>
              <a:rPr lang="en-US" dirty="0"/>
              <a:t>Persistent asthma, exacerbation in past year</a:t>
            </a:r>
          </a:p>
          <a:p>
            <a:r>
              <a:rPr lang="en-US" dirty="0"/>
              <a:t>Study indoor environment and its relationship with asthma morbidity</a:t>
            </a:r>
          </a:p>
          <a:p>
            <a:r>
              <a:rPr lang="en-US" dirty="0"/>
              <a:t>Recent publication: http://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WqE9j8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62" y="4400156"/>
            <a:ext cx="3937488" cy="73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1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BMI, PM</a:t>
            </a:r>
            <a:r>
              <a:rPr lang="en-US" baseline="-25000"/>
              <a:t>2.5</a:t>
            </a:r>
            <a:r>
              <a:rPr lang="en-US"/>
              <a:t>, Asthma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BMI (normal vs. overweight) modify the relationship between PM</a:t>
            </a:r>
            <a:r>
              <a:rPr lang="en-US" baseline="-25000" dirty="0"/>
              <a:t>2.5</a:t>
            </a:r>
            <a:r>
              <a:rPr lang="en-US" dirty="0"/>
              <a:t> and asthma symptoms?</a:t>
            </a:r>
          </a:p>
        </p:txBody>
      </p:sp>
    </p:spTree>
    <p:extLst>
      <p:ext uri="{BB962C8B-B14F-4D97-AF65-F5344CB8AC3E}">
        <p14:creationId xmlns:p14="http://schemas.microsoft.com/office/powerpoint/2010/main" val="11950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MAACS</a:t>
            </a:r>
          </a:p>
        </p:txBody>
      </p:sp>
      <p:pic>
        <p:nvPicPr>
          <p:cNvPr id="3" name="Picture 2" descr="Screen Shot 2013-09-24 at 10.4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0" y="1287475"/>
            <a:ext cx="8712092" cy="20959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950" y="452728"/>
            <a:ext cx="1496266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Exhaled nitric oxide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2866" y="3542113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 particulate matter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2" y="4328254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Sensitized to mouse allergen</a:t>
            </a: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854865" y="1063233"/>
            <a:ext cx="192218" cy="1134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 flipV="1">
            <a:off x="1147961" y="2967052"/>
            <a:ext cx="554902" cy="880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854865" y="3383379"/>
            <a:ext cx="174026" cy="94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of eNO</a:t>
            </a:r>
          </a:p>
        </p:txBody>
      </p:sp>
      <p:pic>
        <p:nvPicPr>
          <p:cNvPr id="3" name="Picture 2" descr="maac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67" y="1068882"/>
            <a:ext cx="6092138" cy="3595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0503" y="4642563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(log(</a:t>
            </a:r>
            <a:r>
              <a:rPr lang="en-US" dirty="0" err="1"/>
              <a:t>eno</a:t>
            </a:r>
            <a:r>
              <a:rPr lang="en-US" dirty="0"/>
              <a:t>), data = </a:t>
            </a:r>
            <a:r>
              <a:rPr lang="en-US" dirty="0" err="1"/>
              <a:t>maacs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by Group</a:t>
            </a:r>
          </a:p>
        </p:txBody>
      </p:sp>
      <p:pic>
        <p:nvPicPr>
          <p:cNvPr id="3" name="Picture 2" descr="maacs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11" y="1063230"/>
            <a:ext cx="6211577" cy="3666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0796" y="4675411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(log(</a:t>
            </a:r>
            <a:r>
              <a:rPr lang="en-US" dirty="0" err="1"/>
              <a:t>eno</a:t>
            </a:r>
            <a:r>
              <a:rPr lang="en-US" dirty="0"/>
              <a:t>), data = </a:t>
            </a:r>
            <a:r>
              <a:rPr lang="en-US" dirty="0" err="1"/>
              <a:t>maacs</a:t>
            </a:r>
            <a:r>
              <a:rPr lang="en-US" dirty="0"/>
              <a:t>, fill = </a:t>
            </a:r>
            <a:r>
              <a:rPr lang="en-US" dirty="0" err="1"/>
              <a:t>mopos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8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 Smooth</a:t>
            </a:r>
          </a:p>
        </p:txBody>
      </p:sp>
      <p:pic>
        <p:nvPicPr>
          <p:cNvPr id="3" name="Picture 2" descr="maacs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8" y="1063230"/>
            <a:ext cx="4051300" cy="3365500"/>
          </a:xfrm>
          <a:prstGeom prst="rect">
            <a:avLst/>
          </a:prstGeom>
        </p:spPr>
      </p:pic>
      <p:pic>
        <p:nvPicPr>
          <p:cNvPr id="4" name="Picture 3" descr="maac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53" y="1063231"/>
            <a:ext cx="4314195" cy="3583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7038" y="4739909"/>
            <a:ext cx="4540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qplot</a:t>
            </a:r>
            <a:r>
              <a:rPr lang="en-US" sz="1200" dirty="0"/>
              <a:t>(log(</a:t>
            </a:r>
            <a:r>
              <a:rPr lang="en-US" sz="1200" dirty="0" err="1"/>
              <a:t>eno</a:t>
            </a:r>
            <a:r>
              <a:rPr lang="en-US" sz="1200" dirty="0"/>
              <a:t>), data = </a:t>
            </a:r>
            <a:r>
              <a:rPr lang="en-US" sz="1200" dirty="0" err="1"/>
              <a:t>maacs</a:t>
            </a:r>
            <a:r>
              <a:rPr lang="en-US" sz="1200" dirty="0"/>
              <a:t>, </a:t>
            </a:r>
            <a:r>
              <a:rPr lang="en-US" sz="1200" dirty="0" err="1"/>
              <a:t>geom</a:t>
            </a:r>
            <a:r>
              <a:rPr lang="en-US" sz="1200" dirty="0"/>
              <a:t> = "density", color = </a:t>
            </a:r>
            <a:r>
              <a:rPr lang="en-US" sz="1200" dirty="0" err="1"/>
              <a:t>mopos</a:t>
            </a:r>
            <a:r>
              <a:rPr lang="en-US" sz="1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64" y="4460378"/>
            <a:ext cx="346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qplot</a:t>
            </a:r>
            <a:r>
              <a:rPr lang="en-US" sz="1200" dirty="0"/>
              <a:t>(log(</a:t>
            </a:r>
            <a:r>
              <a:rPr lang="en-US" sz="1200" dirty="0" err="1"/>
              <a:t>eno</a:t>
            </a:r>
            <a:r>
              <a:rPr lang="en-US" sz="1200" dirty="0"/>
              <a:t>), data = </a:t>
            </a:r>
            <a:r>
              <a:rPr lang="en-US" sz="1200" dirty="0" err="1"/>
              <a:t>maacs</a:t>
            </a:r>
            <a:r>
              <a:rPr lang="en-US" sz="1200" dirty="0"/>
              <a:t>, </a:t>
            </a:r>
            <a:r>
              <a:rPr lang="en-US" sz="1200" dirty="0" err="1"/>
              <a:t>geom</a:t>
            </a:r>
            <a:r>
              <a:rPr lang="en-US" sz="1200" dirty="0"/>
              <a:t> = "density")</a:t>
            </a:r>
          </a:p>
        </p:txBody>
      </p:sp>
    </p:spTree>
    <p:extLst>
      <p:ext uri="{BB962C8B-B14F-4D97-AF65-F5344CB8AC3E}">
        <p14:creationId xmlns:p14="http://schemas.microsoft.com/office/powerpoint/2010/main" val="8980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00544"/>
            <a:ext cx="8399326" cy="409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77517" y="3836737"/>
            <a:ext cx="100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 smtClean="0">
                <a:solidFill>
                  <a:srgbClr val="0070C0"/>
                </a:solidFill>
              </a:rPr>
              <a:t>?c</a:t>
            </a:r>
            <a:endParaRPr lang="en-US" sz="72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41"/>
          <p:cNvCxnSpPr/>
          <p:nvPr/>
        </p:nvCxnSpPr>
        <p:spPr>
          <a:xfrm flipV="1">
            <a:off x="3181318" y="2667000"/>
            <a:ext cx="1797771" cy="17699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</a:rPr>
              <a:t>How to Get Help on a </a:t>
            </a:r>
            <a:r>
              <a:rPr lang="en-US" altLang="en-US" dirty="0" smtClean="0">
                <a:solidFill>
                  <a:prstClr val="black"/>
                </a:solidFill>
              </a:rPr>
              <a:t>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7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58" y="4390629"/>
            <a:ext cx="269567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0567" y="4390629"/>
            <a:ext cx="2616482" cy="523220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color = </a:t>
            </a:r>
            <a:r>
              <a:rPr lang="en-US" sz="1400" dirty="0" err="1"/>
              <a:t>mopos</a:t>
            </a:r>
            <a:r>
              <a:rPr lang="en-US" sz="1400" dirty="0"/>
              <a:t>)</a:t>
            </a:r>
          </a:p>
        </p:txBody>
      </p:sp>
      <p:pic>
        <p:nvPicPr>
          <p:cNvPr id="7" name="Picture 6" descr="maacs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876"/>
            <a:ext cx="2892734" cy="2269151"/>
          </a:xfrm>
          <a:prstGeom prst="rect">
            <a:avLst/>
          </a:prstGeom>
        </p:spPr>
      </p:pic>
      <p:pic>
        <p:nvPicPr>
          <p:cNvPr id="8" name="Picture 7" descr="maacs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7" y="1532923"/>
            <a:ext cx="3199817" cy="2510036"/>
          </a:xfrm>
          <a:prstGeom prst="rect">
            <a:avLst/>
          </a:prstGeom>
        </p:spPr>
      </p:pic>
      <p:pic>
        <p:nvPicPr>
          <p:cNvPr id="9" name="Picture 8" descr="maacs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5" y="1543874"/>
            <a:ext cx="3166599" cy="2483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40497" y="4396043"/>
            <a:ext cx="2736904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shape = </a:t>
            </a:r>
            <a:r>
              <a:rPr lang="en-US" sz="1400" dirty="0" err="1"/>
              <a:t>mopos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91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76" y="975633"/>
            <a:ext cx="5703154" cy="3616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058" y="4635802"/>
            <a:ext cx="8322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color = </a:t>
            </a:r>
            <a:r>
              <a:rPr lang="en-US" sz="1400" dirty="0" err="1"/>
              <a:t>mopos</a:t>
            </a:r>
            <a:r>
              <a:rPr lang="en-US" sz="1400" dirty="0"/>
              <a:t>, </a:t>
            </a:r>
            <a:r>
              <a:rPr lang="en-US" sz="1400" dirty="0" err="1"/>
              <a:t>geom</a:t>
            </a:r>
            <a:r>
              <a:rPr lang="en-US" sz="1400" dirty="0"/>
              <a:t> = c("point", "smooth"), 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0704" y="4646748"/>
            <a:ext cx="2302565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4810" y="4646748"/>
            <a:ext cx="1243744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933690"/>
            <a:ext cx="7073900" cy="367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38" y="4675418"/>
            <a:ext cx="8645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</a:t>
            </a:r>
            <a:r>
              <a:rPr lang="en-US" sz="1400" dirty="0" err="1"/>
              <a:t>geom</a:t>
            </a:r>
            <a:r>
              <a:rPr lang="en-US" sz="1400" dirty="0"/>
              <a:t> = c("point", "smooth"), method = "lm", facets = . ~ </a:t>
            </a:r>
            <a:r>
              <a:rPr lang="en-US" sz="1400" dirty="0" err="1"/>
              <a:t>mopos</a:t>
            </a:r>
            <a:r>
              <a:rPr lang="en-US" sz="1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959171" y="4660026"/>
            <a:ext cx="1598351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qplot() function is the analog to plot() but with many built-in features</a:t>
            </a:r>
          </a:p>
          <a:p>
            <a:r>
              <a:rPr lang="en-US"/>
              <a:t>Syntax somewhere in between base/lattice</a:t>
            </a:r>
          </a:p>
          <a:p>
            <a:r>
              <a:rPr lang="en-US"/>
              <a:t>Produces very nice graphics, essentially publication ready (if you like the design)</a:t>
            </a:r>
          </a:p>
          <a:p>
            <a:r>
              <a:rPr lang="en-US"/>
              <a:t>Difficult to go against the grain/customize (don’t bother; use full ggplot2 power in that case)</a:t>
            </a:r>
          </a:p>
        </p:txBody>
      </p:sp>
    </p:spTree>
    <p:extLst>
      <p:ext uri="{BB962C8B-B14F-4D97-AF65-F5344CB8AC3E}">
        <p14:creationId xmlns:p14="http://schemas.microsoft.com/office/powerpoint/2010/main" val="2296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228" y="4539110"/>
            <a:ext cx="808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facets = .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c("point", "smooth"), method = "lm”)</a:t>
            </a:r>
          </a:p>
        </p:txBody>
      </p:sp>
      <p:pic>
        <p:nvPicPr>
          <p:cNvPr id="6" name="Picture 5" descr="ggplotp2plot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906483"/>
            <a:ext cx="68834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Up in 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567" y="1064708"/>
            <a:ext cx="635622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1.5361795 normal weight      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1.5905409 normal weight      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1.5217786 normal weight      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1.4323277 normal weight      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1.2762320    overweight             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0.7139103    overweight             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summary(g)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554x3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mapping:  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faceting: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71022" y="1660287"/>
            <a:ext cx="1415778" cy="53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1022" y="2942098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 call to ggplot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1022" y="4020925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Summary of ggplot object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5350808" y="1925725"/>
            <a:ext cx="1920214" cy="83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6371007" y="3256246"/>
            <a:ext cx="900021" cy="18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840084" y="4335076"/>
            <a:ext cx="1430938" cy="6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71001" y="2331687"/>
            <a:ext cx="1290856" cy="478829"/>
          </a:xfrm>
          <a:prstGeom prst="round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Aesthetics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5236297" y="2571099"/>
            <a:ext cx="1134704" cy="68514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8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Plot Yet!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305" y="1884482"/>
            <a:ext cx="757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Error: No layers in plot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g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print(p)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215" y="3018700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Explicitly save and print ggplot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7215" y="3837295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Auto-print plot object without saving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049541" y="3320573"/>
            <a:ext cx="1717672" cy="1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414523" y="4059632"/>
            <a:ext cx="2352690" cy="7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Plot with Point Layer</a:t>
            </a:r>
          </a:p>
        </p:txBody>
      </p:sp>
      <p:pic>
        <p:nvPicPr>
          <p:cNvPr id="3" name="Picture 2" descr="ggplotp2plo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063230"/>
            <a:ext cx="68834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7340" y="4497172"/>
            <a:ext cx="6109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4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More Layers: Smooth</a:t>
            </a:r>
          </a:p>
        </p:txBody>
      </p:sp>
      <p:pic>
        <p:nvPicPr>
          <p:cNvPr id="3" name="Picture 2" descr="ggplotp2plot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0" y="1063230"/>
            <a:ext cx="4229100" cy="3517900"/>
          </a:xfrm>
          <a:prstGeom prst="rect">
            <a:avLst/>
          </a:prstGeom>
        </p:spPr>
      </p:pic>
      <p:pic>
        <p:nvPicPr>
          <p:cNvPr id="4" name="Picture 3" descr="ggplotp2plot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18" y="1063230"/>
            <a:ext cx="4229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996" y="4735020"/>
            <a:ext cx="436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 + geom_point() + geom_smooth(method = "lm”)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93" y="4735020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28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More Layers: Facets</a:t>
            </a:r>
          </a:p>
        </p:txBody>
      </p:sp>
      <p:pic>
        <p:nvPicPr>
          <p:cNvPr id="3" name="Picture 2" descr="ggplotp2plot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990366"/>
            <a:ext cx="6438900" cy="3517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5819" y="4771427"/>
            <a:ext cx="7839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(.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66" y="4337976"/>
            <a:ext cx="1264831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facets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6499" y="4337976"/>
            <a:ext cx="2678995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Faceting (factor) variable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39891" y="4508268"/>
            <a:ext cx="1495766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767841" y="4508268"/>
            <a:ext cx="1068652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39" y="1063231"/>
            <a:ext cx="1542612" cy="654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 from facet variable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592757" y="1259528"/>
            <a:ext cx="1207575" cy="13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6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RStudio Environment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891" y="1279371"/>
            <a:ext cx="8695113" cy="385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Arrow Connector 37"/>
          <p:cNvCxnSpPr>
            <a:stCxn id="47" idx="4"/>
          </p:cNvCxnSpPr>
          <p:nvPr/>
        </p:nvCxnSpPr>
        <p:spPr>
          <a:xfrm>
            <a:off x="3296074" y="1058462"/>
            <a:ext cx="295029" cy="6996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3620" y="730815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Run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4370" y="1974141"/>
            <a:ext cx="1649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Or CTRL-Enter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01307" y="643250"/>
            <a:ext cx="3120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Variable shows up in the environment panel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49" idx="4"/>
          </p:cNvCxnSpPr>
          <p:nvPr/>
        </p:nvCxnSpPr>
        <p:spPr>
          <a:xfrm flipH="1">
            <a:off x="5104020" y="1075511"/>
            <a:ext cx="169001" cy="10691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95918" y="3533948"/>
            <a:ext cx="2564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Code  is Ran </a:t>
            </a:r>
          </a:p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in the Console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8" idx="1"/>
          </p:cNvCxnSpPr>
          <p:nvPr/>
        </p:nvCxnSpPr>
        <p:spPr>
          <a:xfrm flipH="1" flipV="1">
            <a:off x="1197038" y="3603568"/>
            <a:ext cx="363019" cy="1357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22869" y="715344"/>
            <a:ext cx="156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Enter Code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65500" y="707810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067469" y="715561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493097" y="3689090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044416" y="732611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46" idx="4"/>
          </p:cNvCxnSpPr>
          <p:nvPr/>
        </p:nvCxnSpPr>
        <p:spPr>
          <a:xfrm>
            <a:off x="694100" y="1050712"/>
            <a:ext cx="502920" cy="1069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Labels: xlab(), ylab(), labs(), ggtitle()</a:t>
            </a:r>
          </a:p>
          <a:p>
            <a:r>
              <a:rPr lang="en-US"/>
              <a:t>Each of the “geom” functions has options to modify </a:t>
            </a:r>
          </a:p>
          <a:p>
            <a:r>
              <a:rPr lang="en-US"/>
              <a:t>For things that only make sense globally, use theme() </a:t>
            </a:r>
          </a:p>
          <a:p>
            <a:pPr lvl="1"/>
            <a:r>
              <a:rPr lang="en-US"/>
              <a:t>Example: theme(legend.position = "none") </a:t>
            </a:r>
            <a:endParaRPr lang="en-US">
              <a:effectLst/>
            </a:endParaRPr>
          </a:p>
          <a:p>
            <a:r>
              <a:rPr lang="en-US"/>
              <a:t>Two standard appearance themes are included</a:t>
            </a:r>
          </a:p>
          <a:p>
            <a:pPr lvl="1"/>
            <a:r>
              <a:rPr lang="en-US"/>
              <a:t>theme_gray(): The default theme (gray background)</a:t>
            </a:r>
          </a:p>
          <a:p>
            <a:pPr lvl="1"/>
            <a:r>
              <a:rPr lang="en-US"/>
              <a:t>theme_bw(): More stark/plain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814" y="4198168"/>
            <a:ext cx="39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steelblue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 size = 4, alpha = 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2105" y="4157335"/>
            <a:ext cx="420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size = 4, alpha = 1/2)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225" y="4760558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Constant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6039" y="4759010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variable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6757417" y="4496825"/>
            <a:ext cx="1195924" cy="406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310603" y="4496822"/>
            <a:ext cx="1218432" cy="40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gplotp2plot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6" y="991807"/>
            <a:ext cx="3728183" cy="3207164"/>
          </a:xfrm>
          <a:prstGeom prst="rect">
            <a:avLst/>
          </a:prstGeom>
        </p:spPr>
      </p:pic>
      <p:pic>
        <p:nvPicPr>
          <p:cNvPr id="16" name="Picture 15" descr="ggplotp2plot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49" y="1124210"/>
            <a:ext cx="4800391" cy="30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Labels</a:t>
            </a:r>
          </a:p>
        </p:txBody>
      </p:sp>
      <p:pic>
        <p:nvPicPr>
          <p:cNvPr id="3" name="Picture 2" descr="ggplotp2plot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67" y="1000175"/>
            <a:ext cx="5471779" cy="3742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155" y="4645427"/>
            <a:ext cx="892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 labs(title = "MAACS Cohort") + labs(x = expression("log " * PM[2.5]), y = "Nocturnal Symptoms")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686" y="3110585"/>
            <a:ext cx="2296670" cy="925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labs() function for modifying titles and x-, y-axis labels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769547" y="4036226"/>
            <a:ext cx="1051474" cy="64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Customizing the Smooth</a:t>
            </a:r>
          </a:p>
        </p:txBody>
      </p:sp>
      <p:pic>
        <p:nvPicPr>
          <p:cNvPr id="3" name="Picture 2" descr="ggplotp2plot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063230"/>
            <a:ext cx="58928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4006" y="4506772"/>
            <a:ext cx="726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size = 2, alpha = 1/2)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4,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3, method = "lm", se = FALSE)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558" y="3307049"/>
            <a:ext cx="1657408" cy="63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Modified smoother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884972" y="3623046"/>
            <a:ext cx="278275" cy="1220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884972" y="3623044"/>
            <a:ext cx="1257653" cy="122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3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the Theme</a:t>
            </a:r>
          </a:p>
        </p:txBody>
      </p:sp>
      <p:pic>
        <p:nvPicPr>
          <p:cNvPr id="3" name="Picture 2" descr="ggplotp2plot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6" y="1020995"/>
            <a:ext cx="63881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432" y="4694248"/>
            <a:ext cx="770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g + geom_point(aes(color = bmicat)) + theme_bw(base_family = "Times”)</a:t>
            </a:r>
          </a:p>
        </p:txBody>
      </p:sp>
    </p:spTree>
    <p:extLst>
      <p:ext uri="{BB962C8B-B14F-4D97-AF65-F5344CB8AC3E}">
        <p14:creationId xmlns:p14="http://schemas.microsoft.com/office/powerpoint/2010/main" val="24157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Notes about Axis Limits</a:t>
            </a:r>
          </a:p>
        </p:txBody>
      </p:sp>
      <p:pic>
        <p:nvPicPr>
          <p:cNvPr id="3" name="Picture 2" descr="ggplotp2plot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1" y="563589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32" y="896076"/>
            <a:ext cx="3512118" cy="3210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745" y="4109020"/>
            <a:ext cx="4769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testdat &lt;- data.frame(x = 1:100, y = rnorm(100))</a:t>
            </a:r>
          </a:p>
          <a:p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testdat[50,2] &lt;- 100  ## Outlier!</a:t>
            </a:r>
          </a:p>
          <a:p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plot(testdat$x, testdat$y, type = "l", ylim = c(-3,3))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970" y="4184545"/>
            <a:ext cx="381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9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Axis Limits</a:t>
            </a:r>
          </a:p>
        </p:txBody>
      </p:sp>
      <p:pic>
        <p:nvPicPr>
          <p:cNvPr id="3" name="Picture 2" descr="ggplotp2plot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" y="989758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9" y="989758"/>
            <a:ext cx="3848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1934" y="4428011"/>
            <a:ext cx="4833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coord_cartesian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c(-3, 3))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160" y="4507661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geom_line() + ylim(-3, 3)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101" y="205982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missing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994174" y="655787"/>
            <a:ext cx="1285651" cy="167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20886" y="358382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included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7078896" y="808189"/>
            <a:ext cx="1032057" cy="50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Demo: ggplot2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ggplot2</a:t>
            </a:r>
            <a:r>
              <a:rPr lang="en-US" dirty="0"/>
              <a:t> is very powerful and flexible if you learn the “grammar” and the various elements that can be tuned/modified</a:t>
            </a:r>
          </a:p>
          <a:p>
            <a:r>
              <a:rPr lang="en-US" dirty="0"/>
              <a:t>Many more types of plots can be made; explore and mess around with the package </a:t>
            </a:r>
          </a:p>
        </p:txBody>
      </p:sp>
    </p:spTree>
    <p:extLst>
      <p:ext uri="{BB962C8B-B14F-4D97-AF65-F5344CB8AC3E}">
        <p14:creationId xmlns:p14="http://schemas.microsoft.com/office/powerpoint/2010/main" val="22687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3941"/>
            <a:ext cx="9144000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5222118" y="1414222"/>
            <a:ext cx="635431" cy="2092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5315919" y="1623450"/>
            <a:ext cx="223910" cy="17822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 flipV="1">
            <a:off x="4646098" y="2871062"/>
            <a:ext cx="4497907" cy="1394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615096" y="1819117"/>
            <a:ext cx="762816" cy="1336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7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268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5718"/>
            <a:ext cx="9144000" cy="406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4939342" y="1445219"/>
            <a:ext cx="306431" cy="1570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133556" y="3884566"/>
            <a:ext cx="2424398" cy="88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indent="-341313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To Clear Console:  </a:t>
            </a:r>
          </a:p>
          <a:p>
            <a:pPr indent="-341313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CTRL-L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935400" y="1843586"/>
            <a:ext cx="2464231" cy="9567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indent="-341313" algn="ctr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Zoom or Export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534653" y="1935454"/>
            <a:ext cx="1720856" cy="442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indent="-341313" algn="ctr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Page Back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4255509" y="1743560"/>
            <a:ext cx="548966" cy="4133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0"/>
            <a:ext cx="9075420" cy="514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6200" y="361950"/>
            <a:ext cx="8382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7231" y="3304443"/>
            <a:ext cx="961292" cy="130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8523" y="3119777"/>
            <a:ext cx="9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Getwd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ucida Console">
      <a:majorFont>
        <a:latin typeface="Garamond"/>
        <a:ea typeface="나눔고딕"/>
        <a:cs typeface=""/>
      </a:majorFont>
      <a:minorFont>
        <a:latin typeface="Garamond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</TotalTime>
  <Words>1971</Words>
  <Application>Microsoft Office PowerPoint</Application>
  <PresentationFormat>화면 슬라이드 쇼(16:9)</PresentationFormat>
  <Paragraphs>530</Paragraphs>
  <Slides>68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69" baseType="lpstr">
      <vt:lpstr>Office Theme</vt:lpstr>
      <vt:lpstr>R에 대하여</vt:lpstr>
      <vt:lpstr>Outline</vt:lpstr>
      <vt:lpstr>RStudio</vt:lpstr>
      <vt:lpstr>Open up a New Script Window</vt:lpstr>
      <vt:lpstr>How to Get Help on a Function</vt:lpstr>
      <vt:lpstr>RStudio Environment</vt:lpstr>
      <vt:lpstr>PowerPoint 프레젠테이션</vt:lpstr>
      <vt:lpstr>Plots</vt:lpstr>
      <vt:lpstr>PowerPoint 프레젠테이션</vt:lpstr>
      <vt:lpstr>Demo: Rstudio and R</vt:lpstr>
      <vt:lpstr>dplyr</vt:lpstr>
      <vt:lpstr>Data Science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What is ggplot2?</vt:lpstr>
      <vt:lpstr>PowerPoint 프레젠테이션</vt:lpstr>
      <vt:lpstr>What is ggplot2?</vt:lpstr>
      <vt:lpstr>Grammar of Graphics</vt:lpstr>
      <vt:lpstr>Plotting Systems in R: Base</vt:lpstr>
      <vt:lpstr>Plotting Systems in R: Base</vt:lpstr>
      <vt:lpstr>Plotting Systems in R: Lattice</vt:lpstr>
      <vt:lpstr>Plotting Systems in R: Lattice</vt:lpstr>
      <vt:lpstr>Plotting Systems in R: ggplot2</vt:lpstr>
      <vt:lpstr>The Basics: qplot()</vt:lpstr>
      <vt:lpstr>The Basics: qplot()</vt:lpstr>
      <vt:lpstr>Example Dataset</vt:lpstr>
      <vt:lpstr>ggplot2 “Hello, world!”</vt:lpstr>
      <vt:lpstr>Modifying aesthetics</vt:lpstr>
      <vt:lpstr>Adding a geom</vt:lpstr>
      <vt:lpstr>Histograms</vt:lpstr>
      <vt:lpstr>Facets</vt:lpstr>
      <vt:lpstr>MAACS Cohort</vt:lpstr>
      <vt:lpstr>Example: BMI, PM2.5, Asthma</vt:lpstr>
      <vt:lpstr>Example: MAACS</vt:lpstr>
      <vt:lpstr>Histogram of eNO</vt:lpstr>
      <vt:lpstr>Histogram by Group</vt:lpstr>
      <vt:lpstr>Density Smooth</vt:lpstr>
      <vt:lpstr>Scatterplots: eNO vs. PM2.5</vt:lpstr>
      <vt:lpstr>Scatterplots: eNO vs. PM2.5</vt:lpstr>
      <vt:lpstr>Scatterplots: eNO vs. PM2.5</vt:lpstr>
      <vt:lpstr>Summary of qplot()</vt:lpstr>
      <vt:lpstr>Basic Plot</vt:lpstr>
      <vt:lpstr>Building Up in Layers</vt:lpstr>
      <vt:lpstr>No Plot Yet!</vt:lpstr>
      <vt:lpstr>First Plot with Point Layer</vt:lpstr>
      <vt:lpstr>Adding More Layers: Smooth</vt:lpstr>
      <vt:lpstr>Adding More Layers: Facets</vt:lpstr>
      <vt:lpstr>Annotation</vt:lpstr>
      <vt:lpstr>Modifying Aesthetics</vt:lpstr>
      <vt:lpstr>Modifying Labels</vt:lpstr>
      <vt:lpstr>Customizing the Smooth</vt:lpstr>
      <vt:lpstr>Changing the Theme</vt:lpstr>
      <vt:lpstr>A Notes about Axis Limits</vt:lpstr>
      <vt:lpstr>Axis Limits</vt:lpstr>
      <vt:lpstr>Demo: ggplot2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ggplot</dc:title>
  <dc:creator>Roger Peng</dc:creator>
  <cp:lastModifiedBy>Sungpil Han MD/PhD</cp:lastModifiedBy>
  <cp:revision>112</cp:revision>
  <dcterms:created xsi:type="dcterms:W3CDTF">2013-09-23T13:14:20Z</dcterms:created>
  <dcterms:modified xsi:type="dcterms:W3CDTF">2017-12-21T03:47:13Z</dcterms:modified>
</cp:coreProperties>
</file>