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7" r:id="rId6"/>
    <p:sldId id="261" r:id="rId7"/>
    <p:sldId id="260" r:id="rId8"/>
    <p:sldId id="262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0" r:id="rId17"/>
    <p:sldId id="271" r:id="rId18"/>
    <p:sldId id="276" r:id="rId19"/>
    <p:sldId id="278" r:id="rId20"/>
    <p:sldId id="273" r:id="rId21"/>
    <p:sldId id="272" r:id="rId22"/>
    <p:sldId id="275" r:id="rId23"/>
    <p:sldId id="279" r:id="rId24"/>
    <p:sldId id="282" r:id="rId25"/>
    <p:sldId id="281" r:id="rId26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1pPr>
    <a:lvl2pPr marL="457200" algn="ctr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2pPr>
    <a:lvl3pPr marL="914400" algn="ctr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3pPr>
    <a:lvl4pPr marL="1371600" algn="ctr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4pPr>
    <a:lvl5pPr marL="1828800" algn="ctr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Verdana" pitchFamily="34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17C1525-BB32-4109-98F8-6C2BC9936E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0061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14" name="Picture 17" descr="new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013325"/>
            <a:ext cx="7921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8" descr="UU Logo Tra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941888"/>
            <a:ext cx="935038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9" descr="국문좌우-흑-글자만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445125"/>
            <a:ext cx="20875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0" descr="logotype01 cop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013325"/>
            <a:ext cx="20764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667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8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4511259-0E69-4339-B3EA-43B4834FF8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66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EAD3-B99A-45CA-835C-C641EDE15E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85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EA6B6-2851-4879-8E8A-497082EAC5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768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92EC5-8DBA-4F59-9EE5-7B7E03AC3E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024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10ED6-7E89-4AD9-9F51-2E5D028DB8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531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DF184-EA7F-4ACA-B75F-0899B26E84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113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2EFBC-67B6-4124-A9EF-A2A7D5F559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197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B0C8F-EDF9-456C-910C-AE9307898B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850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8FD83-A632-46A9-9005-28DB5286CE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742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C34FD-4134-49F0-B32D-02BBDD6F3A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701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279CB-2C18-41FF-A4FF-C246E96FFA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536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5C8A7-CCB4-49D9-A3EE-0373CF57EB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391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 smtClean="0"/>
            </a:lvl1pPr>
          </a:lstStyle>
          <a:p>
            <a:pPr>
              <a:defRPr/>
            </a:pPr>
            <a:fld id="{FB63ACFE-CBE6-44F7-860F-08DDEB397A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HY울릉도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28775"/>
            <a:ext cx="7772400" cy="1462088"/>
          </a:xfrm>
        </p:spPr>
        <p:txBody>
          <a:bodyPr/>
          <a:lstStyle/>
          <a:p>
            <a:pPr algn="ctr" eaLnBrk="1" hangingPunct="1"/>
            <a:r>
              <a:rPr lang="en-US" altLang="ko-KR"/>
              <a:t>NONMEM VI Estimation Method 1 – FO</a:t>
            </a:r>
            <a:endParaRPr lang="en-US" altLang="ko-KR" sz="2800" baseline="300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076700"/>
            <a:ext cx="6400800" cy="766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400"/>
              <a:t>배 균 섭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2400"/>
              <a:t>임상약리학과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최대우도추정법 </a:t>
            </a:r>
            <a:r>
              <a:rPr lang="en-US" altLang="ko-KR"/>
              <a:t>(MLE)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/>
              <a:t>(</a:t>
            </a:r>
            <a:r>
              <a:rPr lang="ko-KR" altLang="en-US"/>
              <a:t>현재 가진</a:t>
            </a:r>
            <a:r>
              <a:rPr lang="en-US" altLang="ko-KR"/>
              <a:t>) </a:t>
            </a:r>
            <a:r>
              <a:rPr lang="ko-KR" altLang="en-US"/>
              <a:t>관측값의 우도를 최대화하는 모수를 </a:t>
            </a:r>
            <a:r>
              <a:rPr lang="en-US" altLang="ko-KR"/>
              <a:t>(</a:t>
            </a:r>
            <a:r>
              <a:rPr lang="ko-KR" altLang="en-US"/>
              <a:t>찾아내어 이를</a:t>
            </a:r>
            <a:r>
              <a:rPr lang="en-US" altLang="ko-KR"/>
              <a:t>) </a:t>
            </a:r>
            <a:r>
              <a:rPr lang="ko-KR" altLang="en-US"/>
              <a:t>추정치로 </a:t>
            </a:r>
            <a:r>
              <a:rPr lang="en-US" altLang="ko-KR"/>
              <a:t>(</a:t>
            </a:r>
            <a:r>
              <a:rPr lang="ko-KR" altLang="en-US"/>
              <a:t>사용</a:t>
            </a:r>
            <a:r>
              <a:rPr lang="en-US" altLang="ko-KR"/>
              <a:t>)</a:t>
            </a:r>
            <a:r>
              <a:rPr lang="ko-KR" altLang="en-US"/>
              <a:t>하는 방법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/>
              <a:t>예</a:t>
            </a:r>
            <a:r>
              <a:rPr lang="en-US" altLang="ko-KR"/>
              <a:t>: </a:t>
            </a:r>
            <a:r>
              <a:rPr lang="ko-KR" altLang="en-US"/>
              <a:t>정규분포의 경우</a:t>
            </a:r>
          </a:p>
          <a:p>
            <a:pPr eaLnBrk="1" hangingPunct="1"/>
            <a:endParaRPr lang="ko-KR" altLang="en-US"/>
          </a:p>
          <a:p>
            <a:pPr eaLnBrk="1" hangingPunct="1">
              <a:buFont typeface="Wingdings" pitchFamily="2" charset="2"/>
              <a:buNone/>
            </a:pPr>
            <a:r>
              <a:rPr lang="ko-KR" altLang="en-US"/>
              <a:t>                      </a:t>
            </a:r>
            <a:r>
              <a:rPr lang="en-US" altLang="ko-KR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/>
              <a:t>Cf)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4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295" name="Object 8"/>
          <p:cNvGraphicFramePr>
            <a:graphicFrameLocks noChangeAspect="1"/>
          </p:cNvGraphicFramePr>
          <p:nvPr/>
        </p:nvGraphicFramePr>
        <p:xfrm>
          <a:off x="1979613" y="4149725"/>
          <a:ext cx="25923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3" imgW="1130300" imgH="457200" progId="Equation.3">
                  <p:embed/>
                </p:oleObj>
              </mc:Choice>
              <mc:Fallback>
                <p:oleObj name="Equation" r:id="rId3" imgW="11303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149725"/>
                        <a:ext cx="259238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297" name="Object 10"/>
          <p:cNvGraphicFramePr>
            <a:graphicFrameLocks noChangeAspect="1"/>
          </p:cNvGraphicFramePr>
          <p:nvPr/>
        </p:nvGraphicFramePr>
        <p:xfrm>
          <a:off x="5292725" y="4149725"/>
          <a:ext cx="30956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5" imgW="1358900" imgH="457200" progId="Equation.3">
                  <p:embed/>
                </p:oleObj>
              </mc:Choice>
              <mc:Fallback>
                <p:oleObj name="Equation" r:id="rId5" imgW="13589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149725"/>
                        <a:ext cx="3095625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299" name="Object 12"/>
          <p:cNvGraphicFramePr>
            <a:graphicFrameLocks noChangeAspect="1"/>
          </p:cNvGraphicFramePr>
          <p:nvPr/>
        </p:nvGraphicFramePr>
        <p:xfrm>
          <a:off x="2484438" y="5445125"/>
          <a:ext cx="46799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7" imgW="1854200" imgH="457200" progId="Equation.3">
                  <p:embed/>
                </p:oleObj>
              </mc:Choice>
              <mc:Fallback>
                <p:oleObj name="Equation" r:id="rId7" imgW="18542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445125"/>
                        <a:ext cx="46799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93037" cy="1462087"/>
          </a:xfrm>
        </p:spPr>
        <p:txBody>
          <a:bodyPr/>
          <a:lstStyle/>
          <a:p>
            <a:pPr eaLnBrk="1" hangingPunct="1"/>
            <a:r>
              <a:rPr lang="ko-KR" altLang="en-US"/>
              <a:t>모수</a:t>
            </a:r>
            <a:r>
              <a:rPr lang="en-US" altLang="ko-KR"/>
              <a:t>(</a:t>
            </a:r>
            <a:r>
              <a:rPr lang="en-US" altLang="ko-KR">
                <a:latin typeface="Symbol" pitchFamily="18" charset="2"/>
              </a:rPr>
              <a:t>a</a:t>
            </a:r>
            <a:r>
              <a:rPr lang="en-US" altLang="ko-KR"/>
              <a:t>)</a:t>
            </a:r>
            <a:r>
              <a:rPr lang="ko-KR" altLang="en-US"/>
              <a:t>에 대한 추정량</a:t>
            </a:r>
            <a:r>
              <a:rPr lang="en-US" altLang="ko-KR"/>
              <a:t>(A)</a:t>
            </a:r>
            <a:r>
              <a:rPr lang="ko-KR" altLang="en-US"/>
              <a:t>의 바람직한 특성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48688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/>
              <a:t>불편성</a:t>
            </a:r>
            <a:r>
              <a:rPr lang="en-US" altLang="ko-KR"/>
              <a:t>(Unbiasedness)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/>
              <a:t>		E(A)=</a:t>
            </a:r>
            <a:r>
              <a:rPr lang="en-US" altLang="ko-KR">
                <a:latin typeface="Symbol" pitchFamily="18" charset="2"/>
              </a:rPr>
              <a:t>a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/>
              <a:t>일치성</a:t>
            </a:r>
            <a:r>
              <a:rPr lang="en-US" altLang="ko-KR"/>
              <a:t>(Consistency)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800"/>
              <a:t>	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/>
              <a:t>최소분산성</a:t>
            </a:r>
            <a:r>
              <a:rPr lang="en-US" altLang="ko-KR"/>
              <a:t>(Minimum Variance)</a:t>
            </a:r>
            <a:br>
              <a:rPr lang="en-US" altLang="ko-KR"/>
            </a:br>
            <a:r>
              <a:rPr lang="en-US" altLang="ko-KR"/>
              <a:t> / </a:t>
            </a:r>
            <a:r>
              <a:rPr lang="ko-KR" altLang="en-US"/>
              <a:t>효율성</a:t>
            </a:r>
            <a:r>
              <a:rPr lang="en-US" altLang="ko-KR"/>
              <a:t>(Efficiency)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/>
              <a:t>Variance(A) ≤ Variance(the others)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/>
              <a:t>Cf) MVUE, BLUE/BLUP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2195513" y="3860800"/>
          <a:ext cx="165576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3" imgW="622030" imgH="279279" progId="Equation.3">
                  <p:embed/>
                </p:oleObj>
              </mc:Choice>
              <mc:Fallback>
                <p:oleObj name="Equation" r:id="rId3" imgW="622030" imgH="2792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60800"/>
                        <a:ext cx="1655762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NONMEM</a:t>
            </a:r>
            <a:r>
              <a:rPr lang="ko-KR" altLang="en-US"/>
              <a:t>의 목적함수 </a:t>
            </a:r>
            <a:r>
              <a:rPr lang="en-US" altLang="ko-KR"/>
              <a:t>– FO</a:t>
            </a:r>
            <a:br>
              <a:rPr lang="en-US" altLang="ko-KR"/>
            </a:br>
            <a:r>
              <a:rPr lang="en-US" altLang="ko-KR" sz="2800"/>
              <a:t>(Users Guide I p34-41)</a:t>
            </a:r>
            <a:r>
              <a:rPr lang="en-US" altLang="ko-KR"/>
              <a:t> </a:t>
            </a:r>
          </a:p>
        </p:txBody>
      </p:sp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755650" y="2492375"/>
          <a:ext cx="1727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3" imgW="634725" imgH="253890" progId="Equation.3">
                  <p:embed/>
                </p:oleObj>
              </mc:Choice>
              <mc:Fallback>
                <p:oleObj name="Equation" r:id="rId3" imgW="634725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92375"/>
                        <a:ext cx="17272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755650" y="3429000"/>
          <a:ext cx="31686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5" imgW="1193800" imgH="266700" progId="Equation.3">
                  <p:embed/>
                </p:oleObj>
              </mc:Choice>
              <mc:Fallback>
                <p:oleObj name="Equation" r:id="rId5" imgW="1193800" imgH="26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429000"/>
                        <a:ext cx="31686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8"/>
          <p:cNvGraphicFramePr>
            <a:graphicFrameLocks noChangeAspect="1"/>
          </p:cNvGraphicFramePr>
          <p:nvPr/>
        </p:nvGraphicFramePr>
        <p:xfrm>
          <a:off x="755650" y="4508500"/>
          <a:ext cx="41052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7" imgW="1841500" imgH="254000" progId="Equation.3">
                  <p:embed/>
                </p:oleObj>
              </mc:Choice>
              <mc:Fallback>
                <p:oleObj name="Equation" r:id="rId7" imgW="18415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08500"/>
                        <a:ext cx="41052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0"/>
          <p:cNvGraphicFramePr>
            <a:graphicFrameLocks noChangeAspect="1"/>
          </p:cNvGraphicFramePr>
          <p:nvPr/>
        </p:nvGraphicFramePr>
        <p:xfrm>
          <a:off x="755650" y="5516563"/>
          <a:ext cx="28813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9" imgW="1193800" imgH="254000" progId="Equation.3">
                  <p:embed/>
                </p:oleObj>
              </mc:Choice>
              <mc:Fallback>
                <p:oleObj name="Equation" r:id="rId9" imgW="11938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16563"/>
                        <a:ext cx="288131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2"/>
          <p:cNvGraphicFramePr>
            <a:graphicFrameLocks noChangeAspect="1"/>
          </p:cNvGraphicFramePr>
          <p:nvPr/>
        </p:nvGraphicFramePr>
        <p:xfrm>
          <a:off x="6227763" y="5543550"/>
          <a:ext cx="115252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Equation" r:id="rId11" imgW="558800" imgH="419100" progId="Equation.3">
                  <p:embed/>
                </p:oleObj>
              </mc:Choice>
              <mc:Fallback>
                <p:oleObj name="Equation" r:id="rId11" imgW="5588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543550"/>
                        <a:ext cx="115252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4"/>
          <p:cNvGraphicFramePr>
            <a:graphicFrameLocks noChangeAspect="1"/>
          </p:cNvGraphicFramePr>
          <p:nvPr/>
        </p:nvGraphicFramePr>
        <p:xfrm>
          <a:off x="7694613" y="5543550"/>
          <a:ext cx="124301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Equation" r:id="rId13" imgW="571252" imgH="393529" progId="Equation.3">
                  <p:embed/>
                </p:oleObj>
              </mc:Choice>
              <mc:Fallback>
                <p:oleObj name="Equation" r:id="rId13" imgW="571252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5543550"/>
                        <a:ext cx="1243012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6"/>
          <p:cNvGraphicFramePr>
            <a:graphicFrameLocks noChangeAspect="1"/>
          </p:cNvGraphicFramePr>
          <p:nvPr/>
        </p:nvGraphicFramePr>
        <p:xfrm>
          <a:off x="6227763" y="2349500"/>
          <a:ext cx="25193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15" imgW="1002865" imgH="253890" progId="Equation.3">
                  <p:embed/>
                </p:oleObj>
              </mc:Choice>
              <mc:Fallback>
                <p:oleObj name="Equation" r:id="rId15" imgW="1002865" imgH="25389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349500"/>
                        <a:ext cx="25193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8"/>
          <p:cNvGraphicFramePr>
            <a:graphicFrameLocks noChangeAspect="1"/>
          </p:cNvGraphicFramePr>
          <p:nvPr/>
        </p:nvGraphicFramePr>
        <p:xfrm>
          <a:off x="6227763" y="3357563"/>
          <a:ext cx="252095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tion" r:id="rId17" imgW="1016000" imgH="254000" progId="Equation.3">
                  <p:embed/>
                </p:oleObj>
              </mc:Choice>
              <mc:Fallback>
                <p:oleObj name="Equation" r:id="rId17" imgW="1016000" imgH="254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357563"/>
                        <a:ext cx="252095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20"/>
          <p:cNvGraphicFramePr>
            <a:graphicFrameLocks noChangeAspect="1"/>
          </p:cNvGraphicFramePr>
          <p:nvPr/>
        </p:nvGraphicFramePr>
        <p:xfrm>
          <a:off x="6227763" y="4365625"/>
          <a:ext cx="27368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tion" r:id="rId19" imgW="1041400" imgH="241300" progId="Equation.3">
                  <p:embed/>
                </p:oleObj>
              </mc:Choice>
              <mc:Fallback>
                <p:oleObj name="Equation" r:id="rId19" imgW="10414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365625"/>
                        <a:ext cx="273685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22"/>
          <p:cNvSpPr txBox="1">
            <a:spLocks noChangeArrowheads="1"/>
          </p:cNvSpPr>
          <p:nvPr/>
        </p:nvSpPr>
        <p:spPr bwMode="auto">
          <a:xfrm>
            <a:off x="755650" y="6092825"/>
            <a:ext cx="3284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1800">
                <a:solidFill>
                  <a:schemeClr val="folHlink"/>
                </a:solidFill>
              </a:rPr>
              <a:t>Weighted Residual (WRES)</a:t>
            </a:r>
          </a:p>
        </p:txBody>
      </p:sp>
      <p:sp>
        <p:nvSpPr>
          <p:cNvPr id="14349" name="Text Box 23"/>
          <p:cNvSpPr txBox="1">
            <a:spLocks noChangeArrowheads="1"/>
          </p:cNvSpPr>
          <p:nvPr/>
        </p:nvSpPr>
        <p:spPr bwMode="auto">
          <a:xfrm>
            <a:off x="755650" y="5084763"/>
            <a:ext cx="3338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1800">
                <a:solidFill>
                  <a:schemeClr val="folHlink"/>
                </a:solidFill>
              </a:rPr>
              <a:t>Variance-Covariance Matrix</a:t>
            </a:r>
          </a:p>
        </p:txBody>
      </p:sp>
      <p:sp>
        <p:nvSpPr>
          <p:cNvPr id="14350" name="Text Box 24"/>
          <p:cNvSpPr txBox="1">
            <a:spLocks noChangeArrowheads="1"/>
          </p:cNvSpPr>
          <p:nvPr/>
        </p:nvSpPr>
        <p:spPr bwMode="auto">
          <a:xfrm>
            <a:off x="755650" y="4076700"/>
            <a:ext cx="3538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1800">
                <a:solidFill>
                  <a:schemeClr val="folHlink"/>
                </a:solidFill>
              </a:rPr>
              <a:t>Individual Objective Function</a:t>
            </a:r>
          </a:p>
        </p:txBody>
      </p:sp>
      <p:sp>
        <p:nvSpPr>
          <p:cNvPr id="14351" name="Text Box 25"/>
          <p:cNvSpPr txBox="1">
            <a:spLocks noChangeArrowheads="1"/>
          </p:cNvSpPr>
          <p:nvPr/>
        </p:nvSpPr>
        <p:spPr bwMode="auto">
          <a:xfrm>
            <a:off x="755650" y="3068638"/>
            <a:ext cx="297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1800">
                <a:solidFill>
                  <a:schemeClr val="folHlink"/>
                </a:solidFill>
              </a:rPr>
              <a:t>Total Objective Function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NONMEM 7.3 OUTPUT files</a:t>
            </a:r>
            <a:endParaRPr lang="en-US" altLang="ko-KR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33600"/>
            <a:ext cx="7772400" cy="4391744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400" dirty="0"/>
              <a:t>*.</a:t>
            </a:r>
            <a:r>
              <a:rPr lang="en-US" altLang="ko-KR" sz="2400" dirty="0" err="1"/>
              <a:t>coi</a:t>
            </a:r>
            <a:r>
              <a:rPr lang="en-US" altLang="ko-KR" sz="2400" dirty="0"/>
              <a:t>: covariance inverse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/>
              <a:t>*.</a:t>
            </a:r>
            <a:r>
              <a:rPr lang="en-US" altLang="ko-KR" sz="2400" dirty="0" err="1"/>
              <a:t>cor</a:t>
            </a:r>
            <a:r>
              <a:rPr lang="en-US" altLang="ko-KR" sz="2400" dirty="0"/>
              <a:t>: correlation matrix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/>
              <a:t>*.</a:t>
            </a:r>
            <a:r>
              <a:rPr lang="en-US" altLang="ko-KR" sz="2400" dirty="0" err="1"/>
              <a:t>cov</a:t>
            </a:r>
            <a:r>
              <a:rPr lang="en-US" altLang="ko-KR" sz="2400" dirty="0"/>
              <a:t>: covariance matrix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/>
              <a:t>*.</a:t>
            </a:r>
            <a:r>
              <a:rPr lang="en-US" altLang="ko-KR" sz="2400" dirty="0" err="1"/>
              <a:t>cpu</a:t>
            </a:r>
            <a:r>
              <a:rPr lang="en-US" altLang="ko-KR" sz="2400" dirty="0"/>
              <a:t>: CPU time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/>
              <a:t>*.</a:t>
            </a:r>
            <a:r>
              <a:rPr lang="en-US" altLang="ko-KR" sz="2400" dirty="0" err="1"/>
              <a:t>ext</a:t>
            </a:r>
            <a:r>
              <a:rPr lang="en-US" altLang="ko-KR" sz="2400" dirty="0"/>
              <a:t>: iteration, total OFV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/>
              <a:t>*.</a:t>
            </a:r>
            <a:r>
              <a:rPr lang="en-US" altLang="ko-KR" sz="2400" dirty="0" err="1"/>
              <a:t>grd</a:t>
            </a:r>
            <a:r>
              <a:rPr lang="en-US" altLang="ko-KR" sz="2400" dirty="0"/>
              <a:t>: gradient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/>
              <a:t>*.phi: EBE, </a:t>
            </a:r>
            <a:r>
              <a:rPr lang="en-US" altLang="ko-KR" sz="2400" dirty="0" err="1"/>
              <a:t>cov_eta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FF0000"/>
                </a:solidFill>
              </a:rPr>
              <a:t>individual OFVs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/>
              <a:t>*.</a:t>
            </a:r>
            <a:r>
              <a:rPr lang="en-US" altLang="ko-KR" sz="2400" dirty="0" err="1"/>
              <a:t>rmt</a:t>
            </a:r>
            <a:r>
              <a:rPr lang="en-US" altLang="ko-KR" sz="2400" dirty="0"/>
              <a:t>: R matrix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/>
              <a:t>*.</a:t>
            </a:r>
            <a:r>
              <a:rPr lang="en-US" altLang="ko-KR" sz="2400" dirty="0" err="1"/>
              <a:t>shm</a:t>
            </a:r>
            <a:r>
              <a:rPr lang="en-US" altLang="ko-KR" sz="2400" dirty="0"/>
              <a:t>: shrinkage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/>
              <a:t>*.</a:t>
            </a:r>
            <a:r>
              <a:rPr lang="en-US" altLang="ko-KR" sz="2400" dirty="0" err="1"/>
              <a:t>smt</a:t>
            </a:r>
            <a:r>
              <a:rPr lang="en-US" altLang="ko-KR" sz="2400" dirty="0"/>
              <a:t>: S matrix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FO </a:t>
            </a:r>
            <a:r>
              <a:rPr lang="ko-KR" altLang="en-US"/>
              <a:t>목적함수의 다른 표현법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638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539750" y="2420938"/>
          <a:ext cx="7921625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3" imgW="3949700" imgH="1676400" progId="Equation.3">
                  <p:embed/>
                </p:oleObj>
              </mc:Choice>
              <mc:Fallback>
                <p:oleObj name="Equation" r:id="rId3" imgW="3949700" imgH="167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420938"/>
                        <a:ext cx="7921625" cy="336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 matrix in NONMEM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0" y="2724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827088" y="2060575"/>
          <a:ext cx="6697662" cy="373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3" imgW="2527300" imgH="1422400" progId="Equation.3">
                  <p:embed/>
                </p:oleObj>
              </mc:Choice>
              <mc:Fallback>
                <p:oleObj name="Equation" r:id="rId3" imgW="2527300" imgH="142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060575"/>
                        <a:ext cx="6697662" cy="373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900113" y="6165850"/>
            <a:ext cx="5956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ko-KR"/>
              <a:t>Cf) $ABBREVIATED DERIV2=NO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Matrix</a:t>
            </a:r>
            <a:r>
              <a:rPr lang="en-US" altLang="ko-KR" baseline="30000"/>
              <a:t>-1/2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076700"/>
            <a:ext cx="9144000" cy="25193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800"/>
              <a:t>SqrtInvCov &lt;- function(M)  # valid only for symmetric positive definite (SPD)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800"/>
              <a:t>  EigenResult &lt;- eigen(as.matrix(M))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800"/>
              <a:t>  </a:t>
            </a:r>
            <a:r>
              <a:rPr lang="nl-NL" altLang="ko-KR" sz="1800"/>
              <a:t>EigenVector &lt;- EigenResult$vectors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nl-NL" altLang="ko-KR" sz="1800"/>
              <a:t>  EigenValues &lt;- abs(EigenResult$values) # trick for very small negatives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nl-NL" altLang="ko-KR" sz="1800"/>
              <a:t>  return(EigenVector %*% diag(1/sqrt(EigenValues)) %*% t(EigenVector))</a:t>
            </a:r>
            <a:endParaRPr lang="en-US" altLang="ko-KR" sz="180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800"/>
              <a:t>} 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4500563" y="260350"/>
          <a:ext cx="2087562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3" imgW="609600" imgH="419100" progId="Equation.3">
                  <p:embed/>
                </p:oleObj>
              </mc:Choice>
              <mc:Fallback>
                <p:oleObj name="Equation" r:id="rId3" imgW="6096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60350"/>
                        <a:ext cx="2087562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250825" y="3213100"/>
            <a:ext cx="889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ko-KR"/>
              <a:t>Same with inverse then ½ or ½ then inverse</a:t>
            </a:r>
          </a:p>
        </p:txBody>
      </p:sp>
      <p:graphicFrame>
        <p:nvGraphicFramePr>
          <p:cNvPr id="18438" name="Object 7"/>
          <p:cNvGraphicFramePr>
            <a:graphicFrameLocks noChangeAspect="1"/>
          </p:cNvGraphicFramePr>
          <p:nvPr/>
        </p:nvGraphicFramePr>
        <p:xfrm>
          <a:off x="900113" y="2133600"/>
          <a:ext cx="28082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5" imgW="901309" imgH="215806" progId="Equation.3">
                  <p:embed/>
                </p:oleObj>
              </mc:Choice>
              <mc:Fallback>
                <p:oleObj name="Equation" r:id="rId5" imgW="901309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33600"/>
                        <a:ext cx="280828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3995738" y="2276475"/>
            <a:ext cx="76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ko-KR"/>
              <a:t>not</a:t>
            </a:r>
          </a:p>
        </p:txBody>
      </p:sp>
      <p:sp>
        <p:nvSpPr>
          <p:cNvPr id="1844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8441" name="Object 10"/>
          <p:cNvGraphicFramePr>
            <a:graphicFrameLocks noChangeAspect="1"/>
          </p:cNvGraphicFramePr>
          <p:nvPr/>
        </p:nvGraphicFramePr>
        <p:xfrm>
          <a:off x="5219700" y="2205038"/>
          <a:ext cx="18002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7" imgW="583947" imgH="190417" progId="Equation.3">
                  <p:embed/>
                </p:oleObj>
              </mc:Choice>
              <mc:Fallback>
                <p:oleObj name="Equation" r:id="rId7" imgW="583947" imgH="19041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205038"/>
                        <a:ext cx="18002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RES vs WRES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350125" cy="4114800"/>
          </a:xfrm>
        </p:spPr>
        <p:txBody>
          <a:bodyPr/>
          <a:lstStyle/>
          <a:p>
            <a:pPr eaLnBrk="1" hangingPunct="1"/>
            <a:r>
              <a:rPr lang="en-US" altLang="ko-KR" sz="4000"/>
              <a:t>Residual</a:t>
            </a:r>
            <a:br>
              <a:rPr lang="en-US" altLang="ko-KR" sz="4000"/>
            </a:br>
            <a:r>
              <a:rPr lang="en-US" altLang="ko-KR" sz="4000"/>
              <a:t>	RES = Y – PRED</a:t>
            </a:r>
            <a:br>
              <a:rPr lang="en-US" altLang="ko-KR" sz="4000"/>
            </a:br>
            <a:r>
              <a:rPr lang="en-US" altLang="ko-KR" sz="4000"/>
              <a:t>	RES = Y – F</a:t>
            </a:r>
          </a:p>
          <a:p>
            <a:pPr eaLnBrk="1" hangingPunct="1"/>
            <a:r>
              <a:rPr lang="en-US" altLang="ko-KR" sz="4000"/>
              <a:t>WRES = C</a:t>
            </a:r>
            <a:r>
              <a:rPr lang="en-US" altLang="ko-KR" sz="4000" baseline="30000"/>
              <a:t>-1/2</a:t>
            </a:r>
            <a:r>
              <a:rPr lang="en-US" altLang="ko-KR" sz="4000"/>
              <a:t> * RES</a:t>
            </a:r>
          </a:p>
        </p:txBody>
      </p:sp>
      <p:graphicFrame>
        <p:nvGraphicFramePr>
          <p:cNvPr id="1946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4581525"/>
          <a:ext cx="597693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3" imgW="1688367" imgH="253890" progId="Equation.3">
                  <p:embed/>
                </p:oleObj>
              </mc:Choice>
              <mc:Fallback>
                <p:oleObj name="Equation" r:id="rId3" imgW="1688367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581525"/>
                        <a:ext cx="5976937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1258888" y="5589588"/>
            <a:ext cx="7702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ko-KR"/>
              <a:t>Sign of WRES could be different from RES</a:t>
            </a:r>
            <a:br>
              <a:rPr lang="en-US" altLang="ko-KR"/>
            </a:br>
            <a:r>
              <a:rPr lang="en-US" altLang="ko-KR"/>
              <a:t>due to the matrix multiplication.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Taylor Series Expansion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23850" y="2205038"/>
          <a:ext cx="88201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3" imgW="4025900" imgH="495300" progId="Equation.3">
                  <p:embed/>
                </p:oleObj>
              </mc:Choice>
              <mc:Fallback>
                <p:oleObj name="Equation" r:id="rId3" imgW="40259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05038"/>
                        <a:ext cx="882015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627313" y="3284538"/>
          <a:ext cx="30241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5" imgW="1422400" imgH="419100" progId="Equation.3">
                  <p:embed/>
                </p:oleObj>
              </mc:Choice>
              <mc:Fallback>
                <p:oleObj name="Equation" r:id="rId5" imgW="14224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284538"/>
                        <a:ext cx="302418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5975350" y="3284538"/>
          <a:ext cx="31686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7" imgW="1397000" imgH="393700" progId="Equation.3">
                  <p:embed/>
                </p:oleObj>
              </mc:Choice>
              <mc:Fallback>
                <p:oleObj name="Equation" r:id="rId7" imgW="13970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3284538"/>
                        <a:ext cx="316865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11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179388" y="4437063"/>
          <a:ext cx="8532812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9" imgW="3683000" imgH="685800" progId="Equation.3">
                  <p:embed/>
                </p:oleObj>
              </mc:Choice>
              <mc:Fallback>
                <p:oleObj name="Equation" r:id="rId9" imgW="3683000" imgH="685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437063"/>
                        <a:ext cx="8532812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1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250825" y="6021388"/>
          <a:ext cx="58324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11" imgW="2476500" imgH="254000" progId="Equation.3">
                  <p:embed/>
                </p:oleObj>
              </mc:Choice>
              <mc:Fallback>
                <p:oleObj name="Equation" r:id="rId11" imgW="2476500" imgH="254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021388"/>
                        <a:ext cx="583247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6877050" y="6165850"/>
          <a:ext cx="2266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13" imgW="965200" imgH="203200" progId="Equation.3">
                  <p:embed/>
                </p:oleObj>
              </mc:Choice>
              <mc:Fallback>
                <p:oleObj name="Equation" r:id="rId13" imgW="965200" imgH="203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6165850"/>
                        <a:ext cx="2266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Text Box 16"/>
          <p:cNvSpPr txBox="1">
            <a:spLocks noChangeArrowheads="1"/>
          </p:cNvSpPr>
          <p:nvPr/>
        </p:nvSpPr>
        <p:spPr bwMode="auto">
          <a:xfrm>
            <a:off x="6372225" y="6092825"/>
            <a:ext cx="40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ko-KR"/>
              <a:t>if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FO method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539750" y="2133600"/>
          <a:ext cx="77041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3" imgW="2540000" imgH="304800" progId="Equation.3">
                  <p:embed/>
                </p:oleObj>
              </mc:Choice>
              <mc:Fallback>
                <p:oleObj name="Equation" r:id="rId3" imgW="2540000" imgH="30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3600"/>
                        <a:ext cx="770413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1619250" y="3141663"/>
            <a:ext cx="5656263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3200"/>
              <a:t>E(Y) ≈ F = PRED</a:t>
            </a:r>
          </a:p>
          <a:p>
            <a:pPr algn="l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3200"/>
              <a:t>V(Y) ≈ G</a:t>
            </a:r>
            <a:r>
              <a:rPr lang="en-US" altLang="ko-KR" sz="3200">
                <a:latin typeface="Symbol" pitchFamily="18" charset="2"/>
              </a:rPr>
              <a:t>W</a:t>
            </a:r>
            <a:r>
              <a:rPr lang="en-US" altLang="ko-KR" sz="3200"/>
              <a:t>G</a:t>
            </a:r>
            <a:r>
              <a:rPr lang="en-US" altLang="ko-KR" sz="3200" baseline="30000"/>
              <a:t>T</a:t>
            </a:r>
            <a:r>
              <a:rPr lang="en-US" altLang="ko-KR" sz="3200"/>
              <a:t> + diag(H</a:t>
            </a:r>
            <a:r>
              <a:rPr lang="en-US" altLang="ko-KR" sz="3200">
                <a:latin typeface="Symbol" pitchFamily="18" charset="2"/>
              </a:rPr>
              <a:t>S</a:t>
            </a:r>
            <a:r>
              <a:rPr lang="en-US" altLang="ko-KR" sz="3200"/>
              <a:t>H</a:t>
            </a:r>
            <a:r>
              <a:rPr lang="en-US" altLang="ko-KR" sz="3200" baseline="30000"/>
              <a:t>T</a:t>
            </a:r>
            <a:r>
              <a:rPr lang="en-US" altLang="ko-KR" sz="3200"/>
              <a:t>)</a:t>
            </a:r>
          </a:p>
          <a:p>
            <a:pPr algn="l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3200"/>
              <a:t>Y ~ N(E(Y), V(Y))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611188" y="3213100"/>
          <a:ext cx="71913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5" imgW="139518" imgH="126835" progId="Equation.3">
                  <p:embed/>
                </p:oleObj>
              </mc:Choice>
              <mc:Fallback>
                <p:oleObj name="Equation" r:id="rId5" imgW="139518" imgH="12683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13100"/>
                        <a:ext cx="719137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611188" y="5468938"/>
            <a:ext cx="73612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en-US" altLang="ko-KR"/>
              <a:t>RV_Normal + RV_Normal = RV_Normal</a:t>
            </a:r>
          </a:p>
        </p:txBody>
      </p:sp>
      <p:sp>
        <p:nvSpPr>
          <p:cNvPr id="215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5" name="Rectangle 15"/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1516" name="Object 14"/>
          <p:cNvGraphicFramePr>
            <a:graphicFrameLocks noChangeAspect="1"/>
          </p:cNvGraphicFramePr>
          <p:nvPr/>
        </p:nvGraphicFramePr>
        <p:xfrm>
          <a:off x="0" y="5516563"/>
          <a:ext cx="4683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7" imgW="139518" imgH="126835" progId="Equation.3">
                  <p:embed/>
                </p:oleObj>
              </mc:Choice>
              <mc:Fallback>
                <p:oleObj name="Equation" r:id="rId7" imgW="139518" imgH="12683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4683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Preliminary Statistics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800"/>
              <a:t>Probability: 0~1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800"/>
              <a:t>Random Variable: Event -&gt; Number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800"/>
              <a:t>Probability </a:t>
            </a:r>
            <a:r>
              <a:rPr lang="en-US" altLang="ko-KR" sz="2800">
                <a:solidFill>
                  <a:schemeClr val="hlink"/>
                </a:solidFill>
              </a:rPr>
              <a:t>Density</a:t>
            </a:r>
            <a:r>
              <a:rPr lang="en-US" altLang="ko-KR" sz="2800"/>
              <a:t> Function (PDF)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800"/>
              <a:t>Likelihood: 0~∞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800"/>
              <a:t>Maximum Likelihood Estimation (MLE)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 = PRED or IPRE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205038"/>
            <a:ext cx="8135937" cy="42481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800"/>
              <a:t>PRED: Typical prediction with eta=0</a:t>
            </a:r>
            <a:br>
              <a:rPr lang="en-US" altLang="ko-KR" sz="2800"/>
            </a:br>
            <a:r>
              <a:rPr lang="en-US" altLang="ko-KR" sz="2800"/>
              <a:t>		F0, F with eta=0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/>
              <a:t>IPRE: Individual prediction with EBE</a:t>
            </a:r>
            <a:br>
              <a:rPr lang="en-US" altLang="ko-KR" sz="2800"/>
            </a:br>
            <a:r>
              <a:rPr lang="en-US" altLang="ko-KR" sz="2800"/>
              <a:t>		F1, F with eta=EBE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/>
              <a:t>EBE: MAP, posthoc eta, realized eta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/>
              <a:t>RES (R0) = Y – PRED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/>
              <a:t>IRES (R1) = Y – IPRE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/>
              <a:t>Some my own symbols here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/>
              <a:t>F1, F0, G1, G0, H1, H0, R1, R0</a:t>
            </a:r>
            <a:br>
              <a:rPr lang="en-US" altLang="ko-KR" sz="2400"/>
            </a:br>
            <a:r>
              <a:rPr lang="en-US" altLang="ko-KR" sz="2400"/>
              <a:t>1 means calculated with eta=EBE, </a:t>
            </a:r>
            <a:br>
              <a:rPr lang="en-US" altLang="ko-KR" sz="2400"/>
            </a:br>
            <a:r>
              <a:rPr lang="en-US" altLang="ko-KR" sz="2400"/>
              <a:t>0 means calculated with eta=0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POSTHOC option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493000" cy="1987550"/>
          </a:xfrm>
        </p:spPr>
        <p:txBody>
          <a:bodyPr/>
          <a:lstStyle/>
          <a:p>
            <a:pPr eaLnBrk="1" hangingPunct="1"/>
            <a:r>
              <a:rPr lang="en-US" altLang="ko-KR" sz="2800"/>
              <a:t>EBE: Empirical Bayes Estimate</a:t>
            </a:r>
          </a:p>
          <a:p>
            <a:pPr eaLnBrk="1" hangingPunct="1"/>
            <a:r>
              <a:rPr lang="en-US" altLang="ko-KR" sz="2800"/>
              <a:t>MAP: Maximum A Posteriori</a:t>
            </a:r>
          </a:p>
          <a:p>
            <a:pPr eaLnBrk="1" hangingPunct="1"/>
            <a:r>
              <a:rPr lang="en-US" altLang="ko-KR" sz="2800"/>
              <a:t>Realized Eta</a:t>
            </a:r>
          </a:p>
          <a:p>
            <a:pPr eaLnBrk="1" hangingPunct="1"/>
            <a:r>
              <a:rPr lang="en-US" altLang="ko-KR" sz="2800"/>
              <a:t>Posthoc Eta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1195388" y="3925888"/>
          <a:ext cx="739933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3" imgW="2971800" imgH="508000" progId="Equation.3">
                  <p:embed/>
                </p:oleObj>
              </mc:Choice>
              <mc:Fallback>
                <p:oleObj name="Equation" r:id="rId3" imgW="29718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3925888"/>
                        <a:ext cx="7399337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258888" y="5084763"/>
          <a:ext cx="30956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5" imgW="1143000" imgH="215900" progId="Equation.3">
                  <p:embed/>
                </p:oleObj>
              </mc:Choice>
              <mc:Fallback>
                <p:oleObj name="Equation" r:id="rId5" imgW="11430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084763"/>
                        <a:ext cx="30956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323850" y="5805488"/>
            <a:ext cx="8540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ko-KR" sz="2400">
                <a:solidFill>
                  <a:schemeClr val="hlink"/>
                </a:solidFill>
              </a:rPr>
              <a:t>OFV of FO cannot be calculated with POSTHOC option,</a:t>
            </a:r>
            <a:br>
              <a:rPr lang="en-US" altLang="ko-KR" sz="2400">
                <a:solidFill>
                  <a:schemeClr val="hlink"/>
                </a:solidFill>
              </a:rPr>
            </a:br>
            <a:r>
              <a:rPr lang="en-US" altLang="ko-KR" sz="2400">
                <a:solidFill>
                  <a:schemeClr val="hlink"/>
                </a:solidFill>
              </a:rPr>
              <a:t>because printed G values are G1 not G0.</a:t>
            </a:r>
          </a:p>
        </p:txBody>
      </p:sp>
      <p:graphicFrame>
        <p:nvGraphicFramePr>
          <p:cNvPr id="23560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7524750" y="1989138"/>
          <a:ext cx="1249363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7" imgW="152334" imgH="228501" progId="Equation.3">
                  <p:embed/>
                </p:oleObj>
              </mc:Choice>
              <mc:Fallback>
                <p:oleObj name="Equation" r:id="rId7" imgW="152334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1989138"/>
                        <a:ext cx="1249363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INTER option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With INTER option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Without INTER option (default)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1187450" y="2781300"/>
          <a:ext cx="755967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3" imgW="2437342" imgH="317362" progId="Equation.3">
                  <p:embed/>
                </p:oleObj>
              </mc:Choice>
              <mc:Fallback>
                <p:oleObj name="Equation" r:id="rId3" imgW="2437342" imgH="31736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81300"/>
                        <a:ext cx="7559675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4583" name="Object 6"/>
          <p:cNvGraphicFramePr>
            <a:graphicFrameLocks noChangeAspect="1"/>
          </p:cNvGraphicFramePr>
          <p:nvPr/>
        </p:nvGraphicFramePr>
        <p:xfrm>
          <a:off x="1187450" y="5084763"/>
          <a:ext cx="756126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5" imgW="2362200" imgH="317500" progId="Equation.3">
                  <p:embed/>
                </p:oleObj>
              </mc:Choice>
              <mc:Fallback>
                <p:oleObj name="Equation" r:id="rId5" imgW="2362200" imgH="317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84763"/>
                        <a:ext cx="7561263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Demonstration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ko-KR"/>
              <a:t>Compare OFV in three ways</a:t>
            </a:r>
          </a:p>
          <a:p>
            <a:pPr lvl="1" eaLnBrk="1" hangingPunct="1">
              <a:lnSpc>
                <a:spcPct val="160000"/>
              </a:lnSpc>
            </a:pPr>
            <a:r>
              <a:rPr lang="en-US" altLang="ko-KR"/>
              <a:t>WRES from printed table</a:t>
            </a:r>
          </a:p>
          <a:p>
            <a:pPr lvl="1" eaLnBrk="1" hangingPunct="1">
              <a:lnSpc>
                <a:spcPct val="160000"/>
              </a:lnSpc>
            </a:pPr>
            <a:r>
              <a:rPr lang="en-US" altLang="ko-KR"/>
              <a:t>MLE formula</a:t>
            </a:r>
          </a:p>
          <a:p>
            <a:pPr lvl="1" eaLnBrk="1" hangingPunct="1">
              <a:lnSpc>
                <a:spcPct val="160000"/>
              </a:lnSpc>
            </a:pPr>
            <a:r>
              <a:rPr lang="en-US" altLang="ko-KR"/>
              <a:t>WRES from Ci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of Control File</a:t>
            </a:r>
            <a:br>
              <a:rPr lang="en-US" altLang="ko-KR"/>
            </a:br>
            <a:r>
              <a:rPr lang="en-US" altLang="ko-KR" sz="3200"/>
              <a:t>(THEO data in NONMEM)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2322513"/>
            <a:ext cx="8785225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b="1">
                <a:latin typeface="MS Gothic" pitchFamily="49" charset="-128"/>
                <a:ea typeface="MS Gothic" pitchFamily="49" charset="-128"/>
              </a:rPr>
              <a:t>$INPUT ID AMT=DROP TIME DV BWT</a:t>
            </a:r>
            <a:endParaRPr lang="pt-BR" altLang="ko-KR" sz="2400" b="1">
              <a:latin typeface="MS Gothic" pitchFamily="49" charset="-128"/>
              <a:ea typeface="MS Gothic" pitchFamily="49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ko-KR" sz="2400" b="1">
                <a:latin typeface="MS Gothic" pitchFamily="49" charset="-128"/>
                <a:ea typeface="MS Gothic" pitchFamily="49" charset="-128"/>
              </a:rPr>
              <a:t>$DATA THEO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ko-KR" sz="2400" b="1">
                <a:latin typeface="MS Gothic" pitchFamily="49" charset="-128"/>
                <a:ea typeface="MS Gothic" pitchFamily="49" charset="-128"/>
              </a:rPr>
              <a:t>$PRED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ko-KR" sz="2400" b="1">
                <a:latin typeface="MS Gothic" pitchFamily="49" charset="-128"/>
                <a:ea typeface="MS Gothic" pitchFamily="49" charset="-128"/>
              </a:rPr>
              <a:t>  DOSE = 320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ko-KR" sz="2400" b="1">
                <a:latin typeface="MS Gothic" pitchFamily="49" charset="-128"/>
                <a:ea typeface="MS Gothic" pitchFamily="49" charset="-128"/>
              </a:rPr>
              <a:t>  V    = THETA(1) * EXP(ETA(1))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ko-KR" sz="2400" b="1">
                <a:latin typeface="MS Gothic" pitchFamily="49" charset="-128"/>
                <a:ea typeface="MS Gothic" pitchFamily="49" charset="-128"/>
              </a:rPr>
              <a:t>  K    = THETA(2) * EXP(ETA(2))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ko-KR" sz="2400" b="1">
                <a:latin typeface="MS Gothic" pitchFamily="49" charset="-128"/>
                <a:ea typeface="MS Gothic" pitchFamily="49" charset="-128"/>
              </a:rPr>
              <a:t>  KA   = THETA(3) * EXP(ETA(3))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ko-KR" sz="2400" b="1">
                <a:latin typeface="MS Gothic" pitchFamily="49" charset="-128"/>
                <a:ea typeface="MS Gothic" pitchFamily="49" charset="-128"/>
              </a:rPr>
              <a:t>  F    = DOSE/V*KA/(KA-K)*(EXP(-K*TIME)-EXP(-KA*TIME))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ko-KR" sz="2400" b="1">
                <a:latin typeface="MS Gothic" pitchFamily="49" charset="-128"/>
                <a:ea typeface="MS Gothic" pitchFamily="49" charset="-128"/>
              </a:rPr>
              <a:t>  </a:t>
            </a:r>
            <a:r>
              <a:rPr lang="en-US" altLang="ko-KR" sz="2400" b="1">
                <a:latin typeface="MS Gothic" pitchFamily="49" charset="-128"/>
                <a:ea typeface="MS Gothic" pitchFamily="49" charset="-128"/>
              </a:rPr>
              <a:t>Y    = F + F * EPS(1) + EPS(2)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b="1">
                <a:latin typeface="MS Gothic" pitchFamily="49" charset="-128"/>
                <a:ea typeface="MS Gothic" pitchFamily="49" charset="-128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b="1">
                <a:latin typeface="MS Gothic" pitchFamily="49" charset="-128"/>
                <a:ea typeface="MS Gothic" pitchFamily="49" charset="-128"/>
              </a:rPr>
              <a:t>$OMEGA BLOCK(3)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Fragments of R script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205038"/>
            <a:ext cx="8893175" cy="43926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Gi &lt;- Data[Data[,"ID"]==IDs[i], c("G11","G21","G31")]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>
                <a:latin typeface="MS Gothic" pitchFamily="49" charset="-128"/>
                <a:ea typeface="MS Gothic" pitchFamily="49" charset="-128"/>
              </a:rPr>
              <a:t>  </a:t>
            </a:r>
            <a:r>
              <a:rPr lang="pt-BR" altLang="ko-KR" sz="2000" b="1">
                <a:latin typeface="MS Gothic" pitchFamily="49" charset="-128"/>
                <a:ea typeface="MS Gothic" pitchFamily="49" charset="-128"/>
              </a:rPr>
              <a:t>Hi &lt;- Data[Data[,"ID"]==IDs[i], c("H11","H21")]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ko-KR" sz="2000" b="1">
                <a:latin typeface="MS Gothic" pitchFamily="49" charset="-128"/>
                <a:ea typeface="MS Gothic" pitchFamily="49" charset="-128"/>
              </a:rPr>
              <a:t>  Ci &lt;- Gi %*% OM %*% t(Gi) + diag(diag(Hi %*% SG %*% t(Hi)))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ko-KR" sz="2000" b="1">
                <a:latin typeface="MS Gothic" pitchFamily="49" charset="-128"/>
                <a:ea typeface="MS Gothic" pitchFamily="49" charset="-128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ko-KR" sz="2000" b="1">
                <a:latin typeface="MS Gothic" pitchFamily="49" charset="-128"/>
                <a:ea typeface="MS Gothic" pitchFamily="49" charset="-128"/>
              </a:rPr>
              <a:t>  Ri &lt;- Data[Data[,"ID"]==IDs[i], "WRES"]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ko-KR" sz="2000" b="1">
                <a:latin typeface="MS Gothic" pitchFamily="49" charset="-128"/>
                <a:ea typeface="MS Gothic" pitchFamily="49" charset="-128"/>
              </a:rPr>
              <a:t>  Oi[i,2] &lt;- log(det(Ci)) + t(Ri) %*% Ri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ko-KR" sz="2000" b="1">
                <a:latin typeface="MS Gothic" pitchFamily="49" charset="-128"/>
                <a:ea typeface="MS Gothic" pitchFamily="49" charset="-128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ko-KR" sz="2000" b="1">
                <a:latin typeface="MS Gothic" pitchFamily="49" charset="-128"/>
                <a:ea typeface="MS Gothic" pitchFamily="49" charset="-128"/>
              </a:rPr>
              <a:t>  Yi &lt;- Data[Data[,"ID"]==IDs[i], "DV"]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ko-KR" sz="2000" b="1">
                <a:latin typeface="MS Gothic" pitchFamily="49" charset="-128"/>
                <a:ea typeface="MS Gothic" pitchFamily="49" charset="-128"/>
              </a:rPr>
              <a:t>  Fi &lt;- Data[Data[,"ID"]==IDs[i], "PRED"]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ko-KR" sz="2000" b="1">
                <a:latin typeface="MS Gothic" pitchFamily="49" charset="-128"/>
                <a:ea typeface="MS Gothic" pitchFamily="49" charset="-128"/>
              </a:rPr>
              <a:t>  Oi[i,3] &lt;- log(det(Ci)) + t(Yi - Fi) %*% solve(Ci) %*% (Yi - Fi)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ko-KR" sz="2000" b="1">
                <a:latin typeface="MS Gothic" pitchFamily="49" charset="-128"/>
                <a:ea typeface="MS Gothic" pitchFamily="49" charset="-128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ko-KR" sz="2000" b="1">
                <a:latin typeface="MS Gothic" pitchFamily="49" charset="-128"/>
                <a:ea typeface="MS Gothic" pitchFamily="49" charset="-128"/>
              </a:rPr>
              <a:t>  R0i &lt;- SqrtInvCov(Ci) %*% (Yi - Fi)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ko-KR" sz="2000" b="1">
                <a:latin typeface="MS Gothic" pitchFamily="49" charset="-128"/>
                <a:ea typeface="MS Gothic" pitchFamily="49" charset="-128"/>
              </a:rPr>
              <a:t>  Oi[i,4] &lt;- log(det(Ci)) + t(R0i) %*% R0i</a:t>
            </a:r>
            <a:endParaRPr lang="en-US" altLang="ko-KR" sz="2000" b="1">
              <a:latin typeface="MS Gothic" pitchFamily="49" charset="-128"/>
              <a:ea typeface="MS Gothic" pitchFamily="49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확률</a:t>
            </a:r>
            <a:r>
              <a:rPr lang="en-US" altLang="ko-KR"/>
              <a:t>(Probability)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44354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2000">
                <a:solidFill>
                  <a:schemeClr val="hlink"/>
                </a:solidFill>
              </a:rPr>
              <a:t>사건의 결과</a:t>
            </a:r>
            <a:r>
              <a:rPr lang="en-US" altLang="ko-KR" sz="2000">
                <a:solidFill>
                  <a:schemeClr val="hlink"/>
                </a:solidFill>
              </a:rPr>
              <a:t>(result of a event)</a:t>
            </a:r>
            <a:r>
              <a:rPr lang="ko-KR" altLang="en-US" sz="2000"/>
              <a:t>가 </a:t>
            </a:r>
            <a:br>
              <a:rPr lang="ko-KR" altLang="en-US" sz="2000"/>
            </a:br>
            <a:r>
              <a:rPr lang="en-US" altLang="ko-KR" sz="2000"/>
              <a:t>(</a:t>
            </a:r>
            <a:r>
              <a:rPr lang="ko-KR" altLang="en-US" sz="2000"/>
              <a:t>적어도 관찰자가 보기에</a:t>
            </a:r>
            <a:r>
              <a:rPr lang="en-US" altLang="ko-KR" sz="2000"/>
              <a:t>) </a:t>
            </a:r>
            <a:br>
              <a:rPr lang="en-US" altLang="ko-KR" sz="2000"/>
            </a:br>
            <a:r>
              <a:rPr lang="ko-KR" altLang="en-US" sz="2000">
                <a:solidFill>
                  <a:schemeClr val="hlink"/>
                </a:solidFill>
              </a:rPr>
              <a:t>우연</a:t>
            </a:r>
            <a:r>
              <a:rPr lang="en-US" altLang="ko-KR" sz="2000">
                <a:solidFill>
                  <a:schemeClr val="hlink"/>
                </a:solidFill>
              </a:rPr>
              <a:t>(by chance)</a:t>
            </a:r>
            <a:r>
              <a:rPr lang="ko-KR" altLang="en-US" sz="2000"/>
              <a:t>에 의해 지배되는데</a:t>
            </a:r>
            <a:r>
              <a:rPr lang="en-US" altLang="ko-KR" sz="2000"/>
              <a:t>,</a:t>
            </a:r>
            <a:br>
              <a:rPr lang="en-US" altLang="ko-KR" sz="2000"/>
            </a:br>
            <a:r>
              <a:rPr lang="ko-KR" altLang="en-US" sz="2000"/>
              <a:t>그것이 일어날 정도</a:t>
            </a:r>
            <a:br>
              <a:rPr lang="ko-KR" altLang="en-US" sz="2000"/>
            </a:br>
            <a:r>
              <a:rPr lang="en-US" altLang="ko-KR" sz="2000"/>
              <a:t>(likeliness, degree of possibility, degree of belief to occur)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2000"/>
              <a:t>절대 일어나지 않으면 </a:t>
            </a:r>
            <a:r>
              <a:rPr lang="en-US" altLang="ko-KR" sz="2000">
                <a:solidFill>
                  <a:schemeClr val="hlink"/>
                </a:solidFill>
              </a:rPr>
              <a:t>0</a:t>
            </a:r>
            <a:r>
              <a:rPr lang="en-US" altLang="ko-KR" sz="2000"/>
              <a:t>, </a:t>
            </a:r>
            <a:r>
              <a:rPr lang="ko-KR" altLang="en-US" sz="2000"/>
              <a:t>항상 일어나면 </a:t>
            </a:r>
            <a:r>
              <a:rPr lang="en-US" altLang="ko-KR" sz="2000">
                <a:solidFill>
                  <a:schemeClr val="hlink"/>
                </a:solidFill>
              </a:rPr>
              <a:t>1</a:t>
            </a:r>
            <a:r>
              <a:rPr lang="en-US" altLang="ko-KR" sz="2000"/>
              <a:t>, </a:t>
            </a:r>
            <a:br>
              <a:rPr lang="en-US" altLang="ko-KR" sz="2000"/>
            </a:br>
            <a:r>
              <a:rPr lang="ko-KR" altLang="en-US" sz="2000"/>
              <a:t>이외에는 </a:t>
            </a:r>
            <a:r>
              <a:rPr lang="en-US" altLang="ko-KR" sz="2000">
                <a:solidFill>
                  <a:schemeClr val="hlink"/>
                </a:solidFill>
              </a:rPr>
              <a:t>0</a:t>
            </a:r>
            <a:r>
              <a:rPr lang="ko-KR" altLang="en-US" sz="2000">
                <a:solidFill>
                  <a:schemeClr val="hlink"/>
                </a:solidFill>
              </a:rPr>
              <a:t>과 </a:t>
            </a:r>
            <a:r>
              <a:rPr lang="en-US" altLang="ko-KR" sz="2000">
                <a:solidFill>
                  <a:schemeClr val="hlink"/>
                </a:solidFill>
              </a:rPr>
              <a:t>1</a:t>
            </a:r>
            <a:r>
              <a:rPr lang="ko-KR" altLang="en-US" sz="2000">
                <a:solidFill>
                  <a:schemeClr val="hlink"/>
                </a:solidFill>
              </a:rPr>
              <a:t>사이의 값</a:t>
            </a:r>
            <a:r>
              <a:rPr lang="ko-KR" altLang="en-US" sz="2000"/>
              <a:t>으로 나타냄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2000"/>
              <a:t>독립적인 시행이 무수히 가능하다면</a:t>
            </a:r>
            <a:br>
              <a:rPr lang="ko-KR" altLang="en-US" sz="2000"/>
            </a:br>
            <a:r>
              <a:rPr lang="en-US" altLang="ko-KR" sz="2000"/>
              <a:t>[</a:t>
            </a:r>
            <a:r>
              <a:rPr lang="ko-KR" altLang="en-US" sz="2000"/>
              <a:t>관심사건이 일어날 횟수</a:t>
            </a:r>
            <a:r>
              <a:rPr lang="en-US" altLang="ko-KR" sz="2000"/>
              <a:t>]/[</a:t>
            </a:r>
            <a:r>
              <a:rPr lang="ko-KR" altLang="en-US" sz="2000"/>
              <a:t>전체 시도 횟수</a:t>
            </a:r>
            <a:r>
              <a:rPr lang="en-US" altLang="ko-KR" sz="2000"/>
              <a:t>]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확률 변수</a:t>
            </a:r>
            <a:r>
              <a:rPr lang="en-US" altLang="ko-KR" sz="3600"/>
              <a:t>(Random Variable, RV)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/>
              <a:t>우연에 의해 결과가 나오는 사건</a:t>
            </a:r>
            <a:r>
              <a:rPr lang="en-US" altLang="ko-KR" sz="2400"/>
              <a:t>(event)</a:t>
            </a:r>
            <a:r>
              <a:rPr lang="ko-KR" altLang="en-US" sz="2400"/>
              <a:t>을 수</a:t>
            </a:r>
            <a:r>
              <a:rPr lang="en-US" altLang="ko-KR" sz="2400"/>
              <a:t>(number)</a:t>
            </a:r>
            <a:r>
              <a:rPr lang="ko-KR" altLang="en-US" sz="2400"/>
              <a:t>에 대응시킨 사상</a:t>
            </a:r>
            <a:r>
              <a:rPr lang="en-US" altLang="ko-KR" sz="2400"/>
              <a:t>(mapping, </a:t>
            </a:r>
            <a:r>
              <a:rPr lang="ko-KR" altLang="en-US" sz="2400"/>
              <a:t>함수의 확장</a:t>
            </a:r>
            <a:r>
              <a:rPr lang="en-US" altLang="ko-KR" sz="24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/>
              <a:t>확률변수의 일반적인 연산결과</a:t>
            </a:r>
            <a:r>
              <a:rPr lang="en-US" altLang="ko-KR" sz="2400"/>
              <a:t>(</a:t>
            </a:r>
            <a:r>
              <a:rPr lang="ko-KR" altLang="en-US" sz="2400"/>
              <a:t>함수</a:t>
            </a:r>
            <a:r>
              <a:rPr lang="en-US" altLang="ko-KR" sz="2400"/>
              <a:t>)</a:t>
            </a:r>
            <a:r>
              <a:rPr lang="ko-KR" altLang="en-US" sz="2400"/>
              <a:t>는 새로운 확률변수이다</a:t>
            </a:r>
            <a:r>
              <a:rPr lang="en-US" altLang="ko-KR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/>
              <a:t>확률변수는 주로 영어 대문자</a:t>
            </a:r>
            <a:r>
              <a:rPr lang="en-US" altLang="ko-KR" sz="2400"/>
              <a:t>(X, Y)</a:t>
            </a:r>
            <a:r>
              <a:rPr lang="ko-KR" altLang="en-US" sz="2400"/>
              <a:t>로 표현한다</a:t>
            </a:r>
            <a:r>
              <a:rPr lang="en-US" altLang="ko-KR" sz="2400"/>
              <a:t>. </a:t>
            </a:r>
            <a:r>
              <a:rPr lang="ko-KR" altLang="en-US" sz="2400"/>
              <a:t>잔차를 표현하는 </a:t>
            </a:r>
            <a:r>
              <a:rPr lang="en-US" altLang="ko-KR" sz="2400">
                <a:latin typeface="Symbol" pitchFamily="18" charset="2"/>
              </a:rPr>
              <a:t>e</a:t>
            </a:r>
            <a:r>
              <a:rPr lang="ko-KR" altLang="en-US" sz="2400"/>
              <a:t>과 개체간 무작위변이를 표현하는 </a:t>
            </a:r>
            <a:r>
              <a:rPr lang="en-US" altLang="ko-KR" sz="2400">
                <a:latin typeface="Symbol" pitchFamily="18" charset="2"/>
              </a:rPr>
              <a:t>h</a:t>
            </a:r>
            <a:r>
              <a:rPr lang="ko-KR" altLang="en-US" sz="2400"/>
              <a:t>도 확률변수이다</a:t>
            </a:r>
            <a:r>
              <a:rPr lang="en-US" altLang="ko-KR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/>
              <a:t>아주 예외적인 경우를 제외하고는 모든 확률변수는 유한한 평균과 표준편차를 가진다</a:t>
            </a:r>
            <a:r>
              <a:rPr lang="en-US" altLang="ko-KR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/>
              <a:t>사건이 일어난 후 확률변수에 대입한 값</a:t>
            </a:r>
            <a:r>
              <a:rPr lang="en-US" altLang="ko-KR" sz="2400"/>
              <a:t>(observation value)</a:t>
            </a:r>
            <a:r>
              <a:rPr lang="ko-KR" altLang="en-US" sz="2400"/>
              <a:t>은 영어 소문자</a:t>
            </a:r>
            <a:r>
              <a:rPr lang="en-US" altLang="ko-KR" sz="2400"/>
              <a:t>(x, y)</a:t>
            </a:r>
            <a:r>
              <a:rPr lang="ko-KR" altLang="en-US" sz="2400"/>
              <a:t>로 나타낸다</a:t>
            </a:r>
            <a:r>
              <a:rPr lang="en-US" altLang="ko-KR" sz="240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Basic Operation of RV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276475"/>
            <a:ext cx="7772400" cy="41148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ko-KR" sz="2000" dirty="0"/>
              <a:t>E(</a:t>
            </a:r>
            <a:r>
              <a:rPr lang="en-US" altLang="ko-KR" sz="2000" dirty="0" err="1"/>
              <a:t>aX±bY</a:t>
            </a:r>
            <a:r>
              <a:rPr lang="en-US" altLang="ko-KR" sz="2000" dirty="0"/>
              <a:t>) = </a:t>
            </a:r>
            <a:r>
              <a:rPr lang="en-US" altLang="ko-KR" sz="2000" dirty="0" err="1"/>
              <a:t>aE</a:t>
            </a:r>
            <a:r>
              <a:rPr lang="en-US" altLang="ko-KR" sz="2000" dirty="0"/>
              <a:t>(X) ± </a:t>
            </a:r>
            <a:r>
              <a:rPr lang="en-US" altLang="ko-KR" sz="2000" dirty="0" err="1"/>
              <a:t>bE</a:t>
            </a:r>
            <a:r>
              <a:rPr lang="en-US" altLang="ko-KR" sz="2000" dirty="0"/>
              <a:t>(Y)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ko-KR" sz="2000" dirty="0"/>
              <a:t>V(</a:t>
            </a:r>
            <a:r>
              <a:rPr lang="en-US" altLang="ko-KR" sz="2000" dirty="0" err="1"/>
              <a:t>aX±bY</a:t>
            </a:r>
            <a:r>
              <a:rPr lang="en-US" altLang="ko-KR" sz="2000"/>
              <a:t>) = a</a:t>
            </a:r>
            <a:r>
              <a:rPr lang="en-US" altLang="ko-KR" sz="2000" baseline="30000"/>
              <a:t>2</a:t>
            </a:r>
            <a:r>
              <a:rPr lang="en-US" altLang="ko-KR" sz="2000"/>
              <a:t>V(X) + b</a:t>
            </a:r>
            <a:r>
              <a:rPr lang="en-US" altLang="ko-KR" sz="2000" baseline="30000"/>
              <a:t>2</a:t>
            </a:r>
            <a:r>
              <a:rPr lang="en-US" altLang="ko-KR" sz="2000"/>
              <a:t>V(Y) ± 2abCOV(X,Y)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ko-KR" sz="2000" dirty="0"/>
              <a:t>COV(X,Y) ≡ E[(X - E(X))(Y - E(Y))]</a:t>
            </a:r>
            <a:br>
              <a:rPr lang="en-US" altLang="ko-KR" sz="2000" dirty="0"/>
            </a:br>
            <a:r>
              <a:rPr lang="en-US" altLang="ko-KR" sz="2000" dirty="0"/>
              <a:t>		=E[XY-E(X)Y-XE(Y)+E(X)E(Y)]</a:t>
            </a:r>
            <a:br>
              <a:rPr lang="en-US" altLang="ko-KR" sz="2000" dirty="0"/>
            </a:br>
            <a:r>
              <a:rPr lang="en-US" altLang="ko-KR" sz="2000" dirty="0"/>
              <a:t>		=E(XY)-E(X)E(Y)-E(X)E(Y)+E(X)E(Y)</a:t>
            </a:r>
            <a:br>
              <a:rPr lang="en-US" altLang="ko-KR" sz="2000" dirty="0"/>
            </a:br>
            <a:r>
              <a:rPr lang="en-US" altLang="ko-KR" sz="2000" dirty="0"/>
              <a:t>		=E(XY)-E(X)E(Y)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51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/>
              <a:t>통계학</a:t>
            </a:r>
            <a:r>
              <a:rPr lang="en-US" altLang="ko-KR" sz="2400"/>
              <a:t>(statistics)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/>
              <a:t>기술</a:t>
            </a:r>
            <a:r>
              <a:rPr lang="en-US" altLang="ko-KR" sz="2000"/>
              <a:t>(descriptive) </a:t>
            </a:r>
            <a:r>
              <a:rPr lang="ko-KR" altLang="en-US" sz="2000"/>
              <a:t>통계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/>
              <a:t>평균</a:t>
            </a:r>
            <a:r>
              <a:rPr lang="en-US" altLang="ko-KR" sz="1800"/>
              <a:t>, </a:t>
            </a:r>
            <a:r>
              <a:rPr lang="ko-KR" altLang="en-US" sz="1800"/>
              <a:t>표준편차</a:t>
            </a:r>
            <a:r>
              <a:rPr lang="en-US" altLang="ko-KR" sz="1800"/>
              <a:t>, </a:t>
            </a:r>
            <a:r>
              <a:rPr lang="ko-KR" altLang="en-US" sz="1800"/>
              <a:t>분산</a:t>
            </a:r>
            <a:r>
              <a:rPr lang="en-US" altLang="ko-KR" sz="1800"/>
              <a:t>, </a:t>
            </a:r>
            <a:r>
              <a:rPr lang="ko-KR" altLang="en-US" sz="1800"/>
              <a:t>중앙값</a:t>
            </a:r>
            <a:r>
              <a:rPr lang="en-US" altLang="ko-KR" sz="1800"/>
              <a:t>, </a:t>
            </a:r>
            <a:r>
              <a:rPr lang="ko-KR" altLang="en-US" sz="1800"/>
              <a:t>최대값</a:t>
            </a:r>
            <a:r>
              <a:rPr lang="en-US" altLang="ko-KR" sz="1800"/>
              <a:t>, </a:t>
            </a:r>
            <a:r>
              <a:rPr lang="ko-KR" altLang="en-US" sz="1800"/>
              <a:t>최소값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/>
              <a:t>추론</a:t>
            </a:r>
            <a:r>
              <a:rPr lang="en-US" altLang="ko-KR" sz="2000"/>
              <a:t>(inferential) </a:t>
            </a:r>
            <a:r>
              <a:rPr lang="ko-KR" altLang="en-US" sz="2000"/>
              <a:t>통계</a:t>
            </a:r>
            <a:r>
              <a:rPr lang="en-US" altLang="ko-KR" sz="2000"/>
              <a:t>: </a:t>
            </a:r>
            <a:r>
              <a:rPr lang="ko-KR" altLang="en-US" sz="2000"/>
              <a:t>통계량</a:t>
            </a:r>
            <a:r>
              <a:rPr lang="en-US" altLang="ko-KR" sz="2000"/>
              <a:t>(statistic)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/>
              <a:t>모수 </a:t>
            </a:r>
            <a:r>
              <a:rPr lang="ko-KR" altLang="en-US" sz="1800">
                <a:solidFill>
                  <a:schemeClr val="hlink"/>
                </a:solidFill>
              </a:rPr>
              <a:t>추정</a:t>
            </a:r>
            <a:r>
              <a:rPr lang="en-US" altLang="ko-KR" sz="1800"/>
              <a:t>(Parameter Estimation)</a:t>
            </a:r>
          </a:p>
          <a:p>
            <a:pPr lvl="3" eaLnBrk="1" hangingPunct="1">
              <a:lnSpc>
                <a:spcPct val="90000"/>
              </a:lnSpc>
            </a:pPr>
            <a:r>
              <a:rPr lang="ko-KR" altLang="en-US" sz="1600"/>
              <a:t>추정</a:t>
            </a:r>
            <a:r>
              <a:rPr lang="en-US" altLang="ko-KR" sz="1600"/>
              <a:t>(</a:t>
            </a:r>
            <a:r>
              <a:rPr lang="ko-KR" altLang="en-US" sz="1600"/>
              <a:t>통계</a:t>
            </a:r>
            <a:r>
              <a:rPr lang="en-US" altLang="ko-KR" sz="1600"/>
              <a:t>)</a:t>
            </a:r>
            <a:r>
              <a:rPr lang="ko-KR" altLang="en-US" sz="1600"/>
              <a:t>량 </a:t>
            </a:r>
            <a:r>
              <a:rPr lang="en-US" altLang="ko-KR" sz="1600"/>
              <a:t>(Estimator) – </a:t>
            </a:r>
            <a:r>
              <a:rPr lang="ko-KR" altLang="en-US" sz="1600"/>
              <a:t>추정값</a:t>
            </a:r>
            <a:r>
              <a:rPr lang="en-US" altLang="ko-KR" sz="1600"/>
              <a:t>/</a:t>
            </a:r>
            <a:r>
              <a:rPr lang="ko-KR" altLang="en-US" sz="1600"/>
              <a:t>치</a:t>
            </a:r>
            <a:r>
              <a:rPr lang="en-US" altLang="ko-KR" sz="1600"/>
              <a:t>(Estimate)</a:t>
            </a:r>
          </a:p>
          <a:p>
            <a:pPr lvl="4" eaLnBrk="1" hangingPunct="1">
              <a:lnSpc>
                <a:spcPct val="90000"/>
              </a:lnSpc>
            </a:pPr>
            <a:r>
              <a:rPr lang="ko-KR" altLang="en-US" sz="1600"/>
              <a:t>표본평균</a:t>
            </a:r>
            <a:r>
              <a:rPr lang="en-US" altLang="ko-KR" sz="1600"/>
              <a:t>(   ), </a:t>
            </a:r>
            <a:r>
              <a:rPr lang="ko-KR" altLang="en-US" sz="1600"/>
              <a:t>표본분산</a:t>
            </a:r>
            <a:r>
              <a:rPr lang="en-US" altLang="ko-KR" sz="1600"/>
              <a:t>(S</a:t>
            </a:r>
            <a:r>
              <a:rPr lang="en-US" altLang="ko-KR" sz="1600" baseline="30000"/>
              <a:t>2</a:t>
            </a:r>
            <a:r>
              <a:rPr lang="en-US" altLang="ko-KR" sz="1600"/>
              <a:t>), </a:t>
            </a:r>
            <a:r>
              <a:rPr lang="ko-KR" altLang="en-US" sz="1600"/>
              <a:t>표본표준편차</a:t>
            </a:r>
            <a:r>
              <a:rPr lang="en-US" altLang="ko-KR" sz="1600"/>
              <a:t>, …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/>
              <a:t>가설 </a:t>
            </a:r>
            <a:r>
              <a:rPr lang="ko-KR" altLang="en-US" sz="1800">
                <a:solidFill>
                  <a:schemeClr val="hlink"/>
                </a:solidFill>
              </a:rPr>
              <a:t>검정</a:t>
            </a:r>
            <a:r>
              <a:rPr lang="en-US" altLang="ko-KR" sz="1800"/>
              <a:t>(Hypothesis Test)</a:t>
            </a:r>
          </a:p>
          <a:p>
            <a:pPr lvl="3" eaLnBrk="1" hangingPunct="1">
              <a:lnSpc>
                <a:spcPct val="90000"/>
              </a:lnSpc>
            </a:pPr>
            <a:r>
              <a:rPr lang="ko-KR" altLang="en-US" sz="1600"/>
              <a:t>검정통계량</a:t>
            </a:r>
            <a:r>
              <a:rPr lang="en-US" altLang="ko-KR" sz="1600"/>
              <a:t>(Test Statistic)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ko-KR" sz="1600"/>
              <a:t>Z, T, </a:t>
            </a:r>
            <a:r>
              <a:rPr lang="en-US" altLang="ko-KR" sz="1600">
                <a:latin typeface="Symbol" pitchFamily="18" charset="2"/>
              </a:rPr>
              <a:t>c</a:t>
            </a:r>
            <a:r>
              <a:rPr lang="en-US" altLang="ko-KR" sz="1600" baseline="30000"/>
              <a:t>2</a:t>
            </a:r>
            <a:r>
              <a:rPr lang="en-US" altLang="ko-KR" sz="1600"/>
              <a:t>, F, V, …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/>
              <a:t>통계량</a:t>
            </a:r>
            <a:r>
              <a:rPr lang="en-US" altLang="ko-KR" sz="2400"/>
              <a:t>: </a:t>
            </a:r>
            <a:r>
              <a:rPr lang="ko-KR" altLang="en-US" sz="2400"/>
              <a:t>추론에 유용하게 쓰이는 확률변수</a:t>
            </a:r>
            <a:r>
              <a:rPr lang="en-US" altLang="ko-KR" sz="2400"/>
              <a:t>(RV)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/>
              <a:t>점추정치</a:t>
            </a:r>
            <a:r>
              <a:rPr lang="en-US" altLang="ko-KR" sz="2000"/>
              <a:t>(Point Estimate, PE): </a:t>
            </a:r>
            <a:r>
              <a:rPr lang="ko-KR" altLang="en-US" sz="2000"/>
              <a:t>통계량의 평균 또는 </a:t>
            </a:r>
            <a:r>
              <a:rPr lang="en-US" altLang="ko-KR" sz="2000"/>
              <a:t>Mode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/>
              <a:t>표준오차</a:t>
            </a:r>
            <a:r>
              <a:rPr lang="en-US" altLang="ko-KR" sz="2000"/>
              <a:t>(Standard Error, SE): </a:t>
            </a:r>
            <a:r>
              <a:rPr lang="ko-KR" altLang="en-US" sz="2000"/>
              <a:t>통계량의 표준편차</a:t>
            </a:r>
            <a:r>
              <a:rPr lang="en-US" altLang="ko-KR" sz="2000"/>
              <a:t>(SD)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통계량</a:t>
            </a:r>
            <a:r>
              <a:rPr lang="en-US" altLang="ko-KR" sz="3600"/>
              <a:t>(Statistic) – a kind of RV</a:t>
            </a:r>
            <a:br>
              <a:rPr lang="en-US" altLang="ko-KR" sz="3600"/>
            </a:br>
            <a:r>
              <a:rPr lang="ko-KR" altLang="en-US" sz="2800"/>
              <a:t>따라서</a:t>
            </a:r>
            <a:r>
              <a:rPr lang="en-US" altLang="ko-KR" sz="2800"/>
              <a:t>, </a:t>
            </a:r>
            <a:r>
              <a:rPr lang="ko-KR" altLang="en-US" sz="2800"/>
              <a:t>통계량도 평균</a:t>
            </a:r>
            <a:r>
              <a:rPr lang="en-US" altLang="ko-KR" sz="2800"/>
              <a:t>, </a:t>
            </a:r>
            <a:r>
              <a:rPr lang="ko-KR" altLang="en-US" sz="2800"/>
              <a:t>표준편차가 있다</a:t>
            </a:r>
            <a:r>
              <a:rPr lang="en-US" altLang="ko-KR" sz="2800"/>
              <a:t>.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9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8200" name="Object 10"/>
          <p:cNvGraphicFramePr>
            <a:graphicFrameLocks noChangeAspect="1"/>
          </p:cNvGraphicFramePr>
          <p:nvPr/>
        </p:nvGraphicFramePr>
        <p:xfrm>
          <a:off x="4211638" y="3933825"/>
          <a:ext cx="3238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3" imgW="177569" imgH="202936" progId="Equation.3">
                  <p:embed/>
                </p:oleObj>
              </mc:Choice>
              <mc:Fallback>
                <p:oleObj name="Equation" r:id="rId3" imgW="177569" imgH="2029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933825"/>
                        <a:ext cx="3238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확률밀도함수</a:t>
            </a:r>
            <a:r>
              <a:rPr lang="en-US" altLang="ko-KR"/>
              <a:t>(pdf)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513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 sz="2400"/>
              <a:t>확률변수 </a:t>
            </a:r>
            <a:r>
              <a:rPr lang="en-US" altLang="ko-KR" sz="2400"/>
              <a:t>X</a:t>
            </a:r>
            <a:r>
              <a:rPr lang="ko-KR" altLang="en-US" sz="2400"/>
              <a:t>에 대하여 다음 조건을 만족하는 함수를 확률변수 </a:t>
            </a:r>
            <a:r>
              <a:rPr lang="en-US" altLang="ko-KR" sz="2400">
                <a:solidFill>
                  <a:schemeClr val="hlink"/>
                </a:solidFill>
              </a:rPr>
              <a:t>X</a:t>
            </a:r>
            <a:r>
              <a:rPr lang="ko-KR" altLang="en-US" sz="2400">
                <a:solidFill>
                  <a:schemeClr val="hlink"/>
                </a:solidFill>
              </a:rPr>
              <a:t>의 </a:t>
            </a:r>
            <a:r>
              <a:rPr lang="en-US" altLang="ko-KR" sz="2400">
                <a:solidFill>
                  <a:schemeClr val="hlink"/>
                </a:solidFill>
              </a:rPr>
              <a:t>pdf</a:t>
            </a:r>
            <a:r>
              <a:rPr lang="ko-KR" altLang="en-US" sz="2400"/>
              <a:t>라 한다</a:t>
            </a:r>
            <a:r>
              <a:rPr lang="en-US" altLang="ko-KR" sz="2400"/>
              <a:t>.</a:t>
            </a:r>
          </a:p>
          <a:p>
            <a:pPr eaLnBrk="1" hangingPunct="1">
              <a:lnSpc>
                <a:spcPct val="110000"/>
              </a:lnSpc>
            </a:pPr>
            <a:endParaRPr lang="en-US" altLang="ko-KR" sz="2400"/>
          </a:p>
          <a:p>
            <a:pPr eaLnBrk="1" hangingPunct="1">
              <a:lnSpc>
                <a:spcPct val="110000"/>
              </a:lnSpc>
            </a:pPr>
            <a:endParaRPr lang="en-US" altLang="ko-KR" sz="2400"/>
          </a:p>
          <a:p>
            <a:pPr eaLnBrk="1" hangingPunct="1">
              <a:lnSpc>
                <a:spcPct val="110000"/>
              </a:lnSpc>
            </a:pPr>
            <a:r>
              <a:rPr lang="ko-KR" altLang="en-US" sz="2400"/>
              <a:t>정규분포 </a:t>
            </a:r>
            <a:r>
              <a:rPr lang="en-US" altLang="ko-KR" sz="2400"/>
              <a:t>N(</a:t>
            </a:r>
            <a:r>
              <a:rPr lang="en-US" altLang="ko-KR" sz="2400">
                <a:latin typeface="Symbol" pitchFamily="18" charset="2"/>
              </a:rPr>
              <a:t>m</a:t>
            </a:r>
            <a:r>
              <a:rPr lang="en-US" altLang="ko-KR" sz="2400"/>
              <a:t>,</a:t>
            </a:r>
            <a:r>
              <a:rPr lang="en-US" altLang="ko-KR" sz="2400">
                <a:latin typeface="Symbol" pitchFamily="18" charset="2"/>
              </a:rPr>
              <a:t>s</a:t>
            </a:r>
            <a:r>
              <a:rPr lang="en-US" altLang="ko-KR" sz="2400" baseline="30000"/>
              <a:t>2</a:t>
            </a:r>
            <a:r>
              <a:rPr lang="en-US" altLang="ko-KR" sz="2400"/>
              <a:t>)</a:t>
            </a:r>
            <a:r>
              <a:rPr lang="ko-KR" altLang="en-US" sz="2400"/>
              <a:t>를 따르는 확률변수 </a:t>
            </a:r>
            <a:r>
              <a:rPr lang="en-US" altLang="ko-KR" sz="2400"/>
              <a:t>X</a:t>
            </a:r>
            <a:r>
              <a:rPr lang="ko-KR" altLang="en-US" sz="2400"/>
              <a:t>의 </a:t>
            </a:r>
            <a:r>
              <a:rPr lang="en-US" altLang="ko-KR" sz="2400"/>
              <a:t>pdf</a:t>
            </a:r>
          </a:p>
          <a:p>
            <a:pPr eaLnBrk="1" hangingPunct="1">
              <a:lnSpc>
                <a:spcPct val="110000"/>
              </a:lnSpc>
            </a:pPr>
            <a:endParaRPr lang="en-US" altLang="ko-KR" sz="2400"/>
          </a:p>
          <a:p>
            <a:pPr eaLnBrk="1" hangingPunct="1">
              <a:lnSpc>
                <a:spcPct val="110000"/>
              </a:lnSpc>
            </a:pPr>
            <a:endParaRPr lang="en-US" altLang="ko-KR" sz="2400"/>
          </a:p>
          <a:p>
            <a:pPr eaLnBrk="1" hangingPunct="1">
              <a:lnSpc>
                <a:spcPct val="110000"/>
              </a:lnSpc>
            </a:pPr>
            <a:r>
              <a:rPr lang="ko-KR" altLang="en-US" sz="2400"/>
              <a:t>분포의 모양을 결정하는 상수</a:t>
            </a:r>
            <a:r>
              <a:rPr lang="en-US" altLang="ko-KR" sz="2400"/>
              <a:t>(constant)</a:t>
            </a:r>
            <a:r>
              <a:rPr lang="ko-KR" altLang="en-US" sz="2400"/>
              <a:t>를 모수</a:t>
            </a:r>
            <a:r>
              <a:rPr lang="en-US" altLang="ko-KR" sz="2400"/>
              <a:t>(parameter)</a:t>
            </a:r>
            <a:r>
              <a:rPr lang="ko-KR" altLang="en-US" sz="2400"/>
              <a:t>라 한다</a:t>
            </a:r>
            <a:r>
              <a:rPr lang="en-US" altLang="ko-KR" sz="2400"/>
              <a:t>. </a:t>
            </a:r>
            <a:r>
              <a:rPr lang="ko-KR" altLang="en-US" sz="2400"/>
              <a:t>예</a:t>
            </a:r>
            <a:r>
              <a:rPr lang="en-US" altLang="ko-KR" sz="2400"/>
              <a:t>: </a:t>
            </a:r>
            <a:r>
              <a:rPr lang="en-US" altLang="ko-KR" sz="2400">
                <a:latin typeface="Symbol" pitchFamily="18" charset="2"/>
              </a:rPr>
              <a:t>m</a:t>
            </a:r>
            <a:r>
              <a:rPr lang="en-US" altLang="ko-KR" sz="2400"/>
              <a:t>,</a:t>
            </a:r>
            <a:r>
              <a:rPr lang="en-US" altLang="ko-KR" sz="2400">
                <a:latin typeface="Symbol" pitchFamily="18" charset="2"/>
              </a:rPr>
              <a:t>s</a:t>
            </a:r>
            <a:r>
              <a:rPr lang="en-US" altLang="ko-KR" sz="2400" baseline="30000"/>
              <a:t>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2400"/>
              <a:t>Pdf</a:t>
            </a:r>
            <a:r>
              <a:rPr lang="ko-KR" altLang="en-US" sz="2400"/>
              <a:t>가 </a:t>
            </a:r>
            <a:r>
              <a:rPr lang="en-US" altLang="ko-KR" sz="2400"/>
              <a:t>return</a:t>
            </a:r>
            <a:r>
              <a:rPr lang="ko-KR" altLang="en-US" sz="2400"/>
              <a:t>하는 값이 확률은 아니다</a:t>
            </a:r>
            <a:r>
              <a:rPr lang="en-US" altLang="ko-KR" sz="2400"/>
              <a:t>. </a:t>
            </a:r>
            <a:r>
              <a:rPr lang="ko-KR" altLang="en-US" sz="2400"/>
              <a:t>그러면</a:t>
            </a:r>
            <a:r>
              <a:rPr lang="en-US" altLang="ko-KR" sz="2400"/>
              <a:t>?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1692275" y="2781300"/>
          <a:ext cx="33845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3" imgW="1548728" imgH="330057" progId="Equation.3">
                  <p:embed/>
                </p:oleObj>
              </mc:Choice>
              <mc:Fallback>
                <p:oleObj name="Equation" r:id="rId3" imgW="1548728" imgH="3300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81300"/>
                        <a:ext cx="338455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692275" y="3436938"/>
            <a:ext cx="4910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HY울릉도M" pitchFamily="18" charset="-127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latin typeface="HY울릉도M" pitchFamily="18" charset="-127"/>
              </a:rPr>
              <a:t>이산형의 경우에는 적분기호대신 </a:t>
            </a:r>
            <a:r>
              <a:rPr lang="en-US" altLang="ko-KR" sz="1600">
                <a:latin typeface="Symbol" pitchFamily="18" charset="2"/>
              </a:rPr>
              <a:t>S</a:t>
            </a:r>
            <a:r>
              <a:rPr lang="ko-KR" altLang="en-US" sz="1600">
                <a:latin typeface="HY울릉도M" pitchFamily="18" charset="-127"/>
              </a:rPr>
              <a:t>기호를 사용한다</a:t>
            </a:r>
            <a:r>
              <a:rPr lang="en-US" altLang="ko-KR" sz="1600">
                <a:latin typeface="HY울릉도M" pitchFamily="18" charset="-127"/>
              </a:rPr>
              <a:t>.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1619250" y="4365625"/>
          <a:ext cx="27368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5" imgW="1409700" imgH="508000" progId="Equation.3">
                  <p:embed/>
                </p:oleObj>
              </mc:Choice>
              <mc:Fallback>
                <p:oleObj name="Equation" r:id="rId5" imgW="14097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365625"/>
                        <a:ext cx="273685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6659563" y="4581525"/>
          <a:ext cx="194468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7" imgW="901700" imgH="228600" progId="Equation.3">
                  <p:embed/>
                </p:oleObj>
              </mc:Choice>
              <mc:Fallback>
                <p:oleObj name="Equation" r:id="rId7" imgW="9017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581525"/>
                        <a:ext cx="194468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우도 </a:t>
            </a:r>
            <a:r>
              <a:rPr lang="en-US" altLang="ko-KR"/>
              <a:t>(Likelihood): </a:t>
            </a:r>
            <a:r>
              <a:rPr lang="en-US" altLang="ko-KR" sz="4000"/>
              <a:t>0~∞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확률변수 </a:t>
            </a:r>
            <a:r>
              <a:rPr lang="en-US" altLang="ko-KR"/>
              <a:t>Y</a:t>
            </a:r>
            <a:r>
              <a:rPr lang="ko-KR" altLang="en-US"/>
              <a:t>에 대해</a:t>
            </a:r>
            <a:r>
              <a:rPr lang="en-US" altLang="ko-KR"/>
              <a:t>, </a:t>
            </a:r>
            <a:r>
              <a:rPr lang="ko-KR" altLang="en-US"/>
              <a:t>확률밀도함수 </a:t>
            </a:r>
            <a:r>
              <a:rPr lang="en-US" altLang="ko-KR"/>
              <a:t>f(y), n</a:t>
            </a:r>
            <a:r>
              <a:rPr lang="ko-KR" altLang="en-US"/>
              <a:t>개의 관찰치가 있을 때</a:t>
            </a:r>
            <a:r>
              <a:rPr lang="en-US" altLang="ko-KR"/>
              <a:t>, 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>
              <a:buFont typeface="Wingdings" pitchFamily="2" charset="2"/>
              <a:buNone/>
            </a:pPr>
            <a:r>
              <a:rPr lang="en-US" altLang="ko-KR"/>
              <a:t>   </a:t>
            </a:r>
            <a:r>
              <a:rPr lang="ko-KR" altLang="en-US"/>
              <a:t>를 우도라 정의한다</a:t>
            </a:r>
            <a:r>
              <a:rPr lang="en-US" altLang="ko-KR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/>
              <a:t>예</a:t>
            </a:r>
            <a:r>
              <a:rPr lang="en-US" altLang="ko-KR"/>
              <a:t>: </a:t>
            </a:r>
            <a:r>
              <a:rPr lang="ko-KR" altLang="en-US"/>
              <a:t>정규분포의 경우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2268538" y="3068638"/>
          <a:ext cx="1943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3" imgW="787400" imgH="431800" progId="Equation.3">
                  <p:embed/>
                </p:oleObj>
              </mc:Choice>
              <mc:Fallback>
                <p:oleObj name="Equation" r:id="rId3" imgW="787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068638"/>
                        <a:ext cx="1943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2254250" y="5459413"/>
          <a:ext cx="35575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5" imgW="1511300" imgH="520700" progId="Equation.3">
                  <p:embed/>
                </p:oleObj>
              </mc:Choice>
              <mc:Fallback>
                <p:oleObj name="Equation" r:id="rId5" imgW="1511300" imgH="520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5459413"/>
                        <a:ext cx="3557588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3690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249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084888" y="4221163"/>
          <a:ext cx="2700337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7" imgW="1409700" imgH="508000" progId="Equation.3">
                  <p:embed/>
                </p:oleObj>
              </mc:Choice>
              <mc:Fallback>
                <p:oleObj name="Equation" r:id="rId7" imgW="1409700" imgH="508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221163"/>
                        <a:ext cx="2700337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12"/>
          <p:cNvSpPr>
            <a:spLocks noChangeArrowheads="1"/>
          </p:cNvSpPr>
          <p:nvPr/>
        </p:nvSpPr>
        <p:spPr bwMode="auto">
          <a:xfrm rot="-10601442">
            <a:off x="6227763" y="5151438"/>
            <a:ext cx="1366837" cy="936625"/>
          </a:xfrm>
          <a:custGeom>
            <a:avLst/>
            <a:gdLst>
              <a:gd name="T0" fmla="*/ 957166 w 21600"/>
              <a:gd name="T1" fmla="*/ 0 h 21600"/>
              <a:gd name="T2" fmla="*/ 957166 w 21600"/>
              <a:gd name="T3" fmla="*/ 527198 h 21600"/>
              <a:gd name="T4" fmla="*/ 204836 w 21600"/>
              <a:gd name="T5" fmla="*/ 936625 h 21600"/>
              <a:gd name="T6" fmla="*/ 1366837 w 21600"/>
              <a:gd name="T7" fmla="*/ 26359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-2 Log Likelihood (-2LL)</a:t>
            </a:r>
            <a:br>
              <a:rPr lang="en-US" altLang="ko-KR"/>
            </a:br>
            <a:r>
              <a:rPr lang="en-US" altLang="ko-KR"/>
              <a:t>&amp; Objective Function (OF)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10487" cy="4114800"/>
          </a:xfrm>
        </p:spPr>
        <p:txBody>
          <a:bodyPr/>
          <a:lstStyle/>
          <a:p>
            <a:pPr eaLnBrk="1" hangingPunct="1"/>
            <a:r>
              <a:rPr lang="ko-KR" altLang="en-US" sz="2800"/>
              <a:t>정규분포의 경우</a:t>
            </a:r>
          </a:p>
          <a:p>
            <a:pPr eaLnBrk="1" hangingPunct="1"/>
            <a:endParaRPr lang="ko-KR" altLang="en-US" sz="2800"/>
          </a:p>
          <a:p>
            <a:pPr eaLnBrk="1" hangingPunct="1"/>
            <a:endParaRPr lang="ko-KR" altLang="en-US" sz="2800"/>
          </a:p>
          <a:p>
            <a:pPr eaLnBrk="1" hangingPunct="1"/>
            <a:endParaRPr lang="ko-KR" altLang="en-US" sz="2800"/>
          </a:p>
          <a:p>
            <a:pPr eaLnBrk="1" hangingPunct="1"/>
            <a:r>
              <a:rPr lang="ko-KR" altLang="en-US" sz="2800"/>
              <a:t>위의 값을 최소화</a:t>
            </a:r>
            <a:r>
              <a:rPr lang="en-US" altLang="ko-KR" sz="2800"/>
              <a:t>(</a:t>
            </a:r>
            <a:r>
              <a:rPr lang="ko-KR" altLang="en-US" sz="2800"/>
              <a:t>우도를 최대화</a:t>
            </a:r>
            <a:r>
              <a:rPr lang="en-US" altLang="ko-KR" sz="2800"/>
              <a:t>)</a:t>
            </a:r>
            <a:r>
              <a:rPr lang="ko-KR" altLang="en-US" sz="2800"/>
              <a:t>하는 </a:t>
            </a:r>
            <a:r>
              <a:rPr lang="en-US" altLang="ko-KR" sz="2800">
                <a:latin typeface="Symbol" pitchFamily="18" charset="2"/>
              </a:rPr>
              <a:t>m</a:t>
            </a:r>
            <a:r>
              <a:rPr lang="en-US" altLang="ko-KR" sz="2800"/>
              <a:t>, </a:t>
            </a:r>
            <a:r>
              <a:rPr lang="en-US" altLang="ko-KR" sz="2800">
                <a:latin typeface="Symbol" pitchFamily="18" charset="2"/>
              </a:rPr>
              <a:t>s</a:t>
            </a:r>
            <a:r>
              <a:rPr lang="en-US" altLang="ko-KR" sz="2800" baseline="30000"/>
              <a:t>2</a:t>
            </a:r>
            <a:r>
              <a:rPr lang="en-US" altLang="ko-KR" sz="2800"/>
              <a:t> </a:t>
            </a:r>
            <a:r>
              <a:rPr lang="ko-KR" altLang="en-US" sz="2800"/>
              <a:t>조합은</a:t>
            </a:r>
            <a:r>
              <a:rPr lang="en-US" altLang="ko-KR" sz="2800"/>
              <a:t>? </a:t>
            </a:r>
            <a:r>
              <a:rPr lang="ko-KR" altLang="en-US" sz="2800"/>
              <a:t>이것이 바로 </a:t>
            </a:r>
            <a:r>
              <a:rPr lang="en-US" altLang="ko-KR" sz="2800"/>
              <a:t>MLE</a:t>
            </a:r>
            <a:r>
              <a:rPr lang="ko-KR" altLang="en-US" sz="2800"/>
              <a:t>이고</a:t>
            </a:r>
            <a:r>
              <a:rPr lang="en-US" altLang="ko-KR" sz="2800"/>
              <a:t>, </a:t>
            </a:r>
            <a:r>
              <a:rPr lang="ko-KR" altLang="en-US" sz="2800"/>
              <a:t>다음이 목적함수</a:t>
            </a:r>
            <a:r>
              <a:rPr lang="en-US" altLang="ko-KR" sz="2800"/>
              <a:t>(Objective Fx)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1403350" y="2565400"/>
          <a:ext cx="69850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3" imgW="2984500" imgH="508000" progId="Equation.3">
                  <p:embed/>
                </p:oleObj>
              </mc:Choice>
              <mc:Fallback>
                <p:oleObj name="Equation" r:id="rId3" imgW="29845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565400"/>
                        <a:ext cx="69850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692275" y="5589588"/>
          <a:ext cx="39608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5" imgW="1955800" imgH="508000" progId="Equation.3">
                  <p:embed/>
                </p:oleObj>
              </mc:Choice>
              <mc:Fallback>
                <p:oleObj name="Equation" r:id="rId5" imgW="1955800" imgH="508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589588"/>
                        <a:ext cx="396081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Verdana"/>
        <a:ea typeface="HY울릉도M"/>
        <a:cs typeface=""/>
      </a:majorFont>
      <a:minorFont>
        <a:latin typeface="Verdana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Y울릉도M" pitchFamily="18" charset="-127"/>
          </a:defRPr>
        </a:defPPr>
      </a:lstStyle>
    </a:ln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울산의대 서울아산병원</Template>
  <TotalTime>1923</TotalTime>
  <Words>1037</Words>
  <Application>Microsoft Office PowerPoint</Application>
  <PresentationFormat>화면 슬라이드 쇼(4:3)</PresentationFormat>
  <Paragraphs>164</Paragraphs>
  <Slides>25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HY울릉도M</vt:lpstr>
      <vt:lpstr>MS Gothic</vt:lpstr>
      <vt:lpstr>굴림</vt:lpstr>
      <vt:lpstr>Symbol</vt:lpstr>
      <vt:lpstr>Verdana</vt:lpstr>
      <vt:lpstr>Wingdings</vt:lpstr>
      <vt:lpstr>파스텔톤</vt:lpstr>
      <vt:lpstr>Equation</vt:lpstr>
      <vt:lpstr>NONMEM VI Estimation Method 1 – FO</vt:lpstr>
      <vt:lpstr>Preliminary Statistics</vt:lpstr>
      <vt:lpstr>확률(Probability)</vt:lpstr>
      <vt:lpstr>확률 변수(Random Variable, RV)</vt:lpstr>
      <vt:lpstr>Basic Operation of RV</vt:lpstr>
      <vt:lpstr>통계량(Statistic) – a kind of RV 따라서, 통계량도 평균, 표준편차가 있다.</vt:lpstr>
      <vt:lpstr>확률밀도함수(pdf)</vt:lpstr>
      <vt:lpstr>우도 (Likelihood): 0~∞</vt:lpstr>
      <vt:lpstr>-2 Log Likelihood (-2LL) &amp; Objective Function (OF)</vt:lpstr>
      <vt:lpstr>최대우도추정법 (MLE)</vt:lpstr>
      <vt:lpstr>모수(a)에 대한 추정량(A)의 바람직한 특성</vt:lpstr>
      <vt:lpstr>NONMEM의 목적함수 – FO (Users Guide I p34-41) </vt:lpstr>
      <vt:lpstr>NONMEM 7.3 OUTPUT files</vt:lpstr>
      <vt:lpstr>FO 목적함수의 다른 표현법</vt:lpstr>
      <vt:lpstr>G matrix in NONMEM</vt:lpstr>
      <vt:lpstr>Matrix-1/2</vt:lpstr>
      <vt:lpstr>RES vs WRES</vt:lpstr>
      <vt:lpstr>Taylor Series Expansion</vt:lpstr>
      <vt:lpstr>FO method</vt:lpstr>
      <vt:lpstr>F = PRED or IPRE</vt:lpstr>
      <vt:lpstr>POSTHOC option</vt:lpstr>
      <vt:lpstr>INTER option</vt:lpstr>
      <vt:lpstr>Demonstration</vt:lpstr>
      <vt:lpstr>Example of Control File (THEO data in NONMEM)</vt:lpstr>
      <vt:lpstr>Fragments of R script</vt:lpstr>
    </vt:vector>
  </TitlesOfParts>
  <Company>Asan Medical Center, University of Ulsan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NONMEM® 소개</dc:title>
  <dc:creator>Kyun-Seop Bae</dc:creator>
  <cp:lastModifiedBy>Kyun-Seop Bae</cp:lastModifiedBy>
  <cp:revision>286</cp:revision>
  <dcterms:created xsi:type="dcterms:W3CDTF">2009-08-24T01:47:51Z</dcterms:created>
  <dcterms:modified xsi:type="dcterms:W3CDTF">2017-02-21T01:19:12Z</dcterms:modified>
</cp:coreProperties>
</file>