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256" r:id="rId2"/>
    <p:sldId id="276" r:id="rId3"/>
    <p:sldId id="278" r:id="rId4"/>
    <p:sldId id="285" r:id="rId5"/>
    <p:sldId id="286" r:id="rId6"/>
    <p:sldId id="284" r:id="rId7"/>
    <p:sldId id="283" r:id="rId8"/>
    <p:sldId id="267" r:id="rId9"/>
    <p:sldId id="273" r:id="rId10"/>
    <p:sldId id="272" r:id="rId11"/>
    <p:sldId id="279" r:id="rId12"/>
    <p:sldId id="282" r:id="rId13"/>
    <p:sldId id="289" r:id="rId14"/>
    <p:sldId id="281" r:id="rId15"/>
    <p:sldId id="288" r:id="rId16"/>
    <p:sldId id="290" r:id="rId17"/>
    <p:sldId id="287" r:id="rId1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057C60E9-E0C3-4C68-8A9D-73E0E9653BE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6768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1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1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1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1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667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5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9B3DEB-C7CA-41A3-8FC7-6B33C05C8F37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6161" name="Picture 17" descr="new_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013325"/>
            <a:ext cx="792163" cy="7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UU Logo Tra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941888"/>
            <a:ext cx="935038" cy="89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3" name="Picture 19" descr="국문좌우-흑-글자만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5445125"/>
            <a:ext cx="2087563" cy="40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 descr="logotype01 cop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5013325"/>
            <a:ext cx="2076450" cy="3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D4D0A9-95E7-4ACD-9B3D-756156DB1C7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220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4E44F-DAE6-40FB-9DAE-4961F24FCA3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489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9654B44-7A43-4D4D-B7C0-EAC628C3D2F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964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F002B1-BFC8-432A-9906-74F19A18A1C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9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BEE00-EA83-4624-A2AE-E083E8EB77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675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DEE88-40FF-4661-8048-5B06170DD8E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229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3FB40-532D-472E-A87F-AC4EB8C34C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813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E54547-6FB4-4476-A7DF-F0896716C24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441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52634-C9A3-4996-97A1-1168B4A7C0D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920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45ACC1-73C4-4D5D-ACF7-8825A19A8CA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202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C92AC-C199-4EC7-8EF0-F300091903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418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ja-JP" altLang="en-US" sz="240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ja-JP" altLang="en-US" sz="240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ja-JP" altLang="en-US" sz="240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ja-JP" altLang="en-US" sz="240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ja-JP" altLang="en-US" sz="240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ja-JP" altLang="en-US" sz="2400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ja-JP" altLang="en-US" sz="2400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endParaRPr lang="en-US" altLang="ko-KR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endParaRPr lang="en-US" altLang="ko-KR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fld id="{F1455A54-6176-4AB4-98C6-C5453E6E2D6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HY울릉도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HY울릉도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HY울릉도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HY울릉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HY울릉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HY울릉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HY울릉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HY울릉도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28775"/>
            <a:ext cx="7772400" cy="1462088"/>
          </a:xfrm>
        </p:spPr>
        <p:txBody>
          <a:bodyPr/>
          <a:lstStyle/>
          <a:p>
            <a:pPr algn="ctr"/>
            <a:r>
              <a:rPr lang="en-US" altLang="ko-KR"/>
              <a:t>NONMEM VI Estimation Method 2 – FOCE</a:t>
            </a:r>
            <a:endParaRPr lang="en-US" altLang="ko-KR" sz="2800" baseline="300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4076700"/>
            <a:ext cx="6400800" cy="7667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2400"/>
              <a:t>배 균 섭</a:t>
            </a:r>
          </a:p>
          <a:p>
            <a:pPr>
              <a:lnSpc>
                <a:spcPct val="80000"/>
              </a:lnSpc>
            </a:pPr>
            <a:r>
              <a:rPr lang="ko-KR" altLang="en-US" sz="2400"/>
              <a:t>임상약리학과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POSTHOC option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493000" cy="4148137"/>
          </a:xfrm>
        </p:spPr>
        <p:txBody>
          <a:bodyPr/>
          <a:lstStyle/>
          <a:p>
            <a:r>
              <a:rPr lang="en-US" altLang="ko-KR" sz="2800"/>
              <a:t>POSTHOC option is not necessary with FOCE, because EBE (post hoc eta) is calculated at each iteration.</a:t>
            </a:r>
          </a:p>
          <a:p>
            <a:r>
              <a:rPr lang="en-US" altLang="ko-KR" sz="2800"/>
              <a:t>One iteration of FOCE is same with complete run of FO with POSTHOC option.</a:t>
            </a: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Demonstration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altLang="ko-KR"/>
              <a:t>Compare OFV in two ways</a:t>
            </a:r>
          </a:p>
          <a:p>
            <a:pPr lvl="1">
              <a:lnSpc>
                <a:spcPct val="160000"/>
              </a:lnSpc>
            </a:pPr>
            <a:r>
              <a:rPr lang="en-US" altLang="ko-KR"/>
              <a:t>MLE formula using CWRES</a:t>
            </a:r>
          </a:p>
          <a:p>
            <a:pPr lvl="1">
              <a:lnSpc>
                <a:spcPct val="160000"/>
              </a:lnSpc>
            </a:pPr>
            <a:r>
              <a:rPr lang="en-US" altLang="ko-KR"/>
              <a:t>Approximation of LAPL objective function (theoretical background will be explained in the next class.)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 of Control File</a:t>
            </a:r>
            <a:br>
              <a:rPr lang="en-US" altLang="ko-KR"/>
            </a:br>
            <a:r>
              <a:rPr lang="en-US" altLang="ko-KR" sz="3200"/>
              <a:t>(THEO data in NONMEM)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5038"/>
            <a:ext cx="8534400" cy="33115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$INPUT ID AMT=DROP TIME DV BWT</a:t>
            </a:r>
            <a:endParaRPr lang="pt-BR" altLang="ko-KR" sz="2000" b="1">
              <a:latin typeface="MS Gothic" pitchFamily="49" charset="-128"/>
              <a:ea typeface="MS Gothic" pitchFamily="49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ko-KR" sz="2000" b="1">
                <a:latin typeface="MS Gothic" pitchFamily="49" charset="-128"/>
                <a:ea typeface="MS Gothic" pitchFamily="49" charset="-128"/>
              </a:rPr>
              <a:t>$DATA THEO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ko-KR" sz="2000" b="1">
                <a:latin typeface="MS Gothic" pitchFamily="49" charset="-128"/>
                <a:ea typeface="MS Gothic" pitchFamily="49" charset="-128"/>
              </a:rPr>
              <a:t>$PRED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ko-KR" sz="2000" b="1">
                <a:latin typeface="MS Gothic" pitchFamily="49" charset="-128"/>
                <a:ea typeface="MS Gothic" pitchFamily="49" charset="-128"/>
              </a:rPr>
              <a:t>  DOSE = 320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ko-KR" sz="2000" b="1">
                <a:latin typeface="MS Gothic" pitchFamily="49" charset="-128"/>
                <a:ea typeface="MS Gothic" pitchFamily="49" charset="-128"/>
              </a:rPr>
              <a:t>  V    = THETA(1) * EXP(ETA(1))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ko-KR" sz="2000" b="1">
                <a:latin typeface="MS Gothic" pitchFamily="49" charset="-128"/>
                <a:ea typeface="MS Gothic" pitchFamily="49" charset="-128"/>
              </a:rPr>
              <a:t>  K    = THETA(2) * EXP(ETA(2))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ko-KR" sz="2000" b="1">
                <a:latin typeface="MS Gothic" pitchFamily="49" charset="-128"/>
                <a:ea typeface="MS Gothic" pitchFamily="49" charset="-128"/>
              </a:rPr>
              <a:t>  KA   = THETA(3) * EXP(ETA(3))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ko-KR" sz="2000" b="1">
                <a:latin typeface="MS Gothic" pitchFamily="49" charset="-128"/>
                <a:ea typeface="MS Gothic" pitchFamily="49" charset="-128"/>
              </a:rPr>
              <a:t>  F    = DOSE/V*KA/(KA-K)*(EXP(-K*TIME)-EXP(-KA*TIME))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ko-KR" sz="2000" b="1">
                <a:latin typeface="MS Gothic" pitchFamily="49" charset="-128"/>
                <a:ea typeface="MS Gothic" pitchFamily="49" charset="-128"/>
              </a:rPr>
              <a:t>  </a:t>
            </a: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Y    = F + EPS(1)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$OMEGA BLOCK(3)</a:t>
            </a:r>
          </a:p>
        </p:txBody>
      </p:sp>
      <p:sp>
        <p:nvSpPr>
          <p:cNvPr id="527364" name="Text Box 4"/>
          <p:cNvSpPr txBox="1">
            <a:spLocks noChangeArrowheads="1"/>
          </p:cNvSpPr>
          <p:nvPr/>
        </p:nvSpPr>
        <p:spPr bwMode="auto">
          <a:xfrm>
            <a:off x="611188" y="5524500"/>
            <a:ext cx="7875587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2400">
                <a:solidFill>
                  <a:schemeClr val="hlink"/>
                </a:solidFill>
                <a:latin typeface="Verdana" pitchFamily="34" charset="0"/>
                <a:ea typeface="HY울릉도M" pitchFamily="18" charset="-127"/>
              </a:rPr>
              <a:t>Other than additive error model cannot be tested.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2400">
                <a:solidFill>
                  <a:schemeClr val="hlink"/>
                </a:solidFill>
                <a:latin typeface="Verdana" pitchFamily="34" charset="0"/>
                <a:ea typeface="HY울릉도M" pitchFamily="18" charset="-127"/>
              </a:rPr>
              <a:t>Reason: Slide #7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2400">
                <a:solidFill>
                  <a:schemeClr val="hlink"/>
                </a:solidFill>
                <a:latin typeface="Verdana" pitchFamily="34" charset="0"/>
                <a:ea typeface="HY울릉도M" pitchFamily="18" charset="-127"/>
              </a:rPr>
              <a:t>Test also with combined error model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WRES </a:t>
            </a:r>
            <a:r>
              <a:rPr lang="en-US" altLang="ko-KR" dirty="0" err="1"/>
              <a:t>vs</a:t>
            </a:r>
            <a:r>
              <a:rPr lang="en-US" altLang="ko-KR" dirty="0"/>
              <a:t> CWRES</a:t>
            </a:r>
            <a:br>
              <a:rPr lang="en-US" altLang="ko-KR" dirty="0"/>
            </a:br>
            <a:r>
              <a:rPr lang="en-US" altLang="ko-KR" sz="3600" dirty="0" err="1"/>
              <a:t>CWRES</a:t>
            </a:r>
            <a:r>
              <a:rPr lang="en-US" altLang="ko-KR" sz="3600" dirty="0"/>
              <a:t>: Condition WRES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054598"/>
                <a:ext cx="8496944" cy="4254722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WRES</m:t>
                    </m:r>
                    <m:r>
                      <a:rPr lang="en-US" altLang="ko-KR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en-US" altLang="ko-KR" i="1">
                            <a:latin typeface="Cambria Math"/>
                          </a:rPr>
                          <m:t>𝑃𝑅𝐸𝐷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Ω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𝑑𝑖𝑎𝑔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Σ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endParaRPr lang="ko-KR" altLang="ko-KR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CWRES</m:t>
                    </m:r>
                    <m:r>
                      <a:rPr lang="en-US" altLang="ko-KR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en-US" altLang="ko-KR" i="1">
                            <a:latin typeface="Cambria Math"/>
                          </a:rPr>
                          <m:t>𝐼𝑃𝑅𝐸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Ω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𝑑𝑖𝑎𝑔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Σ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ko-KR" altLang="ko-KR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Without INTER: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Ω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𝑑𝑖𝑎𝑔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Σ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endParaRPr lang="ko-KR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054598"/>
                <a:ext cx="8496944" cy="4254722"/>
              </a:xfrm>
              <a:blipFill rotWithShape="1">
                <a:blip r:embed="rId2"/>
                <a:stretch>
                  <a:fillRect l="-1793" b="-3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974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Fragments of R script</a:t>
            </a:r>
            <a:br>
              <a:rPr lang="en-US" altLang="ko-KR" dirty="0"/>
            </a:br>
            <a:r>
              <a:rPr lang="en-US" altLang="ko-KR" sz="4000" dirty="0"/>
              <a:t>FO</a:t>
            </a:r>
            <a:r>
              <a:rPr lang="ko-KR" altLang="en-US" sz="4000" dirty="0"/>
              <a:t>의 확장</a:t>
            </a:r>
            <a:r>
              <a:rPr lang="en-US" altLang="ko-KR" sz="4000" dirty="0"/>
              <a:t>: WRES -&gt; CWRES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205038"/>
            <a:ext cx="8893175" cy="4392612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  </a:t>
            </a:r>
            <a:r>
              <a:rPr lang="pt-BR" altLang="ko-KR" sz="2000" b="1" dirty="0">
                <a:latin typeface="MS Gothic" pitchFamily="49" charset="-128"/>
                <a:ea typeface="MS Gothic" pitchFamily="49" charset="-128"/>
              </a:rPr>
              <a:t>ETAi   &lt;- ETA[ETA[,"ID"]==IDs[i],2:(nEta+1)]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pt-BR" altLang="ko-KR" sz="2000" b="1" dirty="0">
                <a:latin typeface="MS Gothic" pitchFamily="49" charset="-128"/>
                <a:ea typeface="MS Gothic" pitchFamily="49" charset="-128"/>
              </a:rPr>
              <a:t>  </a:t>
            </a: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DATi</a:t>
            </a: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   &lt;- </a:t>
            </a: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DataAll</a:t>
            </a: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[</a:t>
            </a: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DataAll</a:t>
            </a: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[,"ID"]==IDs[i],]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  Yi     &lt;- </a:t>
            </a: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DATi</a:t>
            </a: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[,"DV"]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  F1i    &lt;- </a:t>
            </a: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DATi</a:t>
            </a: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[,"IPRE"]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  </a:t>
            </a:r>
            <a:r>
              <a:rPr lang="fr-FR" altLang="ko-KR" sz="2000" b="1" dirty="0">
                <a:latin typeface="MS Gothic" pitchFamily="49" charset="-128"/>
                <a:ea typeface="MS Gothic" pitchFamily="49" charset="-128"/>
              </a:rPr>
              <a:t>Gi     &lt;- DATi[,GNames,drop=F]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FR" altLang="ko-KR" sz="2000" b="1" dirty="0">
                <a:latin typeface="MS Gothic" pitchFamily="49" charset="-128"/>
                <a:ea typeface="MS Gothic" pitchFamily="49" charset="-128"/>
              </a:rPr>
              <a:t>  Hi     &lt;- DATi[,HNames,drop=F]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FR" altLang="ko-KR" sz="2000" b="1" dirty="0">
                <a:latin typeface="MS Gothic" pitchFamily="49" charset="-128"/>
                <a:ea typeface="MS Gothic" pitchFamily="49" charset="-128"/>
              </a:rPr>
              <a:t>  Ci     &lt;- Gi %*% OM %*% t(Gi) + diag(diag(Hi %*% SG %*% t(Hi)))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FR" altLang="ko-KR" sz="2000" b="1" dirty="0">
                <a:latin typeface="MS Gothic" pitchFamily="49" charset="-128"/>
                <a:ea typeface="MS Gothic" pitchFamily="49" charset="-128"/>
              </a:rPr>
              <a:t>  CWRESi &lt;- SqrtInvCov(Ci) %*% (Yi - F1i + Gi %*% ETAi)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FR" altLang="ko-KR" sz="2000" b="1" dirty="0">
                <a:latin typeface="MS Gothic" pitchFamily="49" charset="-128"/>
                <a:ea typeface="MS Gothic" pitchFamily="49" charset="-128"/>
              </a:rPr>
              <a:t>  OFVi[i,2] &lt;- log(det(Ci)) + t(CWRESi) %*% CWRESi</a:t>
            </a:r>
            <a:endParaRPr lang="en-US" altLang="ko-KR" sz="2000" b="1" dirty="0">
              <a:latin typeface="MS Gothic" pitchFamily="49" charset="-128"/>
              <a:ea typeface="MS Gothic" pitchFamily="49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Fragments of R script</a:t>
            </a:r>
            <a:br>
              <a:rPr lang="en-US" altLang="ko-KR" dirty="0"/>
            </a:br>
            <a:r>
              <a:rPr lang="en-US" altLang="ko-KR" sz="4000" dirty="0"/>
              <a:t>Laplacian</a:t>
            </a:r>
            <a:r>
              <a:rPr lang="ko-KR" altLang="en-US" sz="4000" dirty="0"/>
              <a:t>의 단순화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988840"/>
            <a:ext cx="7704856" cy="46085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COVi</a:t>
            </a: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   &lt;- </a:t>
            </a: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diag</a:t>
            </a: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(</a:t>
            </a: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diag</a:t>
            </a: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(Hi %*% SG %*% t(Hi)))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invCOVi</a:t>
            </a: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 &lt;- solve(</a:t>
            </a: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COVi</a:t>
            </a: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Term1 &lt;- log(</a:t>
            </a: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det</a:t>
            </a: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(</a:t>
            </a: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COVi</a:t>
            </a: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)) + t(Yi-F1i)%*% </a:t>
            </a: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invCOVi</a:t>
            </a: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 %*%(Yi-F1i)</a:t>
            </a:r>
            <a:endParaRPr lang="ko-KR" altLang="ko-KR" sz="2000" b="1" dirty="0">
              <a:latin typeface="MS Gothic" pitchFamily="49" charset="-128"/>
              <a:ea typeface="MS Gothic" pitchFamily="49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Term2 &lt;- log(</a:t>
            </a: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det</a:t>
            </a: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(OM))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Term3 &lt;- t(</a:t>
            </a: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ETAi</a:t>
            </a: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) %*% solve(OM) %*% </a:t>
            </a: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ETAi</a:t>
            </a:r>
            <a:endParaRPr lang="ko-KR" altLang="ko-KR" sz="2000" b="1" dirty="0">
              <a:latin typeface="MS Gothic" pitchFamily="49" charset="-128"/>
              <a:ea typeface="MS Gothic" pitchFamily="49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Term4 &lt;- log(</a:t>
            </a: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det</a:t>
            </a: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(</a:t>
            </a: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invOM</a:t>
            </a: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 + t(</a:t>
            </a: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Gi</a:t>
            </a: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) %*% </a:t>
            </a: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invCOVi</a:t>
            </a: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 %*% </a:t>
            </a: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Gi</a:t>
            </a: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))</a:t>
            </a:r>
            <a:endParaRPr lang="ko-KR" altLang="ko-KR" sz="2000" b="1" dirty="0">
              <a:latin typeface="MS Gothic" pitchFamily="49" charset="-128"/>
              <a:ea typeface="MS Gothic" pitchFamily="49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OFVi</a:t>
            </a: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  &lt;- Term1 + Term2 + Term3 + Term4 </a:t>
            </a:r>
            <a:endParaRPr lang="ko-KR" altLang="en-US" sz="2000" b="1" dirty="0">
              <a:latin typeface="MS Gothic" pitchFamily="49" charset="-128"/>
              <a:ea typeface="MS Gothic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5764355"/>
            <a:ext cx="7623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2400" dirty="0">
                <a:solidFill>
                  <a:srgbClr val="002060"/>
                </a:solidFill>
              </a:rPr>
              <a:t>Laplacian Objective Function </a:t>
            </a:r>
            <a:r>
              <a:rPr lang="ko-KR" altLang="en-US" sz="2400" dirty="0">
                <a:solidFill>
                  <a:srgbClr val="002060"/>
                </a:solidFill>
              </a:rPr>
              <a:t>공식과 비교해 볼 것 </a:t>
            </a:r>
            <a:br>
              <a:rPr lang="en-US" altLang="ko-KR" sz="2400" dirty="0">
                <a:solidFill>
                  <a:srgbClr val="002060"/>
                </a:solidFill>
              </a:rPr>
            </a:br>
            <a:r>
              <a:rPr lang="en-US" altLang="ko-KR" sz="2400" dirty="0">
                <a:solidFill>
                  <a:srgbClr val="002060"/>
                </a:solidFill>
              </a:rPr>
              <a:t>(3,4</a:t>
            </a:r>
            <a:r>
              <a:rPr lang="ko-KR" altLang="en-US" sz="2400" dirty="0">
                <a:solidFill>
                  <a:srgbClr val="002060"/>
                </a:solidFill>
              </a:rPr>
              <a:t>항은 의도적으로 순서 바꾸었음</a:t>
            </a:r>
            <a:r>
              <a:rPr lang="en-US" altLang="ko-KR" sz="2400" dirty="0">
                <a:solidFill>
                  <a:srgbClr val="002060"/>
                </a:solidFill>
              </a:rPr>
              <a:t>)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54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당부의 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2204864"/>
            <a:ext cx="7772400" cy="4114800"/>
          </a:xfrm>
        </p:spPr>
        <p:txBody>
          <a:bodyPr/>
          <a:lstStyle/>
          <a:p>
            <a:r>
              <a:rPr lang="en-US" altLang="ko-KR" dirty="0"/>
              <a:t>FO</a:t>
            </a:r>
            <a:r>
              <a:rPr lang="ko-KR" altLang="en-US" dirty="0"/>
              <a:t>나 </a:t>
            </a:r>
            <a:r>
              <a:rPr lang="en-US" altLang="ko-KR" dirty="0"/>
              <a:t>Laplacian</a:t>
            </a:r>
            <a:r>
              <a:rPr lang="ko-KR" altLang="en-US" dirty="0"/>
              <a:t>이 아닌 </a:t>
            </a:r>
            <a:r>
              <a:rPr lang="en-US" altLang="ko-KR" dirty="0"/>
              <a:t>FOCE with INTER</a:t>
            </a:r>
            <a:r>
              <a:rPr lang="ko-KR" altLang="en-US" dirty="0"/>
              <a:t>를 주 </a:t>
            </a:r>
            <a:r>
              <a:rPr lang="en-US" altLang="ko-KR" dirty="0"/>
              <a:t>estimation method</a:t>
            </a:r>
            <a:r>
              <a:rPr lang="ko-KR" altLang="en-US" dirty="0"/>
              <a:t>로 사용할 것</a:t>
            </a:r>
            <a:endParaRPr lang="en-US" altLang="ko-KR" dirty="0"/>
          </a:p>
          <a:p>
            <a:pPr lvl="1"/>
            <a:r>
              <a:rPr lang="en-US" altLang="ko-KR" dirty="0"/>
              <a:t>Additive </a:t>
            </a:r>
            <a:r>
              <a:rPr lang="ko-KR" altLang="en-US" dirty="0"/>
              <a:t>이외의 </a:t>
            </a:r>
            <a:r>
              <a:rPr lang="en-US" altLang="ko-KR" dirty="0"/>
              <a:t>Error </a:t>
            </a:r>
            <a:r>
              <a:rPr lang="ko-KR" altLang="en-US" dirty="0"/>
              <a:t>모형에서는 항상 </a:t>
            </a:r>
            <a:r>
              <a:rPr lang="en-US" altLang="ko-KR" dirty="0"/>
              <a:t>INTERACTION option</a:t>
            </a:r>
            <a:r>
              <a:rPr lang="ko-KR" altLang="en-US" dirty="0"/>
              <a:t>을 포함시킬 것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CWRES</a:t>
            </a:r>
            <a:r>
              <a:rPr lang="ko-KR" altLang="en-US" dirty="0"/>
              <a:t>를 </a:t>
            </a:r>
            <a:r>
              <a:rPr lang="en-US" altLang="ko-KR" dirty="0"/>
              <a:t>WRES</a:t>
            </a:r>
            <a:r>
              <a:rPr lang="ko-KR" altLang="en-US" dirty="0"/>
              <a:t>나 </a:t>
            </a:r>
            <a:r>
              <a:rPr lang="en-US" altLang="ko-KR" dirty="0"/>
              <a:t>IWRES</a:t>
            </a:r>
            <a:r>
              <a:rPr lang="ko-KR" altLang="en-US" dirty="0"/>
              <a:t>보다 중요시 여길 것</a:t>
            </a:r>
          </a:p>
        </p:txBody>
      </p:sp>
    </p:spTree>
    <p:extLst>
      <p:ext uri="{BB962C8B-B14F-4D97-AF65-F5344CB8AC3E}">
        <p14:creationId xmlns:p14="http://schemas.microsoft.com/office/powerpoint/2010/main" val="4152347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After learning LAPL method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069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/>
              <a:t>Compare OFVs of</a:t>
            </a:r>
          </a:p>
          <a:p>
            <a:pPr lvl="1">
              <a:lnSpc>
                <a:spcPct val="110000"/>
              </a:lnSpc>
            </a:pPr>
            <a:r>
              <a:rPr lang="en-US" altLang="ko-KR"/>
              <a:t>FOCE using MLE</a:t>
            </a:r>
          </a:p>
          <a:p>
            <a:pPr lvl="1">
              <a:lnSpc>
                <a:spcPct val="110000"/>
              </a:lnSpc>
            </a:pPr>
            <a:r>
              <a:rPr lang="en-US" altLang="ko-KR"/>
              <a:t>FOCE using approx. of LAPL OF</a:t>
            </a:r>
          </a:p>
          <a:p>
            <a:pPr lvl="1">
              <a:lnSpc>
                <a:spcPct val="110000"/>
              </a:lnSpc>
            </a:pPr>
            <a:r>
              <a:rPr lang="en-US" altLang="ko-KR"/>
              <a:t>FOCEI using MLE</a:t>
            </a:r>
          </a:p>
          <a:p>
            <a:pPr lvl="1">
              <a:lnSpc>
                <a:spcPct val="110000"/>
              </a:lnSpc>
            </a:pPr>
            <a:r>
              <a:rPr lang="en-US" altLang="ko-KR"/>
              <a:t>FOCEI using approx. of LAPL OF</a:t>
            </a:r>
          </a:p>
          <a:p>
            <a:pPr lvl="1">
              <a:lnSpc>
                <a:spcPct val="110000"/>
              </a:lnSpc>
            </a:pPr>
            <a:r>
              <a:rPr lang="en-US" altLang="ko-KR"/>
              <a:t>FOCE vs LAPL without INTER</a:t>
            </a:r>
          </a:p>
          <a:p>
            <a:pPr lvl="1">
              <a:lnSpc>
                <a:spcPct val="110000"/>
              </a:lnSpc>
            </a:pPr>
            <a:r>
              <a:rPr lang="en-US" altLang="ko-KR"/>
              <a:t>FOCEI vs LAPL with INTER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Taylor Series Expansion of F (prediction function)</a:t>
            </a:r>
          </a:p>
        </p:txBody>
      </p:sp>
      <p:sp>
        <p:nvSpPr>
          <p:cNvPr id="5191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19172" name="Object 4"/>
          <p:cNvGraphicFramePr>
            <a:graphicFrameLocks noChangeAspect="1"/>
          </p:cNvGraphicFramePr>
          <p:nvPr/>
        </p:nvGraphicFramePr>
        <p:xfrm>
          <a:off x="323850" y="2205038"/>
          <a:ext cx="88201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69" name="Equation" r:id="rId3" imgW="4025900" imgH="495300" progId="Equation.3">
                  <p:embed/>
                </p:oleObj>
              </mc:Choice>
              <mc:Fallback>
                <p:oleObj name="Equation" r:id="rId3" imgW="4025900" imgH="495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205038"/>
                        <a:ext cx="8820150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175" name="Rectangle 7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19174" name="Object 6"/>
          <p:cNvGraphicFramePr>
            <a:graphicFrameLocks noChangeAspect="1"/>
          </p:cNvGraphicFramePr>
          <p:nvPr/>
        </p:nvGraphicFramePr>
        <p:xfrm>
          <a:off x="2627313" y="3284538"/>
          <a:ext cx="302418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70" name="Equation" r:id="rId5" imgW="1422400" imgH="419100" progId="Equation.3">
                  <p:embed/>
                </p:oleObj>
              </mc:Choice>
              <mc:Fallback>
                <p:oleObj name="Equation" r:id="rId5" imgW="14224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284538"/>
                        <a:ext cx="3024187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177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19176" name="Object 8"/>
          <p:cNvGraphicFramePr>
            <a:graphicFrameLocks noChangeAspect="1"/>
          </p:cNvGraphicFramePr>
          <p:nvPr/>
        </p:nvGraphicFramePr>
        <p:xfrm>
          <a:off x="5975350" y="3284538"/>
          <a:ext cx="316865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71" name="Equation" r:id="rId7" imgW="1397000" imgH="393700" progId="Equation.3">
                  <p:embed/>
                </p:oleObj>
              </mc:Choice>
              <mc:Fallback>
                <p:oleObj name="Equation" r:id="rId7" imgW="13970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3284538"/>
                        <a:ext cx="3168650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179" name="Rectangle 11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19178" name="Object 10"/>
          <p:cNvGraphicFramePr>
            <a:graphicFrameLocks noChangeAspect="1"/>
          </p:cNvGraphicFramePr>
          <p:nvPr/>
        </p:nvGraphicFramePr>
        <p:xfrm>
          <a:off x="179388" y="4437063"/>
          <a:ext cx="8532812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72" name="Equation" r:id="rId9" imgW="3683000" imgH="685800" progId="Equation.3">
                  <p:embed/>
                </p:oleObj>
              </mc:Choice>
              <mc:Fallback>
                <p:oleObj name="Equation" r:id="rId9" imgW="3683000" imgH="685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437063"/>
                        <a:ext cx="8532812" cy="158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181" name="Rectangle 1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19180" name="Object 12"/>
          <p:cNvGraphicFramePr>
            <a:graphicFrameLocks noChangeAspect="1"/>
          </p:cNvGraphicFramePr>
          <p:nvPr/>
        </p:nvGraphicFramePr>
        <p:xfrm>
          <a:off x="250825" y="6021388"/>
          <a:ext cx="583247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73" name="Equation" r:id="rId11" imgW="2476500" imgH="254000" progId="Equation.3">
                  <p:embed/>
                </p:oleObj>
              </mc:Choice>
              <mc:Fallback>
                <p:oleObj name="Equation" r:id="rId11" imgW="2476500" imgH="254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021388"/>
                        <a:ext cx="5832475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183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19182" name="Object 14"/>
          <p:cNvGraphicFramePr>
            <a:graphicFrameLocks noChangeAspect="1"/>
          </p:cNvGraphicFramePr>
          <p:nvPr/>
        </p:nvGraphicFramePr>
        <p:xfrm>
          <a:off x="6877050" y="6165850"/>
          <a:ext cx="2266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74" name="Equation" r:id="rId13" imgW="965200" imgH="203200" progId="Equation.3">
                  <p:embed/>
                </p:oleObj>
              </mc:Choice>
              <mc:Fallback>
                <p:oleObj name="Equation" r:id="rId13" imgW="965200" imgH="203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6165850"/>
                        <a:ext cx="22669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184" name="Text Box 16"/>
          <p:cNvSpPr txBox="1">
            <a:spLocks noChangeArrowheads="1"/>
          </p:cNvSpPr>
          <p:nvPr/>
        </p:nvSpPr>
        <p:spPr bwMode="auto">
          <a:xfrm>
            <a:off x="6372225" y="6092825"/>
            <a:ext cx="40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Verdana" pitchFamily="34" charset="0"/>
                <a:ea typeface="HY울릉도M" pitchFamily="18" charset="-127"/>
              </a:rPr>
              <a:t>if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 method</a:t>
            </a: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21220" name="Object 4"/>
          <p:cNvGraphicFramePr>
            <a:graphicFrameLocks noChangeAspect="1"/>
          </p:cNvGraphicFramePr>
          <p:nvPr/>
        </p:nvGraphicFramePr>
        <p:xfrm>
          <a:off x="539750" y="2133600"/>
          <a:ext cx="770413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02" name="Equation" r:id="rId3" imgW="2540000" imgH="304800" progId="Equation.3">
                  <p:embed/>
                </p:oleObj>
              </mc:Choice>
              <mc:Fallback>
                <p:oleObj name="Equation" r:id="rId3" imgW="2540000" imgH="304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133600"/>
                        <a:ext cx="7704138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22" name="Text Box 6"/>
          <p:cNvSpPr txBox="1">
            <a:spLocks noChangeArrowheads="1"/>
          </p:cNvSpPr>
          <p:nvPr/>
        </p:nvSpPr>
        <p:spPr bwMode="auto">
          <a:xfrm>
            <a:off x="1619250" y="3141663"/>
            <a:ext cx="6335713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3200">
                <a:latin typeface="Verdana" pitchFamily="34" charset="0"/>
                <a:ea typeface="HY울릉도M" pitchFamily="18" charset="-127"/>
              </a:rPr>
              <a:t>E(Y) ≈ F</a:t>
            </a:r>
            <a:r>
              <a:rPr lang="en-US" altLang="ko-KR" sz="3200" baseline="-25000">
                <a:latin typeface="Verdana" pitchFamily="34" charset="0"/>
                <a:ea typeface="HY울릉도M" pitchFamily="18" charset="-127"/>
              </a:rPr>
              <a:t>0</a:t>
            </a:r>
            <a:r>
              <a:rPr lang="en-US" altLang="ko-KR" sz="3200">
                <a:latin typeface="Verdana" pitchFamily="34" charset="0"/>
                <a:ea typeface="HY울릉도M" pitchFamily="18" charset="-127"/>
              </a:rPr>
              <a:t> = PRED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3200">
                <a:latin typeface="Verdana" pitchFamily="34" charset="0"/>
                <a:ea typeface="HY울릉도M" pitchFamily="18" charset="-127"/>
              </a:rPr>
              <a:t>V(Y) ≈ G</a:t>
            </a:r>
            <a:r>
              <a:rPr lang="en-US" altLang="ko-KR" sz="3200" baseline="-25000">
                <a:latin typeface="Verdana" pitchFamily="34" charset="0"/>
                <a:ea typeface="HY울릉도M" pitchFamily="18" charset="-127"/>
              </a:rPr>
              <a:t>0</a:t>
            </a:r>
            <a:r>
              <a:rPr lang="en-US" altLang="ko-KR" sz="3200">
                <a:latin typeface="Symbol" pitchFamily="18" charset="2"/>
                <a:ea typeface="HY울릉도M" pitchFamily="18" charset="-127"/>
              </a:rPr>
              <a:t>W</a:t>
            </a:r>
            <a:r>
              <a:rPr lang="en-US" altLang="ko-KR" sz="3200">
                <a:latin typeface="Verdana" pitchFamily="34" charset="0"/>
                <a:ea typeface="HY울릉도M" pitchFamily="18" charset="-127"/>
              </a:rPr>
              <a:t>G</a:t>
            </a:r>
            <a:r>
              <a:rPr lang="en-US" altLang="ko-KR" sz="3200" baseline="-25000">
                <a:latin typeface="Verdana" pitchFamily="34" charset="0"/>
                <a:ea typeface="HY울릉도M" pitchFamily="18" charset="-127"/>
              </a:rPr>
              <a:t>0</a:t>
            </a:r>
            <a:r>
              <a:rPr lang="en-US" altLang="ko-KR" sz="3200" baseline="30000">
                <a:latin typeface="Verdana" pitchFamily="34" charset="0"/>
                <a:ea typeface="HY울릉도M" pitchFamily="18" charset="-127"/>
              </a:rPr>
              <a:t>T</a:t>
            </a:r>
            <a:r>
              <a:rPr lang="en-US" altLang="ko-KR" sz="3200">
                <a:latin typeface="Verdana" pitchFamily="34" charset="0"/>
                <a:ea typeface="HY울릉도M" pitchFamily="18" charset="-127"/>
              </a:rPr>
              <a:t> + diag(H</a:t>
            </a:r>
            <a:r>
              <a:rPr lang="en-US" altLang="ko-KR" sz="3200" baseline="-25000">
                <a:latin typeface="Verdana" pitchFamily="34" charset="0"/>
                <a:ea typeface="HY울릉도M" pitchFamily="18" charset="-127"/>
              </a:rPr>
              <a:t>0</a:t>
            </a:r>
            <a:r>
              <a:rPr lang="en-US" altLang="ko-KR" sz="3200">
                <a:latin typeface="Symbol" pitchFamily="18" charset="2"/>
                <a:ea typeface="HY울릉도M" pitchFamily="18" charset="-127"/>
              </a:rPr>
              <a:t>S</a:t>
            </a:r>
            <a:r>
              <a:rPr lang="en-US" altLang="ko-KR" sz="3200">
                <a:latin typeface="Verdana" pitchFamily="34" charset="0"/>
                <a:ea typeface="HY울릉도M" pitchFamily="18" charset="-127"/>
              </a:rPr>
              <a:t>H</a:t>
            </a:r>
            <a:r>
              <a:rPr lang="en-US" altLang="ko-KR" sz="3200" baseline="-25000">
                <a:latin typeface="Verdana" pitchFamily="34" charset="0"/>
                <a:ea typeface="HY울릉도M" pitchFamily="18" charset="-127"/>
              </a:rPr>
              <a:t>0</a:t>
            </a:r>
            <a:r>
              <a:rPr lang="en-US" altLang="ko-KR" sz="3200" baseline="30000">
                <a:latin typeface="Verdana" pitchFamily="34" charset="0"/>
                <a:ea typeface="HY울릉도M" pitchFamily="18" charset="-127"/>
              </a:rPr>
              <a:t>T</a:t>
            </a:r>
            <a:r>
              <a:rPr lang="en-US" altLang="ko-KR" sz="3200">
                <a:latin typeface="Verdana" pitchFamily="34" charset="0"/>
                <a:ea typeface="HY울릉도M" pitchFamily="18" charset="-127"/>
              </a:rPr>
              <a:t>)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3200">
                <a:latin typeface="Verdana" pitchFamily="34" charset="0"/>
                <a:ea typeface="HY울릉도M" pitchFamily="18" charset="-127"/>
              </a:rPr>
              <a:t>Y ~ N(E(Y), V(Y))</a:t>
            </a:r>
          </a:p>
        </p:txBody>
      </p:sp>
      <p:sp>
        <p:nvSpPr>
          <p:cNvPr id="521224" name="Rectangle 8"/>
          <p:cNvSpPr>
            <a:spLocks noChangeArrowheads="1"/>
          </p:cNvSpPr>
          <p:nvPr/>
        </p:nvSpPr>
        <p:spPr bwMode="auto">
          <a:xfrm>
            <a:off x="0" y="3367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21223" name="Object 7"/>
          <p:cNvGraphicFramePr>
            <a:graphicFrameLocks noChangeAspect="1"/>
          </p:cNvGraphicFramePr>
          <p:nvPr/>
        </p:nvGraphicFramePr>
        <p:xfrm>
          <a:off x="611188" y="3213100"/>
          <a:ext cx="719137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03" name="Equation" r:id="rId5" imgW="139518" imgH="126835" progId="Equation.3">
                  <p:embed/>
                </p:oleObj>
              </mc:Choice>
              <mc:Fallback>
                <p:oleObj name="Equation" r:id="rId5" imgW="139518" imgH="12683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13100"/>
                        <a:ext cx="719137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25" name="Text Box 9"/>
          <p:cNvSpPr txBox="1">
            <a:spLocks noChangeArrowheads="1"/>
          </p:cNvSpPr>
          <p:nvPr/>
        </p:nvSpPr>
        <p:spPr bwMode="auto">
          <a:xfrm>
            <a:off x="611188" y="5445125"/>
            <a:ext cx="78295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Verdana" pitchFamily="34" charset="0"/>
                <a:ea typeface="HY울릉도M" pitchFamily="18" charset="-127"/>
              </a:rPr>
              <a:t>RV_Normal + RV_Normal = RV_Normal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Verdana" pitchFamily="34" charset="0"/>
                <a:ea typeface="HY울릉도M" pitchFamily="18" charset="-127"/>
              </a:rPr>
              <a:t>But, if                       cannot be assumed?</a:t>
            </a:r>
          </a:p>
        </p:txBody>
      </p:sp>
      <p:graphicFrame>
        <p:nvGraphicFramePr>
          <p:cNvPr id="521226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1908175" y="5949950"/>
          <a:ext cx="25209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04" name="Equation" r:id="rId7" imgW="965200" imgH="203200" progId="Equation.3">
                  <p:embed/>
                </p:oleObj>
              </mc:Choice>
              <mc:Fallback>
                <p:oleObj name="Equation" r:id="rId7" imgW="9652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949950"/>
                        <a:ext cx="25209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2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21228" name="Object 12"/>
          <p:cNvGraphicFramePr>
            <a:graphicFrameLocks noChangeAspect="1"/>
          </p:cNvGraphicFramePr>
          <p:nvPr/>
        </p:nvGraphicFramePr>
        <p:xfrm>
          <a:off x="0" y="0"/>
          <a:ext cx="142875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05" name="Equation" r:id="rId9" imgW="139518" imgH="126835" progId="Equation.3">
                  <p:embed/>
                </p:oleObj>
              </mc:Choice>
              <mc:Fallback>
                <p:oleObj name="Equation" r:id="rId9" imgW="139518" imgH="12683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2875" cy="12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31" name="Rectangle 15"/>
          <p:cNvSpPr>
            <a:spLocks noChangeArrowheads="1"/>
          </p:cNvSpPr>
          <p:nvPr/>
        </p:nvSpPr>
        <p:spPr bwMode="auto">
          <a:xfrm>
            <a:off x="0" y="3367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21230" name="Object 14"/>
          <p:cNvGraphicFramePr>
            <a:graphicFrameLocks noChangeAspect="1"/>
          </p:cNvGraphicFramePr>
          <p:nvPr/>
        </p:nvGraphicFramePr>
        <p:xfrm>
          <a:off x="0" y="5516563"/>
          <a:ext cx="4683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06" name="Equation" r:id="rId11" imgW="139518" imgH="126835" progId="Equation.3">
                  <p:embed/>
                </p:oleObj>
              </mc:Choice>
              <mc:Fallback>
                <p:oleObj name="Equation" r:id="rId11" imgW="139518" imgH="12683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4683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FOCE without INTER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3068638"/>
            <a:ext cx="1223962" cy="72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or</a:t>
            </a:r>
          </a:p>
        </p:txBody>
      </p:sp>
      <p:graphicFrame>
        <p:nvGraphicFramePr>
          <p:cNvPr id="530436" name="Object 4"/>
          <p:cNvGraphicFramePr>
            <a:graphicFrameLocks noChangeAspect="1"/>
          </p:cNvGraphicFramePr>
          <p:nvPr/>
        </p:nvGraphicFramePr>
        <p:xfrm>
          <a:off x="827088" y="2060575"/>
          <a:ext cx="63373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71" name="Equation" r:id="rId3" imgW="1968500" imgH="317500" progId="Equation.3">
                  <p:embed/>
                </p:oleObj>
              </mc:Choice>
              <mc:Fallback>
                <p:oleObj name="Equation" r:id="rId3" imgW="1968500" imgH="317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060575"/>
                        <a:ext cx="633730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38" name="Object 6"/>
          <p:cNvGraphicFramePr>
            <a:graphicFrameLocks noChangeAspect="1"/>
          </p:cNvGraphicFramePr>
          <p:nvPr/>
        </p:nvGraphicFramePr>
        <p:xfrm>
          <a:off x="827088" y="3716338"/>
          <a:ext cx="4494212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72" name="Equation" r:id="rId5" imgW="1320480" imgH="228600" progId="Equation.3">
                  <p:embed/>
                </p:oleObj>
              </mc:Choice>
              <mc:Fallback>
                <p:oleObj name="Equation" r:id="rId5" imgW="13204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716338"/>
                        <a:ext cx="4494212" cy="73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41" name="Text Box 9"/>
          <p:cNvSpPr txBox="1">
            <a:spLocks noChangeArrowheads="1"/>
          </p:cNvSpPr>
          <p:nvPr/>
        </p:nvSpPr>
        <p:spPr bwMode="auto">
          <a:xfrm>
            <a:off x="827088" y="4508500"/>
            <a:ext cx="6303962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3200">
                <a:latin typeface="Verdana" pitchFamily="34" charset="0"/>
                <a:ea typeface="HY울릉도M" pitchFamily="18" charset="-127"/>
              </a:rPr>
              <a:t>E(Y) ≈ F</a:t>
            </a:r>
            <a:r>
              <a:rPr lang="en-US" altLang="ko-KR" sz="3200" baseline="-25000">
                <a:latin typeface="Verdana" pitchFamily="34" charset="0"/>
                <a:ea typeface="HY울릉도M" pitchFamily="18" charset="-127"/>
              </a:rPr>
              <a:t>1</a:t>
            </a:r>
            <a:r>
              <a:rPr lang="en-US" altLang="ko-KR" sz="3200">
                <a:latin typeface="Verdana" pitchFamily="34" charset="0"/>
                <a:ea typeface="HY울릉도M" pitchFamily="18" charset="-127"/>
              </a:rPr>
              <a:t> - G</a:t>
            </a:r>
            <a:r>
              <a:rPr lang="en-US" altLang="ko-KR" sz="3200" baseline="-25000">
                <a:latin typeface="Verdana" pitchFamily="34" charset="0"/>
                <a:ea typeface="HY울릉도M" pitchFamily="18" charset="-127"/>
              </a:rPr>
              <a:t>1</a:t>
            </a:r>
            <a:r>
              <a:rPr lang="en-US" altLang="ko-KR" sz="3200">
                <a:latin typeface="Verdana" pitchFamily="34" charset="0"/>
                <a:ea typeface="HY울릉도M" pitchFamily="18" charset="-127"/>
              </a:rPr>
              <a:t>*EBE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3200">
                <a:latin typeface="Verdana" pitchFamily="34" charset="0"/>
                <a:ea typeface="HY울릉도M" pitchFamily="18" charset="-127"/>
              </a:rPr>
              <a:t>V(Y) ≈ G</a:t>
            </a:r>
            <a:r>
              <a:rPr lang="en-US" altLang="ko-KR" baseline="-25000">
                <a:latin typeface="Verdana" pitchFamily="34" charset="0"/>
                <a:ea typeface="HY울릉도M" pitchFamily="18" charset="-127"/>
              </a:rPr>
              <a:t>1</a:t>
            </a:r>
            <a:r>
              <a:rPr lang="en-US" altLang="ko-KR" sz="3200">
                <a:latin typeface="Symbol" pitchFamily="18" charset="2"/>
                <a:ea typeface="HY울릉도M" pitchFamily="18" charset="-127"/>
              </a:rPr>
              <a:t>W</a:t>
            </a:r>
            <a:r>
              <a:rPr lang="en-US" altLang="ko-KR" sz="3200">
                <a:latin typeface="Verdana" pitchFamily="34" charset="0"/>
                <a:ea typeface="HY울릉도M" pitchFamily="18" charset="-127"/>
              </a:rPr>
              <a:t>G</a:t>
            </a:r>
            <a:r>
              <a:rPr lang="en-US" altLang="ko-KR" baseline="-25000">
                <a:latin typeface="Verdana" pitchFamily="34" charset="0"/>
                <a:ea typeface="HY울릉도M" pitchFamily="18" charset="-127"/>
              </a:rPr>
              <a:t>1</a:t>
            </a:r>
            <a:r>
              <a:rPr lang="en-US" altLang="ko-KR" sz="3200" baseline="30000">
                <a:latin typeface="Verdana" pitchFamily="34" charset="0"/>
                <a:ea typeface="HY울릉도M" pitchFamily="18" charset="-127"/>
              </a:rPr>
              <a:t>T</a:t>
            </a:r>
            <a:r>
              <a:rPr lang="en-US" altLang="ko-KR" sz="3200">
                <a:latin typeface="Verdana" pitchFamily="34" charset="0"/>
                <a:ea typeface="HY울릉도M" pitchFamily="18" charset="-127"/>
              </a:rPr>
              <a:t> + diag(H</a:t>
            </a:r>
            <a:r>
              <a:rPr lang="en-US" altLang="ko-KR" sz="3200" baseline="-25000">
                <a:latin typeface="Verdana" pitchFamily="34" charset="0"/>
                <a:ea typeface="HY울릉도M" pitchFamily="18" charset="-127"/>
              </a:rPr>
              <a:t>0</a:t>
            </a:r>
            <a:r>
              <a:rPr lang="en-US" altLang="ko-KR" sz="3200">
                <a:latin typeface="Symbol" pitchFamily="18" charset="2"/>
                <a:ea typeface="HY울릉도M" pitchFamily="18" charset="-127"/>
              </a:rPr>
              <a:t>S</a:t>
            </a:r>
            <a:r>
              <a:rPr lang="en-US" altLang="ko-KR" sz="3200">
                <a:latin typeface="Verdana" pitchFamily="34" charset="0"/>
                <a:ea typeface="HY울릉도M" pitchFamily="18" charset="-127"/>
              </a:rPr>
              <a:t>H</a:t>
            </a:r>
            <a:r>
              <a:rPr lang="en-US" altLang="ko-KR" sz="3200" baseline="-25000">
                <a:latin typeface="Verdana" pitchFamily="34" charset="0"/>
                <a:ea typeface="HY울릉도M" pitchFamily="18" charset="-127"/>
              </a:rPr>
              <a:t>0</a:t>
            </a:r>
            <a:r>
              <a:rPr lang="en-US" altLang="ko-KR" sz="3200" baseline="30000">
                <a:latin typeface="Verdana" pitchFamily="34" charset="0"/>
                <a:ea typeface="HY울릉도M" pitchFamily="18" charset="-127"/>
              </a:rPr>
              <a:t>T</a:t>
            </a:r>
            <a:r>
              <a:rPr lang="en-US" altLang="ko-KR" sz="3200">
                <a:latin typeface="Verdana" pitchFamily="34" charset="0"/>
                <a:ea typeface="HY울릉도M" pitchFamily="18" charset="-127"/>
              </a:rPr>
              <a:t>)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3200">
                <a:latin typeface="Verdana" pitchFamily="34" charset="0"/>
                <a:ea typeface="HY울릉도M" pitchFamily="18" charset="-127"/>
              </a:rPr>
              <a:t>Y ~ N(E(Y), V(Y))</a:t>
            </a:r>
          </a:p>
        </p:txBody>
      </p:sp>
      <p:sp>
        <p:nvSpPr>
          <p:cNvPr id="530442" name="Text Box 10"/>
          <p:cNvSpPr txBox="1">
            <a:spLocks noChangeArrowheads="1"/>
          </p:cNvSpPr>
          <p:nvPr/>
        </p:nvSpPr>
        <p:spPr bwMode="auto">
          <a:xfrm>
            <a:off x="6732588" y="6021388"/>
            <a:ext cx="2268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latin typeface="Verdana" pitchFamily="34" charset="0"/>
                <a:ea typeface="HY울릉도M" pitchFamily="18" charset="-127"/>
              </a:rPr>
              <a:t>-&gt; Use MLE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FOCE with INTER (FOCEI)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60575"/>
            <a:ext cx="7772400" cy="45069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2400"/>
              <a:t>Eta-Epsilon interaction consideration means we need second order approximation of objective function (not F) with respect to (w.r.t.). parameters (theta, omega, sigma).</a:t>
            </a:r>
          </a:p>
          <a:p>
            <a:pPr>
              <a:lnSpc>
                <a:spcPct val="110000"/>
              </a:lnSpc>
            </a:pPr>
            <a:r>
              <a:rPr lang="en-US" altLang="ko-KR" sz="2400"/>
              <a:t>Objective function for FOCEI is basically same with that of LAPLACIAN except the fact that FOCEI uses first derivative of F w.r.t. eta instead of second derivative of F w.r.t. eta.</a:t>
            </a:r>
          </a:p>
          <a:p>
            <a:pPr>
              <a:lnSpc>
                <a:spcPct val="110000"/>
              </a:lnSpc>
            </a:pPr>
            <a:r>
              <a:rPr lang="en-US" altLang="ko-KR" sz="2400"/>
              <a:t>Objective function for FOCEI will be explained fully after explanation of LAPL method.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INTER option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With INTER option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Without INTER option (default)</a:t>
            </a:r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29413" name="Object 5"/>
          <p:cNvGraphicFramePr>
            <a:graphicFrameLocks noChangeAspect="1"/>
          </p:cNvGraphicFramePr>
          <p:nvPr/>
        </p:nvGraphicFramePr>
        <p:xfrm>
          <a:off x="1187450" y="2781300"/>
          <a:ext cx="755967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44" name="Equation" r:id="rId3" imgW="2437342" imgH="317362" progId="Equation.3">
                  <p:embed/>
                </p:oleObj>
              </mc:Choice>
              <mc:Fallback>
                <p:oleObj name="Equation" r:id="rId3" imgW="2437342" imgH="31736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81300"/>
                        <a:ext cx="7559675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14" name="Rectangle 6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29415" name="Object 7"/>
          <p:cNvGraphicFramePr>
            <a:graphicFrameLocks noChangeAspect="1"/>
          </p:cNvGraphicFramePr>
          <p:nvPr/>
        </p:nvGraphicFramePr>
        <p:xfrm>
          <a:off x="1187450" y="5084763"/>
          <a:ext cx="7561263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45" name="Equation" r:id="rId5" imgW="2362200" imgH="317500" progId="Equation.3">
                  <p:embed/>
                </p:oleObj>
              </mc:Choice>
              <mc:Fallback>
                <p:oleObj name="Equation" r:id="rId5" imgW="2362200" imgH="317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084763"/>
                        <a:ext cx="7561263" cy="97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793037" cy="1462087"/>
          </a:xfrm>
        </p:spPr>
        <p:txBody>
          <a:bodyPr/>
          <a:lstStyle/>
          <a:p>
            <a:r>
              <a:rPr lang="en-US" altLang="ko-KR"/>
              <a:t>INTER option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276475"/>
            <a:ext cx="8280400" cy="45815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2800"/>
              <a:t>NONMEM</a:t>
            </a:r>
            <a:r>
              <a:rPr lang="ko-KR" altLang="en-US" sz="2800"/>
              <a:t>에서 </a:t>
            </a:r>
            <a:r>
              <a:rPr lang="en-US" altLang="ko-KR" sz="2800"/>
              <a:t>epsilon</a:t>
            </a:r>
            <a:r>
              <a:rPr lang="ko-KR" altLang="en-US" sz="2800"/>
              <a:t>이 </a:t>
            </a:r>
            <a:r>
              <a:rPr lang="en-US" altLang="ko-KR" sz="2800"/>
              <a:t>additive error </a:t>
            </a:r>
            <a:r>
              <a:rPr lang="ko-KR" altLang="en-US" sz="2800"/>
              <a:t>모형인 경우</a:t>
            </a:r>
            <a:r>
              <a:rPr lang="en-US" altLang="ko-KR" sz="2800"/>
              <a:t>(Y=F+e)</a:t>
            </a:r>
            <a:r>
              <a:rPr lang="ko-KR" altLang="en-US" sz="2800"/>
              <a:t>에는 </a:t>
            </a:r>
            <a:r>
              <a:rPr lang="en-US" altLang="ko-KR" sz="2800"/>
              <a:t>INTER option </a:t>
            </a:r>
            <a:r>
              <a:rPr lang="ko-KR" altLang="en-US" sz="2800"/>
              <a:t>사용여부에 상관없이 결과는 동일하다</a:t>
            </a:r>
            <a:r>
              <a:rPr lang="en-US" altLang="ko-KR" sz="280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2800"/>
              <a:t>Additive </a:t>
            </a:r>
            <a:r>
              <a:rPr lang="ko-KR" altLang="en-US" sz="2800"/>
              <a:t>이외 </a:t>
            </a:r>
            <a:r>
              <a:rPr lang="en-US" altLang="ko-KR" sz="2800"/>
              <a:t>error</a:t>
            </a:r>
            <a:r>
              <a:rPr lang="ko-KR" altLang="en-US" sz="2800"/>
              <a:t>모형에 대해서는 </a:t>
            </a:r>
            <a:r>
              <a:rPr lang="en-US" altLang="ko-KR" sz="2800"/>
              <a:t>INTER option</a:t>
            </a:r>
            <a:r>
              <a:rPr lang="ko-KR" altLang="en-US" sz="2800"/>
              <a:t>을 사용하는 것이 통계학적으로 맞다</a:t>
            </a:r>
            <a:r>
              <a:rPr lang="en-US" altLang="ko-KR" sz="280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2800"/>
              <a:t>NONMEM FOCE</a:t>
            </a:r>
            <a:r>
              <a:rPr lang="ko-KR" altLang="en-US" sz="2800"/>
              <a:t>에서 </a:t>
            </a:r>
            <a:r>
              <a:rPr lang="en-US" altLang="ko-KR" sz="2800"/>
              <a:t>additive error </a:t>
            </a:r>
            <a:r>
              <a:rPr lang="ko-KR" altLang="en-US" sz="2800"/>
              <a:t>이외 모형을 사용하면서 </a:t>
            </a:r>
            <a:r>
              <a:rPr lang="en-US" altLang="ko-KR" sz="2800"/>
              <a:t>INTER option</a:t>
            </a:r>
            <a:r>
              <a:rPr lang="ko-KR" altLang="en-US" sz="2800"/>
              <a:t>을 넣지 않는 경우 목적함수 계산에는 </a:t>
            </a:r>
            <a:r>
              <a:rPr lang="en-US" altLang="ko-KR" sz="2800"/>
              <a:t>H0</a:t>
            </a:r>
            <a:r>
              <a:rPr lang="ko-KR" altLang="en-US" sz="2800"/>
              <a:t>를 사용하지만</a:t>
            </a:r>
            <a:r>
              <a:rPr lang="en-US" altLang="ko-KR" sz="2800"/>
              <a:t>, table</a:t>
            </a:r>
            <a:r>
              <a:rPr lang="ko-KR" altLang="en-US" sz="2800"/>
              <a:t>에는 </a:t>
            </a:r>
            <a:r>
              <a:rPr lang="en-US" altLang="ko-KR" sz="2800"/>
              <a:t>H1</a:t>
            </a:r>
            <a:r>
              <a:rPr lang="ko-KR" altLang="en-US" sz="2800"/>
              <a:t>을 출력한다</a:t>
            </a:r>
            <a:r>
              <a:rPr lang="en-US" altLang="ko-KR" sz="280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NONMEM</a:t>
            </a:r>
            <a:r>
              <a:rPr lang="ko-KR" altLang="en-US" sz="4000"/>
              <a:t>의 목적함수 </a:t>
            </a:r>
            <a:r>
              <a:rPr lang="en-US" altLang="ko-KR" sz="4000"/>
              <a:t>– FOCE</a:t>
            </a:r>
            <a:br>
              <a:rPr lang="en-US" altLang="ko-KR" sz="4000"/>
            </a:br>
            <a:r>
              <a:rPr lang="en-US" altLang="ko-KR" sz="3600">
                <a:solidFill>
                  <a:schemeClr val="hlink"/>
                </a:solidFill>
              </a:rPr>
              <a:t>(but not for FOCE with INTER)</a:t>
            </a:r>
          </a:p>
        </p:txBody>
      </p:sp>
      <p:graphicFrame>
        <p:nvGraphicFramePr>
          <p:cNvPr id="508932" name="Object 4"/>
          <p:cNvGraphicFramePr>
            <a:graphicFrameLocks noChangeAspect="1"/>
          </p:cNvGraphicFramePr>
          <p:nvPr/>
        </p:nvGraphicFramePr>
        <p:xfrm>
          <a:off x="755650" y="2205038"/>
          <a:ext cx="17272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77" name="Equation" r:id="rId3" imgW="634680" imgH="253800" progId="Equation.3">
                  <p:embed/>
                </p:oleObj>
              </mc:Choice>
              <mc:Fallback>
                <p:oleObj name="Equation" r:id="rId3" imgW="63468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205038"/>
                        <a:ext cx="1727200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34" name="Object 6"/>
          <p:cNvGraphicFramePr>
            <a:graphicFrameLocks noChangeAspect="1"/>
          </p:cNvGraphicFramePr>
          <p:nvPr/>
        </p:nvGraphicFramePr>
        <p:xfrm>
          <a:off x="755650" y="3068638"/>
          <a:ext cx="31686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78" name="Equation" r:id="rId5" imgW="1193800" imgH="266700" progId="Equation.3">
                  <p:embed/>
                </p:oleObj>
              </mc:Choice>
              <mc:Fallback>
                <p:oleObj name="Equation" r:id="rId5" imgW="1193800" imgH="266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68638"/>
                        <a:ext cx="316865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36" name="Object 8"/>
          <p:cNvGraphicFramePr>
            <a:graphicFrameLocks noChangeAspect="1"/>
          </p:cNvGraphicFramePr>
          <p:nvPr/>
        </p:nvGraphicFramePr>
        <p:xfrm>
          <a:off x="755650" y="4076700"/>
          <a:ext cx="41052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79" name="Equation" r:id="rId7" imgW="1841500" imgH="254000" progId="Equation.3">
                  <p:embed/>
                </p:oleObj>
              </mc:Choice>
              <mc:Fallback>
                <p:oleObj name="Equation" r:id="rId7" imgW="1841500" imgH="25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76700"/>
                        <a:ext cx="4105275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38" name="Object 10"/>
          <p:cNvGraphicFramePr>
            <a:graphicFrameLocks noChangeAspect="1"/>
          </p:cNvGraphicFramePr>
          <p:nvPr/>
        </p:nvGraphicFramePr>
        <p:xfrm>
          <a:off x="827088" y="4941888"/>
          <a:ext cx="374173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80" name="Equation" r:id="rId9" imgW="1549080" imgH="253800" progId="Equation.3">
                  <p:embed/>
                </p:oleObj>
              </mc:Choice>
              <mc:Fallback>
                <p:oleObj name="Equation" r:id="rId9" imgW="154908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941888"/>
                        <a:ext cx="3741737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40" name="Object 12"/>
          <p:cNvGraphicFramePr>
            <a:graphicFrameLocks noChangeAspect="1"/>
          </p:cNvGraphicFramePr>
          <p:nvPr/>
        </p:nvGraphicFramePr>
        <p:xfrm>
          <a:off x="6227763" y="4941888"/>
          <a:ext cx="115252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81" name="Equation" r:id="rId11" imgW="558800" imgH="444500" progId="Equation.3">
                  <p:embed/>
                </p:oleObj>
              </mc:Choice>
              <mc:Fallback>
                <p:oleObj name="Equation" r:id="rId11" imgW="558800" imgH="444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941888"/>
                        <a:ext cx="1152525" cy="95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42" name="Object 14"/>
          <p:cNvGraphicFramePr>
            <a:graphicFrameLocks noChangeAspect="1"/>
          </p:cNvGraphicFramePr>
          <p:nvPr/>
        </p:nvGraphicFramePr>
        <p:xfrm>
          <a:off x="7596188" y="4941888"/>
          <a:ext cx="129698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82" name="Equation" r:id="rId13" imgW="596900" imgH="419100" progId="Equation.3">
                  <p:embed/>
                </p:oleObj>
              </mc:Choice>
              <mc:Fallback>
                <p:oleObj name="Equation" r:id="rId13" imgW="5969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4941888"/>
                        <a:ext cx="1296987" cy="906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44" name="Object 16"/>
          <p:cNvGraphicFramePr>
            <a:graphicFrameLocks noChangeAspect="1"/>
          </p:cNvGraphicFramePr>
          <p:nvPr/>
        </p:nvGraphicFramePr>
        <p:xfrm>
          <a:off x="6227763" y="2276475"/>
          <a:ext cx="25193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83" name="Equation" r:id="rId15" imgW="1002865" imgH="253890" progId="Equation.3">
                  <p:embed/>
                </p:oleObj>
              </mc:Choice>
              <mc:Fallback>
                <p:oleObj name="Equation" r:id="rId15" imgW="1002865" imgH="25389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276475"/>
                        <a:ext cx="2519362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46" name="Object 18"/>
          <p:cNvGraphicFramePr>
            <a:graphicFrameLocks noChangeAspect="1"/>
          </p:cNvGraphicFramePr>
          <p:nvPr/>
        </p:nvGraphicFramePr>
        <p:xfrm>
          <a:off x="6227763" y="2997200"/>
          <a:ext cx="252095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84" name="Equation" r:id="rId17" imgW="1016000" imgH="254000" progId="Equation.3">
                  <p:embed/>
                </p:oleObj>
              </mc:Choice>
              <mc:Fallback>
                <p:oleObj name="Equation" r:id="rId17" imgW="1016000" imgH="254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997200"/>
                        <a:ext cx="2520950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48" name="Object 20"/>
          <p:cNvGraphicFramePr>
            <a:graphicFrameLocks noChangeAspect="1"/>
          </p:cNvGraphicFramePr>
          <p:nvPr/>
        </p:nvGraphicFramePr>
        <p:xfrm>
          <a:off x="6156325" y="3933825"/>
          <a:ext cx="27368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85" name="Equation" r:id="rId19" imgW="1041400" imgH="241300" progId="Equation.3">
                  <p:embed/>
                </p:oleObj>
              </mc:Choice>
              <mc:Fallback>
                <p:oleObj name="Equation" r:id="rId19" imgW="1041400" imgH="241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933825"/>
                        <a:ext cx="2736850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8950" name="Text Box 22"/>
          <p:cNvSpPr txBox="1">
            <a:spLocks noChangeArrowheads="1"/>
          </p:cNvSpPr>
          <p:nvPr/>
        </p:nvSpPr>
        <p:spPr bwMode="auto">
          <a:xfrm>
            <a:off x="755650" y="6237288"/>
            <a:ext cx="792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2400">
                <a:solidFill>
                  <a:schemeClr val="folHlink"/>
                </a:solidFill>
                <a:latin typeface="Verdana" pitchFamily="34" charset="0"/>
                <a:ea typeface="HY울릉도M" pitchFamily="18" charset="-127"/>
              </a:rPr>
              <a:t>All of the above is calculated with eta_true = EBE.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 = PRED or IPRE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205038"/>
            <a:ext cx="8135937" cy="42481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800"/>
              <a:t>PRED: Typical prediction with eta=0</a:t>
            </a:r>
            <a:br>
              <a:rPr lang="en-US" altLang="ko-KR" sz="2800"/>
            </a:br>
            <a:r>
              <a:rPr lang="en-US" altLang="ko-KR" sz="2800"/>
              <a:t>		F with eta=0 (F0)</a:t>
            </a:r>
          </a:p>
          <a:p>
            <a:pPr>
              <a:lnSpc>
                <a:spcPct val="80000"/>
              </a:lnSpc>
            </a:pPr>
            <a:r>
              <a:rPr lang="en-US" altLang="ko-KR" sz="2800"/>
              <a:t>IPRE: Individual prediction with EBE</a:t>
            </a:r>
            <a:br>
              <a:rPr lang="en-US" altLang="ko-KR" sz="2800"/>
            </a:br>
            <a:r>
              <a:rPr lang="en-US" altLang="ko-KR" sz="2800"/>
              <a:t>		F with eta=EBE (F1)</a:t>
            </a:r>
          </a:p>
          <a:p>
            <a:pPr>
              <a:lnSpc>
                <a:spcPct val="80000"/>
              </a:lnSpc>
            </a:pPr>
            <a:r>
              <a:rPr lang="en-US" altLang="ko-KR" sz="2800"/>
              <a:t>EBE: MAP, post hoc eta, realized eta</a:t>
            </a:r>
          </a:p>
          <a:p>
            <a:pPr>
              <a:lnSpc>
                <a:spcPct val="80000"/>
              </a:lnSpc>
            </a:pPr>
            <a:r>
              <a:rPr lang="en-US" altLang="ko-KR" sz="2800"/>
              <a:t>RES = Y – PRED (R0)</a:t>
            </a:r>
          </a:p>
          <a:p>
            <a:pPr>
              <a:lnSpc>
                <a:spcPct val="80000"/>
              </a:lnSpc>
            </a:pPr>
            <a:r>
              <a:rPr lang="en-US" altLang="ko-KR" sz="2800"/>
              <a:t>IRES = Y – IPRE (R1)</a:t>
            </a:r>
          </a:p>
          <a:p>
            <a:pPr>
              <a:lnSpc>
                <a:spcPct val="80000"/>
              </a:lnSpc>
            </a:pPr>
            <a:r>
              <a:rPr lang="en-US" altLang="ko-KR" sz="2800"/>
              <a:t>Some my own symbols here</a:t>
            </a:r>
          </a:p>
          <a:p>
            <a:pPr lvl="1">
              <a:lnSpc>
                <a:spcPct val="80000"/>
              </a:lnSpc>
            </a:pPr>
            <a:r>
              <a:rPr lang="en-US" altLang="ko-KR" sz="2400"/>
              <a:t>F1, F0, G1, G0, H1, H0, R1, R0</a:t>
            </a:r>
            <a:br>
              <a:rPr lang="en-US" altLang="ko-KR" sz="2400"/>
            </a:br>
            <a:r>
              <a:rPr lang="en-US" altLang="ko-KR" sz="2400"/>
              <a:t>1 means calculated with eta_true = EBE, </a:t>
            </a:r>
            <a:br>
              <a:rPr lang="en-US" altLang="ko-KR" sz="2400"/>
            </a:br>
            <a:r>
              <a:rPr lang="en-US" altLang="ko-KR" sz="2400"/>
              <a:t>0 means calculated with eta_true = 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Verdana"/>
        <a:ea typeface="HY울릉도M"/>
        <a:cs typeface=""/>
      </a:majorFont>
      <a:minorFont>
        <a:latin typeface="Verdana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Char char="n"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Char char="n"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HY울릉도M" pitchFamily="18" charset="-127"/>
          </a:defRPr>
        </a:defPPr>
      </a:lstStyle>
    </a:ln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울산의대 서울아산병원</Template>
  <TotalTime>1941</TotalTime>
  <Words>836</Words>
  <Application>Microsoft Office PowerPoint</Application>
  <PresentationFormat>화면 슬라이드 쇼(4:3)</PresentationFormat>
  <Paragraphs>98</Paragraphs>
  <Slides>17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HY울릉도M</vt:lpstr>
      <vt:lpstr>MS Gothic</vt:lpstr>
      <vt:lpstr>굴림</vt:lpstr>
      <vt:lpstr>Cambria Math</vt:lpstr>
      <vt:lpstr>Symbol</vt:lpstr>
      <vt:lpstr>Verdana</vt:lpstr>
      <vt:lpstr>Wingdings</vt:lpstr>
      <vt:lpstr>파스텔톤</vt:lpstr>
      <vt:lpstr>Equation</vt:lpstr>
      <vt:lpstr>NONMEM VI Estimation Method 2 – FOCE</vt:lpstr>
      <vt:lpstr>Taylor Series Expansion of F (prediction function)</vt:lpstr>
      <vt:lpstr>FO method</vt:lpstr>
      <vt:lpstr>FOCE without INTER</vt:lpstr>
      <vt:lpstr>FOCE with INTER (FOCEI)</vt:lpstr>
      <vt:lpstr>INTER option</vt:lpstr>
      <vt:lpstr>INTER option</vt:lpstr>
      <vt:lpstr>NONMEM의 목적함수 – FOCE (but not for FOCE with INTER)</vt:lpstr>
      <vt:lpstr>F = PRED or IPRE</vt:lpstr>
      <vt:lpstr>POSTHOC option</vt:lpstr>
      <vt:lpstr>Demonstration</vt:lpstr>
      <vt:lpstr>Example of Control File (THEO data in NONMEM)</vt:lpstr>
      <vt:lpstr>WRES vs CWRES CWRES: Condition WRES</vt:lpstr>
      <vt:lpstr>Fragments of R script FO의 확장: WRES -&gt; CWRES</vt:lpstr>
      <vt:lpstr>Fragments of R script Laplacian의 단순화</vt:lpstr>
      <vt:lpstr>당부의 말</vt:lpstr>
      <vt:lpstr>After learning LAPL method</vt:lpstr>
    </vt:vector>
  </TitlesOfParts>
  <Company>Asan Medical Center, University of Ulsan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NONMEM® 소개</dc:title>
  <dc:creator>Kyun-Seop Bae</dc:creator>
  <cp:lastModifiedBy>Kyun-Seop Bae</cp:lastModifiedBy>
  <cp:revision>304</cp:revision>
  <dcterms:created xsi:type="dcterms:W3CDTF">2009-08-24T01:47:51Z</dcterms:created>
  <dcterms:modified xsi:type="dcterms:W3CDTF">2017-02-21T03:51:12Z</dcterms:modified>
</cp:coreProperties>
</file>