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4"/>
  </p:notesMasterIdLst>
  <p:sldIdLst>
    <p:sldId id="256" r:id="rId2"/>
    <p:sldId id="267" r:id="rId3"/>
    <p:sldId id="274" r:id="rId4"/>
    <p:sldId id="272" r:id="rId5"/>
    <p:sldId id="275" r:id="rId6"/>
    <p:sldId id="273" r:id="rId7"/>
    <p:sldId id="269" r:id="rId8"/>
    <p:sldId id="270" r:id="rId9"/>
    <p:sldId id="271" r:id="rId10"/>
    <p:sldId id="277" r:id="rId11"/>
    <p:sldId id="276" r:id="rId12"/>
    <p:sldId id="278" r:id="rId13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20000"/>
      </a:spcBef>
      <a:spcAft>
        <a:spcPct val="0"/>
      </a:spcAft>
      <a:buClr>
        <a:schemeClr val="folHlink"/>
      </a:buClr>
      <a:buSzPct val="60000"/>
      <a:buFont typeface="Wingdings" pitchFamily="2" charset="2"/>
      <a:buChar char="n"/>
      <a:defRPr kumimoji="1" sz="2800" kern="1200">
        <a:solidFill>
          <a:schemeClr val="tx1"/>
        </a:solidFill>
        <a:latin typeface="Verdana" pitchFamily="34" charset="0"/>
        <a:ea typeface="HY울릉도M" pitchFamily="18" charset="-127"/>
        <a:cs typeface="+mn-cs"/>
      </a:defRPr>
    </a:lvl1pPr>
    <a:lvl2pPr marL="457200" algn="l" rtl="0" fontAlgn="base" latinLnBrk="1">
      <a:spcBef>
        <a:spcPct val="20000"/>
      </a:spcBef>
      <a:spcAft>
        <a:spcPct val="0"/>
      </a:spcAft>
      <a:buClr>
        <a:schemeClr val="folHlink"/>
      </a:buClr>
      <a:buSzPct val="60000"/>
      <a:buFont typeface="Wingdings" pitchFamily="2" charset="2"/>
      <a:buChar char="n"/>
      <a:defRPr kumimoji="1" sz="2800" kern="1200">
        <a:solidFill>
          <a:schemeClr val="tx1"/>
        </a:solidFill>
        <a:latin typeface="Verdana" pitchFamily="34" charset="0"/>
        <a:ea typeface="HY울릉도M" pitchFamily="18" charset="-127"/>
        <a:cs typeface="+mn-cs"/>
      </a:defRPr>
    </a:lvl2pPr>
    <a:lvl3pPr marL="914400" algn="l" rtl="0" fontAlgn="base" latinLnBrk="1">
      <a:spcBef>
        <a:spcPct val="20000"/>
      </a:spcBef>
      <a:spcAft>
        <a:spcPct val="0"/>
      </a:spcAft>
      <a:buClr>
        <a:schemeClr val="folHlink"/>
      </a:buClr>
      <a:buSzPct val="60000"/>
      <a:buFont typeface="Wingdings" pitchFamily="2" charset="2"/>
      <a:buChar char="n"/>
      <a:defRPr kumimoji="1" sz="2800" kern="1200">
        <a:solidFill>
          <a:schemeClr val="tx1"/>
        </a:solidFill>
        <a:latin typeface="Verdana" pitchFamily="34" charset="0"/>
        <a:ea typeface="HY울릉도M" pitchFamily="18" charset="-127"/>
        <a:cs typeface="+mn-cs"/>
      </a:defRPr>
    </a:lvl3pPr>
    <a:lvl4pPr marL="1371600" algn="l" rtl="0" fontAlgn="base" latinLnBrk="1">
      <a:spcBef>
        <a:spcPct val="20000"/>
      </a:spcBef>
      <a:spcAft>
        <a:spcPct val="0"/>
      </a:spcAft>
      <a:buClr>
        <a:schemeClr val="folHlink"/>
      </a:buClr>
      <a:buSzPct val="60000"/>
      <a:buFont typeface="Wingdings" pitchFamily="2" charset="2"/>
      <a:buChar char="n"/>
      <a:defRPr kumimoji="1" sz="2800" kern="1200">
        <a:solidFill>
          <a:schemeClr val="tx1"/>
        </a:solidFill>
        <a:latin typeface="Verdana" pitchFamily="34" charset="0"/>
        <a:ea typeface="HY울릉도M" pitchFamily="18" charset="-127"/>
        <a:cs typeface="+mn-cs"/>
      </a:defRPr>
    </a:lvl4pPr>
    <a:lvl5pPr marL="1828800" algn="l" rtl="0" fontAlgn="base" latinLnBrk="1">
      <a:spcBef>
        <a:spcPct val="20000"/>
      </a:spcBef>
      <a:spcAft>
        <a:spcPct val="0"/>
      </a:spcAft>
      <a:buClr>
        <a:schemeClr val="folHlink"/>
      </a:buClr>
      <a:buSzPct val="60000"/>
      <a:buFont typeface="Wingdings" pitchFamily="2" charset="2"/>
      <a:buChar char="n"/>
      <a:defRPr kumimoji="1" sz="2800" kern="1200">
        <a:solidFill>
          <a:schemeClr val="tx1"/>
        </a:solidFill>
        <a:latin typeface="Verdana" pitchFamily="34" charset="0"/>
        <a:ea typeface="HY울릉도M" pitchFamily="18" charset="-127"/>
        <a:cs typeface="+mn-cs"/>
      </a:defRPr>
    </a:lvl5pPr>
    <a:lvl6pPr marL="2286000" algn="l" defTabSz="914400" rtl="0" eaLnBrk="1" latinLnBrk="1" hangingPunct="1">
      <a:defRPr kumimoji="1" sz="2800" kern="1200">
        <a:solidFill>
          <a:schemeClr val="tx1"/>
        </a:solidFill>
        <a:latin typeface="Verdana" pitchFamily="34" charset="0"/>
        <a:ea typeface="HY울릉도M" pitchFamily="18" charset="-127"/>
        <a:cs typeface="+mn-cs"/>
      </a:defRPr>
    </a:lvl6pPr>
    <a:lvl7pPr marL="2743200" algn="l" defTabSz="914400" rtl="0" eaLnBrk="1" latinLnBrk="1" hangingPunct="1">
      <a:defRPr kumimoji="1" sz="2800" kern="1200">
        <a:solidFill>
          <a:schemeClr val="tx1"/>
        </a:solidFill>
        <a:latin typeface="Verdana" pitchFamily="34" charset="0"/>
        <a:ea typeface="HY울릉도M" pitchFamily="18" charset="-127"/>
        <a:cs typeface="+mn-cs"/>
      </a:defRPr>
    </a:lvl7pPr>
    <a:lvl8pPr marL="3200400" algn="l" defTabSz="914400" rtl="0" eaLnBrk="1" latinLnBrk="1" hangingPunct="1">
      <a:defRPr kumimoji="1" sz="2800" kern="1200">
        <a:solidFill>
          <a:schemeClr val="tx1"/>
        </a:solidFill>
        <a:latin typeface="Verdana" pitchFamily="34" charset="0"/>
        <a:ea typeface="HY울릉도M" pitchFamily="18" charset="-127"/>
        <a:cs typeface="+mn-cs"/>
      </a:defRPr>
    </a:lvl8pPr>
    <a:lvl9pPr marL="3657600" algn="l" defTabSz="914400" rtl="0" eaLnBrk="1" latinLnBrk="1" hangingPunct="1">
      <a:defRPr kumimoji="1" sz="2800" kern="1200">
        <a:solidFill>
          <a:schemeClr val="tx1"/>
        </a:solidFill>
        <a:latin typeface="Verdana" pitchFamily="34" charset="0"/>
        <a:ea typeface="HY울릉도M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00" d="100"/>
          <a:sy n="100" d="100"/>
        </p:scale>
        <p:origin x="90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7" Type="http://schemas.openxmlformats.org/officeDocument/2006/relationships/image" Target="../media/image22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6" Type="http://schemas.openxmlformats.org/officeDocument/2006/relationships/image" Target="../media/image21.wmf"/><Relationship Id="rId5" Type="http://schemas.openxmlformats.org/officeDocument/2006/relationships/image" Target="../media/image20.wmf"/><Relationship Id="rId4" Type="http://schemas.openxmlformats.org/officeDocument/2006/relationships/image" Target="../media/image19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88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788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3C990569-D227-4E83-97A5-4209CB93967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854782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pic>
        <p:nvPicPr>
          <p:cNvPr id="14" name="Picture 17" descr="new_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525" y="5013325"/>
            <a:ext cx="792163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8" descr="UU Logo Tran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4941888"/>
            <a:ext cx="935038" cy="890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19" descr="국문좌우-흑-글자만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00" y="5445125"/>
            <a:ext cx="2087563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20" descr="logotype01 copy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938" y="5013325"/>
            <a:ext cx="2076450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ko-KR" altLang="en-US" noProof="0"/>
              <a:t>마스터 제목 스타일 편집</a:t>
            </a:r>
          </a:p>
        </p:txBody>
      </p:sp>
      <p:sp>
        <p:nvSpPr>
          <p:cNvPr id="6157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766763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ko-KR" altLang="en-US" noProof="0"/>
              <a:t>마스터 부제목 스타일 편집</a:t>
            </a:r>
          </a:p>
        </p:txBody>
      </p:sp>
      <p:sp>
        <p:nvSpPr>
          <p:cNvPr id="18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9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DF81AAF3-E569-4BC4-9095-4361B9EA1D3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02632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AFDC5C-6639-413B-B0A1-1451800D056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84884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64503D-0422-42C0-9798-C1ABD4EB9A4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47785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CE60FD-0B24-4195-A06D-E830E2EFA59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34987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DC79D0-920B-4674-9D56-C8B5893E959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4166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D3D756-431E-4D21-92C9-6C8D7D0F5AF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60740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A30D37-AD65-453F-AC6F-6B4DCFB3E18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61540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942631-AB90-45B5-898A-97BCC2406B0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87170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FEEF9A-6F0B-4672-A70E-EE1603FFB2F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879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B0A33D-5D39-4C0F-B99B-B9EF64FE63C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34782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3F564A-7D44-41EE-B7AA-FA9B3527E95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13711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latinLnBrk="0">
              <a:spcBef>
                <a:spcPct val="0"/>
              </a:spcBef>
              <a:buClrTx/>
              <a:buSzTx/>
              <a:buFontTx/>
              <a:buNone/>
            </a:pPr>
            <a:endParaRPr lang="ja-JP" altLang="en-US" sz="2400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latinLnBrk="0">
              <a:spcBef>
                <a:spcPct val="0"/>
              </a:spcBef>
              <a:buClrTx/>
              <a:buSzTx/>
              <a:buFontTx/>
              <a:buNone/>
            </a:pPr>
            <a:endParaRPr lang="ja-JP" altLang="en-US" sz="240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latinLnBrk="0">
              <a:spcBef>
                <a:spcPct val="0"/>
              </a:spcBef>
              <a:buClrTx/>
              <a:buSzTx/>
              <a:buFontTx/>
              <a:buNone/>
            </a:pPr>
            <a:endParaRPr lang="ja-JP" altLang="en-US" sz="240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latinLnBrk="0">
              <a:spcBef>
                <a:spcPct val="0"/>
              </a:spcBef>
              <a:buClrTx/>
              <a:buSzTx/>
              <a:buFontTx/>
              <a:buNone/>
            </a:pPr>
            <a:endParaRPr lang="ja-JP" altLang="en-US" sz="2400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latinLnBrk="0">
              <a:spcBef>
                <a:spcPct val="0"/>
              </a:spcBef>
              <a:buClrTx/>
              <a:buSzTx/>
              <a:buFontTx/>
              <a:buNone/>
            </a:pPr>
            <a:endParaRPr lang="ja-JP" altLang="en-US" sz="2400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latinLnBrk="0">
              <a:spcBef>
                <a:spcPct val="0"/>
              </a:spcBef>
              <a:buClrTx/>
              <a:buSzTx/>
              <a:buFontTx/>
              <a:buNone/>
            </a:pPr>
            <a:endParaRPr lang="ja-JP" altLang="en-US" sz="240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latinLnBrk="0">
              <a:spcBef>
                <a:spcPct val="0"/>
              </a:spcBef>
              <a:buClrTx/>
              <a:buSzTx/>
              <a:buFontTx/>
              <a:buNone/>
            </a:pPr>
            <a:endParaRPr lang="ja-JP" altLang="en-US" sz="240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131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kumimoji="0" sz="14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32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buSzTx/>
              <a:buFontTx/>
              <a:buNone/>
              <a:defRPr kumimoji="0" sz="14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33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kumimoji="0" sz="1400"/>
            </a:lvl1pPr>
          </a:lstStyle>
          <a:p>
            <a:pPr>
              <a:defRPr/>
            </a:pPr>
            <a:fld id="{C0AAB34C-011D-4470-817F-DDE72D2862E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Verdana" pitchFamily="34" charset="0"/>
          <a:ea typeface="HY울릉도M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Verdana" pitchFamily="34" charset="0"/>
          <a:ea typeface="HY울릉도M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Verdana" pitchFamily="34" charset="0"/>
          <a:ea typeface="HY울릉도M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Verdana" pitchFamily="34" charset="0"/>
          <a:ea typeface="HY울릉도M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Verdana" pitchFamily="34" charset="0"/>
          <a:ea typeface="HY울릉도M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Verdana" pitchFamily="34" charset="0"/>
          <a:ea typeface="HY울릉도M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Verdana" pitchFamily="34" charset="0"/>
          <a:ea typeface="HY울릉도M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Verdana" pitchFamily="34" charset="0"/>
          <a:ea typeface="HY울릉도M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image" Target="../media/image8.png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7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9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2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5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13" Type="http://schemas.openxmlformats.org/officeDocument/2006/relationships/image" Target="../media/image8.png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12" Type="http://schemas.openxmlformats.org/officeDocument/2006/relationships/image" Target="../media/image20.wmf"/><Relationship Id="rId17" Type="http://schemas.openxmlformats.org/officeDocument/2006/relationships/image" Target="../media/image22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7.bin"/><Relationship Id="rId1" Type="http://schemas.openxmlformats.org/officeDocument/2006/relationships/vmlDrawing" Target="../drawings/vmlDrawing5.vml"/><Relationship Id="rId6" Type="http://schemas.openxmlformats.org/officeDocument/2006/relationships/image" Target="../media/image17.wmf"/><Relationship Id="rId11" Type="http://schemas.openxmlformats.org/officeDocument/2006/relationships/oleObject" Target="../embeddings/oleObject15.bin"/><Relationship Id="rId5" Type="http://schemas.openxmlformats.org/officeDocument/2006/relationships/oleObject" Target="../embeddings/oleObject12.bin"/><Relationship Id="rId15" Type="http://schemas.openxmlformats.org/officeDocument/2006/relationships/image" Target="../media/image21.wmf"/><Relationship Id="rId10" Type="http://schemas.openxmlformats.org/officeDocument/2006/relationships/image" Target="../media/image19.wmf"/><Relationship Id="rId4" Type="http://schemas.openxmlformats.org/officeDocument/2006/relationships/image" Target="../media/image16.wmf"/><Relationship Id="rId9" Type="http://schemas.openxmlformats.org/officeDocument/2006/relationships/oleObject" Target="../embeddings/oleObject14.bin"/><Relationship Id="rId14" Type="http://schemas.openxmlformats.org/officeDocument/2006/relationships/oleObject" Target="../embeddings/oleObject16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23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24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25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188" y="1628775"/>
            <a:ext cx="7772400" cy="1462088"/>
          </a:xfrm>
        </p:spPr>
        <p:txBody>
          <a:bodyPr/>
          <a:lstStyle/>
          <a:p>
            <a:pPr algn="ctr" eaLnBrk="1" hangingPunct="1"/>
            <a:r>
              <a:rPr lang="en-US" altLang="ko-KR"/>
              <a:t>NONMEM VI Estimation Method 3 – Laplacian</a:t>
            </a:r>
            <a:endParaRPr lang="en-US" altLang="ko-KR" sz="2800" baseline="3000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31913" y="4076700"/>
            <a:ext cx="6400800" cy="76676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ko-KR" altLang="en-US" sz="2400"/>
              <a:t>배 균 섭</a:t>
            </a:r>
          </a:p>
          <a:p>
            <a:pPr eaLnBrk="1" hangingPunct="1">
              <a:lnSpc>
                <a:spcPct val="80000"/>
              </a:lnSpc>
            </a:pPr>
            <a:r>
              <a:rPr lang="ko-KR" altLang="en-US" sz="2400"/>
              <a:t>임상약리학과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Demonstration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60000"/>
              </a:lnSpc>
            </a:pPr>
            <a:r>
              <a:rPr lang="en-US" altLang="ko-KR" sz="2400"/>
              <a:t>LAPLACIAN without INTER only can be demonstrated, because in case of LAPLACIAN with INTER, G, H cannot be printed. </a:t>
            </a:r>
          </a:p>
          <a:p>
            <a:pPr eaLnBrk="1" hangingPunct="1">
              <a:lnSpc>
                <a:spcPct val="160000"/>
              </a:lnSpc>
            </a:pPr>
            <a:r>
              <a:rPr lang="en-US" altLang="ko-KR" sz="2400"/>
              <a:t>Compare OFV in two ways</a:t>
            </a:r>
          </a:p>
          <a:p>
            <a:pPr lvl="1" eaLnBrk="1" hangingPunct="1">
              <a:lnSpc>
                <a:spcPct val="160000"/>
              </a:lnSpc>
            </a:pPr>
            <a:r>
              <a:rPr lang="en-US" altLang="ko-KR" sz="2000"/>
              <a:t>LAPLACIAN OFV</a:t>
            </a:r>
          </a:p>
          <a:p>
            <a:pPr lvl="1" eaLnBrk="1" hangingPunct="1">
              <a:lnSpc>
                <a:spcPct val="160000"/>
              </a:lnSpc>
            </a:pPr>
            <a:r>
              <a:rPr lang="en-US" altLang="ko-KR" sz="2000"/>
              <a:t>Approximation of LAPL objective function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Example of Control File</a:t>
            </a:r>
            <a:br>
              <a:rPr lang="en-US" altLang="ko-KR"/>
            </a:br>
            <a:r>
              <a:rPr lang="en-US" altLang="ko-KR" sz="3200"/>
              <a:t>(THEO data in NONMEM)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2133600"/>
            <a:ext cx="8135937" cy="47244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ko-KR" sz="1800" dirty="0"/>
              <a:t>$ABBREVIATED COMRES=6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ko-KR" sz="1800" dirty="0"/>
              <a:t>$PRED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ko-KR" sz="1800" dirty="0"/>
              <a:t>…</a:t>
            </a:r>
          </a:p>
          <a:p>
            <a:pPr eaLnBrk="1" hangingPunct="1">
              <a:buFont typeface="Wingdings" pitchFamily="2" charset="2"/>
              <a:buNone/>
            </a:pPr>
            <a:r>
              <a:rPr lang="pt-BR" altLang="ko-KR" sz="1800" dirty="0"/>
              <a:t>"LAST</a:t>
            </a:r>
          </a:p>
          <a:p>
            <a:pPr eaLnBrk="1" hangingPunct="1">
              <a:buFont typeface="Wingdings" pitchFamily="2" charset="2"/>
              <a:buNone/>
            </a:pPr>
            <a:r>
              <a:rPr lang="pt-BR" altLang="ko-KR" sz="1800" dirty="0"/>
              <a:t>"  COM(1) = G(1,2)</a:t>
            </a:r>
          </a:p>
          <a:p>
            <a:pPr eaLnBrk="1" hangingPunct="1">
              <a:buFont typeface="Wingdings" pitchFamily="2" charset="2"/>
              <a:buNone/>
            </a:pPr>
            <a:r>
              <a:rPr lang="pt-BR" altLang="ko-KR" sz="1800" dirty="0"/>
              <a:t>"  COM(2) = G(2,2)</a:t>
            </a:r>
          </a:p>
          <a:p>
            <a:pPr eaLnBrk="1" hangingPunct="1">
              <a:buFont typeface="Wingdings" pitchFamily="2" charset="2"/>
              <a:buNone/>
            </a:pPr>
            <a:r>
              <a:rPr lang="pt-BR" altLang="ko-KR" sz="1800" dirty="0"/>
              <a:t>"  COM(3) = G(2,3)</a:t>
            </a:r>
          </a:p>
          <a:p>
            <a:pPr eaLnBrk="1" hangingPunct="1">
              <a:buFont typeface="Wingdings" pitchFamily="2" charset="2"/>
              <a:buNone/>
            </a:pPr>
            <a:r>
              <a:rPr lang="pt-BR" altLang="ko-KR" sz="1800" dirty="0"/>
              <a:t>"  COM(4) = G(3,2)</a:t>
            </a:r>
          </a:p>
          <a:p>
            <a:pPr eaLnBrk="1" hangingPunct="1">
              <a:buFont typeface="Wingdings" pitchFamily="2" charset="2"/>
              <a:buNone/>
            </a:pPr>
            <a:r>
              <a:rPr lang="pt-BR" altLang="ko-KR" sz="1800" dirty="0"/>
              <a:t>"  COM(5) = G(3,3)</a:t>
            </a:r>
          </a:p>
          <a:p>
            <a:pPr eaLnBrk="1" hangingPunct="1">
              <a:buFont typeface="Wingdings" pitchFamily="2" charset="2"/>
              <a:buNone/>
            </a:pPr>
            <a:r>
              <a:rPr lang="pt-BR" altLang="ko-KR" sz="1800" dirty="0"/>
              <a:t>"  COM(6) = G(3,4)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ko-KR" sz="1800" dirty="0"/>
              <a:t>$EST MAX=9999 METHOD=COND LAPL</a:t>
            </a:r>
            <a:endParaRPr lang="pt-BR" altLang="ko-KR" sz="1800" dirty="0"/>
          </a:p>
          <a:p>
            <a:pPr eaLnBrk="1" hangingPunct="1">
              <a:buFont typeface="Wingdings" pitchFamily="2" charset="2"/>
              <a:buNone/>
            </a:pPr>
            <a:r>
              <a:rPr lang="en-US" altLang="ko-KR" sz="1800" dirty="0"/>
              <a:t>$TAB ID TIME IPRE G11 G21 G31 H11 </a:t>
            </a:r>
            <a:r>
              <a:rPr lang="pt-BR" altLang="ko-KR" sz="1800" dirty="0"/>
              <a:t>G12=COM(1) G22=COM(2) G23=COM(3) G32=COM(4) G33=COM(5) G34=COM(6)</a:t>
            </a:r>
          </a:p>
          <a:p>
            <a:pPr eaLnBrk="1" hangingPunct="1">
              <a:buFont typeface="Wingdings" pitchFamily="2" charset="2"/>
              <a:buNone/>
            </a:pPr>
            <a:r>
              <a:rPr lang="pt-BR" altLang="ko-KR" sz="1800" dirty="0"/>
              <a:t>     </a:t>
            </a:r>
            <a:r>
              <a:rPr lang="en-US" altLang="ko-KR" sz="1800" dirty="0"/>
              <a:t>FILE=</a:t>
            </a:r>
            <a:r>
              <a:rPr lang="en-US" altLang="ko-KR" sz="1800" dirty="0" err="1"/>
              <a:t>sdtab</a:t>
            </a:r>
            <a:r>
              <a:rPr lang="en-US" altLang="ko-KR" sz="1800" dirty="0"/>
              <a:t> NOPRINT ONEHEADER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Fragment of R script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2060575"/>
            <a:ext cx="8351837" cy="47974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ko-KR" altLang="fr-FR" sz="2000" b="1" dirty="0">
                <a:latin typeface="MS Gothic" pitchFamily="49" charset="-128"/>
                <a:ea typeface="MS Gothic" pitchFamily="49" charset="-128"/>
              </a:rPr>
              <a:t>  </a:t>
            </a:r>
            <a:r>
              <a:rPr lang="nl-NL" altLang="ko-KR" sz="2000" b="1" dirty="0">
                <a:latin typeface="MS Gothic" pitchFamily="49" charset="-128"/>
                <a:ea typeface="MS Gothic" pitchFamily="49" charset="-128"/>
              </a:rPr>
              <a:t>COVi   &lt;- diag(diag(Hi %*% SG %*% t(Hi)))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 b="1" dirty="0">
                <a:latin typeface="MS Gothic" pitchFamily="49" charset="-128"/>
                <a:ea typeface="MS Gothic" pitchFamily="49" charset="-128"/>
              </a:rPr>
              <a:t>  Term1  &lt;- log(</a:t>
            </a:r>
            <a:r>
              <a:rPr lang="en-US" altLang="ko-KR" sz="2000" b="1" dirty="0" err="1">
                <a:latin typeface="MS Gothic" pitchFamily="49" charset="-128"/>
                <a:ea typeface="MS Gothic" pitchFamily="49" charset="-128"/>
              </a:rPr>
              <a:t>det</a:t>
            </a:r>
            <a:r>
              <a:rPr lang="en-US" altLang="ko-KR" sz="2000" b="1" dirty="0">
                <a:latin typeface="MS Gothic" pitchFamily="49" charset="-128"/>
                <a:ea typeface="MS Gothic" pitchFamily="49" charset="-128"/>
              </a:rPr>
              <a:t>(</a:t>
            </a:r>
            <a:r>
              <a:rPr lang="en-US" altLang="ko-KR" sz="2000" b="1" dirty="0" err="1">
                <a:latin typeface="MS Gothic" pitchFamily="49" charset="-128"/>
                <a:ea typeface="MS Gothic" pitchFamily="49" charset="-128"/>
              </a:rPr>
              <a:t>COVi</a:t>
            </a:r>
            <a:r>
              <a:rPr lang="en-US" altLang="ko-KR" sz="2000" b="1" dirty="0">
                <a:latin typeface="MS Gothic" pitchFamily="49" charset="-128"/>
                <a:ea typeface="MS Gothic" pitchFamily="49" charset="-128"/>
              </a:rPr>
              <a:t>) + t(Yi-F1i)%*% solve(</a:t>
            </a:r>
            <a:r>
              <a:rPr lang="en-US" altLang="ko-KR" sz="2000" b="1" dirty="0" err="1">
                <a:latin typeface="MS Gothic" pitchFamily="49" charset="-128"/>
                <a:ea typeface="MS Gothic" pitchFamily="49" charset="-128"/>
              </a:rPr>
              <a:t>COVi</a:t>
            </a:r>
            <a:r>
              <a:rPr lang="en-US" altLang="ko-KR" sz="2000" b="1" dirty="0">
                <a:latin typeface="MS Gothic" pitchFamily="49" charset="-128"/>
                <a:ea typeface="MS Gothic" pitchFamily="49" charset="-128"/>
              </a:rPr>
              <a:t>) %*%(Yi-F1i)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 b="1" dirty="0">
                <a:latin typeface="MS Gothic" pitchFamily="49" charset="-128"/>
                <a:ea typeface="MS Gothic" pitchFamily="49" charset="-128"/>
              </a:rPr>
              <a:t>  Term2  &lt;- determinant(OM, logarithm=T)$modulus[[1]]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 b="1" dirty="0">
                <a:latin typeface="MS Gothic" pitchFamily="49" charset="-128"/>
                <a:ea typeface="MS Gothic" pitchFamily="49" charset="-128"/>
              </a:rPr>
              <a:t>  Term3  &lt;- t(</a:t>
            </a:r>
            <a:r>
              <a:rPr lang="en-US" altLang="ko-KR" sz="2000" b="1" dirty="0" err="1">
                <a:latin typeface="MS Gothic" pitchFamily="49" charset="-128"/>
                <a:ea typeface="MS Gothic" pitchFamily="49" charset="-128"/>
              </a:rPr>
              <a:t>ETAi</a:t>
            </a:r>
            <a:r>
              <a:rPr lang="en-US" altLang="ko-KR" sz="2000" b="1" dirty="0">
                <a:latin typeface="MS Gothic" pitchFamily="49" charset="-128"/>
                <a:ea typeface="MS Gothic" pitchFamily="49" charset="-128"/>
              </a:rPr>
              <a:t>) %*% solve(OM) %*% </a:t>
            </a:r>
            <a:r>
              <a:rPr lang="en-US" altLang="ko-KR" sz="2000" b="1" dirty="0" err="1">
                <a:latin typeface="MS Gothic" pitchFamily="49" charset="-128"/>
                <a:ea typeface="MS Gothic" pitchFamily="49" charset="-128"/>
              </a:rPr>
              <a:t>ETAi</a:t>
            </a:r>
            <a:endParaRPr lang="en-US" altLang="ko-KR" sz="2000" b="1" dirty="0">
              <a:latin typeface="MS Gothic" pitchFamily="49" charset="-128"/>
              <a:ea typeface="MS Gothic" pitchFamily="49" charset="-128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 b="1" dirty="0">
                <a:latin typeface="MS Gothic" pitchFamily="49" charset="-128"/>
                <a:ea typeface="MS Gothic" pitchFamily="49" charset="-128"/>
              </a:rPr>
              <a:t> 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 b="1" dirty="0">
                <a:latin typeface="MS Gothic" pitchFamily="49" charset="-128"/>
                <a:ea typeface="MS Gothic" pitchFamily="49" charset="-128"/>
              </a:rPr>
              <a:t>  </a:t>
            </a:r>
            <a:r>
              <a:rPr lang="en-US" altLang="ko-KR" sz="2000" b="1" dirty="0" err="1">
                <a:latin typeface="MS Gothic" pitchFamily="49" charset="-128"/>
                <a:ea typeface="MS Gothic" pitchFamily="49" charset="-128"/>
              </a:rPr>
              <a:t>nRec</a:t>
            </a:r>
            <a:r>
              <a:rPr lang="en-US" altLang="ko-KR" sz="2000" b="1" dirty="0">
                <a:latin typeface="MS Gothic" pitchFamily="49" charset="-128"/>
                <a:ea typeface="MS Gothic" pitchFamily="49" charset="-128"/>
              </a:rPr>
              <a:t>   &lt;- length(Yi)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 b="1" dirty="0">
                <a:latin typeface="MS Gothic" pitchFamily="49" charset="-128"/>
                <a:ea typeface="MS Gothic" pitchFamily="49" charset="-128"/>
              </a:rPr>
              <a:t>  D      &lt;- </a:t>
            </a:r>
            <a:r>
              <a:rPr lang="en-US" altLang="ko-KR" sz="2000" b="1" dirty="0" err="1">
                <a:latin typeface="MS Gothic" pitchFamily="49" charset="-128"/>
                <a:ea typeface="MS Gothic" pitchFamily="49" charset="-128"/>
              </a:rPr>
              <a:t>DATi</a:t>
            </a:r>
            <a:r>
              <a:rPr lang="en-US" altLang="ko-KR" sz="2000" b="1" dirty="0">
                <a:latin typeface="MS Gothic" pitchFamily="49" charset="-128"/>
                <a:ea typeface="MS Gothic" pitchFamily="49" charset="-128"/>
              </a:rPr>
              <a:t>[,c("G12","G22","G23","G32","G33","G34")]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 b="1" dirty="0">
                <a:latin typeface="MS Gothic" pitchFamily="49" charset="-128"/>
                <a:ea typeface="MS Gothic" pitchFamily="49" charset="-128"/>
              </a:rPr>
              <a:t>  </a:t>
            </a:r>
            <a:r>
              <a:rPr lang="pt-BR" altLang="ko-KR" sz="2000" b="1" dirty="0">
                <a:latin typeface="MS Gothic" pitchFamily="49" charset="-128"/>
                <a:ea typeface="MS Gothic" pitchFamily="49" charset="-128"/>
              </a:rPr>
              <a:t>Hsum   &lt;- matrix(rep(0, nEta*nEta), nrow=nEta, ncol=nEta)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pt-BR" altLang="ko-KR" sz="2000" b="1" dirty="0">
                <a:latin typeface="MS Gothic" pitchFamily="49" charset="-128"/>
                <a:ea typeface="MS Gothic" pitchFamily="49" charset="-128"/>
              </a:rPr>
              <a:t>  for (j in 1:nRec) {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pt-BR" altLang="ko-KR" sz="1800" b="1" dirty="0">
                <a:latin typeface="Arial Narrow" pitchFamily="34" charset="0"/>
                <a:ea typeface="MS Gothic" pitchFamily="49" charset="-128"/>
                <a:cs typeface="Arial" pitchFamily="34" charset="0"/>
              </a:rPr>
              <a:t>       Dmat &lt;- matrix( c(D[j,1], D[j,2], D[j,4], D[j,2], D[j,3], D[j,5], D[j,4], D[j,5], D[j,6]), nrow=nEta)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pt-BR" altLang="ko-KR" sz="1800" b="1" dirty="0">
                <a:latin typeface="Arial Narrow" pitchFamily="34" charset="0"/>
                <a:ea typeface="MS Gothic" pitchFamily="49" charset="-128"/>
                <a:cs typeface="Arial" pitchFamily="34" charset="0"/>
              </a:rPr>
              <a:t>       Hsum &lt;- Hsum </a:t>
            </a:r>
            <a:r>
              <a:rPr lang="pt-BR" altLang="ko-KR" sz="1800" b="1">
                <a:latin typeface="Arial Narrow" pitchFamily="34" charset="0"/>
                <a:ea typeface="MS Gothic" pitchFamily="49" charset="-128"/>
                <a:cs typeface="Arial" pitchFamily="34" charset="0"/>
              </a:rPr>
              <a:t>+ ( Gi[j</a:t>
            </a:r>
            <a:r>
              <a:rPr lang="pt-BR" altLang="ko-KR" sz="1800" b="1" dirty="0">
                <a:latin typeface="Arial Narrow" pitchFamily="34" charset="0"/>
                <a:ea typeface="MS Gothic" pitchFamily="49" charset="-128"/>
                <a:cs typeface="Arial" pitchFamily="34" charset="0"/>
              </a:rPr>
              <a:t>,] %*% t(Gi[j</a:t>
            </a:r>
            <a:r>
              <a:rPr lang="pt-BR" altLang="ko-KR" sz="1800" b="1">
                <a:latin typeface="Arial Narrow" pitchFamily="34" charset="0"/>
                <a:ea typeface="MS Gothic" pitchFamily="49" charset="-128"/>
                <a:cs typeface="Arial" pitchFamily="34" charset="0"/>
              </a:rPr>
              <a:t>,])   -   (</a:t>
            </a:r>
            <a:r>
              <a:rPr lang="pt-BR" altLang="ko-KR" sz="1800" b="1" dirty="0">
                <a:latin typeface="Arial Narrow" pitchFamily="34" charset="0"/>
                <a:ea typeface="MS Gothic" pitchFamily="49" charset="-128"/>
                <a:cs typeface="Arial" pitchFamily="34" charset="0"/>
              </a:rPr>
              <a:t>Yi[j] - </a:t>
            </a:r>
            <a:r>
              <a:rPr lang="pt-BR" altLang="ko-KR" sz="1800" b="1">
                <a:latin typeface="Arial Narrow" pitchFamily="34" charset="0"/>
                <a:ea typeface="MS Gothic" pitchFamily="49" charset="-128"/>
                <a:cs typeface="Arial" pitchFamily="34" charset="0"/>
              </a:rPr>
              <a:t>F1i[j])*Dmat )/</a:t>
            </a:r>
            <a:r>
              <a:rPr lang="pt-BR" altLang="ko-KR" sz="1800" b="1" dirty="0">
                <a:latin typeface="Arial Narrow" pitchFamily="34" charset="0"/>
                <a:ea typeface="MS Gothic" pitchFamily="49" charset="-128"/>
                <a:cs typeface="Arial" pitchFamily="34" charset="0"/>
              </a:rPr>
              <a:t>COVi[j,j]  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pt-BR" altLang="ko-KR" sz="2000" b="1" dirty="0">
                <a:latin typeface="MS Gothic" pitchFamily="49" charset="-128"/>
                <a:ea typeface="MS Gothic" pitchFamily="49" charset="-128"/>
              </a:rPr>
              <a:t>  </a:t>
            </a:r>
            <a:r>
              <a:rPr lang="en-US" altLang="ko-KR" sz="2000" b="1" dirty="0">
                <a:latin typeface="MS Gothic" pitchFamily="49" charset="-128"/>
                <a:ea typeface="MS Gothic" pitchFamily="49" charset="-128"/>
              </a:rPr>
              <a:t>}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 b="1" dirty="0">
                <a:latin typeface="MS Gothic" pitchFamily="49" charset="-128"/>
                <a:ea typeface="MS Gothic" pitchFamily="49" charset="-128"/>
              </a:rPr>
              <a:t>  Term4 &lt;- log(</a:t>
            </a:r>
            <a:r>
              <a:rPr lang="en-US" altLang="ko-KR" sz="2000" b="1" dirty="0" err="1">
                <a:latin typeface="MS Gothic" pitchFamily="49" charset="-128"/>
                <a:ea typeface="MS Gothic" pitchFamily="49" charset="-128"/>
              </a:rPr>
              <a:t>det</a:t>
            </a:r>
            <a:r>
              <a:rPr lang="en-US" altLang="ko-KR" sz="2000" b="1" dirty="0">
                <a:latin typeface="MS Gothic" pitchFamily="49" charset="-128"/>
                <a:ea typeface="MS Gothic" pitchFamily="49" charset="-128"/>
              </a:rPr>
              <a:t>(</a:t>
            </a:r>
            <a:r>
              <a:rPr lang="en-US" altLang="ko-KR" sz="2000" b="1" dirty="0" err="1">
                <a:latin typeface="MS Gothic" pitchFamily="49" charset="-128"/>
                <a:ea typeface="MS Gothic" pitchFamily="49" charset="-128"/>
              </a:rPr>
              <a:t>invOM</a:t>
            </a:r>
            <a:r>
              <a:rPr lang="en-US" altLang="ko-KR" sz="2000" b="1" dirty="0">
                <a:latin typeface="MS Gothic" pitchFamily="49" charset="-128"/>
                <a:ea typeface="MS Gothic" pitchFamily="49" charset="-128"/>
              </a:rPr>
              <a:t> + </a:t>
            </a:r>
            <a:r>
              <a:rPr lang="en-US" altLang="ko-KR" sz="2000" b="1" dirty="0" err="1">
                <a:latin typeface="MS Gothic" pitchFamily="49" charset="-128"/>
                <a:ea typeface="MS Gothic" pitchFamily="49" charset="-128"/>
              </a:rPr>
              <a:t>Hsum</a:t>
            </a:r>
            <a:r>
              <a:rPr lang="en-US" altLang="ko-KR" sz="2000" b="1" dirty="0">
                <a:latin typeface="MS Gothic" pitchFamily="49" charset="-128"/>
                <a:ea typeface="MS Gothic" pitchFamily="49" charset="-128"/>
              </a:rPr>
              <a:t>))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 b="1" dirty="0">
                <a:latin typeface="MS Gothic" pitchFamily="49" charset="-128"/>
                <a:ea typeface="MS Gothic" pitchFamily="49" charset="-128"/>
              </a:rPr>
              <a:t>  </a:t>
            </a:r>
            <a:r>
              <a:rPr lang="en-US" altLang="ko-KR" sz="2000" b="1" dirty="0" err="1">
                <a:latin typeface="MS Gothic" pitchFamily="49" charset="-128"/>
                <a:ea typeface="MS Gothic" pitchFamily="49" charset="-128"/>
              </a:rPr>
              <a:t>OFVi</a:t>
            </a:r>
            <a:r>
              <a:rPr lang="en-US" altLang="ko-KR" sz="2000" b="1" dirty="0">
                <a:latin typeface="MS Gothic" pitchFamily="49" charset="-128"/>
                <a:ea typeface="MS Gothic" pitchFamily="49" charset="-128"/>
              </a:rPr>
              <a:t>[i,2] &lt;- Term1 + Term2 + Term3 + Term4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Laplacian </a:t>
            </a:r>
            <a:r>
              <a:rPr lang="ko-KR" altLang="en-US"/>
              <a:t>목적함수</a:t>
            </a:r>
            <a:br>
              <a:rPr lang="ko-KR" altLang="en-US"/>
            </a:br>
            <a:r>
              <a:rPr lang="en-US" altLang="ko-KR" sz="2800"/>
              <a:t>(Users Guide VII p5)</a:t>
            </a:r>
            <a:r>
              <a:rPr lang="en-US" altLang="ko-KR"/>
              <a:t> </a:t>
            </a:r>
          </a:p>
        </p:txBody>
      </p:sp>
      <p:pic>
        <p:nvPicPr>
          <p:cNvPr id="4099" name="그림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2420938"/>
            <a:ext cx="8893175" cy="44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0" name="Rectangle 24"/>
          <p:cNvSpPr>
            <a:spLocks noChangeArrowheads="1"/>
          </p:cNvSpPr>
          <p:nvPr/>
        </p:nvSpPr>
        <p:spPr bwMode="auto">
          <a:xfrm>
            <a:off x="0" y="2895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101" name="Text Box 27"/>
          <p:cNvSpPr txBox="1">
            <a:spLocks noChangeArrowheads="1"/>
          </p:cNvSpPr>
          <p:nvPr/>
        </p:nvSpPr>
        <p:spPr bwMode="auto">
          <a:xfrm>
            <a:off x="323850" y="3789363"/>
            <a:ext cx="8577263" cy="282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800">
                <a:solidFill>
                  <a:schemeClr val="tx1"/>
                </a:solidFill>
                <a:latin typeface="Verdana" pitchFamily="34" charset="0"/>
                <a:ea typeface="HY울릉도M" pitchFamily="18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Verdana" pitchFamily="34" charset="0"/>
                <a:ea typeface="HY울릉도M" pitchFamily="18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Verdana" pitchFamily="34" charset="0"/>
                <a:ea typeface="HY울릉도M" pitchFamily="18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Verdana" pitchFamily="34" charset="0"/>
                <a:ea typeface="HY울릉도M" pitchFamily="18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Verdana" pitchFamily="34" charset="0"/>
                <a:ea typeface="HY울릉도M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Verdana" pitchFamily="34" charset="0"/>
                <a:ea typeface="HY울릉도M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Verdana" pitchFamily="34" charset="0"/>
                <a:ea typeface="HY울릉도M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Verdana" pitchFamily="34" charset="0"/>
                <a:ea typeface="HY울릉도M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Verdana" pitchFamily="34" charset="0"/>
                <a:ea typeface="HY울릉도M" pitchFamily="18" charset="-127"/>
              </a:defRPr>
            </a:lvl9pPr>
          </a:lstStyle>
          <a:p>
            <a:pPr eaLnBrk="1" hangingPunct="1"/>
            <a:r>
              <a:rPr lang="en-US" altLang="ko-KR"/>
              <a:t>See Yaning Wang’s article for the derivation </a:t>
            </a:r>
            <a:br>
              <a:rPr lang="en-US" altLang="ko-KR"/>
            </a:br>
            <a:r>
              <a:rPr lang="en-US" altLang="ko-KR"/>
              <a:t>of the above equation</a:t>
            </a:r>
          </a:p>
          <a:p>
            <a:pPr eaLnBrk="1" hangingPunct="1"/>
            <a:r>
              <a:rPr lang="en-US" altLang="ko-KR"/>
              <a:t>Last term is approximated as zero.</a:t>
            </a:r>
          </a:p>
          <a:p>
            <a:pPr eaLnBrk="1" hangingPunct="1"/>
            <a:r>
              <a:rPr lang="en-US" altLang="ko-KR"/>
              <a:t>However, Yaning missed how to calculate Oi </a:t>
            </a:r>
            <a:br>
              <a:rPr lang="en-US" altLang="ko-KR"/>
            </a:br>
            <a:r>
              <a:rPr lang="en-US" altLang="ko-KR"/>
              <a:t>from Y, F, G, H within NONMEM. -&gt; Here we will fill-up the missed chain.</a:t>
            </a:r>
          </a:p>
        </p:txBody>
      </p:sp>
      <p:sp>
        <p:nvSpPr>
          <p:cNvPr id="4102" name="Rectangle 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4103" name="Object 29"/>
          <p:cNvGraphicFramePr>
            <a:graphicFrameLocks noChangeAspect="1"/>
          </p:cNvGraphicFramePr>
          <p:nvPr/>
        </p:nvGraphicFramePr>
        <p:xfrm>
          <a:off x="971550" y="3141663"/>
          <a:ext cx="2425700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1" name="Equation" r:id="rId4" imgW="1282700" imgH="254000" progId="Equation.3">
                  <p:embed/>
                </p:oleObj>
              </mc:Choice>
              <mc:Fallback>
                <p:oleObj name="Equation" r:id="rId4" imgW="1282700" imgH="25400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3141663"/>
                        <a:ext cx="2425700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4" name="Object 31"/>
          <p:cNvGraphicFramePr>
            <a:graphicFrameLocks noChangeAspect="1"/>
          </p:cNvGraphicFramePr>
          <p:nvPr/>
        </p:nvGraphicFramePr>
        <p:xfrm>
          <a:off x="4067175" y="2997200"/>
          <a:ext cx="1365250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2" name="Equation" r:id="rId6" imgW="774364" imgH="418918" progId="Equation.3">
                  <p:embed/>
                </p:oleObj>
              </mc:Choice>
              <mc:Fallback>
                <p:oleObj name="Equation" r:id="rId6" imgW="774364" imgH="418918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175" y="2997200"/>
                        <a:ext cx="1365250" cy="733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5" name="Object 33"/>
          <p:cNvGraphicFramePr>
            <a:graphicFrameLocks noChangeAspect="1"/>
          </p:cNvGraphicFramePr>
          <p:nvPr/>
        </p:nvGraphicFramePr>
        <p:xfrm>
          <a:off x="6156325" y="2924175"/>
          <a:ext cx="1649413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3" name="Equation" r:id="rId8" imgW="901700" imgH="457200" progId="Equation.3">
                  <p:embed/>
                </p:oleObj>
              </mc:Choice>
              <mc:Fallback>
                <p:oleObj name="Equation" r:id="rId8" imgW="901700" imgH="457200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6325" y="2924175"/>
                        <a:ext cx="1649413" cy="841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116013" y="188913"/>
            <a:ext cx="7793037" cy="1462087"/>
          </a:xfrm>
        </p:spPr>
        <p:txBody>
          <a:bodyPr/>
          <a:lstStyle/>
          <a:p>
            <a:pPr eaLnBrk="1" hangingPunct="1"/>
            <a:r>
              <a:rPr lang="en-US" altLang="ko-KR" sz="3600"/>
              <a:t>Likelihood from i-th individual and j-th observation</a:t>
            </a:r>
          </a:p>
        </p:txBody>
      </p:sp>
      <p:graphicFrame>
        <p:nvGraphicFramePr>
          <p:cNvPr id="5123" name="Object 4"/>
          <p:cNvGraphicFramePr>
            <a:graphicFrameLocks noChangeAspect="1"/>
          </p:cNvGraphicFramePr>
          <p:nvPr/>
        </p:nvGraphicFramePr>
        <p:xfrm>
          <a:off x="323850" y="1844675"/>
          <a:ext cx="4392613" cy="173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1" name="Equation" r:id="rId3" imgW="1599506" imgH="634725" progId="Equation.3">
                  <p:embed/>
                </p:oleObj>
              </mc:Choice>
              <mc:Fallback>
                <p:oleObj name="Equation" r:id="rId3" imgW="1599506" imgH="634725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1844675"/>
                        <a:ext cx="4392613" cy="1735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4" name="Object 6"/>
          <p:cNvGraphicFramePr>
            <a:graphicFrameLocks noChangeAspect="1"/>
          </p:cNvGraphicFramePr>
          <p:nvPr/>
        </p:nvGraphicFramePr>
        <p:xfrm>
          <a:off x="250825" y="3716338"/>
          <a:ext cx="8893175" cy="1357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2" name="Equation" r:id="rId5" imgW="4254500" imgH="647700" progId="Equation.3">
                  <p:embed/>
                </p:oleObj>
              </mc:Choice>
              <mc:Fallback>
                <p:oleObj name="Equation" r:id="rId5" imgW="4254500" imgH="6477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3716338"/>
                        <a:ext cx="8893175" cy="1357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5" name="Object 8"/>
          <p:cNvGraphicFramePr>
            <a:graphicFrameLocks noChangeAspect="1"/>
          </p:cNvGraphicFramePr>
          <p:nvPr/>
        </p:nvGraphicFramePr>
        <p:xfrm>
          <a:off x="179388" y="5445125"/>
          <a:ext cx="8748712" cy="1147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3" name="Equation" r:id="rId7" imgW="4349970" imgH="565496" progId="Equation.3">
                  <p:embed/>
                </p:oleObj>
              </mc:Choice>
              <mc:Fallback>
                <p:oleObj name="Equation" r:id="rId7" imgW="4349970" imgH="565496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5445125"/>
                        <a:ext cx="8748712" cy="1147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latin typeface="Symbol" pitchFamily="18" charset="2"/>
              </a:rPr>
              <a:t>G</a:t>
            </a:r>
            <a:r>
              <a:rPr lang="en-US" altLang="ko-KR" baseline="-25000"/>
              <a:t>i</a:t>
            </a:r>
            <a:r>
              <a:rPr lang="en-US" altLang="ko-KR"/>
              <a:t> in terms of Y, F, G</a:t>
            </a:r>
          </a:p>
        </p:txBody>
      </p:sp>
      <p:sp>
        <p:nvSpPr>
          <p:cNvPr id="6147" name="Rectangle 5"/>
          <p:cNvSpPr>
            <a:spLocks noChangeArrowheads="1"/>
          </p:cNvSpPr>
          <p:nvPr/>
        </p:nvSpPr>
        <p:spPr bwMode="auto">
          <a:xfrm>
            <a:off x="0" y="3171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6148" name="Object 4"/>
          <p:cNvGraphicFramePr>
            <a:graphicFrameLocks noChangeAspect="1"/>
          </p:cNvGraphicFramePr>
          <p:nvPr/>
        </p:nvGraphicFramePr>
        <p:xfrm>
          <a:off x="179388" y="2205038"/>
          <a:ext cx="4392612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8" name="Equation" r:id="rId3" imgW="1905000" imgH="444500" progId="Equation.3">
                  <p:embed/>
                </p:oleObj>
              </mc:Choice>
              <mc:Fallback>
                <p:oleObj name="Equation" r:id="rId3" imgW="1905000" imgH="4445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2205038"/>
                        <a:ext cx="4392612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9" name="Rectangle 7"/>
          <p:cNvSpPr>
            <a:spLocks noChangeArrowheads="1"/>
          </p:cNvSpPr>
          <p:nvPr/>
        </p:nvSpPr>
        <p:spPr bwMode="auto">
          <a:xfrm>
            <a:off x="0" y="30146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6150" name="Object 6"/>
          <p:cNvGraphicFramePr>
            <a:graphicFrameLocks noChangeAspect="1"/>
          </p:cNvGraphicFramePr>
          <p:nvPr/>
        </p:nvGraphicFramePr>
        <p:xfrm>
          <a:off x="179388" y="3429000"/>
          <a:ext cx="8569325" cy="1414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9" name="Equation" r:id="rId5" imgW="3771900" imgH="622300" progId="Equation.3">
                  <p:embed/>
                </p:oleObj>
              </mc:Choice>
              <mc:Fallback>
                <p:oleObj name="Equation" r:id="rId5" imgW="3771900" imgH="6223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3429000"/>
                        <a:ext cx="8569325" cy="1414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1" name="Rectangle 9"/>
          <p:cNvSpPr>
            <a:spLocks noChangeArrowheads="1"/>
          </p:cNvSpPr>
          <p:nvPr/>
        </p:nvSpPr>
        <p:spPr bwMode="auto">
          <a:xfrm>
            <a:off x="0" y="31194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6152" name="Object 8"/>
          <p:cNvGraphicFramePr>
            <a:graphicFrameLocks noChangeAspect="1"/>
          </p:cNvGraphicFramePr>
          <p:nvPr/>
        </p:nvGraphicFramePr>
        <p:xfrm>
          <a:off x="144463" y="5229225"/>
          <a:ext cx="8999537" cy="1128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0" name="Equation" r:id="rId7" imgW="3949700" imgH="482600" progId="Equation.3">
                  <p:embed/>
                </p:oleObj>
              </mc:Choice>
              <mc:Fallback>
                <p:oleObj name="Equation" r:id="rId7" imgW="3949700" imgH="4826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463" y="5229225"/>
                        <a:ext cx="8999537" cy="1128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latin typeface="Symbol" pitchFamily="18" charset="2"/>
              </a:rPr>
              <a:t>D</a:t>
            </a:r>
            <a:r>
              <a:rPr lang="en-US" altLang="ko-KR" baseline="-25000"/>
              <a:t>i</a:t>
            </a:r>
            <a:r>
              <a:rPr lang="en-US" altLang="ko-KR"/>
              <a:t> in terms of Y, F, G</a:t>
            </a: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0" y="2790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7172" name="Object 4"/>
          <p:cNvGraphicFramePr>
            <a:graphicFrameLocks noChangeAspect="1"/>
          </p:cNvGraphicFramePr>
          <p:nvPr/>
        </p:nvGraphicFramePr>
        <p:xfrm>
          <a:off x="323850" y="2266950"/>
          <a:ext cx="8393113" cy="459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0" name="Equation" r:id="rId3" imgW="3644900" imgH="2032000" progId="Equation.3">
                  <p:embed/>
                </p:oleObj>
              </mc:Choice>
              <mc:Fallback>
                <p:oleObj name="Equation" r:id="rId3" imgW="3644900" imgH="20320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2266950"/>
                        <a:ext cx="8393113" cy="4591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3" name="Text Box 6"/>
          <p:cNvSpPr txBox="1">
            <a:spLocks noChangeArrowheads="1"/>
          </p:cNvSpPr>
          <p:nvPr/>
        </p:nvSpPr>
        <p:spPr bwMode="auto">
          <a:xfrm>
            <a:off x="4716463" y="5949950"/>
            <a:ext cx="39512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kumimoji="1" sz="2800">
                <a:solidFill>
                  <a:schemeClr val="tx1"/>
                </a:solidFill>
                <a:latin typeface="Verdana" pitchFamily="34" charset="0"/>
                <a:ea typeface="HY울릉도M" pitchFamily="18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Verdana" pitchFamily="34" charset="0"/>
                <a:ea typeface="HY울릉도M" pitchFamily="18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Verdana" pitchFamily="34" charset="0"/>
                <a:ea typeface="HY울릉도M" pitchFamily="18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Verdana" pitchFamily="34" charset="0"/>
                <a:ea typeface="HY울릉도M" pitchFamily="18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Verdana" pitchFamily="34" charset="0"/>
                <a:ea typeface="HY울릉도M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Verdana" pitchFamily="34" charset="0"/>
                <a:ea typeface="HY울릉도M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Verdana" pitchFamily="34" charset="0"/>
                <a:ea typeface="HY울릉도M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Verdana" pitchFamily="34" charset="0"/>
                <a:ea typeface="HY울릉도M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Verdana" pitchFamily="34" charset="0"/>
                <a:ea typeface="HY울릉도M" pitchFamily="18" charset="-127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ko-KR">
                <a:solidFill>
                  <a:schemeClr val="hlink"/>
                </a:solidFill>
              </a:rPr>
              <a:t>For FOCE with INTER</a:t>
            </a:r>
          </a:p>
        </p:txBody>
      </p:sp>
      <p:sp>
        <p:nvSpPr>
          <p:cNvPr id="7174" name="Text Box 7"/>
          <p:cNvSpPr txBox="1">
            <a:spLocks noChangeArrowheads="1"/>
          </p:cNvSpPr>
          <p:nvPr/>
        </p:nvSpPr>
        <p:spPr bwMode="auto">
          <a:xfrm>
            <a:off x="5508625" y="4868863"/>
            <a:ext cx="28860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kumimoji="1" sz="2800">
                <a:solidFill>
                  <a:schemeClr val="tx1"/>
                </a:solidFill>
                <a:latin typeface="Verdana" pitchFamily="34" charset="0"/>
                <a:ea typeface="HY울릉도M" pitchFamily="18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Verdana" pitchFamily="34" charset="0"/>
                <a:ea typeface="HY울릉도M" pitchFamily="18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Verdana" pitchFamily="34" charset="0"/>
                <a:ea typeface="HY울릉도M" pitchFamily="18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Verdana" pitchFamily="34" charset="0"/>
                <a:ea typeface="HY울릉도M" pitchFamily="18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Verdana" pitchFamily="34" charset="0"/>
                <a:ea typeface="HY울릉도M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Verdana" pitchFamily="34" charset="0"/>
                <a:ea typeface="HY울릉도M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Verdana" pitchFamily="34" charset="0"/>
                <a:ea typeface="HY울릉도M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Verdana" pitchFamily="34" charset="0"/>
                <a:ea typeface="HY울릉도M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Verdana" pitchFamily="34" charset="0"/>
                <a:ea typeface="HY울릉도M" pitchFamily="18" charset="-127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ko-KR">
                <a:solidFill>
                  <a:schemeClr val="hlink"/>
                </a:solidFill>
              </a:rPr>
              <a:t>For LAPLACIAN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4800"/>
              <a:t>Laplacian </a:t>
            </a:r>
            <a:r>
              <a:rPr lang="ko-KR" altLang="en-US" sz="4800"/>
              <a:t>목적함수</a:t>
            </a:r>
            <a:br>
              <a:rPr lang="ko-KR" altLang="en-US" sz="4800"/>
            </a:br>
            <a:r>
              <a:rPr lang="en-US" altLang="ko-KR" sz="3200"/>
              <a:t>(Users Guide VII p5)</a:t>
            </a:r>
            <a:r>
              <a:rPr lang="en-US" altLang="ko-KR" sz="4800"/>
              <a:t> </a:t>
            </a:r>
          </a:p>
        </p:txBody>
      </p:sp>
      <p:graphicFrame>
        <p:nvGraphicFramePr>
          <p:cNvPr id="8195" name="Object 3"/>
          <p:cNvGraphicFramePr>
            <a:graphicFrameLocks noChangeAspect="1"/>
          </p:cNvGraphicFramePr>
          <p:nvPr/>
        </p:nvGraphicFramePr>
        <p:xfrm>
          <a:off x="395288" y="5661025"/>
          <a:ext cx="1152525" cy="950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0" name="Equation" r:id="rId3" imgW="558800" imgH="444500" progId="Equation.3">
                  <p:embed/>
                </p:oleObj>
              </mc:Choice>
              <mc:Fallback>
                <p:oleObj name="Equation" r:id="rId3" imgW="558800" imgH="4445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5661025"/>
                        <a:ext cx="1152525" cy="950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6" name="Object 4"/>
          <p:cNvGraphicFramePr>
            <a:graphicFrameLocks noChangeAspect="1"/>
          </p:cNvGraphicFramePr>
          <p:nvPr/>
        </p:nvGraphicFramePr>
        <p:xfrm>
          <a:off x="4067175" y="5734050"/>
          <a:ext cx="1296988" cy="906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1" name="Equation" r:id="rId5" imgW="596900" imgH="419100" progId="Equation.3">
                  <p:embed/>
                </p:oleObj>
              </mc:Choice>
              <mc:Fallback>
                <p:oleObj name="Equation" r:id="rId5" imgW="596900" imgH="4191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175" y="5734050"/>
                        <a:ext cx="1296988" cy="906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7" name="Object 5"/>
          <p:cNvGraphicFramePr>
            <a:graphicFrameLocks noChangeAspect="1"/>
          </p:cNvGraphicFramePr>
          <p:nvPr/>
        </p:nvGraphicFramePr>
        <p:xfrm>
          <a:off x="323850" y="5013325"/>
          <a:ext cx="2519363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2" name="Equation" r:id="rId7" imgW="1002865" imgH="253890" progId="Equation.3">
                  <p:embed/>
                </p:oleObj>
              </mc:Choice>
              <mc:Fallback>
                <p:oleObj name="Equation" r:id="rId7" imgW="1002865" imgH="25389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5013325"/>
                        <a:ext cx="2519363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8" name="Object 6"/>
          <p:cNvGraphicFramePr>
            <a:graphicFrameLocks noChangeAspect="1"/>
          </p:cNvGraphicFramePr>
          <p:nvPr/>
        </p:nvGraphicFramePr>
        <p:xfrm>
          <a:off x="3276600" y="5013325"/>
          <a:ext cx="2520950" cy="636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3" name="Equation" r:id="rId9" imgW="1016000" imgH="254000" progId="Equation.3">
                  <p:embed/>
                </p:oleObj>
              </mc:Choice>
              <mc:Fallback>
                <p:oleObj name="Equation" r:id="rId9" imgW="1016000" imgH="2540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5013325"/>
                        <a:ext cx="2520950" cy="636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9" name="Object 7"/>
          <p:cNvGraphicFramePr>
            <a:graphicFrameLocks noChangeAspect="1"/>
          </p:cNvGraphicFramePr>
          <p:nvPr/>
        </p:nvGraphicFramePr>
        <p:xfrm>
          <a:off x="6084888" y="4984750"/>
          <a:ext cx="2736850" cy="646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4" name="Equation" r:id="rId11" imgW="1041400" imgH="241300" progId="Equation.3">
                  <p:embed/>
                </p:oleObj>
              </mc:Choice>
              <mc:Fallback>
                <p:oleObj name="Equation" r:id="rId11" imgW="1041400" imgH="2413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4888" y="4984750"/>
                        <a:ext cx="2736850" cy="646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200" name="그림 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2420938"/>
            <a:ext cx="8893175" cy="44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01" name="Rectangle 9"/>
          <p:cNvSpPr>
            <a:spLocks noChangeArrowheads="1"/>
          </p:cNvSpPr>
          <p:nvPr/>
        </p:nvSpPr>
        <p:spPr bwMode="auto">
          <a:xfrm>
            <a:off x="0" y="2895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8202" name="Object 10"/>
          <p:cNvGraphicFramePr>
            <a:graphicFrameLocks noChangeAspect="1"/>
          </p:cNvGraphicFramePr>
          <p:nvPr/>
        </p:nvGraphicFramePr>
        <p:xfrm>
          <a:off x="250825" y="3068638"/>
          <a:ext cx="8342313" cy="168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5" name="수식" r:id="rId14" imgW="5410080" imgH="1091880" progId="Equation.3">
                  <p:embed/>
                </p:oleObj>
              </mc:Choice>
              <mc:Fallback>
                <p:oleObj name="수식" r:id="rId14" imgW="5410080" imgH="109188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3068638"/>
                        <a:ext cx="8342313" cy="1684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3" name="Object 11"/>
          <p:cNvGraphicFramePr>
            <a:graphicFrameLocks noGrp="1" noChangeAspect="1"/>
          </p:cNvGraphicFramePr>
          <p:nvPr>
            <p:ph idx="1"/>
          </p:nvPr>
        </p:nvGraphicFramePr>
        <p:xfrm>
          <a:off x="2124075" y="5661025"/>
          <a:ext cx="1368425" cy="97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6" name="Equation" r:id="rId16" imgW="660113" imgH="469696" progId="Equation.3">
                  <p:embed/>
                </p:oleObj>
              </mc:Choice>
              <mc:Fallback>
                <p:oleObj name="Equation" r:id="rId16" imgW="660113" imgH="469696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5661025"/>
                        <a:ext cx="1368425" cy="974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4" name="TextBox 12"/>
          <p:cNvSpPr txBox="1">
            <a:spLocks noChangeArrowheads="1"/>
          </p:cNvSpPr>
          <p:nvPr/>
        </p:nvSpPr>
        <p:spPr bwMode="auto">
          <a:xfrm>
            <a:off x="6184900" y="5589588"/>
            <a:ext cx="2713038" cy="1039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Verdana" pitchFamily="34" charset="0"/>
                <a:ea typeface="HY울릉도M" pitchFamily="18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Verdana" pitchFamily="34" charset="0"/>
                <a:ea typeface="HY울릉도M" pitchFamily="18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Verdana" pitchFamily="34" charset="0"/>
                <a:ea typeface="HY울릉도M" pitchFamily="18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Verdana" pitchFamily="34" charset="0"/>
                <a:ea typeface="HY울릉도M" pitchFamily="18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Verdana" pitchFamily="34" charset="0"/>
                <a:ea typeface="HY울릉도M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Verdana" pitchFamily="34" charset="0"/>
                <a:ea typeface="HY울릉도M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Verdana" pitchFamily="34" charset="0"/>
                <a:ea typeface="HY울릉도M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Verdana" pitchFamily="34" charset="0"/>
                <a:ea typeface="HY울릉도M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Verdana" pitchFamily="34" charset="0"/>
                <a:ea typeface="HY울릉도M" pitchFamily="18" charset="-127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ko-KR"/>
              <a:t>V=diag(H</a:t>
            </a:r>
            <a:r>
              <a:rPr lang="en-US" altLang="ko-KR">
                <a:latin typeface="Symbol" pitchFamily="18" charset="2"/>
              </a:rPr>
              <a:t>S</a:t>
            </a:r>
            <a:r>
              <a:rPr lang="en-US" altLang="ko-KR"/>
              <a:t>H</a:t>
            </a:r>
            <a:r>
              <a:rPr lang="en-US" altLang="ko-KR" baseline="30000"/>
              <a:t>T</a:t>
            </a:r>
            <a:r>
              <a:rPr lang="en-US" altLang="ko-KR"/>
              <a:t>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ko-KR"/>
              <a:t>F=IPRE</a:t>
            </a:r>
            <a:endParaRPr lang="ko-KR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G matrix in NONMEM</a:t>
            </a:r>
          </a:p>
        </p:txBody>
      </p:sp>
      <p:sp>
        <p:nvSpPr>
          <p:cNvPr id="9219" name="Rectangle 5"/>
          <p:cNvSpPr>
            <a:spLocks noChangeArrowheads="1"/>
          </p:cNvSpPr>
          <p:nvPr/>
        </p:nvSpPr>
        <p:spPr bwMode="auto">
          <a:xfrm>
            <a:off x="0" y="27241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9220" name="Object 4"/>
          <p:cNvGraphicFramePr>
            <a:graphicFrameLocks noChangeAspect="1"/>
          </p:cNvGraphicFramePr>
          <p:nvPr/>
        </p:nvGraphicFramePr>
        <p:xfrm>
          <a:off x="920750" y="2205038"/>
          <a:ext cx="7445375" cy="415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0" name="Equation" r:id="rId3" imgW="2527300" imgH="1422400" progId="Equation.3">
                  <p:embed/>
                </p:oleObj>
              </mc:Choice>
              <mc:Fallback>
                <p:oleObj name="Equation" r:id="rId3" imgW="2527300" imgH="1422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0750" y="2205038"/>
                        <a:ext cx="7445375" cy="415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1" name="Line 6"/>
          <p:cNvSpPr>
            <a:spLocks noChangeShapeType="1"/>
          </p:cNvSpPr>
          <p:nvPr/>
        </p:nvSpPr>
        <p:spPr bwMode="auto">
          <a:xfrm>
            <a:off x="2987675" y="1557338"/>
            <a:ext cx="0" cy="489585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222" name="Line 7"/>
          <p:cNvSpPr>
            <a:spLocks noChangeShapeType="1"/>
          </p:cNvSpPr>
          <p:nvPr/>
        </p:nvSpPr>
        <p:spPr bwMode="auto">
          <a:xfrm flipV="1">
            <a:off x="2916238" y="6308725"/>
            <a:ext cx="6227762" cy="73025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223" name="Line 8"/>
          <p:cNvSpPr>
            <a:spLocks noChangeShapeType="1"/>
          </p:cNvSpPr>
          <p:nvPr/>
        </p:nvSpPr>
        <p:spPr bwMode="auto">
          <a:xfrm>
            <a:off x="3095625" y="1557338"/>
            <a:ext cx="6048375" cy="4681537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224" name="Text Box 9"/>
          <p:cNvSpPr txBox="1">
            <a:spLocks noChangeArrowheads="1"/>
          </p:cNvSpPr>
          <p:nvPr/>
        </p:nvSpPr>
        <p:spPr bwMode="auto">
          <a:xfrm>
            <a:off x="8388350" y="6338888"/>
            <a:ext cx="4587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kumimoji="1" sz="2800">
                <a:solidFill>
                  <a:schemeClr val="tx1"/>
                </a:solidFill>
                <a:latin typeface="Verdana" pitchFamily="34" charset="0"/>
                <a:ea typeface="HY울릉도M" pitchFamily="18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Verdana" pitchFamily="34" charset="0"/>
                <a:ea typeface="HY울릉도M" pitchFamily="18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Verdana" pitchFamily="34" charset="0"/>
                <a:ea typeface="HY울릉도M" pitchFamily="18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Verdana" pitchFamily="34" charset="0"/>
                <a:ea typeface="HY울릉도M" pitchFamily="18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Verdana" pitchFamily="34" charset="0"/>
                <a:ea typeface="HY울릉도M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Verdana" pitchFamily="34" charset="0"/>
                <a:ea typeface="HY울릉도M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Verdana" pitchFamily="34" charset="0"/>
                <a:ea typeface="HY울릉도M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Verdana" pitchFamily="34" charset="0"/>
                <a:ea typeface="HY울릉도M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Verdana" pitchFamily="34" charset="0"/>
                <a:ea typeface="HY울릉도M" pitchFamily="18" charset="-127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ko-KR">
                <a:solidFill>
                  <a:schemeClr val="hlink"/>
                </a:solidFill>
              </a:rPr>
              <a:t>D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116013" y="188913"/>
            <a:ext cx="7793037" cy="1462087"/>
          </a:xfrm>
        </p:spPr>
        <p:txBody>
          <a:bodyPr/>
          <a:lstStyle/>
          <a:p>
            <a:pPr eaLnBrk="1" hangingPunct="1"/>
            <a:r>
              <a:rPr lang="en-US" altLang="ko-KR"/>
              <a:t>H matrix in NONMEM</a:t>
            </a:r>
          </a:p>
        </p:txBody>
      </p:sp>
      <p:sp>
        <p:nvSpPr>
          <p:cNvPr id="10243" name="Rectangle 5"/>
          <p:cNvSpPr>
            <a:spLocks noChangeArrowheads="1"/>
          </p:cNvSpPr>
          <p:nvPr/>
        </p:nvSpPr>
        <p:spPr bwMode="auto">
          <a:xfrm>
            <a:off x="0" y="2971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10244" name="Object 4"/>
          <p:cNvGraphicFramePr>
            <a:graphicFrameLocks noChangeAspect="1"/>
          </p:cNvGraphicFramePr>
          <p:nvPr/>
        </p:nvGraphicFramePr>
        <p:xfrm>
          <a:off x="684213" y="2708275"/>
          <a:ext cx="7777162" cy="2786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0" name="Equation" r:id="rId3" imgW="2552700" imgH="914400" progId="Equation.3">
                  <p:embed/>
                </p:oleObj>
              </mc:Choice>
              <mc:Fallback>
                <p:oleObj name="Equation" r:id="rId3" imgW="2552700" imgH="914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2708275"/>
                        <a:ext cx="7777162" cy="2786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FOCE with INTER</a:t>
            </a:r>
          </a:p>
        </p:txBody>
      </p:sp>
      <p:sp>
        <p:nvSpPr>
          <p:cNvPr id="1126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11268" name="Object 4"/>
          <p:cNvGraphicFramePr>
            <a:graphicFrameLocks noChangeAspect="1"/>
          </p:cNvGraphicFramePr>
          <p:nvPr/>
        </p:nvGraphicFramePr>
        <p:xfrm>
          <a:off x="387350" y="2354263"/>
          <a:ext cx="8296275" cy="25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2" name="수식" r:id="rId3" imgW="5410080" imgH="1688760" progId="Equation.3">
                  <p:embed/>
                </p:oleObj>
              </mc:Choice>
              <mc:Fallback>
                <p:oleObj name="수식" r:id="rId3" imgW="5410080" imgH="168876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350" y="2354263"/>
                        <a:ext cx="8296275" cy="254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9" name="개체 1"/>
          <p:cNvGraphicFramePr>
            <a:graphicFrameLocks noChangeAspect="1"/>
          </p:cNvGraphicFramePr>
          <p:nvPr/>
        </p:nvGraphicFramePr>
        <p:xfrm>
          <a:off x="468313" y="5805488"/>
          <a:ext cx="488315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3" name="수식" r:id="rId5" imgW="2869920" imgH="279360" progId="Equation.3">
                  <p:embed/>
                </p:oleObj>
              </mc:Choice>
              <mc:Fallback>
                <p:oleObj name="수식" r:id="rId5" imgW="2869920" imgH="279360" progId="Equation.3">
                  <p:embed/>
                  <p:pic>
                    <p:nvPicPr>
                      <p:cNvPr id="0" name="개체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5805488"/>
                        <a:ext cx="4883150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0" name="TextBox 2"/>
          <p:cNvSpPr txBox="1">
            <a:spLocks noChangeArrowheads="1"/>
          </p:cNvSpPr>
          <p:nvPr/>
        </p:nvSpPr>
        <p:spPr bwMode="auto">
          <a:xfrm>
            <a:off x="250825" y="5256213"/>
            <a:ext cx="39401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Verdana" pitchFamily="34" charset="0"/>
                <a:ea typeface="HY울릉도M" pitchFamily="18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Verdana" pitchFamily="34" charset="0"/>
                <a:ea typeface="HY울릉도M" pitchFamily="18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Verdana" pitchFamily="34" charset="0"/>
                <a:ea typeface="HY울릉도M" pitchFamily="18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Verdana" pitchFamily="34" charset="0"/>
                <a:ea typeface="HY울릉도M" pitchFamily="18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Verdana" pitchFamily="34" charset="0"/>
                <a:ea typeface="HY울릉도M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Verdana" pitchFamily="34" charset="0"/>
                <a:ea typeface="HY울릉도M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Verdana" pitchFamily="34" charset="0"/>
                <a:ea typeface="HY울릉도M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Verdana" pitchFamily="34" charset="0"/>
                <a:ea typeface="HY울릉도M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Verdana" pitchFamily="34" charset="0"/>
                <a:ea typeface="HY울릉도M" pitchFamily="18" charset="-127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ko-KR" sz="2000"/>
              <a:t>Cf. Objective Function of EBE</a:t>
            </a:r>
            <a:endParaRPr lang="ko-KR" altLang="en-US" sz="2000"/>
          </a:p>
        </p:txBody>
      </p:sp>
      <p:sp>
        <p:nvSpPr>
          <p:cNvPr id="11271" name="TextBox 6"/>
          <p:cNvSpPr txBox="1">
            <a:spLocks noChangeArrowheads="1"/>
          </p:cNvSpPr>
          <p:nvPr/>
        </p:nvSpPr>
        <p:spPr bwMode="auto">
          <a:xfrm>
            <a:off x="6156325" y="5256213"/>
            <a:ext cx="2713038" cy="1039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Verdana" pitchFamily="34" charset="0"/>
                <a:ea typeface="HY울릉도M" pitchFamily="18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Verdana" pitchFamily="34" charset="0"/>
                <a:ea typeface="HY울릉도M" pitchFamily="18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Verdana" pitchFamily="34" charset="0"/>
                <a:ea typeface="HY울릉도M" pitchFamily="18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Verdana" pitchFamily="34" charset="0"/>
                <a:ea typeface="HY울릉도M" pitchFamily="18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Verdana" pitchFamily="34" charset="0"/>
                <a:ea typeface="HY울릉도M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Verdana" pitchFamily="34" charset="0"/>
                <a:ea typeface="HY울릉도M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Verdana" pitchFamily="34" charset="0"/>
                <a:ea typeface="HY울릉도M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Verdana" pitchFamily="34" charset="0"/>
                <a:ea typeface="HY울릉도M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Verdana" pitchFamily="34" charset="0"/>
                <a:ea typeface="HY울릉도M" pitchFamily="18" charset="-127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ko-KR"/>
              <a:t>V=diag(H</a:t>
            </a:r>
            <a:r>
              <a:rPr lang="en-US" altLang="ko-KR">
                <a:latin typeface="Symbol" pitchFamily="18" charset="2"/>
              </a:rPr>
              <a:t>S</a:t>
            </a:r>
            <a:r>
              <a:rPr lang="en-US" altLang="ko-KR"/>
              <a:t>H</a:t>
            </a:r>
            <a:r>
              <a:rPr lang="en-US" altLang="ko-KR" baseline="30000"/>
              <a:t>T</a:t>
            </a:r>
            <a:r>
              <a:rPr lang="en-US" altLang="ko-KR"/>
              <a:t>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ko-KR"/>
              <a:t>F=IPRE</a:t>
            </a:r>
            <a:endParaRPr lang="ko-KR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파스텔톤">
  <a:themeElements>
    <a:clrScheme name="파스텔톤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파스텔톤">
      <a:majorFont>
        <a:latin typeface="Verdana"/>
        <a:ea typeface="HY울릉도M"/>
        <a:cs typeface=""/>
      </a:majorFont>
      <a:minorFont>
        <a:latin typeface="Verdana"/>
        <a:ea typeface="HY울릉도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1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folHlink"/>
          </a:buClr>
          <a:buSzPct val="60000"/>
          <a:buFont typeface="Wingdings" pitchFamily="2" charset="2"/>
          <a:buChar char="n"/>
          <a:tabLst/>
          <a:defRPr kumimoji="1" lang="ko-KR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HY울릉도M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1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folHlink"/>
          </a:buClr>
          <a:buSzPct val="60000"/>
          <a:buFont typeface="Wingdings" pitchFamily="2" charset="2"/>
          <a:buChar char="n"/>
          <a:tabLst/>
          <a:defRPr kumimoji="1" lang="ko-KR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HY울릉도M" pitchFamily="18" charset="-127"/>
          </a:defRPr>
        </a:defPPr>
      </a:lstStyle>
    </a:lnDef>
  </a:objectDefaults>
  <a:extraClrSchemeLst>
    <a:extraClrScheme>
      <a:clrScheme name="파스텔톤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파스텔톤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파스텔톤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파스텔톤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파스텔톤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파스텔톤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울산의대 서울아산병원</Template>
  <TotalTime>1887</TotalTime>
  <Words>515</Words>
  <Application>Microsoft Office PowerPoint</Application>
  <PresentationFormat>화면 슬라이드 쇼(4:3)</PresentationFormat>
  <Paragraphs>56</Paragraphs>
  <Slides>12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2</vt:i4>
      </vt:variant>
      <vt:variant>
        <vt:lpstr>슬라이드 제목</vt:lpstr>
      </vt:variant>
      <vt:variant>
        <vt:i4>12</vt:i4>
      </vt:variant>
    </vt:vector>
  </HeadingPairs>
  <TitlesOfParts>
    <vt:vector size="23" baseType="lpstr">
      <vt:lpstr>HY울릉도M</vt:lpstr>
      <vt:lpstr>MS Gothic</vt:lpstr>
      <vt:lpstr>굴림</vt:lpstr>
      <vt:lpstr>Arial</vt:lpstr>
      <vt:lpstr>Arial Narrow</vt:lpstr>
      <vt:lpstr>Symbol</vt:lpstr>
      <vt:lpstr>Verdana</vt:lpstr>
      <vt:lpstr>Wingdings</vt:lpstr>
      <vt:lpstr>파스텔톤</vt:lpstr>
      <vt:lpstr>Equation</vt:lpstr>
      <vt:lpstr>수식</vt:lpstr>
      <vt:lpstr>NONMEM VI Estimation Method 3 – Laplacian</vt:lpstr>
      <vt:lpstr>Laplacian 목적함수 (Users Guide VII p5) </vt:lpstr>
      <vt:lpstr>Likelihood from i-th individual and j-th observation</vt:lpstr>
      <vt:lpstr>Gi in terms of Y, F, G</vt:lpstr>
      <vt:lpstr>Di in terms of Y, F, G</vt:lpstr>
      <vt:lpstr>Laplacian 목적함수 (Users Guide VII p5) </vt:lpstr>
      <vt:lpstr>G matrix in NONMEM</vt:lpstr>
      <vt:lpstr>H matrix in NONMEM</vt:lpstr>
      <vt:lpstr>FOCE with INTER</vt:lpstr>
      <vt:lpstr>Demonstration</vt:lpstr>
      <vt:lpstr>Example of Control File (THEO data in NONMEM)</vt:lpstr>
      <vt:lpstr>Fragment of R script</vt:lpstr>
    </vt:vector>
  </TitlesOfParts>
  <Company>Asan Medical Center, University of Ulsan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NONMEM® 소개</dc:title>
  <dc:creator>Kyun-Seop Bae</dc:creator>
  <cp:lastModifiedBy>Kyun-Seop Bae</cp:lastModifiedBy>
  <cp:revision>257</cp:revision>
  <dcterms:created xsi:type="dcterms:W3CDTF">2009-08-24T01:47:51Z</dcterms:created>
  <dcterms:modified xsi:type="dcterms:W3CDTF">2017-02-21T03:51:45Z</dcterms:modified>
</cp:coreProperties>
</file>