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20000"/>
      </a:spcBef>
      <a:spcAft>
        <a:spcPct val="0"/>
      </a:spcAft>
      <a:buClr>
        <a:schemeClr val="folHlink"/>
      </a:buClr>
      <a:buSzPct val="60000"/>
      <a:buFont typeface="Wingdings" pitchFamily="2" charset="2"/>
      <a:buChar char="n"/>
      <a:defRPr kumimoji="1" sz="2800" kern="1200">
        <a:solidFill>
          <a:schemeClr val="tx1"/>
        </a:solidFill>
        <a:latin typeface="Verdana" pitchFamily="34" charset="0"/>
        <a:ea typeface="HY울릉도M" pitchFamily="18" charset="-127"/>
        <a:cs typeface="+mn-cs"/>
      </a:defRPr>
    </a:lvl1pPr>
    <a:lvl2pPr marL="457200" algn="l" rtl="0" fontAlgn="base" latinLnBrk="1">
      <a:spcBef>
        <a:spcPct val="20000"/>
      </a:spcBef>
      <a:spcAft>
        <a:spcPct val="0"/>
      </a:spcAft>
      <a:buClr>
        <a:schemeClr val="folHlink"/>
      </a:buClr>
      <a:buSzPct val="60000"/>
      <a:buFont typeface="Wingdings" pitchFamily="2" charset="2"/>
      <a:buChar char="n"/>
      <a:defRPr kumimoji="1" sz="2800" kern="1200">
        <a:solidFill>
          <a:schemeClr val="tx1"/>
        </a:solidFill>
        <a:latin typeface="Verdana" pitchFamily="34" charset="0"/>
        <a:ea typeface="HY울릉도M" pitchFamily="18" charset="-127"/>
        <a:cs typeface="+mn-cs"/>
      </a:defRPr>
    </a:lvl2pPr>
    <a:lvl3pPr marL="914400" algn="l" rtl="0" fontAlgn="base" latinLnBrk="1">
      <a:spcBef>
        <a:spcPct val="20000"/>
      </a:spcBef>
      <a:spcAft>
        <a:spcPct val="0"/>
      </a:spcAft>
      <a:buClr>
        <a:schemeClr val="folHlink"/>
      </a:buClr>
      <a:buSzPct val="60000"/>
      <a:buFont typeface="Wingdings" pitchFamily="2" charset="2"/>
      <a:buChar char="n"/>
      <a:defRPr kumimoji="1" sz="2800" kern="1200">
        <a:solidFill>
          <a:schemeClr val="tx1"/>
        </a:solidFill>
        <a:latin typeface="Verdana" pitchFamily="34" charset="0"/>
        <a:ea typeface="HY울릉도M" pitchFamily="18" charset="-127"/>
        <a:cs typeface="+mn-cs"/>
      </a:defRPr>
    </a:lvl3pPr>
    <a:lvl4pPr marL="1371600" algn="l" rtl="0" fontAlgn="base" latinLnBrk="1">
      <a:spcBef>
        <a:spcPct val="20000"/>
      </a:spcBef>
      <a:spcAft>
        <a:spcPct val="0"/>
      </a:spcAft>
      <a:buClr>
        <a:schemeClr val="folHlink"/>
      </a:buClr>
      <a:buSzPct val="60000"/>
      <a:buFont typeface="Wingdings" pitchFamily="2" charset="2"/>
      <a:buChar char="n"/>
      <a:defRPr kumimoji="1" sz="2800" kern="1200">
        <a:solidFill>
          <a:schemeClr val="tx1"/>
        </a:solidFill>
        <a:latin typeface="Verdana" pitchFamily="34" charset="0"/>
        <a:ea typeface="HY울릉도M" pitchFamily="18" charset="-127"/>
        <a:cs typeface="+mn-cs"/>
      </a:defRPr>
    </a:lvl4pPr>
    <a:lvl5pPr marL="1828800" algn="l" rtl="0" fontAlgn="base" latinLnBrk="1">
      <a:spcBef>
        <a:spcPct val="20000"/>
      </a:spcBef>
      <a:spcAft>
        <a:spcPct val="0"/>
      </a:spcAft>
      <a:buClr>
        <a:schemeClr val="folHlink"/>
      </a:buClr>
      <a:buSzPct val="60000"/>
      <a:buFont typeface="Wingdings" pitchFamily="2" charset="2"/>
      <a:buChar char="n"/>
      <a:defRPr kumimoji="1" sz="2800" kern="1200">
        <a:solidFill>
          <a:schemeClr val="tx1"/>
        </a:solidFill>
        <a:latin typeface="Verdana" pitchFamily="34" charset="0"/>
        <a:ea typeface="HY울릉도M" pitchFamily="18" charset="-127"/>
        <a:cs typeface="+mn-cs"/>
      </a:defRPr>
    </a:lvl5pPr>
    <a:lvl6pPr marL="2286000" algn="l" defTabSz="914400" rtl="0" eaLnBrk="1" latinLnBrk="1" hangingPunct="1">
      <a:defRPr kumimoji="1" sz="2800" kern="1200">
        <a:solidFill>
          <a:schemeClr val="tx1"/>
        </a:solidFill>
        <a:latin typeface="Verdana" pitchFamily="34" charset="0"/>
        <a:ea typeface="HY울릉도M" pitchFamily="18" charset="-127"/>
        <a:cs typeface="+mn-cs"/>
      </a:defRPr>
    </a:lvl6pPr>
    <a:lvl7pPr marL="2743200" algn="l" defTabSz="914400" rtl="0" eaLnBrk="1" latinLnBrk="1" hangingPunct="1">
      <a:defRPr kumimoji="1" sz="2800" kern="1200">
        <a:solidFill>
          <a:schemeClr val="tx1"/>
        </a:solidFill>
        <a:latin typeface="Verdana" pitchFamily="34" charset="0"/>
        <a:ea typeface="HY울릉도M" pitchFamily="18" charset="-127"/>
        <a:cs typeface="+mn-cs"/>
      </a:defRPr>
    </a:lvl7pPr>
    <a:lvl8pPr marL="3200400" algn="l" defTabSz="914400" rtl="0" eaLnBrk="1" latinLnBrk="1" hangingPunct="1">
      <a:defRPr kumimoji="1" sz="2800" kern="1200">
        <a:solidFill>
          <a:schemeClr val="tx1"/>
        </a:solidFill>
        <a:latin typeface="Verdana" pitchFamily="34" charset="0"/>
        <a:ea typeface="HY울릉도M" pitchFamily="18" charset="-127"/>
        <a:cs typeface="+mn-cs"/>
      </a:defRPr>
    </a:lvl8pPr>
    <a:lvl9pPr marL="3657600" algn="l" defTabSz="914400" rtl="0" eaLnBrk="1" latinLnBrk="1" hangingPunct="1">
      <a:defRPr kumimoji="1" sz="2800" kern="1200">
        <a:solidFill>
          <a:schemeClr val="tx1"/>
        </a:solidFill>
        <a:latin typeface="Verdana" pitchFamily="34" charset="0"/>
        <a:ea typeface="HY울릉도M" pitchFamily="18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27" d="100"/>
          <a:sy n="127" d="100"/>
        </p:scale>
        <p:origin x="-116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200">
                <a:latin typeface="굴림" charset="-127"/>
                <a:ea typeface="굴림" charset="-127"/>
              </a:defRPr>
            </a:lvl1pPr>
          </a:lstStyle>
          <a:p>
            <a:endParaRPr lang="en-US" altLang="ko-KR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>
                <a:latin typeface="굴림" charset="-127"/>
                <a:ea typeface="굴림" charset="-127"/>
              </a:defRPr>
            </a:lvl1pPr>
          </a:lstStyle>
          <a:p>
            <a:endParaRPr lang="en-US" altLang="ko-KR"/>
          </a:p>
        </p:txBody>
      </p:sp>
      <p:sp>
        <p:nvSpPr>
          <p:cNvPr id="78852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88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788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200">
                <a:latin typeface="굴림" charset="-127"/>
                <a:ea typeface="굴림" charset="-127"/>
              </a:defRPr>
            </a:lvl1pPr>
          </a:lstStyle>
          <a:p>
            <a:endParaRPr lang="en-US" altLang="ko-KR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>
                <a:latin typeface="굴림" charset="-127"/>
                <a:ea typeface="굴림" charset="-127"/>
              </a:defRPr>
            </a:lvl1pPr>
          </a:lstStyle>
          <a:p>
            <a:fld id="{91427511-367D-40C7-8B02-95B5B0EE743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81027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6147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6148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6149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6150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6151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6152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6153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54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55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615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ko-KR" altLang="en-US" noProof="0" smtClean="0"/>
              <a:t>마스터 제목 스타일 편집</a:t>
            </a:r>
          </a:p>
        </p:txBody>
      </p:sp>
      <p:sp>
        <p:nvSpPr>
          <p:cNvPr id="6157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766763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ko-KR" altLang="en-US" noProof="0" smtClean="0"/>
              <a:t>마스터 부제목 스타일 편집</a:t>
            </a:r>
          </a:p>
        </p:txBody>
      </p:sp>
      <p:sp>
        <p:nvSpPr>
          <p:cNvPr id="6158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159" name="Rectangle 15"/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160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5F8ECFC-2A42-42A5-B901-C812C1BA4FE8}" type="slidenum">
              <a:rPr lang="en-US" altLang="ko-KR"/>
              <a:pPr/>
              <a:t>‹#›</a:t>
            </a:fld>
            <a:endParaRPr lang="en-US" altLang="ko-KR"/>
          </a:p>
        </p:txBody>
      </p:sp>
      <p:pic>
        <p:nvPicPr>
          <p:cNvPr id="6161" name="Picture 17" descr="new_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525" y="5013325"/>
            <a:ext cx="792163" cy="792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2" name="Picture 18" descr="UU Logo Tran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4941888"/>
            <a:ext cx="935038" cy="89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3" name="Picture 19" descr="국문좌우-흑-글자만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00" y="5445125"/>
            <a:ext cx="2087563" cy="401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4" name="Picture 20" descr="logotype01 copy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938" y="5013325"/>
            <a:ext cx="2076450" cy="39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8A26E7-E124-4179-AC70-EB1DA1ED4846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62350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77623F-414D-47B8-B6D0-D79CFC9D77E8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86119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466A0E-E82A-4B3F-8C2A-1B34A7E517E3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07724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8A0516-B987-4E6C-AC36-9F74B95E3E6B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59381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68BBAC-6E7E-4E10-92BD-4349E2E6624C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37048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2DAF55-1E23-42C7-A2AD-1799AB9F67C2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92847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C722E0-2EAF-45F0-8406-055BF373C55F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21044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3B5F8B-A340-4543-8E25-CFA1DBE309D9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91529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029522-F8AF-4D54-B623-BF8B9F4051CE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84206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BCA24B-CB35-45F6-AEBC-EB21B93A3921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52871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latinLnBrk="0">
              <a:spcBef>
                <a:spcPct val="0"/>
              </a:spcBef>
              <a:buClrTx/>
              <a:buSzTx/>
              <a:buFontTx/>
              <a:buNone/>
            </a:pPr>
            <a:endParaRPr lang="ja-JP" altLang="en-US" sz="2400"/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latinLnBrk="0">
              <a:spcBef>
                <a:spcPct val="0"/>
              </a:spcBef>
              <a:buClrTx/>
              <a:buSzTx/>
              <a:buFontTx/>
              <a:buNone/>
            </a:pPr>
            <a:endParaRPr lang="ja-JP" altLang="en-US" sz="2400"/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latinLnBrk="0">
              <a:spcBef>
                <a:spcPct val="0"/>
              </a:spcBef>
              <a:buClrTx/>
              <a:buSzTx/>
              <a:buFontTx/>
              <a:buNone/>
            </a:pPr>
            <a:endParaRPr lang="ja-JP" altLang="en-US" sz="2400"/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latinLnBrk="0">
              <a:spcBef>
                <a:spcPct val="0"/>
              </a:spcBef>
              <a:buClrTx/>
              <a:buSzTx/>
              <a:buFontTx/>
              <a:buNone/>
            </a:pPr>
            <a:endParaRPr lang="ja-JP" altLang="en-US" sz="2400"/>
          </a:p>
        </p:txBody>
      </p:sp>
      <p:sp>
        <p:nvSpPr>
          <p:cNvPr id="5126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latinLnBrk="0">
              <a:spcBef>
                <a:spcPct val="0"/>
              </a:spcBef>
              <a:buClrTx/>
              <a:buSzTx/>
              <a:buFontTx/>
              <a:buNone/>
            </a:pPr>
            <a:endParaRPr lang="ja-JP" altLang="en-US" sz="2400"/>
          </a:p>
        </p:txBody>
      </p:sp>
      <p:sp>
        <p:nvSpPr>
          <p:cNvPr id="5127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latinLnBrk="0">
              <a:spcBef>
                <a:spcPct val="0"/>
              </a:spcBef>
              <a:buClrTx/>
              <a:buSzTx/>
              <a:buFontTx/>
              <a:buNone/>
            </a:pPr>
            <a:endParaRPr lang="ja-JP" altLang="en-US" sz="2400"/>
          </a:p>
        </p:txBody>
      </p:sp>
      <p:sp>
        <p:nvSpPr>
          <p:cNvPr id="5128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latinLnBrk="0">
              <a:spcBef>
                <a:spcPct val="0"/>
              </a:spcBef>
              <a:buClrTx/>
              <a:buSzTx/>
              <a:buFontTx/>
              <a:buNone/>
            </a:pPr>
            <a:endParaRPr lang="ja-JP" altLang="en-US" sz="2400"/>
          </a:p>
        </p:txBody>
      </p:sp>
      <p:sp>
        <p:nvSpPr>
          <p:cNvPr id="5129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5130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5131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kumimoji="0" sz="1400"/>
            </a:lvl1pPr>
          </a:lstStyle>
          <a:p>
            <a:endParaRPr lang="en-US" altLang="ko-KR"/>
          </a:p>
        </p:txBody>
      </p:sp>
      <p:sp>
        <p:nvSpPr>
          <p:cNvPr id="5132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buSzTx/>
              <a:buFontTx/>
              <a:buNone/>
              <a:defRPr kumimoji="0" sz="1400"/>
            </a:lvl1pPr>
          </a:lstStyle>
          <a:p>
            <a:endParaRPr lang="en-US" altLang="ko-KR"/>
          </a:p>
        </p:txBody>
      </p:sp>
      <p:sp>
        <p:nvSpPr>
          <p:cNvPr id="5133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kumimoji="0" sz="1400"/>
            </a:lvl1pPr>
          </a:lstStyle>
          <a:p>
            <a:fld id="{1EAF75FC-0740-4996-9E54-54A5D0E3F54C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Verdana" pitchFamily="34" charset="0"/>
          <a:ea typeface="HY울릉도M" pitchFamily="18" charset="-127"/>
        </a:defRPr>
      </a:lvl2pPr>
      <a:lvl3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Verdana" pitchFamily="34" charset="0"/>
          <a:ea typeface="HY울릉도M" pitchFamily="18" charset="-127"/>
        </a:defRPr>
      </a:lvl3pPr>
      <a:lvl4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Verdana" pitchFamily="34" charset="0"/>
          <a:ea typeface="HY울릉도M" pitchFamily="18" charset="-127"/>
        </a:defRPr>
      </a:lvl4pPr>
      <a:lvl5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Verdana" pitchFamily="34" charset="0"/>
          <a:ea typeface="HY울릉도M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Verdana" pitchFamily="34" charset="0"/>
          <a:ea typeface="HY울릉도M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Verdana" pitchFamily="34" charset="0"/>
          <a:ea typeface="HY울릉도M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Verdana" pitchFamily="34" charset="0"/>
          <a:ea typeface="HY울릉도M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Verdana" pitchFamily="34" charset="0"/>
          <a:ea typeface="HY울릉도M" pitchFamily="18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188" y="1628775"/>
            <a:ext cx="7772400" cy="1462088"/>
          </a:xfrm>
        </p:spPr>
        <p:txBody>
          <a:bodyPr/>
          <a:lstStyle/>
          <a:p>
            <a:pPr algn="ctr"/>
            <a:r>
              <a:rPr lang="en-US" altLang="ko-KR"/>
              <a:t>NONMEM Diagnostics 1 –</a:t>
            </a:r>
            <a:br>
              <a:rPr lang="en-US" altLang="ko-KR"/>
            </a:br>
            <a:r>
              <a:rPr lang="en-US" altLang="ko-KR"/>
              <a:t>Single Run Based</a:t>
            </a:r>
            <a:endParaRPr lang="en-US" altLang="ko-KR" sz="2800" baseline="3000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31913" y="4076700"/>
            <a:ext cx="6400800" cy="76676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ko-KR" altLang="en-US" sz="2400"/>
              <a:t>배 균 섭</a:t>
            </a:r>
          </a:p>
          <a:p>
            <a:pPr>
              <a:lnSpc>
                <a:spcPct val="80000"/>
              </a:lnSpc>
            </a:pPr>
            <a:r>
              <a:rPr lang="ko-KR" altLang="en-US" sz="2400"/>
              <a:t>임상약리학과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Example of Control File</a:t>
            </a:r>
          </a:p>
        </p:txBody>
      </p:sp>
      <p:sp>
        <p:nvSpPr>
          <p:cNvPr id="530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2276475"/>
            <a:ext cx="7772400" cy="4321175"/>
          </a:xfrm>
        </p:spPr>
        <p:txBody>
          <a:bodyPr/>
          <a:lstStyle/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ko-KR" sz="1600"/>
              <a:t>$INFN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ko-KR" sz="1600"/>
              <a:t>  IF (ICALL.EQ.3) THEN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ko-KR" sz="1600"/>
              <a:t>    CLOSE (56)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ko-KR" sz="1600"/>
              <a:t>    WRITE (51,*) OBJECT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ko-KR" sz="1600"/>
              <a:t>    WRITE (52,*) THETA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ko-KR" sz="1600"/>
              <a:t>    WRITE (52,*) SETHET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ko-KR" sz="1600"/>
              <a:t>    WRITE (53,*) OMEGA(BLOCK)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ko-KR" sz="1600"/>
              <a:t>    WRITE (53,*) SEOMEG(BLOCK)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ko-KR" sz="1600"/>
              <a:t>    WRITE (54,*) SIGMA(BLOCK)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ko-KR" sz="1600"/>
              <a:t>    WRITE (54,*) SESIGM(BLOCK)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ko-KR" sz="1600"/>
              <a:t>    WRITE (55,*) IIDX, CNTID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ko-KR" sz="1600"/>
              <a:t>    CLOSE (55)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ko-KR" sz="1600"/>
              <a:t>  ENDIF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Getting SE of EBE </a:t>
            </a:r>
            <a:br>
              <a:rPr lang="en-US" altLang="ko-KR"/>
            </a:br>
            <a:r>
              <a:rPr lang="en-US" altLang="ko-KR" sz="3600">
                <a:solidFill>
                  <a:schemeClr val="hlink"/>
                </a:solidFill>
              </a:rPr>
              <a:t>(NMVI only)</a:t>
            </a:r>
          </a:p>
        </p:txBody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2017713"/>
            <a:ext cx="7772400" cy="4840287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600"/>
              <a:t>$ERROR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600"/>
              <a:t>"FIRST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600"/>
              <a:t>" INCLUDE 'C:/NMVI/SIZES'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600"/>
              <a:t>" COMMON /ROCM36/ POSTV(LVR,LVR)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600"/>
              <a:t>" DOUBLE PRECISION POSTV, PPSTV1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600"/>
              <a:t>" INTEGER PREVID, CVRSTEP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600"/>
              <a:t>…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600"/>
              <a:t>…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600"/>
              <a:t>"IF (PPSTV1.NE.POSTV(1,1)) THEN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600"/>
              <a:t>"  IF (PREVID.EQ.NIREC) THEN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600"/>
              <a:t>"    CVRSTEP = 1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600"/>
              <a:t>"  ELSEIF (CVRSTEP.EQ.1) THEN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600"/>
              <a:t>"    WRITE (56,*) PREVID, (SQRT(POSTV(J_,J_)), J_=1,NETAS_)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600"/>
              <a:t>"  ENDIF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600"/>
              <a:t>"  PPSTV1 = POSTV(1,1)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600"/>
              <a:t>"  PREVID = NIREC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600"/>
              <a:t>"ENDIF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ko-KR" altLang="ko-KR"/>
          </a:p>
        </p:txBody>
      </p:sp>
      <p:sp>
        <p:nvSpPr>
          <p:cNvPr id="532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2422525"/>
            <a:ext cx="7772400" cy="4435475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600"/>
              <a:t>$EST MAXEVAL=9999 PRINT=1 METHOD=COND INTER MSFO=THIS.MSF NOABORT </a:t>
            </a:r>
            <a:r>
              <a:rPr lang="en-US" altLang="ko-KR" sz="1600" b="1"/>
              <a:t>NOTBT NOOBT NOSBT</a:t>
            </a:r>
            <a:endParaRPr lang="en-US" altLang="ko-KR" sz="160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600"/>
              <a:t>$COV PRINT=ERS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600"/>
              <a:t>$TAB ID TIME MDV IPRE IWRE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600"/>
              <a:t>     </a:t>
            </a:r>
            <a:r>
              <a:rPr lang="en-US" altLang="ko-KR" sz="1600" b="1"/>
              <a:t>G11 G21 G31 H11</a:t>
            </a:r>
            <a:endParaRPr lang="en-US" altLang="ko-KR" sz="160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600"/>
              <a:t>     FILE=sdtab NOPRINT ONEHEADER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600"/>
              <a:t>$TAB ID V CL KA K ETA(1) ETA(2) ETA(3)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600"/>
              <a:t>     FILE=patab NOPRINT ONEHEADER NOAPPEND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600"/>
              <a:t>$TAB ID WT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600"/>
              <a:t>     FILE=cotab NOPRINT ONEHEADER NOAPPEND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600"/>
              <a:t>$TAB ID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600"/>
              <a:t>     FILE=catab NOPRINT ONEHEADER NOAPPEND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600"/>
              <a:t>$TAB ID WT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600"/>
              <a:t>     ETA(1) ETA(2) ETA(3)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600"/>
              <a:t>     FILE=COVARETA NOPRINT ONEHEADER NOAPPEND FIRSTONLY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600"/>
              <a:t>$TAB ID CL K V KA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600"/>
              <a:t>     FILE=INDIPARA NOPRINT ONEHEADER NOAPPEND FIRSTONLY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Run test coding (1)</a:t>
            </a:r>
          </a:p>
        </p:txBody>
      </p:sp>
      <p:sp>
        <p:nvSpPr>
          <p:cNvPr id="533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2133600"/>
            <a:ext cx="7772400" cy="4464050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b="1">
                <a:latin typeface="MS Gothic" pitchFamily="49" charset="-128"/>
                <a:ea typeface="MS Gothic" pitchFamily="49" charset="-128"/>
              </a:rPr>
              <a:t>run.p &lt;- function(m, n, r)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b="1">
                <a:latin typeface="MS Gothic" pitchFamily="49" charset="-128"/>
                <a:ea typeface="MS Gothic" pitchFamily="49" charset="-128"/>
              </a:rPr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b="1">
                <a:latin typeface="MS Gothic" pitchFamily="49" charset="-128"/>
                <a:ea typeface="MS Gothic" pitchFamily="49" charset="-128"/>
              </a:rPr>
              <a:t># INPUT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b="1">
                <a:latin typeface="MS Gothic" pitchFamily="49" charset="-128"/>
                <a:ea typeface="MS Gothic" pitchFamily="49" charset="-128"/>
              </a:rPr>
              <a:t># m : count of fewer species (minimum value = 0)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b="1">
                <a:latin typeface="MS Gothic" pitchFamily="49" charset="-128"/>
                <a:ea typeface="MS Gothic" pitchFamily="49" charset="-128"/>
              </a:rPr>
              <a:t># n : count of more frequent species (minimum value = 1)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b="1">
                <a:latin typeface="MS Gothic" pitchFamily="49" charset="-128"/>
                <a:ea typeface="MS Gothic" pitchFamily="49" charset="-128"/>
              </a:rPr>
              <a:t># r : count of run (minimum value = 1)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b="1">
                <a:latin typeface="MS Gothic" pitchFamily="49" charset="-128"/>
                <a:ea typeface="MS Gothic" pitchFamily="49" charset="-128"/>
              </a:rPr>
              <a:t># RETURNS probability of run count to be less than or equal to r with m and n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b="1">
                <a:latin typeface="MS Gothic" pitchFamily="49" charset="-128"/>
                <a:ea typeface="MS Gothic" pitchFamily="49" charset="-128"/>
              </a:rPr>
              <a:t>#         P(Run count &lt;= r | m, n)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ko-KR" sz="2000" b="1">
              <a:latin typeface="MS Gothic" pitchFamily="49" charset="-128"/>
              <a:ea typeface="MS Gothic" pitchFamily="49" charset="-128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b="1">
                <a:latin typeface="MS Gothic" pitchFamily="49" charset="-128"/>
                <a:ea typeface="MS Gothic" pitchFamily="49" charset="-128"/>
              </a:rPr>
              <a:t>If (m==0 &amp; r==1)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b="1">
                <a:latin typeface="MS Gothic" pitchFamily="49" charset="-128"/>
                <a:ea typeface="MS Gothic" pitchFamily="49" charset="-128"/>
              </a:rPr>
              <a:t>    {  return(1)  }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b="1">
                <a:latin typeface="MS Gothic" pitchFamily="49" charset="-128"/>
                <a:ea typeface="MS Gothic" pitchFamily="49" charset="-128"/>
              </a:rPr>
              <a:t>else if (m&gt;n | m&lt;1 | n&lt;1 | r&lt;2 | (r&gt;min(m+n, 2*m+1)))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b="1">
                <a:latin typeface="MS Gothic" pitchFamily="49" charset="-128"/>
                <a:ea typeface="MS Gothic" pitchFamily="49" charset="-128"/>
              </a:rPr>
              <a:t>    {  return(0)  }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Run test coding (2)</a:t>
            </a:r>
          </a:p>
        </p:txBody>
      </p:sp>
      <p:sp>
        <p:nvSpPr>
          <p:cNvPr id="534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2133600"/>
            <a:ext cx="7772400" cy="4506913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b="1">
                <a:latin typeface="MS Gothic" pitchFamily="49" charset="-128"/>
                <a:ea typeface="MS Gothic" pitchFamily="49" charset="-128"/>
              </a:rPr>
              <a:t>    sumfu &lt;- 0 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b="1">
                <a:latin typeface="MS Gothic" pitchFamily="49" charset="-128"/>
                <a:ea typeface="MS Gothic" pitchFamily="49" charset="-128"/>
              </a:rPr>
              <a:t>    for (u in 2:r) {   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b="1">
                <a:latin typeface="MS Gothic" pitchFamily="49" charset="-128"/>
                <a:ea typeface="MS Gothic" pitchFamily="49" charset="-128"/>
              </a:rPr>
              <a:t>        if (u %% 2 == 0) {     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b="1">
                <a:latin typeface="MS Gothic" pitchFamily="49" charset="-128"/>
                <a:ea typeface="MS Gothic" pitchFamily="49" charset="-128"/>
              </a:rPr>
              <a:t>            k = u / 2     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b="1">
                <a:latin typeface="MS Gothic" pitchFamily="49" charset="-128"/>
                <a:ea typeface="MS Gothic" pitchFamily="49" charset="-128"/>
              </a:rPr>
              <a:t>            fu &lt;- 2 * choose(m-1, k-1) * choose(n-1, k-1)   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b="1">
                <a:latin typeface="MS Gothic" pitchFamily="49" charset="-128"/>
                <a:ea typeface="MS Gothic" pitchFamily="49" charset="-128"/>
              </a:rPr>
              <a:t>    } else {     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b="1">
                <a:latin typeface="MS Gothic" pitchFamily="49" charset="-128"/>
                <a:ea typeface="MS Gothic" pitchFamily="49" charset="-128"/>
              </a:rPr>
              <a:t>        k = (u + 1) / 2     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b="1">
                <a:latin typeface="MS Gothic" pitchFamily="49" charset="-128"/>
                <a:ea typeface="MS Gothic" pitchFamily="49" charset="-128"/>
              </a:rPr>
              <a:t>        fu &lt;- choose(m-1, k-1) * choose(n-1, k-2) + </a:t>
            </a:r>
            <a:br>
              <a:rPr lang="en-US" altLang="ko-KR" sz="2000" b="1">
                <a:latin typeface="MS Gothic" pitchFamily="49" charset="-128"/>
                <a:ea typeface="MS Gothic" pitchFamily="49" charset="-128"/>
              </a:rPr>
            </a:br>
            <a:r>
              <a:rPr lang="en-US" altLang="ko-KR" sz="2000" b="1">
                <a:latin typeface="MS Gothic" pitchFamily="49" charset="-128"/>
                <a:ea typeface="MS Gothic" pitchFamily="49" charset="-128"/>
              </a:rPr>
              <a:t>           choose(m-1, k-2) * choose(n-1, k-1)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b="1">
                <a:latin typeface="MS Gothic" pitchFamily="49" charset="-128"/>
                <a:ea typeface="MS Gothic" pitchFamily="49" charset="-128"/>
              </a:rPr>
              <a:t>    }  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b="1">
                <a:latin typeface="MS Gothic" pitchFamily="49" charset="-128"/>
                <a:ea typeface="MS Gothic" pitchFamily="49" charset="-128"/>
              </a:rPr>
              <a:t>        sumfu &lt;- sumfu + fu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b="1">
                <a:latin typeface="MS Gothic" pitchFamily="49" charset="-128"/>
                <a:ea typeface="MS Gothic" pitchFamily="49" charset="-128"/>
              </a:rPr>
              <a:t>    } 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b="1">
                <a:latin typeface="MS Gothic" pitchFamily="49" charset="-128"/>
                <a:ea typeface="MS Gothic" pitchFamily="49" charset="-128"/>
              </a:rPr>
              <a:t>    return(sumfu / choose(m+n, m))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b="1">
                <a:latin typeface="MS Gothic" pitchFamily="49" charset="-128"/>
                <a:ea typeface="MS Gothic" pitchFamily="49" charset="-128"/>
              </a:rPr>
              <a:t>}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Run test for Residuals</a:t>
            </a:r>
          </a:p>
        </p:txBody>
      </p:sp>
      <p:sp>
        <p:nvSpPr>
          <p:cNvPr id="535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2060575"/>
            <a:ext cx="8353425" cy="4797425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 b="1">
                <a:latin typeface="MS Gothic" pitchFamily="49" charset="-128"/>
                <a:ea typeface="MS Gothic" pitchFamily="49" charset="-128"/>
              </a:rPr>
              <a:t>run.test.nm &lt;- function(RES)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 b="1">
                <a:latin typeface="MS Gothic" pitchFamily="49" charset="-128"/>
                <a:ea typeface="MS Gothic" pitchFamily="49" charset="-128"/>
              </a:rPr>
              <a:t>{   t &lt;- length(RES) 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 b="1">
                <a:latin typeface="MS Gothic" pitchFamily="49" charset="-128"/>
                <a:ea typeface="MS Gothic" pitchFamily="49" charset="-128"/>
              </a:rPr>
              <a:t>    r &lt;- RES &gt;= 0   # zero as positive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 b="1">
                <a:latin typeface="MS Gothic" pitchFamily="49" charset="-128"/>
                <a:ea typeface="MS Gothic" pitchFamily="49" charset="-128"/>
              </a:rPr>
              <a:t>    m &lt;- sum(r) 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 b="1">
                <a:latin typeface="MS Gothic" pitchFamily="49" charset="-128"/>
                <a:ea typeface="MS Gothic" pitchFamily="49" charset="-128"/>
              </a:rPr>
              <a:t>    if (t &gt; 1) { j &lt;- 2:t   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 b="1">
                <a:latin typeface="MS Gothic" pitchFamily="49" charset="-128"/>
                <a:ea typeface="MS Gothic" pitchFamily="49" charset="-128"/>
              </a:rPr>
              <a:t>                 run &lt;- sum(abs(r[j] - r[j-1])) + 1 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 b="1">
                <a:latin typeface="MS Gothic" pitchFamily="49" charset="-128"/>
                <a:ea typeface="MS Gothic" pitchFamily="49" charset="-128"/>
              </a:rPr>
              <a:t>    } else     { run &lt;- 1 } 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 b="1">
                <a:latin typeface="MS Gothic" pitchFamily="49" charset="-128"/>
                <a:ea typeface="MS Gothic" pitchFamily="49" charset="-128"/>
              </a:rPr>
              <a:t>    m &lt;- min(m, t-m) 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 b="1">
                <a:latin typeface="MS Gothic" pitchFamily="49" charset="-128"/>
                <a:ea typeface="MS Gothic" pitchFamily="49" charset="-128"/>
              </a:rPr>
              <a:t>    n &lt;- max(m, t-m) 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 b="1">
                <a:latin typeface="MS Gothic" pitchFamily="49" charset="-128"/>
                <a:ea typeface="MS Gothic" pitchFamily="49" charset="-128"/>
              </a:rPr>
              <a:t>    if (run &gt; 1) { p &lt;- run.p(m, n, run)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 b="1">
                <a:latin typeface="MS Gothic" pitchFamily="49" charset="-128"/>
                <a:ea typeface="MS Gothic" pitchFamily="49" charset="-128"/>
              </a:rPr>
              <a:t>                   if (p &gt; 0.5) p &lt;- 1 - run.p(m, n, run-1)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 b="1">
                <a:latin typeface="MS Gothic" pitchFamily="49" charset="-128"/>
                <a:ea typeface="MS Gothic" pitchFamily="49" charset="-128"/>
              </a:rPr>
              <a:t>    } else       { p &lt;- 0.5^(t-1) } 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 b="1">
                <a:latin typeface="MS Gothic" pitchFamily="49" charset="-128"/>
                <a:ea typeface="MS Gothic" pitchFamily="49" charset="-128"/>
              </a:rPr>
              <a:t>    return(p)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 b="1">
                <a:latin typeface="MS Gothic" pitchFamily="49" charset="-128"/>
                <a:ea typeface="MS Gothic" pitchFamily="49" charset="-128"/>
              </a:rPr>
              <a:t>}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8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Coverage plot by PsN NPC</a:t>
            </a:r>
          </a:p>
        </p:txBody>
      </p:sp>
      <p:pic>
        <p:nvPicPr>
          <p:cNvPr id="536580" name="Picture 4" descr="ScreenHunter_01 Ja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538" y="1916113"/>
            <a:ext cx="4968875" cy="4756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62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NPC Coverage  Plot (Old)</a:t>
            </a:r>
          </a:p>
        </p:txBody>
      </p:sp>
      <p:pic>
        <p:nvPicPr>
          <p:cNvPr id="538629" name="Picture 5" descr="ScreenHunter_03 Ja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2538" y="2205038"/>
            <a:ext cx="4081462" cy="4043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8630" name="Picture 6" descr="ScreenHunter_02 Ja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2205038"/>
            <a:ext cx="4016375" cy="3973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Single Run Based Dx</a:t>
            </a:r>
          </a:p>
        </p:txBody>
      </p:sp>
      <p:sp>
        <p:nvSpPr>
          <p:cNvPr id="522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buFont typeface="Wingdings" pitchFamily="2" charset="2"/>
              <a:buNone/>
            </a:pPr>
            <a:r>
              <a:rPr lang="en-US" altLang="ko-KR" sz="2800"/>
              <a:t>S1. OFV &amp; Minimization Process</a:t>
            </a:r>
          </a:p>
          <a:p>
            <a:pPr marL="609600" indent="-609600">
              <a:buFont typeface="Wingdings" pitchFamily="2" charset="2"/>
              <a:buNone/>
            </a:pPr>
            <a:r>
              <a:rPr lang="en-US" altLang="ko-KR" sz="2800"/>
              <a:t>S2. Theta, Omega, Sigma</a:t>
            </a:r>
          </a:p>
          <a:p>
            <a:pPr marL="609600" indent="-609600">
              <a:buFont typeface="Wingdings" pitchFamily="2" charset="2"/>
              <a:buNone/>
            </a:pPr>
            <a:r>
              <a:rPr lang="en-US" altLang="ko-KR" sz="2800"/>
              <a:t>S3. Prediction (Fitted) Values</a:t>
            </a:r>
          </a:p>
          <a:p>
            <a:pPr marL="609600" indent="-609600">
              <a:buFont typeface="Wingdings" pitchFamily="2" charset="2"/>
              <a:buNone/>
            </a:pPr>
            <a:r>
              <a:rPr lang="en-US" altLang="ko-KR" sz="2800"/>
              <a:t>S4. Residuals Related</a:t>
            </a:r>
          </a:p>
          <a:p>
            <a:pPr marL="609600" indent="-609600">
              <a:buFont typeface="Wingdings" pitchFamily="2" charset="2"/>
              <a:buNone/>
            </a:pPr>
            <a:r>
              <a:rPr lang="en-US" altLang="ko-KR" sz="2800"/>
              <a:t>S5. EBE Related</a:t>
            </a:r>
          </a:p>
          <a:p>
            <a:pPr marL="609600" indent="-609600">
              <a:buFont typeface="Wingdings" pitchFamily="2" charset="2"/>
              <a:buNone/>
            </a:pPr>
            <a:r>
              <a:rPr lang="en-US" altLang="ko-KR" sz="2800"/>
              <a:t>SA. Input Data</a:t>
            </a:r>
          </a:p>
          <a:p>
            <a:pPr marL="609600" indent="-609600">
              <a:buFont typeface="Wingdings" pitchFamily="2" charset="2"/>
              <a:buNone/>
            </a:pPr>
            <a:r>
              <a:rPr lang="en-US" altLang="ko-KR" sz="2800"/>
              <a:t>SB. Standard Output</a:t>
            </a:r>
          </a:p>
          <a:p>
            <a:pPr marL="609600" indent="-609600">
              <a:buFont typeface="Wingdings" pitchFamily="2" charset="2"/>
              <a:buNone/>
            </a:pPr>
            <a:r>
              <a:rPr lang="en-US" altLang="ko-KR" sz="2800"/>
              <a:t>SC. Individual Parameters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S1-Minimization related</a:t>
            </a:r>
          </a:p>
        </p:txBody>
      </p:sp>
      <p:sp>
        <p:nvSpPr>
          <p:cNvPr id="523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OFV (MVOF)</a:t>
            </a:r>
          </a:p>
          <a:p>
            <a:r>
              <a:rPr lang="en-US" altLang="ko-KR"/>
              <a:t>OFV per DV and its distribution</a:t>
            </a:r>
          </a:p>
          <a:p>
            <a:r>
              <a:rPr lang="en-US" altLang="ko-KR"/>
              <a:t>AICc</a:t>
            </a:r>
          </a:p>
          <a:p>
            <a:r>
              <a:rPr lang="en-US" altLang="ko-KR"/>
              <a:t>SBC</a:t>
            </a:r>
          </a:p>
          <a:p>
            <a:r>
              <a:rPr lang="en-US" altLang="ko-KR"/>
              <a:t>Large gradient</a:t>
            </a:r>
          </a:p>
          <a:p>
            <a:pPr lvl="1"/>
            <a:r>
              <a:rPr lang="en-US" altLang="ko-KR" sz="2400"/>
              <a:t>Vech(M) = c(M[upper.tri(M, diag=T)])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S2-Parameters related </a:t>
            </a:r>
            <a:br>
              <a:rPr lang="en-US" altLang="ko-KR"/>
            </a:br>
            <a:r>
              <a:rPr lang="en-US" altLang="ko-KR"/>
              <a:t>Theta, Omega, Sigma</a:t>
            </a:r>
          </a:p>
        </p:txBody>
      </p:sp>
      <p:sp>
        <p:nvSpPr>
          <p:cNvPr id="524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44354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sz="2800"/>
              <a:t>Theta</a:t>
            </a:r>
          </a:p>
          <a:p>
            <a:pPr lvl="1">
              <a:lnSpc>
                <a:spcPct val="90000"/>
              </a:lnSpc>
            </a:pPr>
            <a:r>
              <a:rPr lang="en-US" altLang="ko-KR" sz="2400"/>
              <a:t>PE, SE, LL, UL, mean=0, mean=1</a:t>
            </a:r>
          </a:p>
          <a:p>
            <a:pPr>
              <a:lnSpc>
                <a:spcPct val="90000"/>
              </a:lnSpc>
            </a:pPr>
            <a:r>
              <a:rPr lang="en-US" altLang="ko-KR" sz="2800"/>
              <a:t>Omega</a:t>
            </a:r>
          </a:p>
          <a:p>
            <a:pPr lvl="1">
              <a:lnSpc>
                <a:spcPct val="90000"/>
              </a:lnSpc>
            </a:pPr>
            <a:r>
              <a:rPr lang="en-US" altLang="ko-KR" sz="2400"/>
              <a:t>PE, Variance-Covariance matrix</a:t>
            </a:r>
          </a:p>
          <a:p>
            <a:pPr lvl="1">
              <a:lnSpc>
                <a:spcPct val="90000"/>
              </a:lnSpc>
            </a:pPr>
            <a:r>
              <a:rPr lang="en-US" altLang="ko-KR" sz="2400"/>
              <a:t>Square root of diagonal elements</a:t>
            </a:r>
          </a:p>
          <a:p>
            <a:pPr lvl="2">
              <a:lnSpc>
                <a:spcPct val="90000"/>
              </a:lnSpc>
            </a:pPr>
            <a:r>
              <a:rPr lang="en-US" altLang="ko-KR" sz="2000"/>
              <a:t>Exponential eta model: CV of individual PK/PD Parameters</a:t>
            </a:r>
          </a:p>
          <a:p>
            <a:pPr lvl="1">
              <a:lnSpc>
                <a:spcPct val="90000"/>
              </a:lnSpc>
            </a:pPr>
            <a:r>
              <a:rPr lang="en-US" altLang="ko-KR" sz="2400"/>
              <a:t>SE and RSE</a:t>
            </a:r>
          </a:p>
          <a:p>
            <a:pPr>
              <a:lnSpc>
                <a:spcPct val="90000"/>
              </a:lnSpc>
            </a:pPr>
            <a:r>
              <a:rPr lang="en-US" altLang="ko-KR" sz="2800"/>
              <a:t>Sigma</a:t>
            </a:r>
          </a:p>
          <a:p>
            <a:pPr lvl="1">
              <a:lnSpc>
                <a:spcPct val="90000"/>
              </a:lnSpc>
            </a:pPr>
            <a:r>
              <a:rPr lang="en-US" altLang="ko-KR" sz="2400"/>
              <a:t>Same with Omega in principle</a:t>
            </a:r>
          </a:p>
          <a:p>
            <a:pPr lvl="1">
              <a:lnSpc>
                <a:spcPct val="90000"/>
              </a:lnSpc>
            </a:pPr>
            <a:r>
              <a:rPr lang="en-US" altLang="ko-KR" sz="2400"/>
              <a:t>Usually fixed as 1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S3 – Prediction related</a:t>
            </a:r>
          </a:p>
        </p:txBody>
      </p:sp>
      <p:sp>
        <p:nvSpPr>
          <p:cNvPr id="525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2276475"/>
            <a:ext cx="8064500" cy="4114800"/>
          </a:xfrm>
        </p:spPr>
        <p:txBody>
          <a:bodyPr/>
          <a:lstStyle/>
          <a:p>
            <a:pPr marL="457200" indent="-457200">
              <a:lnSpc>
                <a:spcPct val="110000"/>
              </a:lnSpc>
              <a:buSzTx/>
              <a:buFont typeface="Wingdings" pitchFamily="2" charset="2"/>
              <a:buAutoNum type="arabicParenR"/>
            </a:pPr>
            <a:r>
              <a:rPr lang="en-US" altLang="ko-KR" sz="2400"/>
              <a:t>DV vs. PRED (Typical prediction, prediction using typical values of structural model parameters, eta=0)</a:t>
            </a:r>
          </a:p>
          <a:p>
            <a:pPr marL="457200" indent="-457200">
              <a:lnSpc>
                <a:spcPct val="110000"/>
              </a:lnSpc>
              <a:buSzTx/>
              <a:buFont typeface="Wingdings" pitchFamily="2" charset="2"/>
              <a:buAutoNum type="arabicParenR"/>
            </a:pPr>
            <a:r>
              <a:rPr lang="en-US" altLang="ko-KR" sz="2400"/>
              <a:t>DV vs. IPRE (Individual prediction using EBE)</a:t>
            </a:r>
          </a:p>
          <a:p>
            <a:pPr marL="457200" indent="-457200">
              <a:lnSpc>
                <a:spcPct val="110000"/>
              </a:lnSpc>
              <a:buSzTx/>
              <a:buFont typeface="Wingdings" pitchFamily="2" charset="2"/>
              <a:buAutoNum type="arabicParenR"/>
            </a:pPr>
            <a:r>
              <a:rPr lang="en-US" altLang="ko-KR" sz="2400"/>
              <a:t>All subjects' superposed [DV, PRED, IPRE] vs. Time after dose (TAD) in original scale</a:t>
            </a:r>
          </a:p>
          <a:p>
            <a:pPr marL="457200" indent="-457200">
              <a:lnSpc>
                <a:spcPct val="110000"/>
              </a:lnSpc>
              <a:buSzTx/>
              <a:buFont typeface="Wingdings" pitchFamily="2" charset="2"/>
              <a:buAutoNum type="arabicParenR"/>
            </a:pPr>
            <a:r>
              <a:rPr lang="en-US" altLang="ko-KR" sz="2400"/>
              <a:t>All subjects' superposed [DV, PRED, IPRE] vs. Time after dose (TAD) in log scale of Y</a:t>
            </a:r>
          </a:p>
          <a:p>
            <a:pPr marL="457200" indent="-457200">
              <a:lnSpc>
                <a:spcPct val="110000"/>
              </a:lnSpc>
              <a:buSzTx/>
              <a:buFont typeface="Wingdings" pitchFamily="2" charset="2"/>
              <a:buAutoNum type="arabicParenR"/>
            </a:pPr>
            <a:r>
              <a:rPr lang="en-US" altLang="ko-KR" sz="2400"/>
              <a:t>Individual plot of 3), 4)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116013" y="188913"/>
            <a:ext cx="7793037" cy="1462087"/>
          </a:xfrm>
        </p:spPr>
        <p:txBody>
          <a:bodyPr/>
          <a:lstStyle/>
          <a:p>
            <a:r>
              <a:rPr lang="en-US" altLang="ko-KR"/>
              <a:t>S4-Residual related (1)</a:t>
            </a:r>
          </a:p>
        </p:txBody>
      </p:sp>
      <p:sp>
        <p:nvSpPr>
          <p:cNvPr id="526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2351088"/>
            <a:ext cx="8199438" cy="4506912"/>
          </a:xfrm>
        </p:spPr>
        <p:txBody>
          <a:bodyPr/>
          <a:lstStyle/>
          <a:p>
            <a:pPr marL="533400" indent="-533400">
              <a:lnSpc>
                <a:spcPct val="140000"/>
              </a:lnSpc>
              <a:buSzTx/>
              <a:buFont typeface="Wingdings" pitchFamily="2" charset="2"/>
              <a:buAutoNum type="arabicParenR"/>
            </a:pPr>
            <a:r>
              <a:rPr lang="en-US" altLang="ko-KR" sz="2400"/>
              <a:t>All subjects' superposed WRES vs. [PRED, TAD]</a:t>
            </a:r>
          </a:p>
          <a:p>
            <a:pPr marL="533400" indent="-533400">
              <a:lnSpc>
                <a:spcPct val="140000"/>
              </a:lnSpc>
              <a:buSzTx/>
              <a:buFont typeface="Wingdings" pitchFamily="2" charset="2"/>
              <a:buAutoNum type="arabicParenR"/>
            </a:pPr>
            <a:r>
              <a:rPr lang="en-US" altLang="ko-KR" sz="2400"/>
              <a:t>All subjects' superposed CWRES vs. [IPRE, TAD]</a:t>
            </a:r>
          </a:p>
          <a:p>
            <a:pPr marL="533400" indent="-533400">
              <a:lnSpc>
                <a:spcPct val="140000"/>
              </a:lnSpc>
              <a:buSzTx/>
              <a:buFont typeface="Wingdings" pitchFamily="2" charset="2"/>
              <a:buAutoNum type="arabicParenR"/>
            </a:pPr>
            <a:r>
              <a:rPr lang="en-US" altLang="ko-KR" sz="2400"/>
              <a:t>All subjects' superposed IWRES vs. [IPRE, TAD]</a:t>
            </a:r>
          </a:p>
          <a:p>
            <a:pPr marL="533400" indent="-533400">
              <a:lnSpc>
                <a:spcPct val="140000"/>
              </a:lnSpc>
              <a:buSzTx/>
              <a:buFont typeface="Wingdings" pitchFamily="2" charset="2"/>
              <a:buAutoNum type="arabicParenR"/>
            </a:pPr>
            <a:r>
              <a:rPr lang="en-US" altLang="ko-KR" sz="2400"/>
              <a:t>Absolute y values of 1), 2), 3)</a:t>
            </a:r>
          </a:p>
          <a:p>
            <a:pPr marL="533400" indent="-533400">
              <a:lnSpc>
                <a:spcPct val="140000"/>
              </a:lnSpc>
              <a:buSzTx/>
              <a:buFont typeface="Wingdings" pitchFamily="2" charset="2"/>
              <a:buAutoNum type="arabicParenR"/>
            </a:pPr>
            <a:r>
              <a:rPr lang="en-US" altLang="ko-KR" sz="2400"/>
              <a:t>Distribution statistics of [WRES, CWRES, IWRES] : histogram, density plot, Q-Q plot, Shapiro-Wilk test, SD of residual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S4-Residual related (2)</a:t>
            </a:r>
          </a:p>
        </p:txBody>
      </p:sp>
      <p:sp>
        <p:nvSpPr>
          <p:cNvPr id="527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2276475"/>
            <a:ext cx="7772400" cy="4114800"/>
          </a:xfrm>
        </p:spPr>
        <p:txBody>
          <a:bodyPr/>
          <a:lstStyle/>
          <a:p>
            <a:pPr marL="609600" indent="-609600">
              <a:lnSpc>
                <a:spcPct val="90000"/>
              </a:lnSpc>
              <a:buSzTx/>
              <a:buFont typeface="Wingdings" pitchFamily="2" charset="2"/>
              <a:buAutoNum type="arabicParenR" startAt="6"/>
            </a:pPr>
            <a:r>
              <a:rPr lang="en-US" altLang="ko-KR"/>
              <a:t>Test and CI of residual counts using binomial distribution</a:t>
            </a:r>
          </a:p>
          <a:p>
            <a:pPr marL="609600" indent="-609600">
              <a:lnSpc>
                <a:spcPct val="90000"/>
              </a:lnSpc>
              <a:buSzTx/>
              <a:buFont typeface="Wingdings" pitchFamily="2" charset="2"/>
              <a:buAutoNum type="arabicParenR" startAt="6"/>
            </a:pPr>
            <a:r>
              <a:rPr lang="en-US" altLang="ko-KR"/>
              <a:t>Ratio of [WRES, CWRES, IWRE] count to expected count</a:t>
            </a:r>
          </a:p>
          <a:p>
            <a:pPr marL="609600" indent="-609600">
              <a:lnSpc>
                <a:spcPct val="90000"/>
              </a:lnSpc>
              <a:buSzTx/>
              <a:buFont typeface="Wingdings" pitchFamily="2" charset="2"/>
              <a:buAutoNum type="arabicParenR" startAt="6"/>
            </a:pPr>
            <a:r>
              <a:rPr lang="en-US" altLang="ko-KR"/>
              <a:t>Residuals with extreme z values</a:t>
            </a:r>
          </a:p>
          <a:p>
            <a:pPr marL="609600" indent="-609600">
              <a:lnSpc>
                <a:spcPct val="90000"/>
              </a:lnSpc>
              <a:buSzTx/>
              <a:buFont typeface="Wingdings" pitchFamily="2" charset="2"/>
              <a:buAutoNum type="arabicParenR" startAt="6"/>
            </a:pPr>
            <a:r>
              <a:rPr lang="en-US" altLang="ko-KR"/>
              <a:t>Individual residual plot of 1), 2), 3)</a:t>
            </a:r>
          </a:p>
          <a:p>
            <a:pPr marL="609600" indent="-609600">
              <a:lnSpc>
                <a:spcPct val="90000"/>
              </a:lnSpc>
              <a:buSzTx/>
              <a:buFont typeface="Wingdings" pitchFamily="2" charset="2"/>
              <a:buAutoNum type="arabicParenR" startAt="6"/>
            </a:pPr>
            <a:r>
              <a:rPr lang="en-US" altLang="ko-KR"/>
              <a:t>Run test results of 9)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S5-EBE related (1)</a:t>
            </a:r>
          </a:p>
        </p:txBody>
      </p:sp>
      <p:sp>
        <p:nvSpPr>
          <p:cNvPr id="528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2276475"/>
            <a:ext cx="7921625" cy="4114800"/>
          </a:xfrm>
        </p:spPr>
        <p:txBody>
          <a:bodyPr/>
          <a:lstStyle/>
          <a:p>
            <a:pPr marL="609600" indent="-609600">
              <a:buSzTx/>
              <a:buFont typeface="Wingdings" pitchFamily="2" charset="2"/>
              <a:buAutoNum type="arabicParenR"/>
            </a:pPr>
            <a:r>
              <a:rPr lang="en-US" altLang="ko-KR" sz="2800" dirty="0"/>
              <a:t>Descriptive statistics of Etas: minimum, 1Q, median, mean, 3Q, maximum, SD</a:t>
            </a:r>
          </a:p>
          <a:p>
            <a:pPr marL="609600" indent="-609600">
              <a:buSzTx/>
              <a:buFont typeface="Wingdings" pitchFamily="2" charset="2"/>
              <a:buAutoNum type="arabicParenR"/>
            </a:pPr>
            <a:r>
              <a:rPr lang="en-US" altLang="ko-KR" sz="2800" dirty="0"/>
              <a:t>T-test </a:t>
            </a:r>
            <a:r>
              <a:rPr lang="en-US" altLang="ko-KR" sz="2800" dirty="0" smtClean="0"/>
              <a:t>with H0</a:t>
            </a:r>
            <a:r>
              <a:rPr lang="en-US" altLang="ko-KR" sz="2800" dirty="0"/>
              <a:t>: mean is zero.</a:t>
            </a:r>
          </a:p>
          <a:p>
            <a:pPr marL="609600" indent="-609600">
              <a:buSzTx/>
              <a:buFont typeface="Wingdings" pitchFamily="2" charset="2"/>
              <a:buAutoNum type="arabicParenR"/>
            </a:pPr>
            <a:r>
              <a:rPr lang="en-US" altLang="ko-KR" sz="2800" dirty="0"/>
              <a:t>Shapiro-</a:t>
            </a:r>
            <a:r>
              <a:rPr lang="en-US" altLang="ko-KR" sz="2800" dirty="0" err="1"/>
              <a:t>Wilk</a:t>
            </a:r>
            <a:r>
              <a:rPr lang="en-US" altLang="ko-KR" sz="2800" dirty="0"/>
              <a:t> test on normality</a:t>
            </a:r>
          </a:p>
          <a:p>
            <a:pPr marL="609600" indent="-609600">
              <a:buSzTx/>
              <a:buFont typeface="Wingdings" pitchFamily="2" charset="2"/>
              <a:buAutoNum type="arabicParenR"/>
            </a:pPr>
            <a:r>
              <a:rPr lang="en-US" altLang="ko-KR" sz="2800" dirty="0"/>
              <a:t>Etas' population </a:t>
            </a:r>
            <a:r>
              <a:rPr lang="en-US" altLang="ko-KR" sz="2800" dirty="0" smtClean="0"/>
              <a:t>shrinkage</a:t>
            </a:r>
          </a:p>
          <a:p>
            <a:pPr marL="609600" indent="-609600">
              <a:buSzTx/>
              <a:buFont typeface="Wingdings" pitchFamily="2" charset="2"/>
              <a:buAutoNum type="arabicParenR"/>
            </a:pPr>
            <a:r>
              <a:rPr lang="en-US" altLang="ko-KR" sz="2800" dirty="0" smtClean="0"/>
              <a:t>SE of EBE, Individual Eta Shrinkage</a:t>
            </a:r>
            <a:endParaRPr lang="en-US" altLang="ko-KR" sz="2800" dirty="0"/>
          </a:p>
          <a:p>
            <a:pPr marL="609600" indent="-609600">
              <a:buSzTx/>
              <a:buFont typeface="Wingdings" pitchFamily="2" charset="2"/>
              <a:buAutoNum type="arabicParenR"/>
            </a:pPr>
            <a:r>
              <a:rPr lang="en-US" altLang="ko-KR" sz="2800" dirty="0"/>
              <a:t>Histogram, density plot, Q-Q plot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S5-EBE related (2)</a:t>
            </a:r>
          </a:p>
        </p:txBody>
      </p:sp>
      <p:sp>
        <p:nvSpPr>
          <p:cNvPr id="529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2349500"/>
            <a:ext cx="8208962" cy="4508500"/>
          </a:xfrm>
        </p:spPr>
        <p:txBody>
          <a:bodyPr/>
          <a:lstStyle/>
          <a:p>
            <a:pPr marL="457200" indent="-457200">
              <a:lnSpc>
                <a:spcPct val="90000"/>
              </a:lnSpc>
              <a:buSzTx/>
              <a:buFont typeface="Wingdings" pitchFamily="2" charset="2"/>
              <a:buAutoNum type="arabicParenR" startAt="6"/>
            </a:pPr>
            <a:r>
              <a:rPr lang="en-US" altLang="ko-KR" sz="2800"/>
              <a:t>Plot of etas vs. continuous covariates: histogram, trend plot</a:t>
            </a:r>
          </a:p>
          <a:p>
            <a:pPr marL="457200" indent="-457200">
              <a:lnSpc>
                <a:spcPct val="90000"/>
              </a:lnSpc>
              <a:buSzTx/>
              <a:buFont typeface="Wingdings" pitchFamily="2" charset="2"/>
              <a:buAutoNum type="arabicParenR" startAt="6"/>
            </a:pPr>
            <a:r>
              <a:rPr lang="en-US" altLang="ko-KR" sz="2800"/>
              <a:t>Plot of etas vs. categorical covariates</a:t>
            </a:r>
          </a:p>
          <a:p>
            <a:pPr marL="457200" indent="-457200">
              <a:lnSpc>
                <a:spcPct val="90000"/>
              </a:lnSpc>
              <a:buSzTx/>
              <a:buFont typeface="Wingdings" pitchFamily="2" charset="2"/>
              <a:buAutoNum type="arabicParenR" startAt="6"/>
            </a:pPr>
            <a:r>
              <a:rPr lang="en-US" altLang="ko-KR" sz="2800"/>
              <a:t>Omega estimation vs. variance-covariance/correlation/SD of EBEs</a:t>
            </a:r>
          </a:p>
          <a:p>
            <a:pPr marL="838200" lvl="1" indent="-381000">
              <a:lnSpc>
                <a:spcPct val="90000"/>
              </a:lnSpc>
              <a:buSzTx/>
              <a:buFont typeface="Wingdings" pitchFamily="2" charset="2"/>
              <a:buNone/>
            </a:pPr>
            <a:r>
              <a:rPr lang="en-US" altLang="ko-KR" sz="2400"/>
              <a:t>Ratio of Omega to Sample Variance-Covariance Matrix of EBEs : Replacement of eta population shrinkage</a:t>
            </a:r>
          </a:p>
          <a:p>
            <a:pPr marL="838200" lvl="1" indent="-381000">
              <a:lnSpc>
                <a:spcPct val="90000"/>
              </a:lnSpc>
              <a:buSzTx/>
              <a:buFont typeface="Wingdings" pitchFamily="2" charset="2"/>
              <a:buNone/>
            </a:pPr>
            <a:r>
              <a:rPr lang="en-US" altLang="ko-KR" sz="2400"/>
              <a:t>Those of correlation matrices</a:t>
            </a:r>
          </a:p>
          <a:p>
            <a:pPr marL="457200" indent="-457200">
              <a:lnSpc>
                <a:spcPct val="90000"/>
              </a:lnSpc>
              <a:buSzTx/>
              <a:buFont typeface="Wingdings" pitchFamily="2" charset="2"/>
              <a:buAutoNum type="arabicParenR" startAt="6"/>
            </a:pPr>
            <a:r>
              <a:rPr lang="en-US" altLang="ko-KR" sz="2800"/>
              <a:t>Multiple linear regression (MLR) of EBEs using covariates as independent variables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파스텔톤">
  <a:themeElements>
    <a:clrScheme name="파스텔톤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파스텔톤">
      <a:majorFont>
        <a:latin typeface="Verdana"/>
        <a:ea typeface="HY울릉도M"/>
        <a:cs typeface=""/>
      </a:majorFont>
      <a:minorFont>
        <a:latin typeface="Verdana"/>
        <a:ea typeface="HY울릉도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1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folHlink"/>
          </a:buClr>
          <a:buSzPct val="60000"/>
          <a:buFont typeface="Wingdings" pitchFamily="2" charset="2"/>
          <a:buChar char="n"/>
          <a:tabLst/>
          <a:defRPr kumimoji="1" lang="ko-KR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HY울릉도M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1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folHlink"/>
          </a:buClr>
          <a:buSzPct val="60000"/>
          <a:buFont typeface="Wingdings" pitchFamily="2" charset="2"/>
          <a:buChar char="n"/>
          <a:tabLst/>
          <a:defRPr kumimoji="1" lang="ko-KR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HY울릉도M" pitchFamily="18" charset="-127"/>
          </a:defRPr>
        </a:defPPr>
      </a:lstStyle>
    </a:lnDef>
  </a:objectDefaults>
  <a:extraClrSchemeLst>
    <a:extraClrScheme>
      <a:clrScheme name="파스텔톤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파스텔톤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파스텔톤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파스텔톤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파스텔톤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파스텔톤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울산의대 서울아산병원</Template>
  <TotalTime>1950</TotalTime>
  <Words>1030</Words>
  <Application>Microsoft Office PowerPoint</Application>
  <PresentationFormat>화면 슬라이드 쇼(4:3)</PresentationFormat>
  <Paragraphs>155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5" baseType="lpstr">
      <vt:lpstr>굴림</vt:lpstr>
      <vt:lpstr>Arial</vt:lpstr>
      <vt:lpstr>Verdana</vt:lpstr>
      <vt:lpstr>HY울릉도M</vt:lpstr>
      <vt:lpstr>Tahoma</vt:lpstr>
      <vt:lpstr>Wingdings</vt:lpstr>
      <vt:lpstr>MS Gothic</vt:lpstr>
      <vt:lpstr>파스텔톤</vt:lpstr>
      <vt:lpstr>NONMEM Diagnostics 1 – Single Run Based</vt:lpstr>
      <vt:lpstr>Single Run Based Dx</vt:lpstr>
      <vt:lpstr>S1-Minimization related</vt:lpstr>
      <vt:lpstr>S2-Parameters related  Theta, Omega, Sigma</vt:lpstr>
      <vt:lpstr>S3 – Prediction related</vt:lpstr>
      <vt:lpstr>S4-Residual related (1)</vt:lpstr>
      <vt:lpstr>S4-Residual related (2)</vt:lpstr>
      <vt:lpstr>S5-EBE related (1)</vt:lpstr>
      <vt:lpstr>S5-EBE related (2)</vt:lpstr>
      <vt:lpstr>Example of Control File</vt:lpstr>
      <vt:lpstr>Getting SE of EBE  (NMVI only)</vt:lpstr>
      <vt:lpstr>PowerPoint 프레젠테이션</vt:lpstr>
      <vt:lpstr>Run test coding (1)</vt:lpstr>
      <vt:lpstr>Run test coding (2)</vt:lpstr>
      <vt:lpstr>Run test for Residuals</vt:lpstr>
      <vt:lpstr>Coverage plot by PsN NPC</vt:lpstr>
      <vt:lpstr>NPC Coverage  Plot (Old)</vt:lpstr>
    </vt:vector>
  </TitlesOfParts>
  <Company>Asan Medical Center, University of Ulsan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NONMEM® 소개</dc:title>
  <dc:creator>Kyun-Seop Bae</dc:creator>
  <cp:lastModifiedBy>Kyun-Seop Bae</cp:lastModifiedBy>
  <cp:revision>268</cp:revision>
  <dcterms:created xsi:type="dcterms:W3CDTF">2009-08-24T01:47:51Z</dcterms:created>
  <dcterms:modified xsi:type="dcterms:W3CDTF">2010-12-31T07:55:49Z</dcterms:modified>
</cp:coreProperties>
</file>