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83" r:id="rId4"/>
    <p:sldId id="282" r:id="rId5"/>
    <p:sldId id="284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23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6E69A-C6EF-ABAB-559F-49776CEA4AEE}" v="248" dt="2025-04-06T01:19:28.511"/>
    <p1510:client id="{73E1EDDF-C4DB-5952-3429-D537AB069F93}" v="316" dt="2025-04-06T02:04:32.389"/>
    <p1510:client id="{951D7A72-933B-1453-4998-EB17D5B05AD5}" v="5" dt="2025-04-06T02:03:25.426"/>
    <p1510:client id="{FB3F3237-936F-EFF4-D334-2FC17E9E9F69}" v="3" dt="2025-04-06T01:17:09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3D5B31-4953-C4B6-A00D-82940B44201F}"/>
              </a:ext>
            </a:extLst>
          </p:cNvPr>
          <p:cNvSpPr/>
          <p:nvPr/>
        </p:nvSpPr>
        <p:spPr>
          <a:xfrm>
            <a:off x="-455441" y="-207019"/>
            <a:ext cx="13580402" cy="3643473"/>
          </a:xfrm>
          <a:prstGeom prst="rect">
            <a:avLst/>
          </a:prstGeom>
          <a:solidFill>
            <a:srgbClr val="0C23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25407"/>
            <a:ext cx="9144000" cy="23876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Comparative Analysis of Tampa and Miami, FL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8734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>
                <a:solidFill>
                  <a:srgbClr val="0C2340"/>
                </a:solidFill>
              </a:rPr>
              <a:t>Binary Belles</a:t>
            </a:r>
          </a:p>
          <a:p>
            <a:r>
              <a:rPr lang="en-US">
                <a:solidFill>
                  <a:srgbClr val="0C2340"/>
                </a:solidFill>
              </a:rPr>
              <a:t>Colleen Malloy, Elizabeth </a:t>
            </a:r>
            <a:r>
              <a:rPr lang="en-US" err="1">
                <a:solidFill>
                  <a:srgbClr val="0C2340"/>
                </a:solidFill>
              </a:rPr>
              <a:t>Mastilak</a:t>
            </a:r>
            <a:r>
              <a:rPr lang="en-US">
                <a:solidFill>
                  <a:srgbClr val="0C2340"/>
                </a:solidFill>
              </a:rPr>
              <a:t>, </a:t>
            </a:r>
          </a:p>
          <a:p>
            <a:r>
              <a:rPr lang="en-US">
                <a:solidFill>
                  <a:srgbClr val="0C2340"/>
                </a:solidFill>
              </a:rPr>
              <a:t>Hanh Nguyen, Abigail Sandquist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807C58-AE69-B4B0-2F7A-613C470EF31A}"/>
              </a:ext>
            </a:extLst>
          </p:cNvPr>
          <p:cNvSpPr/>
          <p:nvPr/>
        </p:nvSpPr>
        <p:spPr>
          <a:xfrm>
            <a:off x="-248422" y="-179416"/>
            <a:ext cx="12697123" cy="2525623"/>
          </a:xfrm>
          <a:prstGeom prst="rect">
            <a:avLst/>
          </a:prstGeom>
          <a:solidFill>
            <a:srgbClr val="0C23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680E2-253E-6F5C-DA08-678854966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285" y="336168"/>
            <a:ext cx="10515600" cy="1472900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The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7930-162E-74C1-E711-CA9CD076A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795047"/>
            <a:ext cx="10515600" cy="29109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0C2340"/>
                </a:solidFill>
              </a:rPr>
              <a:t>How have factors such as </a:t>
            </a:r>
            <a:r>
              <a:rPr lang="en-US" sz="4000" b="1">
                <a:solidFill>
                  <a:srgbClr val="0C2340"/>
                </a:solidFill>
              </a:rPr>
              <a:t>COVID-19</a:t>
            </a:r>
            <a:r>
              <a:rPr lang="en-US" sz="4000">
                <a:solidFill>
                  <a:srgbClr val="0C2340"/>
                </a:solidFill>
              </a:rPr>
              <a:t> and </a:t>
            </a:r>
            <a:r>
              <a:rPr lang="en-US" sz="4000" b="1">
                <a:solidFill>
                  <a:srgbClr val="0C2340"/>
                </a:solidFill>
                <a:ea typeface="+mn-lt"/>
                <a:cs typeface="+mn-lt"/>
              </a:rPr>
              <a:t>hurricane </a:t>
            </a:r>
            <a:r>
              <a:rPr lang="en-US" sz="4000">
                <a:solidFill>
                  <a:srgbClr val="0C2340"/>
                </a:solidFill>
              </a:rPr>
              <a:t>damage affected the commercial rental market in </a:t>
            </a:r>
            <a:r>
              <a:rPr lang="en-US" sz="4000" b="1">
                <a:solidFill>
                  <a:srgbClr val="0C2340"/>
                </a:solidFill>
              </a:rPr>
              <a:t>Tampa </a:t>
            </a:r>
            <a:r>
              <a:rPr lang="en-US" sz="4000">
                <a:solidFill>
                  <a:srgbClr val="0C2340"/>
                </a:solidFill>
              </a:rPr>
              <a:t>and </a:t>
            </a:r>
            <a:r>
              <a:rPr lang="en-US" sz="4000" b="1">
                <a:solidFill>
                  <a:srgbClr val="0C2340"/>
                </a:solidFill>
              </a:rPr>
              <a:t>Miami</a:t>
            </a:r>
            <a:r>
              <a:rPr lang="en-US" sz="4000">
                <a:solidFill>
                  <a:srgbClr val="0C2340"/>
                </a:solidFill>
              </a:rPr>
              <a:t>, Florida? </a:t>
            </a:r>
          </a:p>
        </p:txBody>
      </p:sp>
    </p:spTree>
    <p:extLst>
      <p:ext uri="{BB962C8B-B14F-4D97-AF65-F5344CB8AC3E}">
        <p14:creationId xmlns:p14="http://schemas.microsoft.com/office/powerpoint/2010/main" val="4154356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A5704-039D-AF70-6256-5223770FA96F}"/>
              </a:ext>
            </a:extLst>
          </p:cNvPr>
          <p:cNvSpPr/>
          <p:nvPr/>
        </p:nvSpPr>
        <p:spPr>
          <a:xfrm>
            <a:off x="-220820" y="-234621"/>
            <a:ext cx="12641919" cy="1752755"/>
          </a:xfrm>
          <a:prstGeom prst="rect">
            <a:avLst/>
          </a:prstGeom>
          <a:solidFill>
            <a:srgbClr val="0C23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0E7EF1-4511-4D60-4110-38339DE47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19" y="190071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Road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AFE38-AF49-83AF-58FA-FA1C5DE18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en-US" sz="4800"/>
              <a:t>Why </a:t>
            </a:r>
            <a:r>
              <a:rPr lang="en-US" sz="4800" b="1" i="1"/>
              <a:t>Tampa </a:t>
            </a:r>
            <a:r>
              <a:rPr lang="en-US" sz="4800"/>
              <a:t>and </a:t>
            </a:r>
            <a:r>
              <a:rPr lang="en-US" sz="4800" b="1" i="1"/>
              <a:t>Miami</a:t>
            </a:r>
            <a:r>
              <a:rPr lang="en-US" sz="4800"/>
              <a:t>?</a:t>
            </a:r>
          </a:p>
          <a:p>
            <a:pPr marL="514350" indent="-514350">
              <a:buAutoNum type="arabicPeriod"/>
            </a:pPr>
            <a:r>
              <a:rPr lang="en-US" sz="4800"/>
              <a:t>Effects of </a:t>
            </a:r>
            <a:r>
              <a:rPr lang="en-US" sz="4800" b="1" i="1"/>
              <a:t>COVID-19</a:t>
            </a:r>
            <a:r>
              <a:rPr lang="en-US" sz="4800"/>
              <a:t> </a:t>
            </a:r>
          </a:p>
          <a:p>
            <a:pPr marL="514350" indent="-514350">
              <a:buAutoNum type="arabicPeriod"/>
            </a:pPr>
            <a:r>
              <a:rPr lang="en-US" sz="4800"/>
              <a:t>Effects of </a:t>
            </a:r>
            <a:r>
              <a:rPr lang="en-US" sz="4800" b="1" i="1"/>
              <a:t>Hurricanes</a:t>
            </a:r>
          </a:p>
          <a:p>
            <a:pPr marL="971550" lvl="1">
              <a:buFont typeface="Courier New"/>
              <a:buChar char="o"/>
            </a:pPr>
            <a:r>
              <a:rPr lang="en-US" sz="4400"/>
              <a:t>Focus: 2020</a:t>
            </a:r>
          </a:p>
          <a:p>
            <a:pPr marL="514350" indent="-514350">
              <a:buAutoNum type="arabicPeriod"/>
            </a:pPr>
            <a:r>
              <a:rPr lang="en-US" sz="5200"/>
              <a:t> </a:t>
            </a:r>
            <a:r>
              <a:rPr lang="en-US" sz="5200" b="1" i="1"/>
              <a:t>Conclusions</a:t>
            </a:r>
            <a:endParaRPr lang="en-US" b="1" i="1"/>
          </a:p>
        </p:txBody>
      </p:sp>
    </p:spTree>
    <p:extLst>
      <p:ext uri="{BB962C8B-B14F-4D97-AF65-F5344CB8AC3E}">
        <p14:creationId xmlns:p14="http://schemas.microsoft.com/office/powerpoint/2010/main" val="14022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47D471-F62B-EF8E-DC54-127CA3E4E404}"/>
              </a:ext>
            </a:extLst>
          </p:cNvPr>
          <p:cNvSpPr/>
          <p:nvPr/>
        </p:nvSpPr>
        <p:spPr>
          <a:xfrm>
            <a:off x="-268587" y="2861"/>
            <a:ext cx="12738527" cy="1128839"/>
          </a:xfrm>
          <a:prstGeom prst="rect">
            <a:avLst/>
          </a:prstGeom>
          <a:solidFill>
            <a:srgbClr val="0C23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Tampa to Miami train">
            <a:extLst>
              <a:ext uri="{FF2B5EF4-FFF2-40B4-BE49-F238E27FC236}">
                <a16:creationId xmlns:a16="http://schemas.microsoft.com/office/drawing/2014/main" id="{63144897-8A8D-7E1B-B66D-673DB566F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1899" t="11364" r="24313" b="-11713"/>
          <a:stretch/>
        </p:blipFill>
        <p:spPr>
          <a:xfrm>
            <a:off x="6214114" y="1332977"/>
            <a:ext cx="5745715" cy="590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715D7E-CACD-2D14-DE96-195F27914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62" y="4720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Why Tampa and Miami?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FD0A-ACB0-577A-DD31-5A1D4F06B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Geographically close, major cities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205 miles apart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52,000 approx. population difference</a:t>
            </a:r>
          </a:p>
          <a:p>
            <a:r>
              <a:rPr lang="en-US"/>
              <a:t>Opposite sides of Florida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Gulf vs Atlantic</a:t>
            </a:r>
          </a:p>
          <a:p>
            <a:r>
              <a:rPr lang="en-US"/>
              <a:t>Comparable environmental factors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Hurricanes, floods, rain</a:t>
            </a:r>
          </a:p>
          <a:p>
            <a:r>
              <a:rPr lang="en-US"/>
              <a:t>Comparable presence in the Savills data set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77 more observations in Tampa leases than Miami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A492B5-0E70-C416-4E84-D14E487F54CC}"/>
              </a:ext>
            </a:extLst>
          </p:cNvPr>
          <p:cNvSpPr/>
          <p:nvPr/>
        </p:nvSpPr>
        <p:spPr>
          <a:xfrm>
            <a:off x="11537820" y="6044935"/>
            <a:ext cx="2677437" cy="662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42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17877-0A9D-A332-9FFD-6D9BE3DA0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57"/>
          <a:stretch/>
        </p:blipFill>
        <p:spPr>
          <a:xfrm>
            <a:off x="1585656" y="0"/>
            <a:ext cx="8943409" cy="68580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371709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florida showing hurricane&#10;&#10;AI-generated content may be incorrect.">
            <a:extLst>
              <a:ext uri="{FF2B5EF4-FFF2-40B4-BE49-F238E27FC236}">
                <a16:creationId xmlns:a16="http://schemas.microsoft.com/office/drawing/2014/main" id="{9BB54C88-C5E1-26CE-8D24-59B6729A7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5" y="-863"/>
            <a:ext cx="89601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85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1CD418-2ABA-3491-A206-88B20034209B}"/>
              </a:ext>
            </a:extLst>
          </p:cNvPr>
          <p:cNvSpPr/>
          <p:nvPr/>
        </p:nvSpPr>
        <p:spPr>
          <a:xfrm>
            <a:off x="-262224" y="-96609"/>
            <a:ext cx="13014552" cy="1794158"/>
          </a:xfrm>
          <a:prstGeom prst="rect">
            <a:avLst/>
          </a:prstGeom>
          <a:solidFill>
            <a:srgbClr val="0C234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4D821-0886-A0EE-3DB9-81323A7F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Conclusions – Why do we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4000D-3BF5-1ADA-0C37-1ED125332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Natural disaster (pandemic, hurricanes) precedes notable increase in the number of leases being signed for "Other" class properties. </a:t>
            </a:r>
          </a:p>
          <a:p>
            <a:endParaRPr lang="en-US"/>
          </a:p>
          <a:p>
            <a:r>
              <a:rPr lang="en-US"/>
              <a:t>For those trying to find tenants for less prestigious properties, the best time to advertise availability is when people want to save money – i.e. after a major loss or disaster. </a:t>
            </a:r>
          </a:p>
        </p:txBody>
      </p:sp>
    </p:spTree>
    <p:extLst>
      <p:ext uri="{BB962C8B-B14F-4D97-AF65-F5344CB8AC3E}">
        <p14:creationId xmlns:p14="http://schemas.microsoft.com/office/powerpoint/2010/main" val="158679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Comparative Analysis of Tampa and Miami, FL</vt:lpstr>
      <vt:lpstr>The Question:</vt:lpstr>
      <vt:lpstr>Road Map</vt:lpstr>
      <vt:lpstr>Why Tampa and Miami?</vt:lpstr>
      <vt:lpstr>PowerPoint Presentation</vt:lpstr>
      <vt:lpstr>PowerPoint Presentation</vt:lpstr>
      <vt:lpstr>Conclusions – Why do we care?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</cp:revision>
  <dcterms:created xsi:type="dcterms:W3CDTF">2025-04-06T00:44:05Z</dcterms:created>
  <dcterms:modified xsi:type="dcterms:W3CDTF">2025-04-06T02:06:14Z</dcterms:modified>
</cp:coreProperties>
</file>