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4"/>
  </p:notesMasterIdLst>
  <p:handoutMasterIdLst>
    <p:handoutMasterId r:id="rId175"/>
  </p:handoutMasterIdLst>
  <p:sldIdLst>
    <p:sldId id="594" r:id="rId2"/>
    <p:sldId id="595" r:id="rId3"/>
    <p:sldId id="596" r:id="rId4"/>
    <p:sldId id="597" r:id="rId5"/>
    <p:sldId id="593" r:id="rId6"/>
    <p:sldId id="256" r:id="rId7"/>
    <p:sldId id="257" r:id="rId8"/>
    <p:sldId id="260" r:id="rId9"/>
    <p:sldId id="326" r:id="rId10"/>
    <p:sldId id="308" r:id="rId11"/>
    <p:sldId id="302" r:id="rId12"/>
    <p:sldId id="319" r:id="rId13"/>
    <p:sldId id="303" r:id="rId14"/>
    <p:sldId id="281" r:id="rId15"/>
    <p:sldId id="304" r:id="rId16"/>
    <p:sldId id="305" r:id="rId17"/>
    <p:sldId id="271" r:id="rId18"/>
    <p:sldId id="320" r:id="rId19"/>
    <p:sldId id="276" r:id="rId20"/>
    <p:sldId id="273" r:id="rId21"/>
    <p:sldId id="277" r:id="rId22"/>
    <p:sldId id="322" r:id="rId23"/>
    <p:sldId id="272" r:id="rId24"/>
    <p:sldId id="327" r:id="rId25"/>
    <p:sldId id="311" r:id="rId26"/>
    <p:sldId id="328" r:id="rId27"/>
    <p:sldId id="329" r:id="rId28"/>
    <p:sldId id="330" r:id="rId29"/>
    <p:sldId id="347" r:id="rId30"/>
    <p:sldId id="348" r:id="rId31"/>
    <p:sldId id="262" r:id="rId32"/>
    <p:sldId id="318" r:id="rId33"/>
    <p:sldId id="323" r:id="rId34"/>
    <p:sldId id="349" r:id="rId35"/>
    <p:sldId id="350" r:id="rId36"/>
    <p:sldId id="325" r:id="rId37"/>
    <p:sldId id="335" r:id="rId38"/>
    <p:sldId id="334" r:id="rId39"/>
    <p:sldId id="336" r:id="rId40"/>
    <p:sldId id="346" r:id="rId41"/>
    <p:sldId id="331" r:id="rId42"/>
    <p:sldId id="333" r:id="rId43"/>
    <p:sldId id="332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51" r:id="rId53"/>
    <p:sldId id="543" r:id="rId54"/>
    <p:sldId id="413" r:id="rId55"/>
    <p:sldId id="459" r:id="rId56"/>
    <p:sldId id="466" r:id="rId57"/>
    <p:sldId id="467" r:id="rId58"/>
    <p:sldId id="469" r:id="rId59"/>
    <p:sldId id="544" r:id="rId60"/>
    <p:sldId id="472" r:id="rId61"/>
    <p:sldId id="473" r:id="rId62"/>
    <p:sldId id="474" r:id="rId63"/>
    <p:sldId id="481" r:id="rId64"/>
    <p:sldId id="475" r:id="rId65"/>
    <p:sldId id="476" r:id="rId66"/>
    <p:sldId id="477" r:id="rId67"/>
    <p:sldId id="478" r:id="rId68"/>
    <p:sldId id="479" r:id="rId69"/>
    <p:sldId id="545" r:id="rId70"/>
    <p:sldId id="482" r:id="rId71"/>
    <p:sldId id="483" r:id="rId72"/>
    <p:sldId id="484" r:id="rId73"/>
    <p:sldId id="485" r:id="rId74"/>
    <p:sldId id="486" r:id="rId75"/>
    <p:sldId id="487" r:id="rId76"/>
    <p:sldId id="488" r:id="rId77"/>
    <p:sldId id="489" r:id="rId78"/>
    <p:sldId id="490" r:id="rId79"/>
    <p:sldId id="491" r:id="rId80"/>
    <p:sldId id="492" r:id="rId81"/>
    <p:sldId id="494" r:id="rId82"/>
    <p:sldId id="495" r:id="rId83"/>
    <p:sldId id="496" r:id="rId84"/>
    <p:sldId id="497" r:id="rId85"/>
    <p:sldId id="498" r:id="rId86"/>
    <p:sldId id="499" r:id="rId87"/>
    <p:sldId id="500" r:id="rId88"/>
    <p:sldId id="501" r:id="rId89"/>
    <p:sldId id="502" r:id="rId90"/>
    <p:sldId id="503" r:id="rId91"/>
    <p:sldId id="507" r:id="rId92"/>
    <p:sldId id="508" r:id="rId93"/>
    <p:sldId id="509" r:id="rId94"/>
    <p:sldId id="510" r:id="rId95"/>
    <p:sldId id="511" r:id="rId96"/>
    <p:sldId id="512" r:id="rId97"/>
    <p:sldId id="513" r:id="rId98"/>
    <p:sldId id="514" r:id="rId99"/>
    <p:sldId id="515" r:id="rId100"/>
    <p:sldId id="516" r:id="rId101"/>
    <p:sldId id="517" r:id="rId102"/>
    <p:sldId id="518" r:id="rId103"/>
    <p:sldId id="519" r:id="rId104"/>
    <p:sldId id="520" r:id="rId105"/>
    <p:sldId id="521" r:id="rId106"/>
    <p:sldId id="522" r:id="rId107"/>
    <p:sldId id="523" r:id="rId108"/>
    <p:sldId id="524" r:id="rId109"/>
    <p:sldId id="525" r:id="rId110"/>
    <p:sldId id="526" r:id="rId111"/>
    <p:sldId id="527" r:id="rId112"/>
    <p:sldId id="528" r:id="rId113"/>
    <p:sldId id="529" r:id="rId114"/>
    <p:sldId id="530" r:id="rId115"/>
    <p:sldId id="531" r:id="rId116"/>
    <p:sldId id="532" r:id="rId117"/>
    <p:sldId id="533" r:id="rId118"/>
    <p:sldId id="534" r:id="rId119"/>
    <p:sldId id="536" r:id="rId120"/>
    <p:sldId id="537" r:id="rId121"/>
    <p:sldId id="538" r:id="rId122"/>
    <p:sldId id="539" r:id="rId123"/>
    <p:sldId id="540" r:id="rId124"/>
    <p:sldId id="541" r:id="rId125"/>
    <p:sldId id="542" r:id="rId126"/>
    <p:sldId id="551" r:id="rId127"/>
    <p:sldId id="552" r:id="rId128"/>
    <p:sldId id="553" r:id="rId129"/>
    <p:sldId id="554" r:id="rId130"/>
    <p:sldId id="555" r:id="rId131"/>
    <p:sldId id="556" r:id="rId132"/>
    <p:sldId id="557" r:id="rId133"/>
    <p:sldId id="558" r:id="rId134"/>
    <p:sldId id="559" r:id="rId135"/>
    <p:sldId id="560" r:id="rId136"/>
    <p:sldId id="561" r:id="rId137"/>
    <p:sldId id="562" r:id="rId138"/>
    <p:sldId id="563" r:id="rId139"/>
    <p:sldId id="564" r:id="rId140"/>
    <p:sldId id="565" r:id="rId141"/>
    <p:sldId id="566" r:id="rId142"/>
    <p:sldId id="567" r:id="rId143"/>
    <p:sldId id="568" r:id="rId144"/>
    <p:sldId id="569" r:id="rId145"/>
    <p:sldId id="570" r:id="rId146"/>
    <p:sldId id="571" r:id="rId147"/>
    <p:sldId id="572" r:id="rId148"/>
    <p:sldId id="573" r:id="rId149"/>
    <p:sldId id="574" r:id="rId150"/>
    <p:sldId id="575" r:id="rId151"/>
    <p:sldId id="352" r:id="rId152"/>
    <p:sldId id="578" r:id="rId153"/>
    <p:sldId id="581" r:id="rId154"/>
    <p:sldId id="582" r:id="rId155"/>
    <p:sldId id="583" r:id="rId156"/>
    <p:sldId id="585" r:id="rId157"/>
    <p:sldId id="586" r:id="rId158"/>
    <p:sldId id="587" r:id="rId159"/>
    <p:sldId id="588" r:id="rId160"/>
    <p:sldId id="589" r:id="rId161"/>
    <p:sldId id="353" r:id="rId162"/>
    <p:sldId id="354" r:id="rId163"/>
    <p:sldId id="355" r:id="rId164"/>
    <p:sldId id="356" r:id="rId165"/>
    <p:sldId id="357" r:id="rId166"/>
    <p:sldId id="590" r:id="rId167"/>
    <p:sldId id="358" r:id="rId168"/>
    <p:sldId id="591" r:id="rId169"/>
    <p:sldId id="592" r:id="rId170"/>
    <p:sldId id="359" r:id="rId171"/>
    <p:sldId id="360" r:id="rId172"/>
    <p:sldId id="361" r:id="rId1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ta_hsong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FFFFCC"/>
    <a:srgbClr val="FBE086"/>
    <a:srgbClr val="86E1DD"/>
    <a:srgbClr val="7EE1D7"/>
    <a:srgbClr val="86DBD6"/>
    <a:srgbClr val="00FFCC"/>
    <a:srgbClr val="33CCCC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17148"/>
    </p:cViewPr>
  </p:sorterViewPr>
  <p:notesViewPr>
    <p:cSldViewPr snapToGrid="0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presProps" Target="pres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commentAuthors" Target="commentAuthor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24A3A-94F0-4B21-B073-91325CC5C546}" type="doc">
      <dgm:prSet loTypeId="urn:microsoft.com/office/officeart/2005/8/layout/process5#1" loCatId="process" qsTypeId="urn:microsoft.com/office/officeart/2005/8/quickstyle/simple1#3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0C664491-73D9-4B8F-85F9-CF099E342C5D}">
      <dgm:prSet phldrT="[文本]"/>
      <dgm:spPr/>
      <dgm:t>
        <a:bodyPr/>
        <a:lstStyle/>
        <a:p>
          <a:r>
            <a:rPr lang="zh-CN" altLang="en-US" dirty="0"/>
            <a:t>问题</a:t>
          </a:r>
        </a:p>
      </dgm:t>
    </dgm:pt>
    <dgm:pt modelId="{8BC78E94-9E31-41BC-934C-4E5640DC281F}" type="parTrans" cxnId="{5720DBD1-1756-47B7-A1E5-940960AC69DA}">
      <dgm:prSet/>
      <dgm:spPr/>
      <dgm:t>
        <a:bodyPr/>
        <a:lstStyle/>
        <a:p>
          <a:endParaRPr lang="zh-CN" altLang="en-US"/>
        </a:p>
      </dgm:t>
    </dgm:pt>
    <dgm:pt modelId="{9239E172-96F6-4425-A9AB-6E98355D5E25}" type="sibTrans" cxnId="{5720DBD1-1756-47B7-A1E5-940960AC69DA}">
      <dgm:prSet/>
      <dgm:spPr/>
      <dgm:t>
        <a:bodyPr/>
        <a:lstStyle/>
        <a:p>
          <a:endParaRPr lang="zh-CN" altLang="en-US"/>
        </a:p>
      </dgm:t>
    </dgm:pt>
    <dgm:pt modelId="{59C41935-E48E-4D3D-8185-741EEE30A1E2}">
      <dgm:prSet phldrT="[文本]"/>
      <dgm:spPr/>
      <dgm:t>
        <a:bodyPr/>
        <a:lstStyle/>
        <a:p>
          <a:r>
            <a:rPr lang="zh-CN" altLang="en-US" dirty="0"/>
            <a:t>数据准备</a:t>
          </a:r>
        </a:p>
      </dgm:t>
    </dgm:pt>
    <dgm:pt modelId="{E746B8AB-37E6-4CB6-A906-2FC25C19E95A}" type="parTrans" cxnId="{D2BB920D-2FE5-4F02-AA76-DB3DD427FE3B}">
      <dgm:prSet/>
      <dgm:spPr/>
      <dgm:t>
        <a:bodyPr/>
        <a:lstStyle/>
        <a:p>
          <a:endParaRPr lang="zh-CN" altLang="en-US"/>
        </a:p>
      </dgm:t>
    </dgm:pt>
    <dgm:pt modelId="{C83CF219-DC07-4DB2-9D01-A87941CFB4A8}" type="sibTrans" cxnId="{D2BB920D-2FE5-4F02-AA76-DB3DD427FE3B}">
      <dgm:prSet/>
      <dgm:spPr/>
      <dgm:t>
        <a:bodyPr/>
        <a:lstStyle/>
        <a:p>
          <a:endParaRPr lang="zh-CN" altLang="en-US"/>
        </a:p>
      </dgm:t>
    </dgm:pt>
    <dgm:pt modelId="{C70F5F0B-5929-4524-983A-08BFCAF46E23}">
      <dgm:prSet phldrT="[文本]"/>
      <dgm:spPr/>
      <dgm:t>
        <a:bodyPr/>
        <a:lstStyle/>
        <a:p>
          <a:r>
            <a:rPr lang="zh-CN" altLang="en-US" dirty="0"/>
            <a:t>数据探索</a:t>
          </a:r>
        </a:p>
      </dgm:t>
    </dgm:pt>
    <dgm:pt modelId="{4790A03D-BF6F-4AD8-B771-4F4D7EC3934A}" type="parTrans" cxnId="{83902381-5DCB-4B78-8803-251F167B626E}">
      <dgm:prSet/>
      <dgm:spPr/>
      <dgm:t>
        <a:bodyPr/>
        <a:lstStyle/>
        <a:p>
          <a:endParaRPr lang="zh-CN" altLang="en-US"/>
        </a:p>
      </dgm:t>
    </dgm:pt>
    <dgm:pt modelId="{20F1EC03-E810-4B76-8046-D9CD09641CEC}" type="sibTrans" cxnId="{83902381-5DCB-4B78-8803-251F167B626E}">
      <dgm:prSet/>
      <dgm:spPr/>
      <dgm:t>
        <a:bodyPr/>
        <a:lstStyle/>
        <a:p>
          <a:endParaRPr lang="zh-CN" altLang="en-US"/>
        </a:p>
      </dgm:t>
    </dgm:pt>
    <dgm:pt modelId="{E882C461-5F5D-4B85-820C-9ECB194F1B8E}">
      <dgm:prSet phldrT="[文本]"/>
      <dgm:spPr/>
      <dgm:t>
        <a:bodyPr/>
        <a:lstStyle/>
        <a:p>
          <a:r>
            <a:rPr lang="zh-CN" altLang="en-US" dirty="0"/>
            <a:t>预测建模</a:t>
          </a:r>
        </a:p>
      </dgm:t>
    </dgm:pt>
    <dgm:pt modelId="{8C56A352-2B61-49F3-B296-BEA21C9A43BB}" type="parTrans" cxnId="{2571B273-85DD-4725-845D-1E8233C9DB91}">
      <dgm:prSet/>
      <dgm:spPr/>
      <dgm:t>
        <a:bodyPr/>
        <a:lstStyle/>
        <a:p>
          <a:endParaRPr lang="zh-CN" altLang="en-US"/>
        </a:p>
      </dgm:t>
    </dgm:pt>
    <dgm:pt modelId="{3C96746E-9BF7-4E20-8B44-25BD6AD4BBF2}" type="sibTrans" cxnId="{2571B273-85DD-4725-845D-1E8233C9DB91}">
      <dgm:prSet/>
      <dgm:spPr/>
      <dgm:t>
        <a:bodyPr/>
        <a:lstStyle/>
        <a:p>
          <a:endParaRPr lang="zh-CN" altLang="en-US"/>
        </a:p>
      </dgm:t>
    </dgm:pt>
    <dgm:pt modelId="{6EA65F76-D0A0-4A81-ACCA-BCCE14810A13}">
      <dgm:prSet phldrT="[文本]"/>
      <dgm:spPr/>
      <dgm:t>
        <a:bodyPr/>
        <a:lstStyle/>
        <a:p>
          <a:r>
            <a:rPr lang="zh-CN" altLang="en-US" dirty="0"/>
            <a:t>结果可视化</a:t>
          </a:r>
        </a:p>
      </dgm:t>
    </dgm:pt>
    <dgm:pt modelId="{B2A8974A-B8AC-46F8-9E18-0DEFFED8DF74}" type="parTrans" cxnId="{1DAF7444-23B5-4823-97A3-6E3E86244634}">
      <dgm:prSet/>
      <dgm:spPr/>
      <dgm:t>
        <a:bodyPr/>
        <a:lstStyle/>
        <a:p>
          <a:endParaRPr lang="zh-CN" altLang="en-US"/>
        </a:p>
      </dgm:t>
    </dgm:pt>
    <dgm:pt modelId="{9AE23D1E-DB81-4359-8569-AB9F06BFA1E4}" type="sibTrans" cxnId="{1DAF7444-23B5-4823-97A3-6E3E86244634}">
      <dgm:prSet/>
      <dgm:spPr/>
      <dgm:t>
        <a:bodyPr/>
        <a:lstStyle/>
        <a:p>
          <a:endParaRPr lang="zh-CN" altLang="en-US"/>
        </a:p>
      </dgm:t>
    </dgm:pt>
    <dgm:pt modelId="{821D6B68-FE99-41E6-A64C-C1F7E906EF73}" type="pres">
      <dgm:prSet presAssocID="{F2824A3A-94F0-4B21-B073-91325CC5C546}" presName="diagram" presStyleCnt="0">
        <dgm:presLayoutVars>
          <dgm:dir/>
          <dgm:resizeHandles val="exact"/>
        </dgm:presLayoutVars>
      </dgm:prSet>
      <dgm:spPr/>
    </dgm:pt>
    <dgm:pt modelId="{3745CDC9-2D2A-4741-ADCA-5B5D8051FE79}" type="pres">
      <dgm:prSet presAssocID="{0C664491-73D9-4B8F-85F9-CF099E342C5D}" presName="node" presStyleLbl="node1" presStyleIdx="0" presStyleCnt="5">
        <dgm:presLayoutVars>
          <dgm:bulletEnabled val="1"/>
        </dgm:presLayoutVars>
      </dgm:prSet>
      <dgm:spPr/>
    </dgm:pt>
    <dgm:pt modelId="{FD4264E5-B95C-4F9F-8A4B-83153A16C8AF}" type="pres">
      <dgm:prSet presAssocID="{9239E172-96F6-4425-A9AB-6E98355D5E25}" presName="sibTrans" presStyleLbl="sibTrans2D1" presStyleIdx="0" presStyleCnt="4"/>
      <dgm:spPr/>
    </dgm:pt>
    <dgm:pt modelId="{7F9B44D0-59A8-4CF8-9C63-AC2091E81552}" type="pres">
      <dgm:prSet presAssocID="{9239E172-96F6-4425-A9AB-6E98355D5E25}" presName="connectorText" presStyleLbl="sibTrans2D1" presStyleIdx="0" presStyleCnt="4"/>
      <dgm:spPr/>
    </dgm:pt>
    <dgm:pt modelId="{BE63B9DF-5937-4342-927D-DF1F4D5DBC99}" type="pres">
      <dgm:prSet presAssocID="{59C41935-E48E-4D3D-8185-741EEE30A1E2}" presName="node" presStyleLbl="node1" presStyleIdx="1" presStyleCnt="5">
        <dgm:presLayoutVars>
          <dgm:bulletEnabled val="1"/>
        </dgm:presLayoutVars>
      </dgm:prSet>
      <dgm:spPr/>
    </dgm:pt>
    <dgm:pt modelId="{897EA811-520F-4DD5-AFEE-63E85F13B35D}" type="pres">
      <dgm:prSet presAssocID="{C83CF219-DC07-4DB2-9D01-A87941CFB4A8}" presName="sibTrans" presStyleLbl="sibTrans2D1" presStyleIdx="1" presStyleCnt="4"/>
      <dgm:spPr/>
    </dgm:pt>
    <dgm:pt modelId="{2F89170C-5315-44B4-B89B-F134BB0663EC}" type="pres">
      <dgm:prSet presAssocID="{C83CF219-DC07-4DB2-9D01-A87941CFB4A8}" presName="connectorText" presStyleLbl="sibTrans2D1" presStyleIdx="1" presStyleCnt="4"/>
      <dgm:spPr/>
    </dgm:pt>
    <dgm:pt modelId="{E5657C8C-2C6B-402D-849E-A87001C14C75}" type="pres">
      <dgm:prSet presAssocID="{C70F5F0B-5929-4524-983A-08BFCAF46E23}" presName="node" presStyleLbl="node1" presStyleIdx="2" presStyleCnt="5">
        <dgm:presLayoutVars>
          <dgm:bulletEnabled val="1"/>
        </dgm:presLayoutVars>
      </dgm:prSet>
      <dgm:spPr/>
    </dgm:pt>
    <dgm:pt modelId="{4A9A1791-05E4-4721-BA95-35FAB3C5ADFA}" type="pres">
      <dgm:prSet presAssocID="{20F1EC03-E810-4B76-8046-D9CD09641CEC}" presName="sibTrans" presStyleLbl="sibTrans2D1" presStyleIdx="2" presStyleCnt="4"/>
      <dgm:spPr/>
    </dgm:pt>
    <dgm:pt modelId="{58DDAFC2-94CF-424B-ACA7-121053CB5795}" type="pres">
      <dgm:prSet presAssocID="{20F1EC03-E810-4B76-8046-D9CD09641CEC}" presName="connectorText" presStyleLbl="sibTrans2D1" presStyleIdx="2" presStyleCnt="4"/>
      <dgm:spPr/>
    </dgm:pt>
    <dgm:pt modelId="{A3FA4046-BFE6-475A-8257-5D66CD53E68E}" type="pres">
      <dgm:prSet presAssocID="{E882C461-5F5D-4B85-820C-9ECB194F1B8E}" presName="node" presStyleLbl="node1" presStyleIdx="3" presStyleCnt="5">
        <dgm:presLayoutVars>
          <dgm:bulletEnabled val="1"/>
        </dgm:presLayoutVars>
      </dgm:prSet>
      <dgm:spPr/>
    </dgm:pt>
    <dgm:pt modelId="{A941D166-906F-4CE3-B846-1DE70B12B093}" type="pres">
      <dgm:prSet presAssocID="{3C96746E-9BF7-4E20-8B44-25BD6AD4BBF2}" presName="sibTrans" presStyleLbl="sibTrans2D1" presStyleIdx="3" presStyleCnt="4"/>
      <dgm:spPr/>
    </dgm:pt>
    <dgm:pt modelId="{585DA868-6FEB-4337-8619-D79A3817AC4C}" type="pres">
      <dgm:prSet presAssocID="{3C96746E-9BF7-4E20-8B44-25BD6AD4BBF2}" presName="connectorText" presStyleLbl="sibTrans2D1" presStyleIdx="3" presStyleCnt="4"/>
      <dgm:spPr/>
    </dgm:pt>
    <dgm:pt modelId="{9EC07CA0-FF76-46B0-A277-73825AD6D508}" type="pres">
      <dgm:prSet presAssocID="{6EA65F76-D0A0-4A81-ACCA-BCCE14810A13}" presName="node" presStyleLbl="node1" presStyleIdx="4" presStyleCnt="5">
        <dgm:presLayoutVars>
          <dgm:bulletEnabled val="1"/>
        </dgm:presLayoutVars>
      </dgm:prSet>
      <dgm:spPr/>
    </dgm:pt>
  </dgm:ptLst>
  <dgm:cxnLst>
    <dgm:cxn modelId="{0F137501-143F-4EBD-BA07-E43AF8353DE4}" type="presOf" srcId="{9239E172-96F6-4425-A9AB-6E98355D5E25}" destId="{FD4264E5-B95C-4F9F-8A4B-83153A16C8AF}" srcOrd="0" destOrd="0" presId="urn:microsoft.com/office/officeart/2005/8/layout/process5#1"/>
    <dgm:cxn modelId="{390F740C-7D34-43D0-B3E6-77E0AB98D2CF}" type="presOf" srcId="{20F1EC03-E810-4B76-8046-D9CD09641CEC}" destId="{4A9A1791-05E4-4721-BA95-35FAB3C5ADFA}" srcOrd="0" destOrd="0" presId="urn:microsoft.com/office/officeart/2005/8/layout/process5#1"/>
    <dgm:cxn modelId="{D2BB920D-2FE5-4F02-AA76-DB3DD427FE3B}" srcId="{F2824A3A-94F0-4B21-B073-91325CC5C546}" destId="{59C41935-E48E-4D3D-8185-741EEE30A1E2}" srcOrd="1" destOrd="0" parTransId="{E746B8AB-37E6-4CB6-A906-2FC25C19E95A}" sibTransId="{C83CF219-DC07-4DB2-9D01-A87941CFB4A8}"/>
    <dgm:cxn modelId="{2878870F-B817-45A2-BA11-9F74025542E5}" type="presOf" srcId="{6EA65F76-D0A0-4A81-ACCA-BCCE14810A13}" destId="{9EC07CA0-FF76-46B0-A277-73825AD6D508}" srcOrd="0" destOrd="0" presId="urn:microsoft.com/office/officeart/2005/8/layout/process5#1"/>
    <dgm:cxn modelId="{09FFB711-EC26-472D-9922-AF7163DEAF69}" type="presOf" srcId="{3C96746E-9BF7-4E20-8B44-25BD6AD4BBF2}" destId="{A941D166-906F-4CE3-B846-1DE70B12B093}" srcOrd="0" destOrd="0" presId="urn:microsoft.com/office/officeart/2005/8/layout/process5#1"/>
    <dgm:cxn modelId="{4466EB12-3C9D-4D7A-A81D-7D07D048F3AE}" type="presOf" srcId="{C70F5F0B-5929-4524-983A-08BFCAF46E23}" destId="{E5657C8C-2C6B-402D-849E-A87001C14C75}" srcOrd="0" destOrd="0" presId="urn:microsoft.com/office/officeart/2005/8/layout/process5#1"/>
    <dgm:cxn modelId="{2D6F6C1D-6DB7-4B6E-8511-8DB460E35928}" type="presOf" srcId="{59C41935-E48E-4D3D-8185-741EEE30A1E2}" destId="{BE63B9DF-5937-4342-927D-DF1F4D5DBC99}" srcOrd="0" destOrd="0" presId="urn:microsoft.com/office/officeart/2005/8/layout/process5#1"/>
    <dgm:cxn modelId="{0C8E482A-A849-43A7-9BA3-509F5CEF009D}" type="presOf" srcId="{0C664491-73D9-4B8F-85F9-CF099E342C5D}" destId="{3745CDC9-2D2A-4741-ADCA-5B5D8051FE79}" srcOrd="0" destOrd="0" presId="urn:microsoft.com/office/officeart/2005/8/layout/process5#1"/>
    <dgm:cxn modelId="{1DAF7444-23B5-4823-97A3-6E3E86244634}" srcId="{F2824A3A-94F0-4B21-B073-91325CC5C546}" destId="{6EA65F76-D0A0-4A81-ACCA-BCCE14810A13}" srcOrd="4" destOrd="0" parTransId="{B2A8974A-B8AC-46F8-9E18-0DEFFED8DF74}" sibTransId="{9AE23D1E-DB81-4359-8569-AB9F06BFA1E4}"/>
    <dgm:cxn modelId="{A23F904C-E082-4A23-9FB2-5F930793D3B2}" type="presOf" srcId="{F2824A3A-94F0-4B21-B073-91325CC5C546}" destId="{821D6B68-FE99-41E6-A64C-C1F7E906EF73}" srcOrd="0" destOrd="0" presId="urn:microsoft.com/office/officeart/2005/8/layout/process5#1"/>
    <dgm:cxn modelId="{2571B273-85DD-4725-845D-1E8233C9DB91}" srcId="{F2824A3A-94F0-4B21-B073-91325CC5C546}" destId="{E882C461-5F5D-4B85-820C-9ECB194F1B8E}" srcOrd="3" destOrd="0" parTransId="{8C56A352-2B61-49F3-B296-BEA21C9A43BB}" sibTransId="{3C96746E-9BF7-4E20-8B44-25BD6AD4BBF2}"/>
    <dgm:cxn modelId="{F7755855-C482-4740-A87E-2931302BD0EC}" type="presOf" srcId="{3C96746E-9BF7-4E20-8B44-25BD6AD4BBF2}" destId="{585DA868-6FEB-4337-8619-D79A3817AC4C}" srcOrd="1" destOrd="0" presId="urn:microsoft.com/office/officeart/2005/8/layout/process5#1"/>
    <dgm:cxn modelId="{83902381-5DCB-4B78-8803-251F167B626E}" srcId="{F2824A3A-94F0-4B21-B073-91325CC5C546}" destId="{C70F5F0B-5929-4524-983A-08BFCAF46E23}" srcOrd="2" destOrd="0" parTransId="{4790A03D-BF6F-4AD8-B771-4F4D7EC3934A}" sibTransId="{20F1EC03-E810-4B76-8046-D9CD09641CEC}"/>
    <dgm:cxn modelId="{80F33FA9-92C4-480B-9A6B-B1B3868E7F31}" type="presOf" srcId="{9239E172-96F6-4425-A9AB-6E98355D5E25}" destId="{7F9B44D0-59A8-4CF8-9C63-AC2091E81552}" srcOrd="1" destOrd="0" presId="urn:microsoft.com/office/officeart/2005/8/layout/process5#1"/>
    <dgm:cxn modelId="{F17B9FB8-8FE7-49B9-91CE-FBD96B9F51F4}" type="presOf" srcId="{20F1EC03-E810-4B76-8046-D9CD09641CEC}" destId="{58DDAFC2-94CF-424B-ACA7-121053CB5795}" srcOrd="1" destOrd="0" presId="urn:microsoft.com/office/officeart/2005/8/layout/process5#1"/>
    <dgm:cxn modelId="{E00EA8C5-9727-42B3-A4A0-2C202875E23C}" type="presOf" srcId="{E882C461-5F5D-4B85-820C-9ECB194F1B8E}" destId="{A3FA4046-BFE6-475A-8257-5D66CD53E68E}" srcOrd="0" destOrd="0" presId="urn:microsoft.com/office/officeart/2005/8/layout/process5#1"/>
    <dgm:cxn modelId="{5720DBD1-1756-47B7-A1E5-940960AC69DA}" srcId="{F2824A3A-94F0-4B21-B073-91325CC5C546}" destId="{0C664491-73D9-4B8F-85F9-CF099E342C5D}" srcOrd="0" destOrd="0" parTransId="{8BC78E94-9E31-41BC-934C-4E5640DC281F}" sibTransId="{9239E172-96F6-4425-A9AB-6E98355D5E25}"/>
    <dgm:cxn modelId="{C3FBA6E9-5282-43D6-BE5F-64DEC3E03122}" type="presOf" srcId="{C83CF219-DC07-4DB2-9D01-A87941CFB4A8}" destId="{2F89170C-5315-44B4-B89B-F134BB0663EC}" srcOrd="1" destOrd="0" presId="urn:microsoft.com/office/officeart/2005/8/layout/process5#1"/>
    <dgm:cxn modelId="{3E1A31F2-4226-4DBA-887C-FE37F118371A}" type="presOf" srcId="{C83CF219-DC07-4DB2-9D01-A87941CFB4A8}" destId="{897EA811-520F-4DD5-AFEE-63E85F13B35D}" srcOrd="0" destOrd="0" presId="urn:microsoft.com/office/officeart/2005/8/layout/process5#1"/>
    <dgm:cxn modelId="{E28D4633-B6FC-48B2-B92F-9F5F0534DF26}" type="presParOf" srcId="{821D6B68-FE99-41E6-A64C-C1F7E906EF73}" destId="{3745CDC9-2D2A-4741-ADCA-5B5D8051FE79}" srcOrd="0" destOrd="0" presId="urn:microsoft.com/office/officeart/2005/8/layout/process5#1"/>
    <dgm:cxn modelId="{B64010CE-B563-446C-9FF7-EF6AC33EC5B5}" type="presParOf" srcId="{821D6B68-FE99-41E6-A64C-C1F7E906EF73}" destId="{FD4264E5-B95C-4F9F-8A4B-83153A16C8AF}" srcOrd="1" destOrd="0" presId="urn:microsoft.com/office/officeart/2005/8/layout/process5#1"/>
    <dgm:cxn modelId="{0CC15EB4-CE64-41B8-9265-844A7626F34B}" type="presParOf" srcId="{FD4264E5-B95C-4F9F-8A4B-83153A16C8AF}" destId="{7F9B44D0-59A8-4CF8-9C63-AC2091E81552}" srcOrd="0" destOrd="0" presId="urn:microsoft.com/office/officeart/2005/8/layout/process5#1"/>
    <dgm:cxn modelId="{7BC90634-C302-477C-AF3F-597658C2F829}" type="presParOf" srcId="{821D6B68-FE99-41E6-A64C-C1F7E906EF73}" destId="{BE63B9DF-5937-4342-927D-DF1F4D5DBC99}" srcOrd="2" destOrd="0" presId="urn:microsoft.com/office/officeart/2005/8/layout/process5#1"/>
    <dgm:cxn modelId="{5116741C-4B97-4F1F-8D04-D7DD0636A484}" type="presParOf" srcId="{821D6B68-FE99-41E6-A64C-C1F7E906EF73}" destId="{897EA811-520F-4DD5-AFEE-63E85F13B35D}" srcOrd="3" destOrd="0" presId="urn:microsoft.com/office/officeart/2005/8/layout/process5#1"/>
    <dgm:cxn modelId="{F3E33EC2-C17A-4C2C-AF9B-565637D7DA19}" type="presParOf" srcId="{897EA811-520F-4DD5-AFEE-63E85F13B35D}" destId="{2F89170C-5315-44B4-B89B-F134BB0663EC}" srcOrd="0" destOrd="0" presId="urn:microsoft.com/office/officeart/2005/8/layout/process5#1"/>
    <dgm:cxn modelId="{889596DC-DD36-4B4D-A27C-531E41B2479B}" type="presParOf" srcId="{821D6B68-FE99-41E6-A64C-C1F7E906EF73}" destId="{E5657C8C-2C6B-402D-849E-A87001C14C75}" srcOrd="4" destOrd="0" presId="urn:microsoft.com/office/officeart/2005/8/layout/process5#1"/>
    <dgm:cxn modelId="{2FD4A989-171B-43EB-B09F-FC09520ADEBB}" type="presParOf" srcId="{821D6B68-FE99-41E6-A64C-C1F7E906EF73}" destId="{4A9A1791-05E4-4721-BA95-35FAB3C5ADFA}" srcOrd="5" destOrd="0" presId="urn:microsoft.com/office/officeart/2005/8/layout/process5#1"/>
    <dgm:cxn modelId="{43C271A2-6595-4986-BE54-4DBC42B28438}" type="presParOf" srcId="{4A9A1791-05E4-4721-BA95-35FAB3C5ADFA}" destId="{58DDAFC2-94CF-424B-ACA7-121053CB5795}" srcOrd="0" destOrd="0" presId="urn:microsoft.com/office/officeart/2005/8/layout/process5#1"/>
    <dgm:cxn modelId="{7AD056BD-31E2-4DA4-B421-6838601FAC88}" type="presParOf" srcId="{821D6B68-FE99-41E6-A64C-C1F7E906EF73}" destId="{A3FA4046-BFE6-475A-8257-5D66CD53E68E}" srcOrd="6" destOrd="0" presId="urn:microsoft.com/office/officeart/2005/8/layout/process5#1"/>
    <dgm:cxn modelId="{6F7A818E-4150-4065-A1D9-0918982D8FFC}" type="presParOf" srcId="{821D6B68-FE99-41E6-A64C-C1F7E906EF73}" destId="{A941D166-906F-4CE3-B846-1DE70B12B093}" srcOrd="7" destOrd="0" presId="urn:microsoft.com/office/officeart/2005/8/layout/process5#1"/>
    <dgm:cxn modelId="{9123831C-00C6-4435-8484-68170F614EBA}" type="presParOf" srcId="{A941D166-906F-4CE3-B846-1DE70B12B093}" destId="{585DA868-6FEB-4337-8619-D79A3817AC4C}" srcOrd="0" destOrd="0" presId="urn:microsoft.com/office/officeart/2005/8/layout/process5#1"/>
    <dgm:cxn modelId="{1BBB2C79-88A7-41CD-8535-DE9B74C4374C}" type="presParOf" srcId="{821D6B68-FE99-41E6-A64C-C1F7E906EF73}" destId="{9EC07CA0-FF76-46B0-A277-73825AD6D508}" srcOrd="8" destOrd="0" presId="urn:microsoft.com/office/officeart/2005/8/layout/process5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5CDC9-2D2A-4741-ADCA-5B5D8051FE79}">
      <dsp:nvSpPr>
        <dsp:cNvPr id="0" name=""/>
        <dsp:cNvSpPr/>
      </dsp:nvSpPr>
      <dsp:spPr>
        <a:xfrm>
          <a:off x="3850" y="373109"/>
          <a:ext cx="1150799" cy="6904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问题</a:t>
          </a:r>
        </a:p>
      </dsp:txBody>
      <dsp:txXfrm>
        <a:off x="24073" y="393332"/>
        <a:ext cx="1110353" cy="650033"/>
      </dsp:txXfrm>
    </dsp:sp>
    <dsp:sp modelId="{FD4264E5-B95C-4F9F-8A4B-83153A16C8AF}">
      <dsp:nvSpPr>
        <dsp:cNvPr id="0" name=""/>
        <dsp:cNvSpPr/>
      </dsp:nvSpPr>
      <dsp:spPr>
        <a:xfrm>
          <a:off x="1255919" y="575650"/>
          <a:ext cx="243969" cy="2853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255919" y="632730"/>
        <a:ext cx="170778" cy="171238"/>
      </dsp:txXfrm>
    </dsp:sp>
    <dsp:sp modelId="{BE63B9DF-5937-4342-927D-DF1F4D5DBC99}">
      <dsp:nvSpPr>
        <dsp:cNvPr id="0" name=""/>
        <dsp:cNvSpPr/>
      </dsp:nvSpPr>
      <dsp:spPr>
        <a:xfrm>
          <a:off x="1614969" y="373109"/>
          <a:ext cx="1150799" cy="690479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数据准备</a:t>
          </a:r>
        </a:p>
      </dsp:txBody>
      <dsp:txXfrm>
        <a:off x="1635192" y="393332"/>
        <a:ext cx="1110353" cy="650033"/>
      </dsp:txXfrm>
    </dsp:sp>
    <dsp:sp modelId="{897EA811-520F-4DD5-AFEE-63E85F13B35D}">
      <dsp:nvSpPr>
        <dsp:cNvPr id="0" name=""/>
        <dsp:cNvSpPr/>
      </dsp:nvSpPr>
      <dsp:spPr>
        <a:xfrm>
          <a:off x="2867039" y="575650"/>
          <a:ext cx="243969" cy="2853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867039" y="632730"/>
        <a:ext cx="170778" cy="171238"/>
      </dsp:txXfrm>
    </dsp:sp>
    <dsp:sp modelId="{E5657C8C-2C6B-402D-849E-A87001C14C75}">
      <dsp:nvSpPr>
        <dsp:cNvPr id="0" name=""/>
        <dsp:cNvSpPr/>
      </dsp:nvSpPr>
      <dsp:spPr>
        <a:xfrm>
          <a:off x="3226088" y="373109"/>
          <a:ext cx="1150799" cy="690479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数据探索</a:t>
          </a:r>
        </a:p>
      </dsp:txBody>
      <dsp:txXfrm>
        <a:off x="3246311" y="393332"/>
        <a:ext cx="1110353" cy="650033"/>
      </dsp:txXfrm>
    </dsp:sp>
    <dsp:sp modelId="{4A9A1791-05E4-4721-BA95-35FAB3C5ADFA}">
      <dsp:nvSpPr>
        <dsp:cNvPr id="0" name=""/>
        <dsp:cNvSpPr/>
      </dsp:nvSpPr>
      <dsp:spPr>
        <a:xfrm rot="5400000">
          <a:off x="3679503" y="1144145"/>
          <a:ext cx="243969" cy="2853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-5400000">
        <a:off x="3715869" y="1164860"/>
        <a:ext cx="171238" cy="170778"/>
      </dsp:txXfrm>
    </dsp:sp>
    <dsp:sp modelId="{A3FA4046-BFE6-475A-8257-5D66CD53E68E}">
      <dsp:nvSpPr>
        <dsp:cNvPr id="0" name=""/>
        <dsp:cNvSpPr/>
      </dsp:nvSpPr>
      <dsp:spPr>
        <a:xfrm>
          <a:off x="3226088" y="1523908"/>
          <a:ext cx="1150799" cy="690479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预测建模</a:t>
          </a:r>
        </a:p>
      </dsp:txBody>
      <dsp:txXfrm>
        <a:off x="3246311" y="1544131"/>
        <a:ext cx="1110353" cy="650033"/>
      </dsp:txXfrm>
    </dsp:sp>
    <dsp:sp modelId="{A941D166-906F-4CE3-B846-1DE70B12B093}">
      <dsp:nvSpPr>
        <dsp:cNvPr id="0" name=""/>
        <dsp:cNvSpPr/>
      </dsp:nvSpPr>
      <dsp:spPr>
        <a:xfrm rot="10800000">
          <a:off x="2880848" y="1726449"/>
          <a:ext cx="243969" cy="2853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10800000">
        <a:off x="2954039" y="1783529"/>
        <a:ext cx="170778" cy="171238"/>
      </dsp:txXfrm>
    </dsp:sp>
    <dsp:sp modelId="{9EC07CA0-FF76-46B0-A277-73825AD6D508}">
      <dsp:nvSpPr>
        <dsp:cNvPr id="0" name=""/>
        <dsp:cNvSpPr/>
      </dsp:nvSpPr>
      <dsp:spPr>
        <a:xfrm>
          <a:off x="1614969" y="1523908"/>
          <a:ext cx="1150799" cy="690479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结果可视化</a:t>
          </a:r>
        </a:p>
      </dsp:txBody>
      <dsp:txXfrm>
        <a:off x="1635192" y="1544131"/>
        <a:ext cx="1110353" cy="650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#1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FB87117-6FE0-475A-A2B1-96D74027C4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4EEAA-FC36-49D3-B3C5-CE6CEE100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040E1-B168-49BA-A0E5-B6C3C9EFB08A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9581CC-3312-450F-B04B-68D3D0A5E8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8E524-DC36-41AE-9A55-EE5BCA64D2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8DE1-B744-46A8-B642-7C729F8D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20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558AB-C121-4F75-BA36-B35F43D58A0A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95C22-34E5-4155-9AEC-C295C015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2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90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06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429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13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581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86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14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12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06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31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38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396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56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78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15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28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99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98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04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99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14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1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13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8176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11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528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24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43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042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6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820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058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5909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923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883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871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752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142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118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164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137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248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2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135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869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759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689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599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375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670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05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201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066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96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88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022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6800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682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674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671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801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938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641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7028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16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6982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383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75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943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5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/>
          <p:nvPr userDrawn="1"/>
        </p:nvSpPr>
        <p:spPr>
          <a:xfrm>
            <a:off x="8399242" y="6488448"/>
            <a:ext cx="642515" cy="28384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dirty="0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/>
          <p:nvPr userDrawn="1"/>
        </p:nvSpPr>
        <p:spPr>
          <a:xfrm>
            <a:off x="551143" y="6558157"/>
            <a:ext cx="3389136" cy="279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000" b="1" dirty="0">
                <a:solidFill>
                  <a:schemeClr val="bg1"/>
                </a:solidFill>
              </a:rPr>
              <a:t>东华大学计算机科学与技术学院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5832475" cy="77724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idx="1"/>
          </p:nvPr>
        </p:nvSpPr>
        <p:spPr>
          <a:xfrm>
            <a:off x="230832" y="1009531"/>
            <a:ext cx="858964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742950" indent="-285750">
              <a:buFont typeface="Wingdings" panose="05000000000000000000" pitchFamily="2" charset="2"/>
              <a:buChar char="u"/>
              <a:defRPr sz="2000"/>
            </a:lvl2pPr>
            <a:lvl3pPr marL="1143000" indent="-228600">
              <a:buFont typeface="Wingdings" panose="05000000000000000000" pitchFamily="2" charset="2"/>
              <a:buChar char="l"/>
              <a:defRPr sz="1800"/>
            </a:lvl3pPr>
            <a:lvl4pPr marL="1600200" indent="-228600">
              <a:buFont typeface="Wingdings" panose="05000000000000000000" pitchFamily="2" charset="2"/>
              <a:buChar char="n"/>
              <a:defRPr sz="1600"/>
            </a:lvl4pPr>
            <a:lvl5pPr marL="2057400" indent="-228600">
              <a:buFont typeface="Wingdings" panose="05000000000000000000" pitchFamily="2" charset="2"/>
              <a:buChar char="Ø"/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693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C380-6110-49F0-8C8E-E3F1625B4A18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GIF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.bin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GIF"/><Relationship Id="rId4" Type="http://schemas.openxmlformats.org/officeDocument/2006/relationships/image" Target="../media/image1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GI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GI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GI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GI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GI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饼图（</a:t>
            </a:r>
            <a:r>
              <a:rPr lang="en-US" altLang="zh-CN" dirty="0"/>
              <a:t>Pie Chart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629253" cy="10899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CN" altLang="en-US" dirty="0"/>
              <a:t>描述总体的样本值构成比</a:t>
            </a:r>
            <a:endParaRPr lang="en-US" altLang="zh-CN" dirty="0"/>
          </a:p>
          <a:p>
            <a:pPr lvl="1"/>
            <a:r>
              <a:rPr lang="zh-CN" altLang="en-US" dirty="0"/>
              <a:t>扇形图</a:t>
            </a:r>
            <a:endParaRPr lang="en-US" altLang="zh-CN" dirty="0"/>
          </a:p>
          <a:p>
            <a:pPr lvl="1"/>
            <a:r>
              <a:rPr lang="zh-CN" altLang="en-US" dirty="0"/>
              <a:t>反映部分与部分、部分与整体之间的数量关系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D43409-7D6A-425D-B6D1-8C7335A333C2}"/>
              </a:ext>
            </a:extLst>
          </p:cNvPr>
          <p:cNvSpPr/>
          <p:nvPr/>
        </p:nvSpPr>
        <p:spPr>
          <a:xfrm>
            <a:off x="704850" y="2613134"/>
            <a:ext cx="7116318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Series.plot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 kind='pie',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explode,shadow,startangle,autopct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B44F18-96CB-4C30-8B02-430BEC31F543}"/>
              </a:ext>
            </a:extLst>
          </p:cNvPr>
          <p:cNvGraphicFramePr>
            <a:graphicFrameLocks noGrp="1"/>
          </p:cNvGraphicFramePr>
          <p:nvPr/>
        </p:nvGraphicFramePr>
        <p:xfrm>
          <a:off x="1690878" y="3247131"/>
          <a:ext cx="5144262" cy="1576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2721">
                  <a:extLst>
                    <a:ext uri="{9D8B030D-6E8A-4147-A177-3AD203B41FA5}">
                      <a16:colId xmlns:a16="http://schemas.microsoft.com/office/drawing/2014/main" val="152507580"/>
                    </a:ext>
                  </a:extLst>
                </a:gridCol>
                <a:gridCol w="4191541">
                  <a:extLst>
                    <a:ext uri="{9D8B030D-6E8A-4147-A177-3AD203B41FA5}">
                      <a16:colId xmlns:a16="http://schemas.microsoft.com/office/drawing/2014/main" val="132340178"/>
                    </a:ext>
                  </a:extLst>
                </a:gridCol>
              </a:tblGrid>
              <a:tr h="322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参数说明：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9442083"/>
                  </a:ext>
                </a:extLst>
              </a:tr>
              <a:tr h="250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explode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列表，表示各扇形块离开中心的距离</a:t>
                      </a:r>
                      <a:endParaRPr lang="zh-CN" sz="1050" dirty="0"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375067"/>
                  </a:ext>
                </a:extLst>
              </a:tr>
              <a:tr h="250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shadow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扇形块是否有阴影</a:t>
                      </a:r>
                      <a:r>
                        <a:rPr lang="zh-CN" sz="1050" dirty="0">
                          <a:effectLst/>
                        </a:rPr>
                        <a:t>，默认</a:t>
                      </a:r>
                      <a:r>
                        <a:rPr lang="en-US" sz="1050" dirty="0">
                          <a:effectLst/>
                          <a:highlight>
                            <a:srgbClr val="00FF00"/>
                          </a:highlight>
                        </a:rPr>
                        <a:t>False</a:t>
                      </a:r>
                      <a:endParaRPr lang="zh-CN" sz="1050" dirty="0">
                        <a:effectLst/>
                        <a:highlight>
                          <a:srgbClr val="00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3733416"/>
                  </a:ext>
                </a:extLst>
              </a:tr>
              <a:tr h="250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startangle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起始绘制角度，默认从</a:t>
                      </a: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x</a:t>
                      </a: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轴正方向逆时针开始</a:t>
                      </a:r>
                      <a:endParaRPr lang="zh-CN" sz="1050" dirty="0"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5691143"/>
                  </a:ext>
                </a:extLst>
              </a:tr>
              <a:tr h="501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autopct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百分比格式，可用</a:t>
                      </a: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format</a:t>
                      </a: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字符串或者</a:t>
                      </a: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format function</a:t>
                      </a: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，</a:t>
                      </a: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zh-CN" sz="1050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 '%1.1f%%'</a:t>
                      </a: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指小数点前后各</a:t>
                      </a: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位</a:t>
                      </a: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不足空格补齐</a:t>
                      </a: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)</a:t>
                      </a:r>
                      <a:endParaRPr lang="zh-CN" sz="1050" dirty="0"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679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56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数据科学基础</a:t>
            </a:r>
          </a:p>
          <a:p>
            <a:pPr lvl="1"/>
            <a:r>
              <a:rPr lang="en-US" altLang="zh-CN" sz="2400" dirty="0">
                <a:highlight>
                  <a:srgbClr val="FFFF00"/>
                </a:highlight>
              </a:rPr>
              <a:t>python</a:t>
            </a:r>
            <a:r>
              <a:rPr lang="zh-CN" altLang="en-US" sz="2400" dirty="0">
                <a:highlight>
                  <a:srgbClr val="FFFF00"/>
                </a:highlight>
              </a:rPr>
              <a:t>工具、科学计算包</a:t>
            </a:r>
            <a:r>
              <a:rPr lang="zh-CN" altLang="en-US" dirty="0">
                <a:highlight>
                  <a:srgbClr val="FFFF00"/>
                </a:highlight>
              </a:rPr>
              <a:t> </a:t>
            </a:r>
          </a:p>
          <a:p>
            <a:r>
              <a:rPr lang="zh-CN" altLang="en-US" dirty="0">
                <a:highlight>
                  <a:srgbClr val="FFFF00"/>
                </a:highlight>
              </a:rPr>
              <a:t>多维数据组织与计算</a:t>
            </a:r>
          </a:p>
          <a:p>
            <a:r>
              <a:rPr lang="zh-CN" altLang="en-US" dirty="0">
                <a:highlight>
                  <a:srgbClr val="FFFF00"/>
                </a:highlight>
              </a:rPr>
              <a:t>数据汇总与统计</a:t>
            </a:r>
          </a:p>
          <a:p>
            <a:pPr lvl="1"/>
            <a:r>
              <a:rPr lang="zh-CN" altLang="en-US" sz="2400" dirty="0">
                <a:highlight>
                  <a:srgbClr val="FFFF00"/>
                </a:highlight>
              </a:rPr>
              <a:t>数据结构、数据存储、统计实现</a:t>
            </a:r>
            <a:r>
              <a:rPr lang="zh-CN" altLang="en-US" dirty="0">
                <a:highlight>
                  <a:srgbClr val="FFFF00"/>
                </a:highlight>
              </a:rPr>
              <a:t>  </a:t>
            </a:r>
          </a:p>
          <a:p>
            <a:r>
              <a:rPr lang="zh-CN" altLang="en-US" dirty="0">
                <a:highlight>
                  <a:srgbClr val="FFFF00"/>
                </a:highlight>
              </a:rPr>
              <a:t>数据可视化</a:t>
            </a:r>
          </a:p>
          <a:p>
            <a:pPr lvl="1"/>
            <a:r>
              <a:rPr lang="en-US" altLang="zh-CN" sz="2400" dirty="0" err="1">
                <a:highlight>
                  <a:srgbClr val="FFFF00"/>
                </a:highlight>
              </a:rPr>
              <a:t>matplotlib</a:t>
            </a:r>
            <a:r>
              <a:rPr lang="zh-CN" altLang="en-US" sz="2400" dirty="0">
                <a:highlight>
                  <a:srgbClr val="FFFF00"/>
                </a:highlight>
              </a:rPr>
              <a:t>绘图、</a:t>
            </a:r>
            <a:r>
              <a:rPr lang="en-US" altLang="zh-CN" sz="2400" dirty="0">
                <a:highlight>
                  <a:srgbClr val="FFFF00"/>
                </a:highlight>
              </a:rPr>
              <a:t>pandas</a:t>
            </a:r>
            <a:r>
              <a:rPr lang="zh-CN" altLang="en-US" sz="2400" dirty="0">
                <a:highlight>
                  <a:srgbClr val="FFFF00"/>
                </a:highlight>
              </a:rPr>
              <a:t>绘图、地图展示</a:t>
            </a:r>
          </a:p>
          <a:p>
            <a:r>
              <a:rPr lang="zh-CN" altLang="en-US" dirty="0">
                <a:highlight>
                  <a:srgbClr val="FFFF00"/>
                </a:highlight>
              </a:rPr>
              <a:t>数据建模分析</a:t>
            </a:r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回归、分类</a:t>
            </a:r>
            <a:r>
              <a:rPr lang="zh-CN" altLang="en-US" dirty="0"/>
              <a:t>、聚类，神经网络与深度学习</a:t>
            </a:r>
          </a:p>
          <a:p>
            <a:pPr lvl="0"/>
            <a:r>
              <a:rPr lang="zh-CN" altLang="en-US" dirty="0"/>
              <a:t>数据分析技术应用</a:t>
            </a:r>
          </a:p>
          <a:p>
            <a:pPr lvl="1"/>
            <a:r>
              <a:rPr lang="zh-CN" altLang="en-US" dirty="0"/>
              <a:t>文本、图像、时序与声音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数据合并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行数据追加 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3-11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936" y="3237765"/>
            <a:ext cx="8272536" cy="285553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#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分别建立原有数据和新数据的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DataFrame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对象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colName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['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学号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 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姓名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 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专业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’ ]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#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列索引</a:t>
            </a:r>
          </a:p>
          <a:p>
            <a:pPr marL="0" indent="0">
              <a:lnSpc>
                <a:spcPct val="15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data1 = [ ['202003101','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赵成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软件工程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'], ['202005114','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李斌丽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机械制造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'], </a:t>
            </a:r>
          </a:p>
          <a:p>
            <a:pPr marL="0" indent="0">
              <a:lnSpc>
                <a:spcPct val="15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                    ['202009111','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孙武一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工业设计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'] ] 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#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值列表</a:t>
            </a:r>
          </a:p>
          <a:p>
            <a:pPr marL="0" indent="0">
              <a:lnSpc>
                <a:spcPct val="15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stu1 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DataFrame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 data1, columns=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colName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)   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#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行索引自动生成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data2 = [['202003103','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王芳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软件工程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'], ['202005116','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袁一凡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工业设计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']]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stu2 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DataFrame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 data2, columns=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colName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1556792"/>
          <a:ext cx="7992887" cy="1368153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360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5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12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8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学号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姓名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专业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学号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姓名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专业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202003101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赵成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软件工程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202003103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王芳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软件工程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202005114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李斌丽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机械制造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202005116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袁一凡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工业设计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202009111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孙武一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工业设计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547936" y="989112"/>
            <a:ext cx="8344544" cy="71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/>
              <a:t>将</a:t>
            </a:r>
            <a:r>
              <a:rPr lang="zh-CN" altLang="zh-CN" sz="2000" dirty="0"/>
              <a:t>新同学的信息</a:t>
            </a:r>
            <a:r>
              <a:rPr lang="zh-CN" altLang="en-US" sz="2000" dirty="0"/>
              <a:t>（右表）</a:t>
            </a:r>
            <a:r>
              <a:rPr lang="zh-CN" altLang="zh-CN" sz="2000" dirty="0"/>
              <a:t>添加学生基本信息</a:t>
            </a:r>
            <a:r>
              <a:rPr lang="zh-CN" altLang="en-US" sz="2000" dirty="0"/>
              <a:t>（左表）中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28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820891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数据合并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行数据追加 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3-11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61662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原数据的列与新增数据的列完全相同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轴向连接：</a:t>
            </a:r>
            <a:r>
              <a:rPr lang="en-US" altLang="zh-CN" sz="1600" b="1" dirty="0" err="1">
                <a:solidFill>
                  <a:srgbClr val="C00000"/>
                </a:solidFill>
              </a:rPr>
              <a:t>concat</a:t>
            </a:r>
            <a:r>
              <a:rPr lang="en-US" altLang="zh-CN" sz="1600" b="1" dirty="0">
                <a:solidFill>
                  <a:srgbClr val="C00000"/>
                </a:solidFill>
              </a:rPr>
              <a:t>()</a:t>
            </a:r>
            <a:r>
              <a:rPr lang="zh-CN" altLang="zh-CN" sz="1600" b="1" dirty="0">
                <a:solidFill>
                  <a:srgbClr val="C00000"/>
                </a:solidFill>
              </a:rPr>
              <a:t>函数</a:t>
            </a:r>
            <a:endParaRPr lang="en-US" altLang="zh-CN" sz="1600" b="1" dirty="0">
              <a:solidFill>
                <a:srgbClr val="C00000"/>
              </a:solidFill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newstu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pd.concat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([stu1,stu2], </a:t>
            </a:r>
            <a:r>
              <a:rPr lang="en-US" altLang="zh-CN" sz="2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axis=0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)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#axis=0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，表示按行进行数据追加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newstu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00050" lvl="1" indent="0">
              <a:buNone/>
            </a:pPr>
            <a:r>
              <a:rPr lang="zh-CN" altLang="en-US" sz="16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     </a:t>
            </a: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学号           姓名    专业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0  202003101   </a:t>
            </a: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赵成  软件工程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1  202005114  </a:t>
            </a: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李斌丽  机械制造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2  202009111   </a:t>
            </a: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孙武一  工业设计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0  202003103   </a:t>
            </a: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王芳  软件工程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1  202005116    </a:t>
            </a: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袁一凡  工业设计</a:t>
            </a:r>
            <a:endParaRPr lang="en-US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2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数据合并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列数据连接 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3-12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10081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/>
              <a:t>分析各专业学生上图书馆的习惯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/>
              <a:t>去图书馆的信息保存在学生刷卡表中</a:t>
            </a:r>
            <a:endParaRPr lang="en-US" altLang="zh-CN" sz="16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/>
              <a:t>将教务数据表与刷卡信息表拼接起来</a:t>
            </a:r>
            <a:endParaRPr lang="en-US" altLang="zh-CN" sz="1600" dirty="0"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63222"/>
              </p:ext>
            </p:extLst>
          </p:nvPr>
        </p:nvGraphicFramePr>
        <p:xfrm>
          <a:off x="1187624" y="4651736"/>
          <a:ext cx="6480720" cy="168352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6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参数说明：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x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highlight>
                            <a:srgbClr val="FFFF00"/>
                          </a:highlight>
                        </a:rPr>
                        <a:t>左</a:t>
                      </a:r>
                      <a:r>
                        <a:rPr lang="zh-CN" sz="1400" kern="0" dirty="0">
                          <a:effectLst/>
                        </a:rPr>
                        <a:t>数据对象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y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highlight>
                            <a:srgbClr val="00FF00"/>
                          </a:highlight>
                        </a:rPr>
                        <a:t>右</a:t>
                      </a:r>
                      <a:r>
                        <a:rPr lang="zh-CN" sz="1400" kern="0" dirty="0">
                          <a:effectLst/>
                        </a:rPr>
                        <a:t>数据对象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how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数据对象连接的方式，</a:t>
                      </a:r>
                      <a:r>
                        <a:rPr lang="en-US" sz="1400" kern="0" dirty="0">
                          <a:effectLst/>
                        </a:rPr>
                        <a:t>'inner'</a:t>
                      </a:r>
                      <a:r>
                        <a:rPr lang="zh-CN" sz="1400" kern="0" dirty="0">
                          <a:effectLst/>
                        </a:rPr>
                        <a:t>、</a:t>
                      </a:r>
                      <a:r>
                        <a:rPr lang="en-US" sz="1400" kern="0" dirty="0">
                          <a:effectLst/>
                        </a:rPr>
                        <a:t>'outer'</a:t>
                      </a:r>
                      <a:r>
                        <a:rPr lang="zh-CN" sz="1400" kern="0" dirty="0">
                          <a:effectLst/>
                        </a:rPr>
                        <a:t>、</a:t>
                      </a:r>
                      <a:r>
                        <a:rPr lang="en-US" sz="1400" kern="0" dirty="0">
                          <a:effectLst/>
                        </a:rPr>
                        <a:t>'left'</a:t>
                      </a:r>
                      <a:r>
                        <a:rPr lang="zh-CN" sz="1400" kern="0" dirty="0">
                          <a:effectLst/>
                        </a:rPr>
                        <a:t>、</a:t>
                      </a:r>
                      <a:r>
                        <a:rPr lang="en-US" sz="1400" kern="0" dirty="0">
                          <a:effectLst/>
                        </a:rPr>
                        <a:t>'right'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left_on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highlight>
                            <a:srgbClr val="FFFF00"/>
                          </a:highlight>
                        </a:rPr>
                        <a:t>左数据对象用于连接的键</a:t>
                      </a:r>
                      <a:endParaRPr lang="zh-CN" sz="1400" kern="100" dirty="0">
                        <a:effectLst/>
                        <a:highlight>
                          <a:srgbClr val="FFFF00"/>
                        </a:highligh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right_on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highlight>
                            <a:srgbClr val="00FF00"/>
                          </a:highlight>
                        </a:rPr>
                        <a:t>右数据对象用于连接的键</a:t>
                      </a:r>
                      <a:endParaRPr lang="zh-CN" sz="1400" kern="100" dirty="0">
                        <a:effectLst/>
                        <a:highlight>
                          <a:srgbClr val="00FF00"/>
                        </a:highligh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215516" y="3447833"/>
            <a:ext cx="8712968" cy="1116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40000"/>
              </a:lnSpc>
              <a:spcBef>
                <a:spcPct val="19608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教务表</a:t>
            </a:r>
            <a:r>
              <a:rPr lang="zh-CN" altLang="zh-CN" dirty="0"/>
              <a:t>“学号”</a:t>
            </a:r>
            <a:r>
              <a:rPr lang="zh-CN" altLang="en-US" dirty="0"/>
              <a:t>与一卡通表“</a:t>
            </a:r>
            <a:r>
              <a:rPr lang="en-US" altLang="zh-CN" dirty="0"/>
              <a:t>ID</a:t>
            </a:r>
            <a:r>
              <a:rPr lang="zh-CN" altLang="en-US" dirty="0"/>
              <a:t>”表示相同概念</a:t>
            </a:r>
            <a:endParaRPr lang="en-US" altLang="zh-CN" dirty="0"/>
          </a:p>
          <a:p>
            <a:pPr lvl="2">
              <a:lnSpc>
                <a:spcPct val="140000"/>
              </a:lnSpc>
              <a:spcBef>
                <a:spcPct val="19608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比较两张表</a:t>
            </a:r>
            <a:r>
              <a:rPr lang="zh-CN" altLang="zh-CN" dirty="0"/>
              <a:t>每行的“学号”</a:t>
            </a:r>
            <a:r>
              <a:rPr lang="zh-CN" altLang="en-US" dirty="0"/>
              <a:t>与“</a:t>
            </a:r>
            <a:r>
              <a:rPr lang="en-US" altLang="zh-CN" dirty="0"/>
              <a:t>ID</a:t>
            </a:r>
            <a:r>
              <a:rPr lang="zh-CN" altLang="en-US" dirty="0"/>
              <a:t>”</a:t>
            </a:r>
            <a:r>
              <a:rPr lang="zh-CN" altLang="zh-CN" dirty="0"/>
              <a:t>（键）</a:t>
            </a:r>
            <a:r>
              <a:rPr lang="zh-CN" altLang="en-US" dirty="0"/>
              <a:t>进行拼接</a:t>
            </a:r>
            <a:endParaRPr lang="en-US" altLang="zh-CN" dirty="0"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FontTx/>
              <a:buNone/>
            </a:pPr>
            <a:r>
              <a:rPr lang="en-US" altLang="zh-CN" sz="2000" dirty="0"/>
              <a:t>        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merge (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x,y,how,left_on,right_on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B8F69D-0A85-43F3-BDE4-DCEFF3271500}"/>
              </a:ext>
            </a:extLst>
          </p:cNvPr>
          <p:cNvGraphicFramePr>
            <a:graphicFrameLocks noGrp="1"/>
          </p:cNvGraphicFramePr>
          <p:nvPr/>
        </p:nvGraphicFramePr>
        <p:xfrm>
          <a:off x="1171248" y="1844824"/>
          <a:ext cx="6408712" cy="155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285">
                  <a:extLst>
                    <a:ext uri="{9D8B030D-6E8A-4147-A177-3AD203B41FA5}">
                      <a16:colId xmlns:a16="http://schemas.microsoft.com/office/drawing/2014/main" val="4111044774"/>
                    </a:ext>
                  </a:extLst>
                </a:gridCol>
                <a:gridCol w="1464317">
                  <a:extLst>
                    <a:ext uri="{9D8B030D-6E8A-4147-A177-3AD203B41FA5}">
                      <a16:colId xmlns:a16="http://schemas.microsoft.com/office/drawing/2014/main" val="1676247519"/>
                    </a:ext>
                  </a:extLst>
                </a:gridCol>
                <a:gridCol w="1871187">
                  <a:extLst>
                    <a:ext uri="{9D8B030D-6E8A-4147-A177-3AD203B41FA5}">
                      <a16:colId xmlns:a16="http://schemas.microsoft.com/office/drawing/2014/main" val="575499997"/>
                    </a:ext>
                  </a:extLst>
                </a:gridCol>
                <a:gridCol w="1609923">
                  <a:extLst>
                    <a:ext uri="{9D8B030D-6E8A-4147-A177-3AD203B41FA5}">
                      <a16:colId xmlns:a16="http://schemas.microsoft.com/office/drawing/2014/main" val="1324018638"/>
                    </a:ext>
                  </a:extLst>
                </a:gridCol>
              </a:tblGrid>
              <a:tr h="211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刷卡地点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刷卡时间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消费金额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158734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202003101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一食堂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20180305 11:45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14.2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744360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104574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教育超市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20180307 17:30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25.2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488331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202003103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图书馆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20180311 18:23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396751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202005116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图书馆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20180312 08:32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77087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202005114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二食堂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20180312 17:08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12.5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993674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202003101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图书馆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20180314 13:45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09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39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8280919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数据合并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列数据连接 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3-12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4752528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/>
              <a:t>参数</a:t>
            </a:r>
            <a:r>
              <a:rPr lang="en-US" altLang="zh-CN" sz="2000" dirty="0"/>
              <a:t>how</a:t>
            </a:r>
            <a:r>
              <a:rPr lang="zh-CN" altLang="en-US" sz="2000" dirty="0"/>
              <a:t>定义了四种合并方式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inner</a:t>
            </a:r>
            <a:r>
              <a:rPr lang="zh-CN" altLang="en-US" sz="1800" dirty="0"/>
              <a:t>：</a:t>
            </a:r>
            <a:r>
              <a:rPr lang="zh-CN" altLang="en-US" sz="1800" dirty="0">
                <a:highlight>
                  <a:srgbClr val="00FF00"/>
                </a:highlight>
              </a:rPr>
              <a:t>内</a:t>
            </a:r>
            <a:r>
              <a:rPr lang="zh-CN" altLang="en-US" sz="1800" dirty="0"/>
              <a:t>连接，拼接两个数据对象中键值</a:t>
            </a:r>
            <a:r>
              <a:rPr lang="zh-CN" altLang="en-US" sz="1800" dirty="0">
                <a:highlight>
                  <a:srgbClr val="00FF00"/>
                </a:highlight>
              </a:rPr>
              <a:t>交集</a:t>
            </a:r>
            <a:r>
              <a:rPr lang="zh-CN" altLang="en-US" sz="1800" dirty="0"/>
              <a:t>的行，其余忽略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outer</a:t>
            </a:r>
            <a:r>
              <a:rPr lang="zh-CN" altLang="en-US" sz="1800" dirty="0"/>
              <a:t>：</a:t>
            </a:r>
            <a:r>
              <a:rPr lang="zh-CN" altLang="en-US" sz="1800" dirty="0">
                <a:highlight>
                  <a:srgbClr val="FFFF00"/>
                </a:highlight>
              </a:rPr>
              <a:t>外</a:t>
            </a:r>
            <a:r>
              <a:rPr lang="zh-CN" altLang="en-US" sz="1800" dirty="0"/>
              <a:t>连接，拼接两个数据对象中键值</a:t>
            </a:r>
            <a:r>
              <a:rPr lang="zh-CN" altLang="en-US" sz="1800" dirty="0">
                <a:highlight>
                  <a:srgbClr val="FFFF00"/>
                </a:highlight>
              </a:rPr>
              <a:t>并集</a:t>
            </a:r>
            <a:r>
              <a:rPr lang="zh-CN" altLang="en-US" sz="1800" dirty="0"/>
              <a:t>的行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en-US" altLang="zh-CN" sz="1800" dirty="0"/>
              <a:t>left</a:t>
            </a:r>
            <a:r>
              <a:rPr lang="zh-CN" altLang="en-US" sz="1800" dirty="0"/>
              <a:t>：</a:t>
            </a:r>
            <a:r>
              <a:rPr lang="zh-CN" altLang="en-US" sz="1800" dirty="0">
                <a:highlight>
                  <a:srgbClr val="00FF00"/>
                </a:highlight>
              </a:rPr>
              <a:t>左</a:t>
            </a:r>
            <a:r>
              <a:rPr lang="zh-CN" altLang="en-US" sz="1800" dirty="0"/>
              <a:t>连接，取出</a:t>
            </a:r>
            <a:r>
              <a:rPr lang="en-US" altLang="zh-CN" sz="1800" dirty="0"/>
              <a:t>x</a:t>
            </a:r>
            <a:r>
              <a:rPr lang="zh-CN" altLang="en-US" sz="1800" dirty="0"/>
              <a:t>的全部行，</a:t>
            </a:r>
            <a:r>
              <a:rPr lang="zh-CN" altLang="en-US" sz="1800" dirty="0">
                <a:highlight>
                  <a:srgbClr val="00FF00"/>
                </a:highlight>
              </a:rPr>
              <a:t>拼接</a:t>
            </a:r>
            <a:r>
              <a:rPr lang="en-US" altLang="zh-CN" sz="1800" dirty="0">
                <a:highlight>
                  <a:srgbClr val="00FF00"/>
                </a:highlight>
              </a:rPr>
              <a:t>y</a:t>
            </a:r>
            <a:r>
              <a:rPr lang="zh-CN" altLang="en-US" sz="1800" dirty="0">
                <a:highlight>
                  <a:srgbClr val="00FF00"/>
                </a:highlight>
              </a:rPr>
              <a:t>中匹配的键值行</a:t>
            </a:r>
            <a:r>
              <a:rPr lang="zh-CN" altLang="en-US" sz="1800" dirty="0"/>
              <a:t>。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）</a:t>
            </a:r>
            <a:r>
              <a:rPr lang="en-US" altLang="zh-CN" sz="1800" dirty="0"/>
              <a:t>right</a:t>
            </a:r>
            <a:r>
              <a:rPr lang="zh-CN" altLang="en-US" sz="1800" dirty="0"/>
              <a:t>：</a:t>
            </a:r>
            <a:r>
              <a:rPr lang="zh-CN" altLang="en-US" sz="1800" dirty="0">
                <a:highlight>
                  <a:srgbClr val="FFFF00"/>
                </a:highlight>
              </a:rPr>
              <a:t>右</a:t>
            </a:r>
            <a:r>
              <a:rPr lang="zh-CN" altLang="en-US" sz="1800" dirty="0"/>
              <a:t>连接，取出</a:t>
            </a:r>
            <a:r>
              <a:rPr lang="en-US" altLang="zh-CN" sz="1800" dirty="0"/>
              <a:t>y</a:t>
            </a:r>
            <a:r>
              <a:rPr lang="zh-CN" altLang="en-US" sz="1800" dirty="0"/>
              <a:t>的全部行，</a:t>
            </a:r>
            <a:r>
              <a:rPr lang="zh-CN" altLang="en-US" sz="1800" dirty="0">
                <a:highlight>
                  <a:srgbClr val="FFFF00"/>
                </a:highlight>
              </a:rPr>
              <a:t>拼接</a:t>
            </a:r>
            <a:r>
              <a:rPr lang="en-US" altLang="zh-CN" sz="1800" dirty="0">
                <a:highlight>
                  <a:srgbClr val="FFFF00"/>
                </a:highlight>
              </a:rPr>
              <a:t>x</a:t>
            </a:r>
            <a:r>
              <a:rPr lang="zh-CN" altLang="en-US" sz="1800" dirty="0">
                <a:highlight>
                  <a:srgbClr val="FFFF00"/>
                </a:highlight>
              </a:rPr>
              <a:t>中匹配的键值行</a:t>
            </a:r>
            <a:r>
              <a:rPr lang="zh-CN" altLang="en-US" sz="1800" dirty="0"/>
              <a:t>。</a:t>
            </a:r>
          </a:p>
          <a:p>
            <a:pPr>
              <a:lnSpc>
                <a:spcPct val="150000"/>
              </a:lnSpc>
              <a:spcBef>
                <a:spcPct val="19608"/>
              </a:spcBef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或</a:t>
            </a:r>
            <a:r>
              <a:rPr lang="en-US" altLang="zh-CN" sz="2000" dirty="0"/>
              <a:t>4</a:t>
            </a:r>
            <a:r>
              <a:rPr lang="zh-CN" altLang="en-US" sz="2000" dirty="0"/>
              <a:t>种合并方法</a:t>
            </a:r>
            <a:endParaRPr lang="en-US" altLang="zh-CN" sz="2000" dirty="0"/>
          </a:p>
          <a:p>
            <a:pPr lvl="1">
              <a:lnSpc>
                <a:spcPct val="150000"/>
              </a:lnSpc>
              <a:spcBef>
                <a:spcPct val="19608"/>
              </a:spcBef>
            </a:pPr>
            <a:r>
              <a:rPr lang="zh-CN" altLang="en-US" sz="1600" dirty="0"/>
              <a:t>当某列数据不存在则</a:t>
            </a:r>
            <a:r>
              <a:rPr lang="zh-CN" altLang="en-US" sz="1600" dirty="0">
                <a:highlight>
                  <a:srgbClr val="FFFF00"/>
                </a:highlight>
              </a:rPr>
              <a:t>自动填充</a:t>
            </a:r>
            <a:r>
              <a:rPr lang="en-US" altLang="zh-CN" sz="1600" dirty="0" err="1">
                <a:highlight>
                  <a:srgbClr val="FFFF00"/>
                </a:highlight>
              </a:rPr>
              <a:t>NaN</a:t>
            </a:r>
            <a:endParaRPr lang="zh-CN" altLang="en-US" sz="1600" dirty="0">
              <a:highlight>
                <a:srgbClr val="FFFF00"/>
              </a:highlight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>
                <a:cs typeface="+mn-ea"/>
                <a:sym typeface="+mn-lt"/>
              </a:rPr>
              <a:t>本例中分析学生去图书馆的信息</a:t>
            </a:r>
            <a:endParaRPr lang="en-US" altLang="zh-CN" sz="2000" dirty="0">
              <a:cs typeface="+mn-ea"/>
              <a:sym typeface="+mn-lt"/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采用“</a:t>
            </a:r>
            <a:r>
              <a:rPr lang="en-US" altLang="zh-CN" sz="1600" dirty="0">
                <a:cs typeface="+mn-ea"/>
                <a:sym typeface="+mn-lt"/>
              </a:rPr>
              <a:t>left”</a:t>
            </a:r>
            <a:r>
              <a:rPr lang="zh-CN" altLang="en-US" sz="1600" dirty="0">
                <a:cs typeface="+mn-ea"/>
                <a:sym typeface="+mn-lt"/>
              </a:rPr>
              <a:t>方式合并“学生表”和“一卡通表”</a:t>
            </a:r>
            <a:endParaRPr lang="en-US" altLang="zh-CN" sz="1600" dirty="0">
              <a:cs typeface="+mn-ea"/>
              <a:sym typeface="+mn-lt"/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忽略一卡通记录中非学生记录</a:t>
            </a:r>
            <a:endParaRPr lang="en-US" altLang="zh-CN" sz="160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205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8280919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数据合并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列数据合并 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3-12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439248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cardcol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['ID','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刷卡地点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刷卡时间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消费金额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data3 = [ ['202003101','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一食堂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','20180305 1145',14.2], ['104574','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教育超市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','20180307 1730',25.2],['202003103','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图书馆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','20180311 1823'],['202005116','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图书馆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','20180312 0832'],['202005114','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二食堂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','20180312 1708',12.5],['202003101','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图书馆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','20180314 1345’]]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data3, columns=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cardcol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altLang="zh-C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创建一卡通数据对象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左连接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pd.merge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newstu,card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how='left', 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left_on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right_on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='ID')</a:t>
            </a:r>
            <a:r>
              <a:rPr lang="en-US" altLang="zh-C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	姓名	专业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刷卡地点	刷卡时间	消费金额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	202003101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赵成	软件工程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202003101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一食堂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20180305 1145	14.2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202003101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赵成	软件工程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202003101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图书馆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20180314 1345	</a:t>
            </a:r>
            <a:r>
              <a:rPr lang="en-US" altLang="zh-CN" sz="21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21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	202005114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李斌丽	机械制造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202005114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二食堂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20180312 1708	12.5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	202009111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孙武一	工业设计	      </a:t>
            </a:r>
            <a:r>
              <a:rPr lang="en-US" altLang="zh-CN" sz="21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zh-CN" sz="21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1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1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21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	202003103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王芳	软件工程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202003103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图书馆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20180311 1823	</a:t>
            </a:r>
            <a:r>
              <a:rPr lang="en-US" altLang="zh-CN" sz="21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21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	202005116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袁一凡	工业设计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202005116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图书馆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20180312 0832	</a:t>
            </a:r>
            <a:r>
              <a:rPr lang="en-US" altLang="zh-CN" sz="21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21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0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数据排序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237626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en-US" altLang="zh-CN" sz="2000" dirty="0"/>
              <a:t>Series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 都支持排序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/>
              <a:t>按照列数据值排序</a:t>
            </a:r>
            <a:endParaRPr lang="en-US" altLang="zh-CN" sz="16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/>
              <a:t>按列数据生成排名 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cs typeface="+mn-ea"/>
                <a:sym typeface="+mn-lt"/>
              </a:rPr>
              <a:t>     </a:t>
            </a:r>
            <a:r>
              <a:rPr lang="en-US" altLang="zh-CN" sz="2000" b="1" dirty="0">
                <a:cs typeface="+mn-ea"/>
                <a:sym typeface="+mn-lt"/>
              </a:rPr>
              <a:t>1. </a:t>
            </a:r>
            <a:r>
              <a:rPr lang="en-US" altLang="zh-CN" sz="2000" b="1" dirty="0" err="1">
                <a:cs typeface="+mn-ea"/>
                <a:sym typeface="+mn-lt"/>
              </a:rPr>
              <a:t>DataFrame</a:t>
            </a:r>
            <a:r>
              <a:rPr lang="en-US" altLang="zh-CN" sz="2000" b="1" dirty="0">
                <a:cs typeface="+mn-ea"/>
                <a:sym typeface="+mn-lt"/>
              </a:rPr>
              <a:t> </a:t>
            </a:r>
            <a:r>
              <a:rPr lang="zh-CN" altLang="en-US" sz="2000" b="1" dirty="0">
                <a:cs typeface="+mn-ea"/>
                <a:sym typeface="+mn-lt"/>
              </a:rPr>
              <a:t>值排序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cs typeface="+mn-ea"/>
                <a:sym typeface="+mn-lt"/>
              </a:rPr>
              <a:t>      </a:t>
            </a:r>
            <a:r>
              <a:rPr lang="en-US" altLang="zh-CN" sz="2000" b="1" dirty="0" err="1">
                <a:cs typeface="+mn-ea"/>
                <a:sym typeface="+mn-lt"/>
              </a:rPr>
              <a:t>obj.sort_values</a:t>
            </a:r>
            <a:r>
              <a:rPr lang="en-US" altLang="zh-CN" sz="2000" b="1" dirty="0">
                <a:cs typeface="+mn-ea"/>
                <a:sym typeface="+mn-lt"/>
              </a:rPr>
              <a:t>(by, </a:t>
            </a:r>
            <a:r>
              <a:rPr lang="en-US" altLang="zh-CN" sz="2000" b="1" dirty="0" err="1">
                <a:cs typeface="+mn-ea"/>
                <a:sym typeface="+mn-lt"/>
              </a:rPr>
              <a:t>ascending,inplace</a:t>
            </a:r>
            <a:r>
              <a:rPr lang="en-US" altLang="zh-CN" sz="2000" b="1" dirty="0">
                <a:cs typeface="+mn-ea"/>
                <a:sym typeface="+mn-lt"/>
              </a:rPr>
              <a:t>...)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70765"/>
              </p:ext>
            </p:extLst>
          </p:nvPr>
        </p:nvGraphicFramePr>
        <p:xfrm>
          <a:off x="611560" y="3501008"/>
          <a:ext cx="7272808" cy="158417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参数说明：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by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列索引，</a:t>
                      </a:r>
                      <a:r>
                        <a:rPr lang="zh-CN" sz="1400" kern="0" dirty="0">
                          <a:effectLst/>
                          <a:highlight>
                            <a:srgbClr val="FFFF00"/>
                          </a:highlight>
                        </a:rPr>
                        <a:t>定义用于排序的列</a:t>
                      </a:r>
                      <a:endParaRPr lang="zh-CN" sz="1400" kern="100" dirty="0">
                        <a:effectLst/>
                        <a:highlight>
                          <a:srgbClr val="FFFF00"/>
                        </a:highligh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ascending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排序方式，</a:t>
                      </a:r>
                      <a:r>
                        <a:rPr lang="en-US" sz="1400" kern="0" dirty="0">
                          <a:effectLst/>
                        </a:rPr>
                        <a:t>True</a:t>
                      </a:r>
                      <a:r>
                        <a:rPr lang="zh-CN" sz="1400" kern="0" dirty="0">
                          <a:effectLst/>
                        </a:rPr>
                        <a:t>为升序，</a:t>
                      </a:r>
                      <a:r>
                        <a:rPr lang="en-US" sz="1400" kern="0" dirty="0">
                          <a:effectLst/>
                          <a:highlight>
                            <a:srgbClr val="FFFF00"/>
                          </a:highlight>
                        </a:rPr>
                        <a:t>False</a:t>
                      </a:r>
                      <a:r>
                        <a:rPr lang="zh-CN" sz="1400" kern="0" dirty="0">
                          <a:effectLst/>
                          <a:highlight>
                            <a:srgbClr val="FFFF00"/>
                          </a:highlight>
                        </a:rPr>
                        <a:t>为降序</a:t>
                      </a:r>
                      <a:endParaRPr lang="zh-CN" sz="1400" kern="100" dirty="0">
                        <a:effectLst/>
                        <a:highlight>
                          <a:srgbClr val="FFFF00"/>
                        </a:highligh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inplace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是否修改原始数据数据，</a:t>
                      </a:r>
                      <a:r>
                        <a:rPr lang="en-US" sz="1400" kern="0" dirty="0">
                          <a:effectLst/>
                          <a:highlight>
                            <a:srgbClr val="FFFF00"/>
                          </a:highlight>
                        </a:rPr>
                        <a:t>True</a:t>
                      </a:r>
                      <a:r>
                        <a:rPr lang="zh-CN" sz="1400" kern="0" dirty="0">
                          <a:effectLst/>
                          <a:highlight>
                            <a:srgbClr val="FFFF00"/>
                          </a:highlight>
                        </a:rPr>
                        <a:t>为修改</a:t>
                      </a:r>
                      <a:r>
                        <a:rPr lang="zh-CN" sz="1400" kern="0" dirty="0">
                          <a:effectLst/>
                        </a:rPr>
                        <a:t>，默认为</a:t>
                      </a:r>
                      <a:r>
                        <a:rPr lang="en-US" sz="1400" kern="0" dirty="0">
                          <a:effectLst/>
                        </a:rPr>
                        <a:t>False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88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3-13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184576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从文件</a:t>
            </a:r>
            <a:r>
              <a:rPr lang="en-US" altLang="zh-CN" sz="2000" dirty="0"/>
              <a:t>studentsInfo.xlsx</a:t>
            </a:r>
            <a:r>
              <a:rPr lang="zh-CN" altLang="zh-CN" sz="2000" dirty="0"/>
              <a:t>的“</a:t>
            </a:r>
            <a:r>
              <a:rPr lang="en-US" altLang="zh-CN" sz="2000" dirty="0"/>
              <a:t>Group3</a:t>
            </a:r>
            <a:r>
              <a:rPr lang="zh-CN" altLang="zh-CN" sz="2000" dirty="0"/>
              <a:t>”</a:t>
            </a:r>
            <a:r>
              <a:rPr lang="zh-CN" altLang="en-US" sz="2000" dirty="0"/>
              <a:t>表单中</a:t>
            </a:r>
            <a:r>
              <a:rPr lang="zh-CN" altLang="zh-CN" sz="2000" dirty="0"/>
              <a:t>读取数据，对“成绩”进行排序分析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ct val="19608"/>
              </a:spcBef>
              <a:buNone/>
            </a:pPr>
            <a:r>
              <a:rPr lang="en-US" altLang="zh-CN" sz="1600" dirty="0">
                <a:cs typeface="+mn-ea"/>
                <a:sym typeface="+mn-lt"/>
              </a:rPr>
              <a:t>#</a:t>
            </a:r>
            <a:r>
              <a:rPr lang="zh-CN" altLang="en-US" sz="1600" dirty="0">
                <a:cs typeface="+mn-ea"/>
                <a:sym typeface="+mn-lt"/>
              </a:rPr>
              <a:t>导入</a:t>
            </a:r>
            <a:r>
              <a:rPr lang="en-US" altLang="zh-CN" sz="1600" dirty="0">
                <a:cs typeface="+mn-ea"/>
                <a:sym typeface="+mn-lt"/>
              </a:rPr>
              <a:t>excel</a:t>
            </a:r>
            <a:r>
              <a:rPr lang="zh-CN" altLang="en-US" sz="1600" dirty="0">
                <a:cs typeface="+mn-ea"/>
                <a:sym typeface="+mn-lt"/>
              </a:rPr>
              <a:t>数据</a:t>
            </a:r>
          </a:p>
          <a:p>
            <a:pPr marL="0" indent="0">
              <a:lnSpc>
                <a:spcPct val="150000"/>
              </a:lnSpc>
              <a:spcBef>
                <a:spcPct val="19608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pd.read_excel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('data\studentsInfo.xlsx’,</a:t>
            </a:r>
          </a:p>
          <a:p>
            <a:pPr marL="0" indent="0">
              <a:lnSpc>
                <a:spcPct val="150000"/>
              </a:lnSpc>
              <a:spcBef>
                <a:spcPct val="19608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'Group3',index_col=0)</a:t>
            </a:r>
          </a:p>
          <a:p>
            <a:pPr marL="0" indent="0">
              <a:lnSpc>
                <a:spcPct val="150000"/>
              </a:lnSpc>
              <a:spcBef>
                <a:spcPct val="19608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stu.sort_values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(by='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成绩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 ascending=False)    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#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按成绩降序排列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省份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课程兴趣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案例教学</a:t>
            </a:r>
          </a:p>
          <a:p>
            <a:pPr marL="400050" lvl="1" indent="0">
              <a:buNone/>
            </a:pP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 female  20  168  52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JiangSu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700     5     5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 female  21  165  45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ShangHai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1200     5     5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    male  21  169  80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GanSu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900     5     5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female  19  167  42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HuBei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800     5     5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  female  20  161  51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1250     5     5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  <a:endParaRPr lang="zh-CN" altLang="en-US" sz="16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117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3-13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32859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>
                <a:highlight>
                  <a:srgbClr val="FFFF00"/>
                </a:highlight>
              </a:rPr>
              <a:t>指定</a:t>
            </a:r>
            <a:r>
              <a:rPr lang="zh-CN" altLang="zh-CN" sz="2000" dirty="0">
                <a:highlight>
                  <a:srgbClr val="FFFF00"/>
                </a:highlight>
              </a:rPr>
              <a:t>多个列</a:t>
            </a:r>
            <a:r>
              <a:rPr lang="zh-CN" altLang="en-US" sz="2000" dirty="0">
                <a:highlight>
                  <a:srgbClr val="FFFF00"/>
                </a:highlight>
              </a:rPr>
              <a:t>排序</a:t>
            </a:r>
            <a:r>
              <a:rPr lang="zh-CN" altLang="zh-CN" sz="2000" dirty="0">
                <a:highlight>
                  <a:srgbClr val="FFFF00"/>
                </a:highlight>
              </a:rPr>
              <a:t>，如</a:t>
            </a:r>
            <a:r>
              <a:rPr lang="zh-CN" altLang="en-US" sz="2000" dirty="0">
                <a:highlight>
                  <a:srgbClr val="FFFF00"/>
                </a:highlight>
              </a:rPr>
              <a:t>：</a:t>
            </a:r>
            <a:r>
              <a:rPr lang="en-US" altLang="zh-CN" sz="2000" dirty="0">
                <a:highlight>
                  <a:srgbClr val="FFFF00"/>
                </a:highlight>
              </a:rPr>
              <a:t>by=['</a:t>
            </a:r>
            <a:r>
              <a:rPr lang="zh-CN" altLang="zh-CN" sz="2000" dirty="0">
                <a:highlight>
                  <a:srgbClr val="FFFF00"/>
                </a:highlight>
              </a:rPr>
              <a:t>身高</a:t>
            </a:r>
            <a:r>
              <a:rPr lang="en-US" altLang="zh-CN" sz="2000" dirty="0">
                <a:highlight>
                  <a:srgbClr val="FFFF00"/>
                </a:highlight>
              </a:rPr>
              <a:t>','</a:t>
            </a:r>
            <a:r>
              <a:rPr lang="zh-CN" altLang="zh-CN" sz="2000" dirty="0">
                <a:highlight>
                  <a:srgbClr val="FFFF00"/>
                </a:highlight>
              </a:rPr>
              <a:t>体重</a:t>
            </a:r>
            <a:r>
              <a:rPr lang="en-US" altLang="zh-CN" sz="2000" dirty="0">
                <a:highlight>
                  <a:srgbClr val="FFFF00"/>
                </a:highlight>
              </a:rPr>
              <a:t>’]</a:t>
            </a: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先按“身高”排序，</a:t>
            </a:r>
            <a:endParaRPr lang="en-US" altLang="zh-CN" sz="16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>
                <a:highlight>
                  <a:srgbClr val="FFFF00"/>
                </a:highlight>
              </a:rPr>
              <a:t>若某些行的“身高”相同，这几行再按“体重”排序</a:t>
            </a:r>
            <a:endParaRPr lang="en-US" altLang="zh-CN" sz="1600" dirty="0">
              <a:highlight>
                <a:srgbClr val="FFFF00"/>
              </a:highlight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stu.sort_values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</a:t>
            </a:r>
            <a:r>
              <a:rPr lang="en-US" altLang="zh-CN" sz="2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by=['</a:t>
            </a:r>
            <a:r>
              <a:rPr lang="zh-CN" altLang="en-US" sz="2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身高</a:t>
            </a:r>
            <a:r>
              <a:rPr lang="en-US" altLang="zh-CN" sz="2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','</a:t>
            </a:r>
            <a:r>
              <a:rPr lang="zh-CN" altLang="en-US" sz="2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体重</a:t>
            </a:r>
            <a:r>
              <a:rPr lang="en-US" altLang="zh-CN" sz="2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']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, ascending=True)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性别  年龄   身高  体重    省份  成绩  月生活费  课程兴趣  案例教学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                                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 female  21  </a:t>
            </a:r>
            <a:r>
              <a:rPr lang="en-US" altLang="zh-CN" sz="16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160  49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HeBei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59  1100     3     5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  female  22  </a:t>
            </a:r>
            <a:r>
              <a:rPr lang="en-US" altLang="zh-CN" sz="16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160  52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73   800     3     4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  female  20  161  51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80  1250     5     5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  female  21  162  49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ShanDong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65   950     4     4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16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603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数据排序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8" y="1052736"/>
            <a:ext cx="8856984" cy="3888432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b="1" dirty="0">
                <a:cs typeface="+mn-ea"/>
                <a:sym typeface="+mn-lt"/>
              </a:rPr>
              <a:t>2. </a:t>
            </a:r>
            <a:r>
              <a:rPr lang="zh-CN" altLang="en-US" sz="2000" b="1" dirty="0">
                <a:cs typeface="+mn-ea"/>
                <a:sym typeface="+mn-lt"/>
              </a:rPr>
              <a:t>排名</a:t>
            </a:r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排名给出每行的名次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定义等值数据的处理方式，如并列名次取最小值或最大值，也可以取均值。</a:t>
            </a:r>
            <a:endParaRPr lang="en-US" altLang="zh-CN" sz="1600" dirty="0"/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排名函数形式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obj.rank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axis,method,ascending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,...)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75854"/>
              </p:ext>
            </p:extLst>
          </p:nvPr>
        </p:nvGraphicFramePr>
        <p:xfrm>
          <a:off x="611560" y="3843888"/>
          <a:ext cx="7632848" cy="116928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3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参数说明：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axis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r>
                        <a:rPr lang="zh-CN" sz="1600" kern="0" dirty="0">
                          <a:effectLst/>
                        </a:rPr>
                        <a:t>：按行数据排名，</a:t>
                      </a:r>
                      <a:r>
                        <a:rPr lang="en-US" sz="1600" kern="0" dirty="0">
                          <a:effectLst/>
                        </a:rPr>
                        <a:t>1</a:t>
                      </a:r>
                      <a:r>
                        <a:rPr lang="zh-CN" sz="1600" kern="0" dirty="0">
                          <a:effectLst/>
                        </a:rPr>
                        <a:t>：按列数据排名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method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highlight>
                            <a:srgbClr val="FFFF00"/>
                          </a:highlight>
                        </a:rPr>
                        <a:t>并列</a:t>
                      </a:r>
                      <a:r>
                        <a:rPr lang="zh-CN" altLang="en-US" sz="1600" kern="0" dirty="0">
                          <a:effectLst/>
                          <a:highlight>
                            <a:srgbClr val="FFFF00"/>
                          </a:highlight>
                        </a:rPr>
                        <a:t>时</a:t>
                      </a:r>
                      <a:r>
                        <a:rPr lang="zh-CN" sz="1600" kern="0" dirty="0">
                          <a:effectLst/>
                          <a:highlight>
                            <a:srgbClr val="FFFF00"/>
                          </a:highlight>
                        </a:rPr>
                        <a:t>取值</a:t>
                      </a:r>
                      <a:r>
                        <a:rPr lang="zh-CN" altLang="en-US" sz="1600" kern="0" dirty="0">
                          <a:effectLst/>
                          <a:highlight>
                            <a:srgbClr val="FFFF00"/>
                          </a:highlight>
                        </a:rPr>
                        <a:t>方式</a:t>
                      </a:r>
                      <a:r>
                        <a:rPr lang="zh-CN" sz="1600" kern="0" dirty="0">
                          <a:effectLst/>
                          <a:highlight>
                            <a:srgbClr val="FFFF00"/>
                          </a:highlight>
                        </a:rPr>
                        <a:t>：</a:t>
                      </a:r>
                      <a:r>
                        <a:rPr lang="en-US" sz="1600" kern="0" dirty="0">
                          <a:effectLst/>
                          <a:highlight>
                            <a:srgbClr val="FFFF00"/>
                          </a:highlight>
                        </a:rPr>
                        <a:t>min</a:t>
                      </a:r>
                      <a:r>
                        <a:rPr lang="zh-CN" sz="1600" kern="0" dirty="0">
                          <a:effectLst/>
                          <a:highlight>
                            <a:srgbClr val="FFFF00"/>
                          </a:highlight>
                        </a:rPr>
                        <a:t>、</a:t>
                      </a:r>
                      <a:r>
                        <a:rPr lang="en-US" sz="1600" kern="0" dirty="0">
                          <a:effectLst/>
                          <a:highlight>
                            <a:srgbClr val="FFFF00"/>
                          </a:highlight>
                        </a:rPr>
                        <a:t>max</a:t>
                      </a:r>
                      <a:r>
                        <a:rPr lang="zh-CN" sz="1600" kern="0" dirty="0">
                          <a:effectLst/>
                          <a:highlight>
                            <a:srgbClr val="FFFF00"/>
                          </a:highlight>
                        </a:rPr>
                        <a:t>、</a:t>
                      </a:r>
                      <a:r>
                        <a:rPr lang="en-US" sz="1600" kern="0" dirty="0">
                          <a:effectLst/>
                          <a:highlight>
                            <a:srgbClr val="FFFF00"/>
                          </a:highlight>
                        </a:rPr>
                        <a:t>mean</a:t>
                      </a:r>
                      <a:endParaRPr lang="zh-CN" sz="1600" kern="100" dirty="0">
                        <a:effectLst/>
                        <a:highlight>
                          <a:srgbClr val="FFFF00"/>
                        </a:highligh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3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ascending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排序方式，</a:t>
                      </a:r>
                      <a:r>
                        <a:rPr lang="en-US" sz="1600" kern="0" dirty="0">
                          <a:effectLst/>
                        </a:rPr>
                        <a:t>True</a:t>
                      </a:r>
                      <a:r>
                        <a:rPr lang="zh-CN" sz="1600" kern="0" dirty="0">
                          <a:effectLst/>
                        </a:rPr>
                        <a:t>为升序，</a:t>
                      </a:r>
                      <a:r>
                        <a:rPr lang="en-US" sz="1600" kern="0" dirty="0">
                          <a:effectLst/>
                        </a:rPr>
                        <a:t>False</a:t>
                      </a:r>
                      <a:r>
                        <a:rPr lang="zh-CN" sz="1600" kern="0" dirty="0">
                          <a:effectLst/>
                        </a:rPr>
                        <a:t>为降序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22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3-14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1845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对例</a:t>
            </a:r>
            <a:r>
              <a:rPr lang="en-US" altLang="zh-CN" sz="2000" dirty="0"/>
              <a:t>3-13</a:t>
            </a:r>
            <a:r>
              <a:rPr lang="zh-CN" altLang="zh-CN" sz="2000" dirty="0"/>
              <a:t>的成绩数据降序排名，增加“成绩排名”列。</a:t>
            </a:r>
            <a:endParaRPr lang="en-US" altLang="zh-CN" sz="2000" dirty="0"/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sym typeface="+mn-lt"/>
              </a:rPr>
              <a:t>&gt;&gt;&gt; </a:t>
            </a:r>
            <a:r>
              <a:rPr lang="en-US" altLang="zh-CN" sz="2000" dirty="0" err="1">
                <a:sym typeface="+mn-lt"/>
              </a:rPr>
              <a:t>stu</a:t>
            </a:r>
            <a:r>
              <a:rPr lang="en-US" altLang="zh-CN" sz="2000" dirty="0">
                <a:sym typeface="+mn-lt"/>
              </a:rPr>
              <a:t>['</a:t>
            </a:r>
            <a:r>
              <a:rPr lang="zh-CN" altLang="en-US" sz="2000" dirty="0">
                <a:sym typeface="+mn-lt"/>
              </a:rPr>
              <a:t>成绩排名</a:t>
            </a:r>
            <a:r>
              <a:rPr lang="en-US" altLang="zh-CN" sz="2000" dirty="0">
                <a:sym typeface="+mn-lt"/>
              </a:rPr>
              <a:t>'] = </a:t>
            </a:r>
            <a:r>
              <a:rPr lang="en-US" altLang="zh-CN" sz="2000" dirty="0" err="1">
                <a:sym typeface="+mn-lt"/>
              </a:rPr>
              <a:t>stu</a:t>
            </a:r>
            <a:r>
              <a:rPr lang="en-US" altLang="zh-CN" sz="2000" dirty="0">
                <a:sym typeface="+mn-lt"/>
              </a:rPr>
              <a:t>['</a:t>
            </a:r>
            <a:r>
              <a:rPr lang="zh-CN" altLang="en-US" sz="2000" dirty="0">
                <a:sym typeface="+mn-lt"/>
              </a:rPr>
              <a:t>成绩</a:t>
            </a:r>
            <a:r>
              <a:rPr lang="en-US" altLang="zh-CN" sz="2000" dirty="0">
                <a:sym typeface="+mn-lt"/>
              </a:rPr>
              <a:t>'].rank(</a:t>
            </a:r>
            <a:r>
              <a:rPr lang="en-US" altLang="zh-CN" sz="2000" b="1" dirty="0">
                <a:solidFill>
                  <a:srgbClr val="C00000"/>
                </a:solidFill>
                <a:sym typeface="+mn-lt"/>
              </a:rPr>
              <a:t>method='min'</a:t>
            </a:r>
            <a:r>
              <a:rPr lang="en-US" altLang="zh-CN" sz="2000" dirty="0">
                <a:solidFill>
                  <a:srgbClr val="C00000"/>
                </a:solidFill>
                <a:sym typeface="+mn-lt"/>
              </a:rPr>
              <a:t>, </a:t>
            </a:r>
            <a:r>
              <a:rPr lang="en-US" altLang="zh-CN" sz="2000" dirty="0">
                <a:sym typeface="+mn-lt"/>
              </a:rPr>
              <a:t>ascending=False)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stu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en-US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</a:t>
            </a:r>
            <a:r>
              <a:rPr lang="zh-CN" altLang="en-US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性别 年龄 身高  体重  省份  成绩  月生活费  课程兴趣  案例教学 成绩排名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en-US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序号                                                           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21  female  21  165  45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ShangHai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93  1200     5     5    </a:t>
            </a:r>
            <a:r>
              <a:rPr lang="en-US" altLang="zh-CN" sz="20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2.0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22  female  19  167  42   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HuBei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89   800     5     5    4.0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23    male  21  169  80   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GanSu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93   900     5     5    </a:t>
            </a:r>
            <a:r>
              <a:rPr lang="en-US" altLang="zh-CN" sz="20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2.0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24  female  21  160  49   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HeBei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59  1100     3     5   10.0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.......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1800" dirty="0"/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en-US" sz="1800" dirty="0"/>
              <a:t>排名结果显示，序号为</a:t>
            </a:r>
            <a:r>
              <a:rPr lang="en-US" altLang="zh-CN" sz="1800" dirty="0"/>
              <a:t>21</a:t>
            </a:r>
            <a:r>
              <a:rPr lang="zh-CN" altLang="en-US" sz="1800" dirty="0"/>
              <a:t>和</a:t>
            </a:r>
            <a:r>
              <a:rPr lang="en-US" altLang="zh-CN" sz="1800" dirty="0"/>
              <a:t>22</a:t>
            </a:r>
            <a:r>
              <a:rPr lang="zh-CN" altLang="en-US" sz="1800" dirty="0"/>
              <a:t>的两位学生</a:t>
            </a:r>
            <a:r>
              <a:rPr lang="zh-CN" altLang="en-US" sz="1800" b="1" dirty="0"/>
              <a:t>并列第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名，第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名空缺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9219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Python</a:t>
            </a:r>
            <a:r>
              <a:rPr lang="zh-CN" altLang="en-US" dirty="0"/>
              <a:t>语言基础（</a:t>
            </a:r>
            <a:r>
              <a:rPr lang="en-US" altLang="zh-CN" dirty="0"/>
              <a:t>3.x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80230"/>
          </a:xfrm>
        </p:spPr>
        <p:txBody>
          <a:bodyPr>
            <a:normAutofit/>
          </a:bodyPr>
          <a:lstStyle/>
          <a:p>
            <a:r>
              <a:rPr lang="zh-CN" altLang="en-US" dirty="0"/>
              <a:t>常用数据类型</a:t>
            </a:r>
          </a:p>
          <a:p>
            <a:pPr lvl="1"/>
            <a:r>
              <a:rPr lang="zh-CN" altLang="en-US" sz="2400" dirty="0"/>
              <a:t>字符串</a:t>
            </a:r>
          </a:p>
          <a:p>
            <a:pPr lvl="1"/>
            <a:r>
              <a:rPr lang="zh-CN" altLang="en-US" sz="2400" dirty="0"/>
              <a:t>元祖与列表</a:t>
            </a:r>
          </a:p>
          <a:p>
            <a:pPr lvl="1"/>
            <a:r>
              <a:rPr lang="zh-CN" altLang="en-US" sz="2400" dirty="0"/>
              <a:t>字典</a:t>
            </a:r>
          </a:p>
          <a:p>
            <a:r>
              <a:rPr lang="zh-CN" altLang="en-US" dirty="0"/>
              <a:t>流程控制</a:t>
            </a:r>
          </a:p>
          <a:p>
            <a:pPr lvl="1"/>
            <a:r>
              <a:rPr lang="zh-CN" altLang="en-US" sz="2400" dirty="0"/>
              <a:t>程序格式</a:t>
            </a:r>
          </a:p>
          <a:p>
            <a:pPr lvl="1"/>
            <a:r>
              <a:rPr lang="zh-CN" altLang="en-US" sz="2400" dirty="0"/>
              <a:t>分支、循环</a:t>
            </a:r>
          </a:p>
          <a:p>
            <a:r>
              <a:rPr lang="zh-CN" altLang="en-US" dirty="0"/>
              <a:t>函数和方法库</a:t>
            </a:r>
          </a:p>
          <a:p>
            <a:pPr lvl="1"/>
            <a:r>
              <a:rPr lang="zh-CN" altLang="en-US" dirty="0"/>
              <a:t>导入第三方库</a:t>
            </a:r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自定义函数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通用函数与运算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7" cy="50405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en-US" altLang="zh-CN" sz="2000" dirty="0" err="1"/>
              <a:t>DataFrame</a:t>
            </a:r>
            <a:r>
              <a:rPr lang="zh-CN" altLang="en-US" sz="2000" dirty="0"/>
              <a:t>、</a:t>
            </a:r>
            <a:r>
              <a:rPr lang="en-US" altLang="zh-CN" sz="2000" dirty="0"/>
              <a:t>Series</a:t>
            </a:r>
            <a:r>
              <a:rPr lang="zh-CN" altLang="en-US" sz="2000" dirty="0"/>
              <a:t>、标量之间的算术运算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1772816"/>
          <a:ext cx="8352928" cy="216024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70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运算符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df.T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DataFrame</a:t>
                      </a:r>
                      <a:r>
                        <a:rPr lang="zh-CN" sz="1800" kern="100" dirty="0">
                          <a:effectLst/>
                        </a:rPr>
                        <a:t>转置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df1 + df2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按照索引和列相加，得到并集，</a:t>
                      </a:r>
                      <a:r>
                        <a:rPr lang="en-US" sz="1800" kern="100" dirty="0" err="1">
                          <a:effectLst/>
                        </a:rPr>
                        <a:t>NaN</a:t>
                      </a:r>
                      <a:r>
                        <a:rPr lang="zh-CN" sz="1800" kern="100" dirty="0">
                          <a:effectLst/>
                        </a:rPr>
                        <a:t>填充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df1.add(df2, fill_value=0)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按照索引和列相加，</a:t>
                      </a:r>
                      <a:r>
                        <a:rPr lang="en-US" sz="1800" kern="100" dirty="0" err="1">
                          <a:effectLst/>
                        </a:rPr>
                        <a:t>NaN</a:t>
                      </a:r>
                      <a:r>
                        <a:rPr lang="zh-CN" sz="1800" kern="100" dirty="0">
                          <a:effectLst/>
                        </a:rPr>
                        <a:t>用指定值填充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df1.add/sub//mul/div 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四则运算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df - sr  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DataFrame</a:t>
                      </a:r>
                      <a:r>
                        <a:rPr lang="zh-CN" sz="1800" kern="100" dirty="0">
                          <a:effectLst/>
                        </a:rPr>
                        <a:t>的所有行同时减去</a:t>
                      </a:r>
                      <a:r>
                        <a:rPr lang="en-US" sz="1800" kern="100" dirty="0">
                          <a:effectLst/>
                        </a:rPr>
                        <a:t>Series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df * n  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所有元素乘以</a:t>
                      </a:r>
                      <a:r>
                        <a:rPr lang="en-US" sz="1800" kern="100" dirty="0">
                          <a:effectLst/>
                        </a:rPr>
                        <a:t>n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4C5F11-2993-4E7A-9402-DF625A7F4571}"/>
              </a:ext>
            </a:extLst>
          </p:cNvPr>
          <p:cNvSpPr txBox="1">
            <a:spLocks/>
          </p:cNvSpPr>
          <p:nvPr/>
        </p:nvSpPr>
        <p:spPr>
          <a:xfrm>
            <a:off x="251521" y="4343702"/>
            <a:ext cx="8568951" cy="1533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en-US" altLang="zh-CN" sz="2000" dirty="0" err="1">
                <a:cs typeface="+mn-ea"/>
                <a:sym typeface="+mn-lt"/>
              </a:rPr>
              <a:t>DataFrame</a:t>
            </a:r>
            <a:r>
              <a:rPr lang="zh-CN" altLang="en-US" sz="2000" dirty="0">
                <a:cs typeface="+mn-ea"/>
                <a:sym typeface="+mn-lt"/>
              </a:rPr>
              <a:t>元素级的函数运算</a:t>
            </a:r>
            <a:endParaRPr lang="en-US" altLang="zh-CN" sz="2000" dirty="0">
              <a:cs typeface="+mn-ea"/>
              <a:sym typeface="+mn-lt"/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通过</a:t>
            </a:r>
            <a:r>
              <a:rPr lang="en-US" altLang="zh-CN" sz="1600" dirty="0" err="1">
                <a:cs typeface="+mn-ea"/>
                <a:sym typeface="+mn-lt"/>
              </a:rPr>
              <a:t>numpy</a:t>
            </a:r>
            <a:r>
              <a:rPr lang="zh-CN" altLang="en-US" sz="1600" dirty="0">
                <a:cs typeface="+mn-ea"/>
                <a:sym typeface="+mn-lt"/>
              </a:rPr>
              <a:t>的一元通用函数</a:t>
            </a:r>
            <a:r>
              <a:rPr lang="en-US" altLang="zh-CN" sz="1600" dirty="0" err="1">
                <a:cs typeface="+mn-ea"/>
                <a:sym typeface="+mn-lt"/>
              </a:rPr>
              <a:t>ufunc</a:t>
            </a:r>
            <a:r>
              <a:rPr lang="zh-CN" altLang="en-US" sz="1600" dirty="0">
                <a:cs typeface="+mn-ea"/>
                <a:sym typeface="+mn-lt"/>
              </a:rPr>
              <a:t>实现</a:t>
            </a:r>
            <a:endParaRPr lang="en-US" altLang="zh-CN" sz="1600" dirty="0">
              <a:cs typeface="+mn-ea"/>
              <a:sym typeface="+mn-lt"/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格式为：</a:t>
            </a:r>
            <a:r>
              <a:rPr lang="en-US" altLang="zh-CN" sz="1600" dirty="0" err="1">
                <a:cs typeface="+mn-ea"/>
                <a:sym typeface="+mn-lt"/>
              </a:rPr>
              <a:t>np.ufunc</a:t>
            </a:r>
            <a:r>
              <a:rPr lang="en-US" altLang="zh-CN" sz="1600" dirty="0">
                <a:cs typeface="+mn-ea"/>
                <a:sym typeface="+mn-lt"/>
              </a:rPr>
              <a:t>(</a:t>
            </a:r>
            <a:r>
              <a:rPr lang="en-US" altLang="zh-CN" sz="1600" dirty="0" err="1">
                <a:cs typeface="+mn-ea"/>
                <a:sym typeface="+mn-lt"/>
              </a:rPr>
              <a:t>df</a:t>
            </a:r>
            <a:r>
              <a:rPr lang="en-US" altLang="zh-CN" sz="1600" dirty="0">
                <a:cs typeface="+mn-ea"/>
                <a:sym typeface="+mn-lt"/>
              </a:rPr>
              <a:t>)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D0DC82D-6074-4DBF-865A-42FABEA9588E}"/>
              </a:ext>
            </a:extLst>
          </p:cNvPr>
          <p:cNvGraphicFramePr>
            <a:graphicFrameLocks noGrp="1"/>
          </p:cNvGraphicFramePr>
          <p:nvPr/>
        </p:nvGraphicFramePr>
        <p:xfrm>
          <a:off x="4932040" y="4863780"/>
          <a:ext cx="3672408" cy="1362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864">
                  <a:extLst>
                    <a:ext uri="{9D8B030D-6E8A-4147-A177-3AD203B41FA5}">
                      <a16:colId xmlns:a16="http://schemas.microsoft.com/office/drawing/2014/main" val="3569740579"/>
                    </a:ext>
                  </a:extLst>
                </a:gridCol>
                <a:gridCol w="2660544">
                  <a:extLst>
                    <a:ext uri="{9D8B030D-6E8A-4147-A177-3AD203B41FA5}">
                      <a16:colId xmlns:a16="http://schemas.microsoft.com/office/drawing/2014/main" val="423098851"/>
                    </a:ext>
                  </a:extLst>
                </a:gridCol>
              </a:tblGrid>
              <a:tr h="272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函数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6345085"/>
                  </a:ext>
                </a:extLst>
              </a:tr>
              <a:tr h="272566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abs</a:t>
                      </a:r>
                      <a:r>
                        <a:rPr lang="zh-CN" sz="1000" dirty="0">
                          <a:effectLst/>
                        </a:rPr>
                        <a:t>、</a:t>
                      </a:r>
                      <a:r>
                        <a:rPr lang="en-US" sz="1000" dirty="0">
                          <a:effectLst/>
                        </a:rPr>
                        <a:t>fabs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计算整数、浮点数或复数的绝对值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274616"/>
                  </a:ext>
                </a:extLst>
              </a:tr>
              <a:tr h="272566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sqrt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计算各元素的平方根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1092024"/>
                  </a:ext>
                </a:extLst>
              </a:tr>
              <a:tr h="272566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square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计算各元素的平方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1870559"/>
                  </a:ext>
                </a:extLst>
              </a:tr>
              <a:tr h="272566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计算各元素的指数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39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9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3-15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328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分析例</a:t>
            </a:r>
            <a:r>
              <a:rPr lang="en-US" altLang="zh-CN" sz="2000" dirty="0"/>
              <a:t>3-13</a:t>
            </a:r>
            <a:r>
              <a:rPr lang="zh-CN" altLang="zh-CN" sz="2000" dirty="0"/>
              <a:t>中同学的“身体质量”，即</a:t>
            </a:r>
            <a:r>
              <a:rPr lang="en-US" altLang="zh-CN" sz="2000" dirty="0"/>
              <a:t>BMI</a:t>
            </a:r>
            <a:r>
              <a:rPr lang="zh-CN" altLang="zh-CN" sz="2000" dirty="0"/>
              <a:t>（</a:t>
            </a:r>
            <a:r>
              <a:rPr lang="en-US" altLang="zh-CN" sz="2000" dirty="0"/>
              <a:t>Body Mass Index</a:t>
            </a:r>
            <a:r>
              <a:rPr lang="zh-CN" altLang="zh-CN" sz="2000" dirty="0"/>
              <a:t>）指数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世界卫生组织对于</a:t>
            </a:r>
            <a:r>
              <a:rPr lang="en-US" altLang="zh-CN" sz="1600" dirty="0"/>
              <a:t>BMI</a:t>
            </a:r>
            <a:r>
              <a:rPr lang="zh-CN" altLang="zh-CN" sz="1600" dirty="0"/>
              <a:t>的定义： </a:t>
            </a:r>
            <a:endParaRPr lang="en-US" altLang="zh-CN" sz="1600" dirty="0"/>
          </a:p>
          <a:p>
            <a:pPr marL="0" indent="0" algn="ctr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/>
              <a:t>BMI</a:t>
            </a:r>
            <a:r>
              <a:rPr lang="zh-CN" altLang="zh-CN" sz="2000" dirty="0"/>
              <a:t>（</a:t>
            </a:r>
            <a:r>
              <a:rPr lang="en-US" altLang="zh-CN" sz="2000" dirty="0"/>
              <a:t>kg/m</a:t>
            </a:r>
            <a:r>
              <a:rPr lang="en-US" altLang="zh-CN" sz="2000" baseline="30000" dirty="0"/>
              <a:t>2</a:t>
            </a:r>
            <a:r>
              <a:rPr lang="zh-CN" altLang="zh-CN" sz="2000" dirty="0"/>
              <a:t>）</a:t>
            </a:r>
            <a:r>
              <a:rPr lang="en-US" altLang="zh-CN" sz="2000" dirty="0"/>
              <a:t> = </a:t>
            </a:r>
            <a:r>
              <a:rPr lang="zh-CN" altLang="zh-CN" sz="2000" dirty="0"/>
              <a:t>体重</a:t>
            </a:r>
            <a:r>
              <a:rPr lang="en-US" altLang="zh-CN" sz="2000" dirty="0"/>
              <a:t> / </a:t>
            </a:r>
            <a:r>
              <a:rPr lang="zh-CN" altLang="zh-CN" sz="2000" dirty="0"/>
              <a:t>身高</a:t>
            </a:r>
            <a:r>
              <a:rPr lang="en-US" altLang="zh-CN" sz="2000" baseline="30000" dirty="0"/>
              <a:t>2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/>
              <a:t>     </a:t>
            </a:r>
            <a:r>
              <a:rPr lang="zh-CN" altLang="zh-CN" sz="1700" dirty="0"/>
              <a:t>我国体质评判标准为：</a:t>
            </a:r>
            <a:endParaRPr lang="en-US" altLang="zh-CN" sz="1700" dirty="0"/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1700" dirty="0"/>
              <a:t>BMI≤18.5</a:t>
            </a:r>
            <a:r>
              <a:rPr lang="zh-CN" altLang="zh-CN" sz="1700" dirty="0"/>
              <a:t>，过轻；</a:t>
            </a:r>
            <a:r>
              <a:rPr lang="en-US" altLang="zh-CN" sz="1700" dirty="0"/>
              <a:t>	18.5~24</a:t>
            </a:r>
            <a:r>
              <a:rPr lang="zh-CN" altLang="zh-CN" sz="1700" dirty="0"/>
              <a:t>，正常；</a:t>
            </a:r>
            <a:r>
              <a:rPr lang="en-US" altLang="zh-CN" sz="1700" dirty="0"/>
              <a:t>24~28</a:t>
            </a:r>
            <a:r>
              <a:rPr lang="zh-CN" altLang="zh-CN" sz="1700" dirty="0"/>
              <a:t>，偏胖；</a:t>
            </a:r>
            <a:r>
              <a:rPr lang="en-US" altLang="zh-CN" sz="1700" dirty="0"/>
              <a:t>≥28</a:t>
            </a:r>
            <a:r>
              <a:rPr lang="zh-CN" altLang="zh-CN" sz="1700" dirty="0"/>
              <a:t>肥胖。</a:t>
            </a:r>
            <a:endParaRPr lang="en-US" altLang="zh-CN" sz="1700" dirty="0"/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1800" b="1" dirty="0"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stu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['BMI'] =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stu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['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体重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'] / (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np.square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stu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['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身高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']/100) )    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增加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zh-CN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列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stu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省份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课程兴趣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案例教学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BMI</a:t>
            </a:r>
            <a:endParaRPr lang="zh-CN" altLang="zh-CN" sz="14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endParaRPr lang="zh-CN" altLang="zh-CN" sz="14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 female  21  165  45  </a:t>
            </a:r>
            <a:r>
              <a:rPr lang="en-US" altLang="zh-CN" sz="14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ShangHai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93  1200     5     5 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16.528926</a:t>
            </a:r>
            <a:endParaRPr lang="zh-CN" altLang="zh-CN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female  19  167  42     </a:t>
            </a:r>
            <a:r>
              <a:rPr lang="en-US" altLang="zh-CN" sz="14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HuBei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89   800     5     5 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15.059701</a:t>
            </a:r>
            <a:endParaRPr lang="zh-CN" altLang="zh-CN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42900">
              <a:lnSpc>
                <a:spcPct val="120000"/>
              </a:lnSpc>
              <a:buAutoNum type="arabicPlain" startAt="23"/>
            </a:pP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male  21  169  80     </a:t>
            </a:r>
            <a:r>
              <a:rPr lang="en-US" altLang="zh-CN" sz="14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GanSu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93   900     5     5 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28.010224</a:t>
            </a:r>
          </a:p>
          <a:p>
            <a:pPr marL="400050" lvl="1" indent="0">
              <a:lnSpc>
                <a:spcPct val="120000"/>
              </a:lnSpc>
              <a:buNone/>
            </a:pPr>
            <a:endParaRPr lang="en-US" altLang="zh-CN" sz="1600" dirty="0"/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en-US" sz="1600" dirty="0"/>
              <a:t>结论：</a:t>
            </a:r>
            <a:r>
              <a:rPr lang="zh-CN" altLang="zh-CN" sz="1600" dirty="0"/>
              <a:t>两位女同学体重偏轻，男同学达到</a:t>
            </a:r>
            <a:r>
              <a:rPr lang="zh-CN" altLang="en-US" sz="1600" dirty="0"/>
              <a:t>了</a:t>
            </a:r>
            <a:r>
              <a:rPr lang="zh-CN" altLang="zh-CN" sz="1600" dirty="0"/>
              <a:t>肥胖</a:t>
            </a:r>
            <a:endParaRPr lang="en-US" altLang="zh-CN" sz="1600" dirty="0">
              <a:solidFill>
                <a:srgbClr val="C00000"/>
              </a:solidFill>
              <a:sym typeface="+mn-lt"/>
            </a:endParaRP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F8BF1554-DBDA-4DF8-A3EB-99E39A4C485D}"/>
              </a:ext>
            </a:extLst>
          </p:cNvPr>
          <p:cNvSpPr/>
          <p:nvPr/>
        </p:nvSpPr>
        <p:spPr>
          <a:xfrm>
            <a:off x="6492192" y="4005064"/>
            <a:ext cx="2376264" cy="1080120"/>
          </a:xfrm>
          <a:prstGeom prst="wedgeEllipseCallout">
            <a:avLst>
              <a:gd name="adj1" fmla="val -96419"/>
              <a:gd name="adj2" fmla="val -926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对列的每个元素计算</a:t>
            </a:r>
            <a:r>
              <a:rPr lang="en-US" altLang="zh-CN" dirty="0"/>
              <a:t>sqrt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07228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统计函数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93610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en-US" altLang="zh-CN" sz="2000" dirty="0"/>
              <a:t>pandas</a:t>
            </a:r>
            <a:r>
              <a:rPr lang="zh-CN" altLang="zh-CN" sz="2000" dirty="0"/>
              <a:t>的常用统计函数</a:t>
            </a:r>
            <a:endParaRPr lang="en-US" altLang="zh-CN" sz="2000" dirty="0"/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1340768"/>
          <a:ext cx="7920880" cy="493976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09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          </a:t>
                      </a:r>
                      <a:r>
                        <a:rPr lang="zh-CN" sz="1600" kern="100" dirty="0">
                          <a:effectLst/>
                        </a:rPr>
                        <a:t>函数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            </a:t>
                      </a: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sr.value_counts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Series</a:t>
                      </a:r>
                      <a:r>
                        <a:rPr lang="zh-CN" sz="1600" kern="100" dirty="0">
                          <a:effectLst/>
                        </a:rPr>
                        <a:t>统计频率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sr.describe()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返回基本统计量和分位数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sr1.corr(sr2)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sr1</a:t>
                      </a:r>
                      <a:r>
                        <a:rPr lang="zh-CN" sz="1600" kern="100" dirty="0">
                          <a:effectLst/>
                        </a:rPr>
                        <a:t>与</a:t>
                      </a:r>
                      <a:r>
                        <a:rPr lang="en-US" sz="1600" kern="100" dirty="0">
                          <a:effectLst/>
                        </a:rPr>
                        <a:t>sr2</a:t>
                      </a:r>
                      <a:r>
                        <a:rPr lang="zh-CN" sz="1600" kern="100" dirty="0">
                          <a:effectLst/>
                        </a:rPr>
                        <a:t>的相关系数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df.count()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统计每列数据个数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df.max()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df.min()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最大值和最小值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df.idxmax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r>
                        <a:rPr lang="zh-CN" sz="1600" kern="100" dirty="0">
                          <a:effectLst/>
                        </a:rPr>
                        <a:t>、</a:t>
                      </a:r>
                      <a:r>
                        <a:rPr lang="en-US" sz="1600" kern="100" dirty="0" err="1">
                          <a:effectLst/>
                        </a:rPr>
                        <a:t>df.idxmin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最大值、最小值对应的索引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df.sum()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按行或列求和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df.mean()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df.median()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计算均值、中位数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df.q</a:t>
                      </a:r>
                      <a:r>
                        <a:rPr lang="en-US" altLang="zh-CN" sz="1600" kern="100">
                          <a:effectLst/>
                        </a:rPr>
                        <a:t>u</a:t>
                      </a:r>
                      <a:r>
                        <a:rPr lang="en-US" sz="1600" kern="100">
                          <a:effectLst/>
                        </a:rPr>
                        <a:t>antile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计算给定的四分位数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df.var()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df.std()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计算方差、标准差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df.mode()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计算众数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df.cumsum()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从</a:t>
                      </a: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开始向前累加各元素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df.cov()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计算协方差矩阵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pd.crosstab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df</a:t>
                      </a:r>
                      <a:r>
                        <a:rPr lang="en-US" sz="1600" kern="100" dirty="0">
                          <a:effectLst/>
                        </a:rPr>
                        <a:t>[col1],</a:t>
                      </a:r>
                      <a:r>
                        <a:rPr lang="en-US" sz="1600" kern="100" dirty="0" err="1">
                          <a:effectLst/>
                        </a:rPr>
                        <a:t>df</a:t>
                      </a:r>
                      <a:r>
                        <a:rPr lang="en-US" sz="1600" kern="100" dirty="0">
                          <a:effectLst/>
                        </a:rPr>
                        <a:t>[col2])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pandas</a:t>
                      </a:r>
                      <a:r>
                        <a:rPr lang="zh-CN" sz="1600" kern="100" dirty="0">
                          <a:effectLst/>
                        </a:rPr>
                        <a:t>函数，交叉表，计算分组的频率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91161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3-16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832648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200" dirty="0"/>
              <a:t>对例</a:t>
            </a:r>
            <a:r>
              <a:rPr lang="en-US" altLang="zh-CN" sz="2200" dirty="0"/>
              <a:t>3-13</a:t>
            </a:r>
            <a:r>
              <a:rPr lang="zh-CN" altLang="zh-CN" sz="2200" dirty="0"/>
              <a:t>同学数据中的“成绩</a:t>
            </a:r>
            <a:r>
              <a:rPr lang="en-US" altLang="zh-CN" sz="2200" dirty="0"/>
              <a:t>/</a:t>
            </a:r>
            <a:r>
              <a:rPr lang="zh-CN" altLang="zh-CN" sz="2200" dirty="0"/>
              <a:t>月生活费”进行统计分析</a:t>
            </a:r>
            <a:endParaRPr lang="en-US" altLang="zh-CN" sz="2200" dirty="0"/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'].mean()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计算成绩的平均值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78.0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'].quantile( [.25, .75] )#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计算月生活费的上、下四分位数</a:t>
            </a: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0.25     800.0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0.75    1175.0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zh-CN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dtype: float64</a:t>
            </a:r>
          </a:p>
          <a:p>
            <a:pPr marL="0" indent="0"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zh-CN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描述统计函数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</a:t>
            </a:r>
            <a:r>
              <a:rPr lang="zh-CN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一次计算多项统计值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[['</a:t>
            </a:r>
            <a:r>
              <a:rPr lang="zh-CN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zh-CN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zh-CN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']].describe()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对身高体重和成绩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列数据描述统计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zh-CN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  10.000000  10.0000  10.000000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   165.500000  55.1000  78.000000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6.381397  12.8448  14.476034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   160.000000  42.0000  59.000000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25%    161.250000  49.0000  65.750000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50%    163.500000  51.5000  76.500000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75%    167.750000  53.5000  92.000000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   181.000000  80.0000  98.000000</a:t>
            </a:r>
          </a:p>
        </p:txBody>
      </p:sp>
    </p:spTree>
    <p:extLst>
      <p:ext uri="{BB962C8B-B14F-4D97-AF65-F5344CB8AC3E}">
        <p14:creationId xmlns:p14="http://schemas.microsoft.com/office/powerpoint/2010/main" val="138698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分组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244827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200" dirty="0"/>
              <a:t>根据某些索引</a:t>
            </a:r>
            <a:r>
              <a:rPr lang="zh-CN" altLang="zh-CN" sz="2200" dirty="0">
                <a:highlight>
                  <a:srgbClr val="FFFF00"/>
                </a:highlight>
              </a:rPr>
              <a:t>将数据对象划分为多个组</a:t>
            </a:r>
            <a:endParaRPr lang="en-US" altLang="zh-CN" sz="2200" dirty="0">
              <a:highlight>
                <a:srgbClr val="FFFF00"/>
              </a:highlight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800" dirty="0"/>
              <a:t>对每个分组</a:t>
            </a:r>
            <a:r>
              <a:rPr lang="zh-CN" altLang="zh-CN" sz="1800" dirty="0">
                <a:highlight>
                  <a:srgbClr val="FFFF00"/>
                </a:highlight>
              </a:rPr>
              <a:t>进行排序或统计计算</a:t>
            </a:r>
            <a:endParaRPr lang="en-US" altLang="zh-CN" sz="1800" dirty="0">
              <a:highlight>
                <a:srgbClr val="FFFF00"/>
              </a:highlight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endParaRPr lang="en-US" altLang="zh-CN" sz="1800" dirty="0"/>
          </a:p>
          <a:p>
            <a:pPr marL="400050" lvl="1" indent="0"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grouped =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obj.groupby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(col)</a:t>
            </a:r>
            <a:endParaRPr lang="zh-CN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grouped.aggregate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({'col1':f1, 'col2':f2,...}) </a:t>
            </a:r>
            <a:endParaRPr lang="en-US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3573016"/>
          <a:ext cx="6840760" cy="122413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参数说明：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统计列索引名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f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Numpy</a:t>
                      </a:r>
                      <a:r>
                        <a:rPr lang="zh-CN" sz="1400" kern="0" dirty="0">
                          <a:effectLst/>
                        </a:rPr>
                        <a:t>的聚合函数名，如：</a:t>
                      </a:r>
                      <a:r>
                        <a:rPr lang="en-US" sz="1400" kern="0" dirty="0">
                          <a:effectLst/>
                        </a:rPr>
                        <a:t>sum</a:t>
                      </a:r>
                      <a:r>
                        <a:rPr lang="zh-CN" sz="1400" kern="0" dirty="0">
                          <a:effectLst/>
                        </a:rPr>
                        <a:t>、</a:t>
                      </a:r>
                      <a:r>
                        <a:rPr lang="en-US" sz="1400" kern="0" dirty="0">
                          <a:effectLst/>
                        </a:rPr>
                        <a:t>mean</a:t>
                      </a:r>
                      <a:r>
                        <a:rPr lang="zh-CN" sz="1400" kern="0" dirty="0">
                          <a:effectLst/>
                        </a:rPr>
                        <a:t>、</a:t>
                      </a:r>
                      <a:r>
                        <a:rPr lang="en-US" sz="1400" kern="0" dirty="0" err="1">
                          <a:effectLst/>
                        </a:rPr>
                        <a:t>std</a:t>
                      </a:r>
                      <a:r>
                        <a:rPr lang="zh-CN" sz="1400" kern="0" dirty="0">
                          <a:effectLst/>
                        </a:rPr>
                        <a:t>等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29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3-17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5040560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对例</a:t>
            </a:r>
            <a:r>
              <a:rPr lang="en-US" altLang="zh-CN" sz="2000" dirty="0"/>
              <a:t>3-13</a:t>
            </a:r>
            <a:r>
              <a:rPr lang="zh-CN" altLang="zh-CN" sz="2000" dirty="0"/>
              <a:t>同学数据中的</a:t>
            </a:r>
            <a:r>
              <a:rPr lang="zh-CN" altLang="zh-CN" sz="2000" dirty="0">
                <a:highlight>
                  <a:srgbClr val="FFFF00"/>
                </a:highlight>
              </a:rPr>
              <a:t>“身高</a:t>
            </a:r>
            <a:r>
              <a:rPr lang="zh-CN" altLang="en-US" sz="2000" dirty="0">
                <a:highlight>
                  <a:srgbClr val="FFFF00"/>
                </a:highlight>
              </a:rPr>
              <a:t>、</a:t>
            </a:r>
            <a:r>
              <a:rPr lang="zh-CN" altLang="zh-CN" sz="2000" dirty="0">
                <a:highlight>
                  <a:srgbClr val="FFFF00"/>
                </a:highlight>
              </a:rPr>
              <a:t>月生活费”按“性别”</a:t>
            </a:r>
            <a:r>
              <a:rPr lang="zh-CN" altLang="en-US" sz="2000" dirty="0">
                <a:highlight>
                  <a:srgbClr val="FFFF00"/>
                </a:highlight>
              </a:rPr>
              <a:t>和“年龄”</a:t>
            </a:r>
            <a:r>
              <a:rPr lang="zh-CN" altLang="zh-CN" sz="2000" dirty="0">
                <a:highlight>
                  <a:srgbClr val="FFFF00"/>
                </a:highlight>
              </a:rPr>
              <a:t>进行分组分析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zh-CN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grouped = </a:t>
            </a:r>
            <a:r>
              <a:rPr lang="en-US" altLang="zh-CN" sz="2000" b="1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stu.groupby</a:t>
            </a: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zh-CN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zh-CN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 </a:t>
            </a:r>
            <a:endParaRPr lang="zh-CN" altLang="zh-CN" sz="2000" b="1" dirty="0">
              <a:solidFill>
                <a:srgbClr val="016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000" b="1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grouped.aggregate</a:t>
            </a: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{'</a:t>
            </a:r>
            <a:r>
              <a:rPr lang="zh-CN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r>
              <a:rPr lang="en-US" altLang="zh-CN" sz="2000" b="1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zh-CN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r>
              <a:rPr lang="en-US" altLang="zh-CN" sz="2000" b="1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)</a:t>
            </a:r>
            <a:endParaRPr lang="zh-CN" altLang="zh-CN" sz="2000" b="1" dirty="0">
              <a:solidFill>
                <a:srgbClr val="016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</a:p>
          <a:p>
            <a:pPr marL="400050" lvl="1" indent="0">
              <a:buNone/>
            </a:pP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性别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female 19  167     800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20  161    1250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21  160     1300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22  160     800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male   21  169     900</a:t>
            </a:r>
            <a:endParaRPr lang="en-US" altLang="zh-CN" sz="1600" b="1" dirty="0">
              <a:solidFill>
                <a:srgbClr val="016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200" b="1" dirty="0">
              <a:solidFill>
                <a:srgbClr val="016BBB"/>
              </a:solidFill>
            </a:endParaRPr>
          </a:p>
          <a:p>
            <a:pPr marL="0" indent="0">
              <a:buNone/>
            </a:pPr>
            <a:endParaRPr lang="en-US" altLang="zh-CN" sz="2200" b="1" dirty="0">
              <a:solidFill>
                <a:srgbClr val="016BBB"/>
              </a:solidFill>
            </a:endParaRPr>
          </a:p>
          <a:p>
            <a:pPr marL="400050" lvl="1" indent="0">
              <a:buNone/>
            </a:pPr>
            <a:r>
              <a:rPr lang="en-US" altLang="zh-CN" sz="1000" dirty="0"/>
              <a:t> </a:t>
            </a: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5C1007D8-1887-4777-AAD1-0B467D9EB268}"/>
              </a:ext>
            </a:extLst>
          </p:cNvPr>
          <p:cNvSpPr/>
          <p:nvPr/>
        </p:nvSpPr>
        <p:spPr>
          <a:xfrm>
            <a:off x="5436096" y="3068960"/>
            <a:ext cx="2376264" cy="1080120"/>
          </a:xfrm>
          <a:prstGeom prst="wedgeEllipseCallout">
            <a:avLst>
              <a:gd name="adj1" fmla="val -96419"/>
              <a:gd name="adj2" fmla="val -926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字典格式</a:t>
            </a:r>
            <a:r>
              <a:rPr lang="en-US" altLang="zh-CN" dirty="0"/>
              <a:t>: {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8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3-17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36724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统计函数</a:t>
            </a:r>
            <a:r>
              <a:rPr lang="en-US" altLang="zh-CN" sz="2000" dirty="0"/>
              <a:t>crosstab() </a:t>
            </a:r>
            <a:r>
              <a:rPr lang="zh-CN" altLang="zh-CN" sz="2000" dirty="0"/>
              <a:t>类似</a:t>
            </a:r>
            <a:r>
              <a:rPr lang="en-US" altLang="zh-CN" sz="2000" dirty="0"/>
              <a:t>Excel</a:t>
            </a:r>
            <a:r>
              <a:rPr lang="zh-CN" altLang="zh-CN" sz="2000" dirty="0"/>
              <a:t>交叉表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按照</a:t>
            </a:r>
            <a:r>
              <a:rPr lang="zh-CN" altLang="en-US" sz="1600" dirty="0"/>
              <a:t>给定的</a:t>
            </a:r>
            <a:r>
              <a:rPr lang="zh-CN" altLang="zh-CN" sz="1600" dirty="0">
                <a:highlight>
                  <a:srgbClr val="FFFF00"/>
                </a:highlight>
              </a:rPr>
              <a:t>第一列分组，对第二列计数</a:t>
            </a:r>
            <a:endParaRPr lang="en-US" altLang="zh-CN" sz="1600" dirty="0">
              <a:highlight>
                <a:srgbClr val="FFFF00"/>
              </a:highlight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zh-CN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pd.crosstab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         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#pandas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函数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月生活费    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700   800   900   950   1100  1200  1250  1300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                                                  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female     1     2     0     1     1     1     1     1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       0     1     1     0     0     0     0     0</a:t>
            </a:r>
          </a:p>
          <a:p>
            <a:pPr marL="0" indent="0">
              <a:buNone/>
            </a:pPr>
            <a:endParaRPr lang="en-US" altLang="zh-CN" sz="1000" dirty="0"/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48A9B85-C152-4DF2-874E-84ED80BD98F3}"/>
              </a:ext>
            </a:extLst>
          </p:cNvPr>
          <p:cNvSpPr/>
          <p:nvPr/>
        </p:nvSpPr>
        <p:spPr>
          <a:xfrm>
            <a:off x="467544" y="5157192"/>
            <a:ext cx="1080120" cy="432048"/>
          </a:xfrm>
          <a:prstGeom prst="wedgeEllipseCallout">
            <a:avLst>
              <a:gd name="adj1" fmla="val -23819"/>
              <a:gd name="adj2" fmla="val -26391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分组列</a:t>
            </a: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E4771C9C-779B-442F-9006-8C4F34AE4500}"/>
              </a:ext>
            </a:extLst>
          </p:cNvPr>
          <p:cNvSpPr/>
          <p:nvPr/>
        </p:nvSpPr>
        <p:spPr>
          <a:xfrm>
            <a:off x="1523312" y="2780928"/>
            <a:ext cx="1080120" cy="432048"/>
          </a:xfrm>
          <a:prstGeom prst="wedgeEllipseCallout">
            <a:avLst>
              <a:gd name="adj1" fmla="val -92673"/>
              <a:gd name="adj2" fmla="val 8035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统计列</a:t>
            </a:r>
          </a:p>
        </p:txBody>
      </p:sp>
    </p:spTree>
    <p:extLst>
      <p:ext uri="{BB962C8B-B14F-4D97-AF65-F5344CB8AC3E}">
        <p14:creationId xmlns:p14="http://schemas.microsoft.com/office/powerpoint/2010/main" val="40655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相关性分析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0405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zh-CN" altLang="en-US" sz="2000" dirty="0">
                <a:cs typeface="+mn-ea"/>
                <a:sym typeface="+mn-lt"/>
              </a:rPr>
              <a:t>研究不同总体之间是否存在依存关系</a:t>
            </a:r>
            <a:endParaRPr lang="en-US" altLang="zh-CN" sz="2000" dirty="0"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ct val="19608"/>
              </a:spcBef>
            </a:pPr>
            <a:r>
              <a:rPr lang="zh-CN" altLang="en-US" sz="1600" dirty="0"/>
              <a:t>绘制散点图矩阵，直观地观察列之间的相关性</a:t>
            </a:r>
            <a:endParaRPr lang="en-US" altLang="zh-CN" sz="1600" dirty="0"/>
          </a:p>
          <a:p>
            <a:pPr lvl="2">
              <a:lnSpc>
                <a:spcPct val="120000"/>
              </a:lnSpc>
              <a:spcBef>
                <a:spcPct val="19608"/>
              </a:spcBef>
            </a:pPr>
            <a:r>
              <a:rPr lang="en-US" altLang="zh-CN" sz="1400" dirty="0" err="1">
                <a:highlight>
                  <a:srgbClr val="FFFF00"/>
                </a:highlight>
                <a:cs typeface="+mn-ea"/>
                <a:sym typeface="+mn-lt"/>
              </a:rPr>
              <a:t>pd.plotting.scatter_matrix</a:t>
            </a:r>
            <a:r>
              <a:rPr lang="en-US" altLang="zh-CN" sz="1400" dirty="0">
                <a:highlight>
                  <a:srgbClr val="FFFF00"/>
                </a:highlight>
                <a:cs typeface="+mn-ea"/>
                <a:sym typeface="+mn-lt"/>
              </a:rPr>
              <a:t>(</a:t>
            </a:r>
            <a:r>
              <a:rPr lang="en-US" altLang="zh-CN" sz="1400" dirty="0" err="1">
                <a:highlight>
                  <a:srgbClr val="FFFF00"/>
                </a:highlight>
                <a:cs typeface="+mn-ea"/>
                <a:sym typeface="+mn-lt"/>
              </a:rPr>
              <a:t>data,diagonal</a:t>
            </a:r>
            <a:r>
              <a:rPr lang="en-US" altLang="zh-CN" sz="1400" dirty="0">
                <a:highlight>
                  <a:srgbClr val="FFFF00"/>
                </a:highlight>
                <a:cs typeface="+mn-ea"/>
                <a:sym typeface="+mn-lt"/>
              </a:rPr>
              <a:t>='</a:t>
            </a:r>
            <a:r>
              <a:rPr lang="en-US" altLang="zh-CN" sz="1400" dirty="0" err="1">
                <a:highlight>
                  <a:srgbClr val="FFFF00"/>
                </a:highlight>
                <a:cs typeface="+mn-ea"/>
                <a:sym typeface="+mn-lt"/>
              </a:rPr>
              <a:t>kde</a:t>
            </a:r>
            <a:r>
              <a:rPr lang="en-US" altLang="zh-CN" sz="1400" dirty="0">
                <a:highlight>
                  <a:srgbClr val="FFFF00"/>
                </a:highlight>
                <a:cs typeface="+mn-ea"/>
                <a:sym typeface="+mn-lt"/>
              </a:rPr>
              <a:t>',color='k')  #</a:t>
            </a:r>
            <a:r>
              <a:rPr lang="zh-CN" altLang="en-US" sz="1400" dirty="0">
                <a:highlight>
                  <a:srgbClr val="FFFF00"/>
                </a:highlight>
                <a:cs typeface="+mn-ea"/>
                <a:sym typeface="+mn-lt"/>
              </a:rPr>
              <a:t>绘图 </a:t>
            </a:r>
            <a:endParaRPr lang="en-US" altLang="zh-CN" sz="1400" dirty="0">
              <a:highlight>
                <a:srgbClr val="FFFF00"/>
              </a:highlight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计算样本之间的相关系数  </a:t>
            </a:r>
            <a:r>
              <a:rPr lang="zh-CN" altLang="en-US" sz="1600" b="1" i="1" dirty="0">
                <a:cs typeface="+mn-ea"/>
                <a:sym typeface="+mn-lt"/>
              </a:rPr>
              <a:t>r</a:t>
            </a:r>
            <a:r>
              <a:rPr lang="zh-CN" altLang="en-US" sz="1600" dirty="0">
                <a:cs typeface="+mn-ea"/>
                <a:sym typeface="+mn-lt"/>
              </a:rPr>
              <a:t> 推断总体的相关程度</a:t>
            </a:r>
            <a:endParaRPr lang="en-US" altLang="zh-CN" sz="1600" dirty="0"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相关系数具有以下特征</a:t>
            </a:r>
            <a:endParaRPr lang="en-US" altLang="zh-CN" sz="1800" dirty="0"/>
          </a:p>
          <a:p>
            <a:pPr lvl="2">
              <a:lnSpc>
                <a:spcPct val="120000"/>
              </a:lnSpc>
              <a:spcBef>
                <a:spcPct val="19608"/>
              </a:spcBef>
            </a:pPr>
            <a:r>
              <a:rPr lang="zh-CN" altLang="zh-CN" sz="1400" dirty="0">
                <a:highlight>
                  <a:srgbClr val="00FF00"/>
                </a:highlight>
                <a:cs typeface="+mn-ea"/>
              </a:rPr>
              <a:t>相关系数的值介于–</a:t>
            </a:r>
            <a:r>
              <a:rPr lang="en-US" altLang="zh-CN" sz="1400" dirty="0">
                <a:highlight>
                  <a:srgbClr val="00FF00"/>
                </a:highlight>
                <a:cs typeface="+mn-ea"/>
              </a:rPr>
              <a:t>1</a:t>
            </a:r>
            <a:r>
              <a:rPr lang="zh-CN" altLang="zh-CN" sz="1400" dirty="0">
                <a:highlight>
                  <a:srgbClr val="00FF00"/>
                </a:highlight>
                <a:cs typeface="+mn-ea"/>
              </a:rPr>
              <a:t>与</a:t>
            </a:r>
            <a:r>
              <a:rPr lang="en-US" altLang="zh-CN" sz="1400" dirty="0">
                <a:highlight>
                  <a:srgbClr val="00FF00"/>
                </a:highlight>
                <a:cs typeface="+mn-ea"/>
              </a:rPr>
              <a:t>+1</a:t>
            </a:r>
            <a:r>
              <a:rPr lang="zh-CN" altLang="zh-CN" sz="1400" dirty="0">
                <a:highlight>
                  <a:srgbClr val="00FF00"/>
                </a:highlight>
                <a:cs typeface="+mn-ea"/>
              </a:rPr>
              <a:t>之间；</a:t>
            </a:r>
          </a:p>
          <a:p>
            <a:pPr lvl="2">
              <a:lnSpc>
                <a:spcPct val="120000"/>
              </a:lnSpc>
              <a:spcBef>
                <a:spcPct val="19608"/>
              </a:spcBef>
            </a:pPr>
            <a:r>
              <a:rPr lang="en-US" altLang="zh-CN" sz="1400" dirty="0">
                <a:highlight>
                  <a:srgbClr val="00FF00"/>
                </a:highlight>
                <a:cs typeface="+mn-ea"/>
              </a:rPr>
              <a:t>r=1</a:t>
            </a:r>
            <a:r>
              <a:rPr lang="zh-CN" altLang="en-US" sz="1400" dirty="0">
                <a:highlight>
                  <a:srgbClr val="00FF00"/>
                </a:highlight>
                <a:cs typeface="+mn-ea"/>
              </a:rPr>
              <a:t>：</a:t>
            </a:r>
            <a:r>
              <a:rPr lang="zh-CN" altLang="zh-CN" sz="1400" dirty="0">
                <a:highlight>
                  <a:srgbClr val="00FF00"/>
                </a:highlight>
                <a:cs typeface="+mn-ea"/>
              </a:rPr>
              <a:t>两个总体正相关；</a:t>
            </a:r>
            <a:r>
              <a:rPr lang="en-US" altLang="zh-CN" sz="1400" dirty="0">
                <a:highlight>
                  <a:srgbClr val="00FF00"/>
                </a:highlight>
                <a:cs typeface="+mn-ea"/>
              </a:rPr>
              <a:t>r=0</a:t>
            </a:r>
            <a:r>
              <a:rPr lang="zh-CN" altLang="en-US" sz="1400" dirty="0">
                <a:highlight>
                  <a:srgbClr val="00FF00"/>
                </a:highlight>
                <a:cs typeface="+mn-ea"/>
              </a:rPr>
              <a:t>：</a:t>
            </a:r>
            <a:r>
              <a:rPr lang="zh-CN" altLang="zh-CN" sz="1400" dirty="0">
                <a:highlight>
                  <a:srgbClr val="00FF00"/>
                </a:highlight>
                <a:cs typeface="+mn-ea"/>
              </a:rPr>
              <a:t>不相关；</a:t>
            </a:r>
            <a:r>
              <a:rPr lang="en-US" altLang="zh-CN" sz="1400" dirty="0">
                <a:highlight>
                  <a:srgbClr val="00FF00"/>
                </a:highlight>
                <a:cs typeface="+mn-ea"/>
              </a:rPr>
              <a:t>r=-1</a:t>
            </a:r>
            <a:r>
              <a:rPr lang="zh-CN" altLang="en-US" sz="1400" dirty="0">
                <a:highlight>
                  <a:srgbClr val="00FF00"/>
                </a:highlight>
                <a:cs typeface="+mn-ea"/>
              </a:rPr>
              <a:t>：</a:t>
            </a:r>
            <a:r>
              <a:rPr lang="zh-CN" altLang="zh-CN" sz="1400" dirty="0">
                <a:highlight>
                  <a:srgbClr val="00FF00"/>
                </a:highlight>
                <a:cs typeface="+mn-ea"/>
              </a:rPr>
              <a:t>负相关；</a:t>
            </a:r>
          </a:p>
          <a:p>
            <a:pPr lvl="2">
              <a:lnSpc>
                <a:spcPct val="120000"/>
              </a:lnSpc>
              <a:spcBef>
                <a:spcPct val="19608"/>
              </a:spcBef>
            </a:pPr>
            <a:r>
              <a:rPr lang="en-US" altLang="zh-CN" sz="1400" dirty="0">
                <a:highlight>
                  <a:srgbClr val="00FF00"/>
                </a:highlight>
                <a:cs typeface="+mn-ea"/>
              </a:rPr>
              <a:t>|r|&lt;0.3</a:t>
            </a:r>
            <a:r>
              <a:rPr lang="zh-CN" altLang="en-US" sz="1400" dirty="0">
                <a:highlight>
                  <a:srgbClr val="00FF00"/>
                </a:highlight>
                <a:cs typeface="+mn-ea"/>
              </a:rPr>
              <a:t>：</a:t>
            </a:r>
            <a:r>
              <a:rPr lang="zh-CN" altLang="zh-CN" sz="1400" dirty="0">
                <a:highlight>
                  <a:srgbClr val="00FF00"/>
                </a:highlight>
                <a:cs typeface="+mn-ea"/>
              </a:rPr>
              <a:t>低度相关；</a:t>
            </a:r>
            <a:r>
              <a:rPr lang="en-US" altLang="zh-CN" sz="1400" dirty="0">
                <a:highlight>
                  <a:srgbClr val="00FF00"/>
                </a:highlight>
                <a:cs typeface="+mn-ea"/>
              </a:rPr>
              <a:t>0.3</a:t>
            </a:r>
            <a:r>
              <a:rPr lang="zh-CN" altLang="zh-CN" sz="1400" dirty="0">
                <a:highlight>
                  <a:srgbClr val="00FF00"/>
                </a:highlight>
                <a:cs typeface="+mn-ea"/>
              </a:rPr>
              <a:t>≤</a:t>
            </a:r>
            <a:r>
              <a:rPr lang="en-US" altLang="zh-CN" sz="1400" dirty="0">
                <a:highlight>
                  <a:srgbClr val="00FF00"/>
                </a:highlight>
                <a:cs typeface="+mn-ea"/>
              </a:rPr>
              <a:t>|r|&lt;0.8</a:t>
            </a:r>
            <a:r>
              <a:rPr lang="zh-CN" altLang="en-US" sz="1400" dirty="0">
                <a:highlight>
                  <a:srgbClr val="00FF00"/>
                </a:highlight>
                <a:cs typeface="+mn-ea"/>
              </a:rPr>
              <a:t>：</a:t>
            </a:r>
            <a:r>
              <a:rPr lang="zh-CN" altLang="zh-CN" sz="1400" dirty="0">
                <a:highlight>
                  <a:srgbClr val="00FF00"/>
                </a:highlight>
                <a:cs typeface="+mn-ea"/>
              </a:rPr>
              <a:t>中等相关；</a:t>
            </a:r>
            <a:r>
              <a:rPr lang="en-US" altLang="zh-CN" sz="1400" dirty="0">
                <a:highlight>
                  <a:srgbClr val="00FF00"/>
                </a:highlight>
                <a:cs typeface="+mn-ea"/>
              </a:rPr>
              <a:t>0.8</a:t>
            </a:r>
            <a:r>
              <a:rPr lang="zh-CN" altLang="zh-CN" sz="1400" dirty="0">
                <a:highlight>
                  <a:srgbClr val="00FF00"/>
                </a:highlight>
                <a:cs typeface="+mn-ea"/>
              </a:rPr>
              <a:t>≤</a:t>
            </a:r>
            <a:r>
              <a:rPr lang="en-US" altLang="zh-CN" sz="1400" dirty="0">
                <a:highlight>
                  <a:srgbClr val="00FF00"/>
                </a:highlight>
                <a:cs typeface="+mn-ea"/>
              </a:rPr>
              <a:t>|r|&lt;1</a:t>
            </a:r>
            <a:r>
              <a:rPr lang="zh-CN" altLang="en-US" sz="1400" dirty="0">
                <a:highlight>
                  <a:srgbClr val="00FF00"/>
                </a:highlight>
                <a:cs typeface="+mn-ea"/>
              </a:rPr>
              <a:t>：</a:t>
            </a:r>
            <a:r>
              <a:rPr lang="zh-CN" altLang="zh-CN" sz="1400" dirty="0">
                <a:highlight>
                  <a:srgbClr val="00FF00"/>
                </a:highlight>
                <a:cs typeface="+mn-ea"/>
              </a:rPr>
              <a:t>高度相关。</a:t>
            </a:r>
          </a:p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zh-CN" altLang="zh-CN" sz="2000" dirty="0">
                <a:cs typeface="+mn-ea"/>
              </a:rPr>
              <a:t>当</a:t>
            </a:r>
            <a:r>
              <a:rPr lang="zh-CN" altLang="zh-CN" sz="2000" dirty="0">
                <a:highlight>
                  <a:srgbClr val="FFFF00"/>
                </a:highlight>
                <a:cs typeface="+mn-ea"/>
              </a:rPr>
              <a:t>样本容量较大（</a:t>
            </a:r>
            <a:r>
              <a:rPr lang="en-US" altLang="zh-CN" sz="2000" dirty="0">
                <a:highlight>
                  <a:srgbClr val="FFFF00"/>
                </a:highlight>
                <a:cs typeface="+mn-ea"/>
              </a:rPr>
              <a:t>≥30</a:t>
            </a:r>
            <a:r>
              <a:rPr lang="zh-CN" altLang="zh-CN" sz="2000" dirty="0">
                <a:highlight>
                  <a:srgbClr val="FFFF00"/>
                </a:highlight>
                <a:cs typeface="+mn-ea"/>
              </a:rPr>
              <a:t>）</a:t>
            </a:r>
            <a:r>
              <a:rPr lang="zh-CN" altLang="zh-CN" sz="2000" dirty="0">
                <a:cs typeface="+mn-ea"/>
              </a:rPr>
              <a:t>时，相关性分析判断准确性</a:t>
            </a:r>
            <a:r>
              <a:rPr lang="zh-CN" altLang="zh-CN" sz="2000" dirty="0">
                <a:highlight>
                  <a:srgbClr val="FFFF00"/>
                </a:highlight>
                <a:cs typeface="+mn-ea"/>
              </a:rPr>
              <a:t>较高</a:t>
            </a:r>
            <a:endParaRPr lang="en-US" altLang="zh-CN" sz="2000" dirty="0">
              <a:highlight>
                <a:srgbClr val="FFFF00"/>
              </a:highlight>
              <a:cs typeface="+mn-ea"/>
            </a:endParaRPr>
          </a:p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000" dirty="0" err="1"/>
              <a:t>DataFrame</a:t>
            </a:r>
            <a:r>
              <a:rPr lang="zh-CN" altLang="en-US" sz="2000" dirty="0"/>
              <a:t>相关性分析</a:t>
            </a:r>
            <a:r>
              <a:rPr lang="zh-CN" altLang="zh-CN" sz="2000" dirty="0"/>
              <a:t>函数</a:t>
            </a:r>
          </a:p>
          <a:p>
            <a:pPr marL="0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DataFrame.corr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ct val="19608"/>
              </a:spcBef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71965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3-18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57606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分析例</a:t>
            </a:r>
            <a:r>
              <a:rPr lang="en-US" altLang="zh-CN" sz="2000" dirty="0"/>
              <a:t>3-13</a:t>
            </a:r>
            <a:r>
              <a:rPr lang="zh-CN" altLang="zh-CN" sz="2000" dirty="0"/>
              <a:t>中同学身高</a:t>
            </a:r>
            <a:r>
              <a:rPr lang="zh-CN" altLang="en-US" sz="2000" dirty="0"/>
              <a:t>、</a:t>
            </a:r>
            <a:r>
              <a:rPr lang="zh-CN" altLang="zh-CN" sz="2000" dirty="0"/>
              <a:t>体重与成绩之间的相关性</a:t>
            </a:r>
            <a:r>
              <a:rPr lang="en-US" altLang="zh-CN" sz="1000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F88AD-7E09-4A51-9261-ED6B1F77E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12" y="1838536"/>
            <a:ext cx="3483659" cy="2299726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6A41966-F02C-4C64-9813-B683068F4CF4}"/>
              </a:ext>
            </a:extLst>
          </p:cNvPr>
          <p:cNvSpPr txBox="1">
            <a:spLocks/>
          </p:cNvSpPr>
          <p:nvPr/>
        </p:nvSpPr>
        <p:spPr>
          <a:xfrm>
            <a:off x="3957271" y="1742390"/>
            <a:ext cx="4713117" cy="2619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两列数据之间的相关性</a:t>
            </a:r>
            <a:endParaRPr lang="en-US" altLang="zh-CN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'].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0.67573990985276822</a:t>
            </a:r>
          </a:p>
          <a:p>
            <a:pPr marL="0" indent="0"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多列数据之间的相关性</a:t>
            </a:r>
            <a:endParaRPr lang="en-US" altLang="zh-CN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['</a:t>
            </a:r>
            <a:r>
              <a:rPr lang="zh-CN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zh-CN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zh-CN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].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1.000000  0.675740  0.080587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0.675740  1.000000 -0.072305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0.080587 -0.072305  1.000000</a:t>
            </a:r>
          </a:p>
          <a:p>
            <a:pPr marL="400050" lvl="1" indent="0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>
              <a:buFontTx/>
              <a:buNone/>
            </a:pPr>
            <a:endParaRPr lang="en-US" altLang="zh-CN" sz="10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9A397E6-E66C-40F4-B372-52A63E632407}"/>
              </a:ext>
            </a:extLst>
          </p:cNvPr>
          <p:cNvSpPr txBox="1">
            <a:spLocks/>
          </p:cNvSpPr>
          <p:nvPr/>
        </p:nvSpPr>
        <p:spPr>
          <a:xfrm>
            <a:off x="318863" y="4347998"/>
            <a:ext cx="864096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>
              <a:buFontTx/>
              <a:buNone/>
            </a:pPr>
            <a:r>
              <a:rPr lang="zh-CN" altLang="zh-CN" sz="2200" dirty="0"/>
              <a:t>分析表明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zh-CN" altLang="zh-CN" sz="1800" dirty="0"/>
              <a:t>身高与体重有一定关系，但不是很高</a:t>
            </a:r>
            <a:endParaRPr lang="en-US" altLang="zh-CN" sz="1800" dirty="0"/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zh-CN" altLang="zh-CN" sz="1800" dirty="0"/>
              <a:t>两者都与成绩没有相关性</a:t>
            </a:r>
            <a:r>
              <a:rPr lang="en-US" altLang="zh-CN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72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8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案例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-</a:t>
            </a:r>
            <a:r>
              <a:rPr lang="zh-CN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</a:rPr>
              <a:t>调查反馈</a:t>
            </a:r>
            <a:r>
              <a:rPr lang="zh-CN" altLang="zh-CN" sz="2800" dirty="0">
                <a:latin typeface="Arial"/>
                <a:ea typeface="Microsoft YaHei"/>
                <a:cs typeface="+mn-ea"/>
              </a:rPr>
              <a:t>表分析</a:t>
            </a:r>
            <a:endParaRPr lang="zh-CN" altLang="en-US" sz="2800" dirty="0">
              <a:latin typeface="Arial"/>
              <a:ea typeface="Microsoft YaHei"/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50405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案例</a:t>
            </a:r>
            <a:r>
              <a:rPr lang="en-US" altLang="zh-CN" sz="2000" dirty="0"/>
              <a:t>3-1</a:t>
            </a:r>
            <a:r>
              <a:rPr lang="zh-CN" altLang="zh-CN" sz="2000" dirty="0"/>
              <a:t>对</a:t>
            </a:r>
            <a:r>
              <a:rPr lang="en-US" altLang="zh-CN" sz="2000" dirty="0"/>
              <a:t>50</a:t>
            </a:r>
            <a:r>
              <a:rPr lang="zh-CN" altLang="zh-CN" sz="2000" dirty="0"/>
              <a:t>名学生进行抽样调查，反馈数据保存在</a:t>
            </a:r>
            <a:r>
              <a:rPr lang="en-US" altLang="zh-CN" sz="2000" dirty="0"/>
              <a:t>studentInfo.xlsx</a:t>
            </a:r>
            <a:r>
              <a:rPr lang="zh-CN" altLang="zh-CN" sz="2000" dirty="0"/>
              <a:t>文件的</a:t>
            </a:r>
            <a:r>
              <a:rPr lang="en-US" altLang="zh-CN" sz="2000" dirty="0"/>
              <a:t>5</a:t>
            </a:r>
            <a:r>
              <a:rPr lang="zh-CN" altLang="zh-CN" sz="2000" dirty="0"/>
              <a:t>张表中。综合</a:t>
            </a:r>
            <a:r>
              <a:rPr lang="en-US" altLang="zh-CN" sz="2000" dirty="0"/>
              <a:t>5</a:t>
            </a:r>
            <a:r>
              <a:rPr lang="zh-CN" altLang="zh-CN" sz="2000" dirty="0"/>
              <a:t>组数据实现以下分析目标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sz="1600" dirty="0"/>
              <a:t>男、女生对《数据科学》课程的兴趣程度和成绩的变化趋势；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sz="1600" dirty="0"/>
              <a:t>学生来自的省份以及性别与成绩是否存在关系；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sz="1600" dirty="0"/>
              <a:t>学生身高、体重达标状况。</a:t>
            </a:r>
            <a:endParaRPr lang="en-US" altLang="zh-CN" sz="1600" dirty="0"/>
          </a:p>
          <a:p>
            <a:pPr>
              <a:buFont typeface="Wingdings" pitchFamily="2" charset="2"/>
              <a:buChar char="l"/>
            </a:pPr>
            <a:endParaRPr lang="en-US" altLang="zh-CN" sz="2000" dirty="0"/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/>
              <a:t>步骤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r>
              <a:rPr lang="zh-CN" altLang="zh-CN" sz="2000" dirty="0"/>
              <a:t>导入所需的方法库</a:t>
            </a:r>
            <a:endParaRPr lang="en-US" altLang="zh-CN" sz="2000" dirty="0"/>
          </a:p>
          <a:p>
            <a:pPr marL="400050" lvl="1" indent="0" latinLnBrk="1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latinLnBrk="1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from pandas import Series,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zh-CN" sz="2000" dirty="0"/>
              <a:t> 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83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内置的数据类型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数字字符串、布尔量、元组、列表和字典</a:t>
            </a:r>
          </a:p>
          <a:p>
            <a:r>
              <a:rPr lang="zh-CN" altLang="en-US" dirty="0"/>
              <a:t>数字（Number）</a:t>
            </a:r>
          </a:p>
          <a:p>
            <a:pPr lvl="1"/>
            <a:r>
              <a:rPr lang="zh-CN" altLang="en-US" dirty="0"/>
              <a:t>整数、浮点数和复数类型，使用方法类似于数学计算</a:t>
            </a:r>
          </a:p>
          <a:p>
            <a:pPr lvl="0"/>
            <a:r>
              <a:rPr lang="zh-CN" altLang="en-US" dirty="0"/>
              <a:t>布尔量（Bool）</a:t>
            </a:r>
          </a:p>
          <a:p>
            <a:pPr lvl="1"/>
            <a:r>
              <a:rPr lang="zh-CN" altLang="en-US" dirty="0"/>
              <a:t>True：真，False：假</a:t>
            </a:r>
          </a:p>
          <a:p>
            <a:pPr lvl="1"/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&gt;&gt;&gt; print(3+5 == 6)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False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案例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-</a:t>
            </a:r>
            <a:r>
              <a:rPr lang="zh-CN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</a:rPr>
              <a:t>调查反馈</a:t>
            </a:r>
            <a:r>
              <a:rPr lang="zh-CN" altLang="zh-CN" sz="2800" dirty="0">
                <a:latin typeface="Arial"/>
                <a:ea typeface="Microsoft YaHei"/>
                <a:cs typeface="+mn-ea"/>
              </a:rPr>
              <a:t>表分析</a:t>
            </a:r>
            <a:r>
              <a:rPr lang="zh-CN" altLang="en-US" sz="2800" dirty="0">
                <a:latin typeface="Arial"/>
                <a:ea typeface="Microsoft YaHei"/>
                <a:cs typeface="+mn-ea"/>
              </a:rPr>
              <a:t>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41764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/>
              <a:t>步骤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  <a:r>
              <a:rPr lang="zh-CN" altLang="zh-CN" sz="2000" dirty="0"/>
              <a:t>从</a:t>
            </a:r>
            <a:r>
              <a:rPr lang="en-US" altLang="zh-CN" sz="2000" dirty="0"/>
              <a:t>Excel</a:t>
            </a:r>
            <a:r>
              <a:rPr lang="zh-CN" altLang="zh-CN" sz="2000" dirty="0"/>
              <a:t>文件的</a:t>
            </a:r>
            <a:r>
              <a:rPr lang="en-US" altLang="zh-CN" sz="2000" dirty="0"/>
              <a:t>5</a:t>
            </a:r>
            <a:r>
              <a:rPr lang="zh-CN" altLang="zh-CN" sz="2000" dirty="0"/>
              <a:t>张表中读取数据，拼接为一个</a:t>
            </a:r>
            <a:r>
              <a:rPr lang="en-US" altLang="zh-CN" sz="2000" dirty="0" err="1"/>
              <a:t>DataFrame</a:t>
            </a:r>
            <a:r>
              <a:rPr lang="zh-CN" altLang="zh-CN" sz="2000" dirty="0"/>
              <a:t>对象</a:t>
            </a:r>
            <a:endParaRPr lang="en-US" altLang="zh-CN" sz="2000" dirty="0"/>
          </a:p>
          <a:p>
            <a:pPr marL="0" indent="0" latinLnBrk="1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从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Excel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文件的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张表中读取数据</a:t>
            </a:r>
          </a:p>
          <a:p>
            <a:pPr marL="0" indent="0" latinLnBrk="1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df1=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('data\studentsInfo.xlsx','Group1',index_col=0)</a:t>
            </a:r>
          </a:p>
          <a:p>
            <a:pPr marL="0" indent="0" latinLnBrk="1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df2=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('data\studentsInfo.xlsx','Group2',index_col=0)</a:t>
            </a:r>
          </a:p>
          <a:p>
            <a:pPr marL="0" indent="0" latinLnBrk="1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df3=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('data\studentsInfo.xlsx','Group3',index_col=0)</a:t>
            </a:r>
          </a:p>
          <a:p>
            <a:pPr marL="0" indent="0" latinLnBrk="1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df4=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('data\studentsInfo.xlsx','Group4',index_col=0)</a:t>
            </a:r>
          </a:p>
          <a:p>
            <a:pPr marL="0" indent="0" latinLnBrk="1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df5=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('data\studentsInfo.xlsx','Group5',index_col=0)</a:t>
            </a:r>
          </a:p>
          <a:p>
            <a:pPr marL="0" indent="0" latinLnBrk="1">
              <a:buNone/>
            </a:pPr>
            <a:endParaRPr lang="en-US" altLang="zh-CN" sz="22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按行追加形式，拼接数据集</a:t>
            </a:r>
          </a:p>
          <a:p>
            <a:pPr marL="0" indent="0" latinLnBrk="1">
              <a:buNone/>
            </a:pP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pd.concat</a:t>
            </a:r>
            <a:r>
              <a:rPr lang="en-US" altLang="zh-CN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([df1,df2,df3,df4,df5], 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axis = 0)</a:t>
            </a:r>
          </a:p>
          <a:p>
            <a:pPr marL="0" indent="0" latinLnBrk="1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zh-CN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'Data Size:', </a:t>
            </a:r>
            <a:r>
              <a:rPr lang="en-US" altLang="zh-CN" sz="2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stu.shape</a:t>
            </a:r>
            <a:r>
              <a:rPr lang="en-US" altLang="zh-CN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zh-CN" sz="2000" dirty="0"/>
              <a:t> 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11532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案例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-</a:t>
            </a:r>
            <a:r>
              <a:rPr lang="zh-CN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</a:rPr>
              <a:t>调查反馈表</a:t>
            </a:r>
            <a:r>
              <a:rPr lang="zh-CN" altLang="zh-CN" sz="2800" dirty="0">
                <a:latin typeface="Arial"/>
                <a:ea typeface="Microsoft YaHei"/>
                <a:cs typeface="+mn-ea"/>
              </a:rPr>
              <a:t>分析</a:t>
            </a:r>
            <a:r>
              <a:rPr lang="zh-CN" altLang="en-US" sz="2800" dirty="0">
                <a:latin typeface="Arial"/>
                <a:ea typeface="Microsoft YaHei"/>
                <a:cs typeface="+mn-ea"/>
              </a:rPr>
              <a:t>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28083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zh-CN" altLang="en-US" sz="2000" dirty="0"/>
              <a:t>步骤</a:t>
            </a:r>
            <a:r>
              <a:rPr lang="en-US" altLang="zh-CN" sz="2000" dirty="0"/>
              <a:t>3</a:t>
            </a:r>
            <a:r>
              <a:rPr lang="zh-CN" altLang="en-US" sz="2000" dirty="0"/>
              <a:t>：</a:t>
            </a:r>
            <a:r>
              <a:rPr lang="zh-CN" altLang="zh-CN" sz="2000" dirty="0"/>
              <a:t>去除完全重复以及缺失项较多（</a:t>
            </a:r>
            <a:r>
              <a:rPr lang="en-US" altLang="zh-CN" sz="2000" dirty="0"/>
              <a:t>≥2</a:t>
            </a:r>
            <a:r>
              <a:rPr lang="zh-CN" altLang="zh-CN" sz="2000" dirty="0"/>
              <a:t>）的数据行，检测是否还有缺失数据</a:t>
            </a:r>
            <a:endParaRPr lang="en-US" altLang="zh-CN" sz="2000" dirty="0"/>
          </a:p>
          <a:p>
            <a:pPr marL="400050" lvl="1" indent="0" latinLnBrk="1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stu.drop_duplicates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 </a:t>
            </a:r>
            <a:r>
              <a:rPr lang="en-US" altLang="zh-CN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去除重复行，更新方式</a:t>
            </a:r>
          </a:p>
          <a:p>
            <a:pPr marL="400050" lvl="1" indent="0" latinLnBrk="1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stu.dropna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(thresh=8,inplace = True )</a:t>
            </a:r>
            <a:r>
              <a:rPr lang="en-US" altLang="zh-CN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去除有缺失数据行，更新方式</a:t>
            </a:r>
          </a:p>
          <a:p>
            <a:pPr marL="400050" lvl="1" indent="0" latinLnBrk="1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 </a:t>
            </a:r>
            <a:r>
              <a:rPr lang="en-US" altLang="zh-CN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'Data Size after drop:', </a:t>
            </a:r>
            <a:r>
              <a:rPr lang="en-US" altLang="zh-CN" sz="1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stu.shape</a:t>
            </a:r>
            <a:r>
              <a:rPr lang="en-US" altLang="zh-CN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 </a:t>
            </a:r>
            <a:r>
              <a:rPr lang="en-US" altLang="zh-CN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"Nan Columns:\n",</a:t>
            </a:r>
            <a:r>
              <a:rPr lang="en-US" altLang="zh-CN" sz="1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stu.isnull</a:t>
            </a:r>
            <a:r>
              <a:rPr lang="en-US" altLang="zh-CN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().any()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缺失数据列检测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040806"/>
            <a:ext cx="1440160" cy="16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3951799"/>
            <a:ext cx="6192688" cy="139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342900" algn="just">
              <a:lnSpc>
                <a:spcPct val="120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highlight>
                  <a:srgbClr val="CCFF66"/>
                </a:highlight>
              </a:rPr>
              <a:t>stu.isnull</a:t>
            </a:r>
            <a:r>
              <a:rPr lang="en-US" altLang="zh-CN" dirty="0">
                <a:highlight>
                  <a:srgbClr val="CCFF66"/>
                </a:highlight>
              </a:rPr>
              <a:t>()</a:t>
            </a:r>
            <a:r>
              <a:rPr lang="zh-CN" altLang="zh-CN" dirty="0">
                <a:highlight>
                  <a:srgbClr val="CCFF66"/>
                </a:highlight>
              </a:rPr>
              <a:t>检测对象每个值是否是</a:t>
            </a:r>
            <a:r>
              <a:rPr lang="en-US" altLang="zh-CN" dirty="0" err="1">
                <a:highlight>
                  <a:srgbClr val="CCFF66"/>
                </a:highlight>
              </a:rPr>
              <a:t>NaN</a:t>
            </a:r>
            <a:r>
              <a:rPr lang="zh-CN" altLang="zh-CN" dirty="0">
                <a:highlight>
                  <a:srgbClr val="CCFF66"/>
                </a:highlight>
              </a:rPr>
              <a:t>，得到布尔型</a:t>
            </a:r>
            <a:r>
              <a:rPr lang="en-US" altLang="zh-CN" dirty="0" err="1">
                <a:highlight>
                  <a:srgbClr val="CCFF66"/>
                </a:highlight>
              </a:rPr>
              <a:t>DataFrame</a:t>
            </a:r>
            <a:r>
              <a:rPr lang="zh-CN" altLang="zh-CN" dirty="0">
                <a:highlight>
                  <a:srgbClr val="CCFF66"/>
                </a:highlight>
              </a:rPr>
              <a:t>。</a:t>
            </a:r>
            <a:endParaRPr lang="en-US" altLang="zh-CN" dirty="0">
              <a:highlight>
                <a:srgbClr val="CCFF66"/>
              </a:highlight>
            </a:endParaRPr>
          </a:p>
          <a:p>
            <a:pPr marL="742950" lvl="1" indent="-342900" algn="just">
              <a:lnSpc>
                <a:spcPct val="120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highlight>
                  <a:srgbClr val="CCFF66"/>
                </a:highlight>
              </a:rPr>
              <a:t>any()</a:t>
            </a:r>
            <a:r>
              <a:rPr lang="zh-CN" altLang="zh-CN" dirty="0">
                <a:highlight>
                  <a:srgbClr val="CCFF66"/>
                </a:highlight>
              </a:rPr>
              <a:t>函数缺省</a:t>
            </a:r>
            <a:r>
              <a:rPr lang="zh-CN" altLang="zh-CN" b="1" dirty="0">
                <a:solidFill>
                  <a:srgbClr val="C00000"/>
                </a:solidFill>
                <a:highlight>
                  <a:srgbClr val="CCFF66"/>
                </a:highlight>
              </a:rPr>
              <a:t>按列检测</a:t>
            </a:r>
            <a:r>
              <a:rPr lang="zh-CN" altLang="zh-CN" dirty="0">
                <a:highlight>
                  <a:srgbClr val="CCFF66"/>
                </a:highlight>
              </a:rPr>
              <a:t>是否存在为</a:t>
            </a:r>
            <a:r>
              <a:rPr lang="en-US" altLang="zh-CN" dirty="0">
                <a:highlight>
                  <a:srgbClr val="CCFF66"/>
                </a:highlight>
              </a:rPr>
              <a:t>False</a:t>
            </a:r>
            <a:r>
              <a:rPr lang="zh-CN" altLang="zh-CN" dirty="0">
                <a:highlight>
                  <a:srgbClr val="CCFF66"/>
                </a:highlight>
              </a:rPr>
              <a:t>的值，得到布尔型的</a:t>
            </a:r>
            <a:r>
              <a:rPr lang="en-US" altLang="zh-CN" dirty="0">
                <a:highlight>
                  <a:srgbClr val="CCFF66"/>
                </a:highlight>
              </a:rPr>
              <a:t>Series</a:t>
            </a:r>
            <a:r>
              <a:rPr lang="zh-CN" altLang="zh-CN" dirty="0">
                <a:highlight>
                  <a:srgbClr val="CCFF66"/>
                </a:highlight>
              </a:rPr>
              <a:t>对象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997F39-642B-4626-AD6B-32C3630DD21C}"/>
              </a:ext>
            </a:extLst>
          </p:cNvPr>
          <p:cNvSpPr/>
          <p:nvPr/>
        </p:nvSpPr>
        <p:spPr>
          <a:xfrm>
            <a:off x="179512" y="5607197"/>
            <a:ext cx="6880180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 algn="just">
              <a:lnSpc>
                <a:spcPct val="120000"/>
              </a:lnSpc>
              <a:spcBef>
                <a:spcPts val="20"/>
              </a:spcBef>
              <a:buNone/>
            </a:pPr>
            <a:r>
              <a:rPr lang="zh-CN" altLang="zh-CN" dirty="0"/>
              <a:t>结果表明“年龄”和“成绩”列存在缺失值需要填充</a:t>
            </a:r>
            <a:endParaRPr lang="en-US" altLang="zh-CN" dirty="0">
              <a:solidFill>
                <a:srgbClr val="339933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C6F406-CAE1-48AF-BFAD-BED3FE135A23}"/>
              </a:ext>
            </a:extLst>
          </p:cNvPr>
          <p:cNvSpPr/>
          <p:nvPr/>
        </p:nvSpPr>
        <p:spPr>
          <a:xfrm>
            <a:off x="6804248" y="4328838"/>
            <a:ext cx="1368152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16F95F5-FEF1-4668-BA84-13A5E75BC1CD}"/>
              </a:ext>
            </a:extLst>
          </p:cNvPr>
          <p:cNvSpPr/>
          <p:nvPr/>
        </p:nvSpPr>
        <p:spPr>
          <a:xfrm>
            <a:off x="6804248" y="4932536"/>
            <a:ext cx="1368152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6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案例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-</a:t>
            </a:r>
            <a:r>
              <a:rPr lang="zh-CN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</a:rPr>
              <a:t>调查反馈表分析</a:t>
            </a:r>
            <a:r>
              <a:rPr lang="zh-CN" altLang="en-US" sz="2800" dirty="0">
                <a:latin typeface="Arial"/>
                <a:ea typeface="Microsoft YaHei"/>
                <a:cs typeface="+mn-ea"/>
              </a:rPr>
              <a:t>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511256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zh-CN" altLang="en-US" sz="2000" dirty="0"/>
              <a:t>步骤</a:t>
            </a:r>
            <a:r>
              <a:rPr lang="en-US" altLang="zh-CN" sz="2000" dirty="0"/>
              <a:t>4</a:t>
            </a:r>
            <a:r>
              <a:rPr lang="zh-CN" altLang="en-US" sz="2000" dirty="0"/>
              <a:t>：</a:t>
            </a:r>
            <a:r>
              <a:rPr lang="zh-CN" altLang="zh-CN" sz="2000" dirty="0"/>
              <a:t>填充缺失值</a:t>
            </a:r>
            <a:r>
              <a:rPr lang="zh-CN" altLang="en-US" sz="2000" dirty="0"/>
              <a:t>：</a:t>
            </a:r>
            <a:r>
              <a:rPr lang="zh-CN" altLang="zh-CN" sz="2000" dirty="0"/>
              <a:t>成绩按照平均分填充；接受调查同学为二年级，用默认值“</a:t>
            </a:r>
            <a:r>
              <a:rPr lang="en-US" altLang="zh-CN" sz="2000" dirty="0"/>
              <a:t>20</a:t>
            </a:r>
            <a:r>
              <a:rPr lang="zh-CN" altLang="zh-CN" sz="2000" dirty="0"/>
              <a:t>”来填充</a:t>
            </a:r>
            <a:endParaRPr lang="en-US" altLang="zh-CN" sz="2000" dirty="0"/>
          </a:p>
          <a:p>
            <a:pPr marL="400050" lvl="1" indent="0" latinLnBrk="1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stu.fillna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({'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':20, '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'].mean()}, </a:t>
            </a:r>
          </a:p>
          <a:p>
            <a:pPr marL="400050" lvl="1" indent="0" latinLnBrk="1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=True )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 "Nan Columns:\n",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stu.isnull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().any() )</a:t>
            </a:r>
          </a:p>
          <a:p>
            <a:pPr marL="400050" lvl="1" indent="0">
              <a:buNone/>
            </a:pPr>
            <a:endParaRPr lang="en-US" altLang="zh-CN" dirty="0"/>
          </a:p>
          <a:p>
            <a:pPr marL="342900" lvl="1" indent="-342900">
              <a:lnSpc>
                <a:spcPct val="120000"/>
              </a:lnSpc>
              <a:spcBef>
                <a:spcPct val="19608"/>
              </a:spcBef>
              <a:buBlip>
                <a:blip r:embed="rId3"/>
              </a:buBlip>
            </a:pPr>
            <a:r>
              <a:rPr lang="zh-CN" altLang="en-US" dirty="0"/>
              <a:t>步骤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zh-CN" altLang="zh-CN" dirty="0"/>
              <a:t>将同学数据按照“成绩”排序，统计优秀（</a:t>
            </a:r>
            <a:r>
              <a:rPr lang="en-US" altLang="zh-CN" dirty="0"/>
              <a:t>≥90</a:t>
            </a:r>
            <a:r>
              <a:rPr lang="zh-CN" altLang="zh-CN" dirty="0"/>
              <a:t>）和不合格（</a:t>
            </a:r>
            <a:r>
              <a:rPr lang="en-US" altLang="zh-CN" dirty="0"/>
              <a:t>&lt;60</a:t>
            </a:r>
            <a:r>
              <a:rPr lang="zh-CN" altLang="zh-CN" dirty="0"/>
              <a:t>）学生个数。并分别计算优秀与不合格同学的平均课程兴趣度，以及全体同学课程的平均分与课程兴趣度</a:t>
            </a:r>
            <a:endParaRPr lang="en-US" altLang="zh-CN" dirty="0"/>
          </a:p>
          <a:p>
            <a:pPr marL="400050" lvl="1" indent="0" latinLnBrk="1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按照成绩排序</a:t>
            </a:r>
          </a:p>
          <a:p>
            <a:pPr marL="400050" lvl="1" indent="0" latinLnBrk="1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stu_grade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stu.sort_values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(by='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', ascending=False)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latinLnBrk="1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ex = 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stu_grade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']&gt;=90 ).sum() #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计算优秀人数</a:t>
            </a:r>
          </a:p>
          <a:p>
            <a:pPr marL="400050" lvl="1" indent="0" latinLnBrk="1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fail = 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stu_grade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']&lt;60 ).sum() #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计算不及格人数</a:t>
            </a:r>
          </a:p>
          <a:p>
            <a:pPr marL="400050" lvl="1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print("Excellent: {}, Fail: {}".format(</a:t>
            </a:r>
            <a:r>
              <a:rPr lang="en-US" altLang="zh-CN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ex,fail</a:t>
            </a:r>
            <a:r>
              <a:rPr lang="en-US" altLang="zh-CN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795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案例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-</a:t>
            </a:r>
            <a:r>
              <a:rPr lang="zh-CN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</a:rPr>
              <a:t>调查反馈表分析</a:t>
            </a:r>
            <a:r>
              <a:rPr lang="zh-CN" altLang="en-US" sz="2800" dirty="0">
                <a:latin typeface="Arial"/>
                <a:ea typeface="Microsoft YaHei"/>
                <a:cs typeface="+mn-ea"/>
              </a:rPr>
              <a:t>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spcBef>
                <a:spcPct val="19608"/>
              </a:spcBef>
            </a:pPr>
            <a:r>
              <a:rPr lang="zh-CN" altLang="zh-CN" dirty="0"/>
              <a:t>条件表达式</a:t>
            </a:r>
            <a:r>
              <a:rPr lang="en-US" altLang="zh-CN" dirty="0" err="1"/>
              <a:t>stu_grade</a:t>
            </a:r>
            <a:r>
              <a:rPr lang="en-US" altLang="zh-CN" dirty="0"/>
              <a:t>[‘</a:t>
            </a:r>
            <a:r>
              <a:rPr lang="zh-CN" altLang="zh-CN" dirty="0"/>
              <a:t>成绩</a:t>
            </a:r>
            <a:r>
              <a:rPr lang="en-US" altLang="zh-CN" dirty="0"/>
              <a:t>’]&gt;=90 </a:t>
            </a:r>
            <a:r>
              <a:rPr lang="zh-CN" altLang="zh-CN" dirty="0"/>
              <a:t>得到布尔型</a:t>
            </a:r>
            <a:r>
              <a:rPr lang="en-US" altLang="zh-CN" dirty="0"/>
              <a:t>Series</a:t>
            </a:r>
            <a:r>
              <a:rPr lang="zh-CN" altLang="zh-CN" dirty="0"/>
              <a:t>对象，</a:t>
            </a:r>
            <a:r>
              <a:rPr lang="en-US" altLang="zh-CN" dirty="0"/>
              <a:t>sum()</a:t>
            </a:r>
            <a:r>
              <a:rPr lang="zh-CN" altLang="zh-CN" dirty="0"/>
              <a:t>函数统计其中</a:t>
            </a:r>
            <a:r>
              <a:rPr lang="en-US" altLang="zh-CN" dirty="0"/>
              <a:t>True</a:t>
            </a:r>
            <a:r>
              <a:rPr lang="zh-CN" altLang="zh-CN" dirty="0"/>
              <a:t>的个数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ct val="19608"/>
              </a:spcBef>
            </a:pPr>
            <a:r>
              <a:rPr lang="zh-CN" altLang="en-US" dirty="0"/>
              <a:t>优秀</a:t>
            </a:r>
            <a:r>
              <a:rPr lang="en-US" altLang="zh-CN" dirty="0"/>
              <a:t>9</a:t>
            </a:r>
            <a:r>
              <a:rPr lang="zh-CN" altLang="en-US" dirty="0"/>
              <a:t>个，不及格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endParaRPr lang="en-US" altLang="zh-CN" dirty="0"/>
          </a:p>
          <a:p>
            <a:pPr marL="400050" lvl="1" indent="0" latinLnBrk="1">
              <a:lnSpc>
                <a:spcPct val="120000"/>
              </a:lnSpc>
              <a:buNone/>
            </a:pP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ex_mean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stu_grade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[0:9][['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课程兴趣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']].mean()   #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前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行优秀</a:t>
            </a:r>
          </a:p>
          <a:p>
            <a:pPr marL="400050" lvl="1" indent="0" latinLnBrk="1">
              <a:lnSpc>
                <a:spcPct val="120000"/>
              </a:lnSpc>
              <a:buNone/>
            </a:pP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total_mean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stu_grade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[['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课程兴趣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']].mean()</a:t>
            </a:r>
            <a:endParaRPr lang="zh-CN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latinLnBrk="1">
              <a:lnSpc>
                <a:spcPct val="120000"/>
              </a:lnSpc>
              <a:buNone/>
            </a:pP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fail_mean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stu_grade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[-4:][['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课程兴趣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']].mean() #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后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行不及格</a:t>
            </a:r>
          </a:p>
          <a:p>
            <a:pPr marL="400050" lvl="1" indent="0" latinLnBrk="1">
              <a:lnSpc>
                <a:spcPct val="120000"/>
              </a:lnSpc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ex_mean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:\n",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ex_mean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"\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ntotal_mean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total_mean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00050" lvl="1" indent="0" latinLnBrk="1">
              <a:lnSpc>
                <a:spcPct val="120000"/>
              </a:lnSpc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"\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nfail_mean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fail_mean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latinLnBrk="1">
              <a:lnSpc>
                <a:spcPct val="120000"/>
              </a:lnSpc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计算两列相关度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print(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stu_grade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'].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stu_grade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课程兴趣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']) )</a:t>
            </a:r>
          </a:p>
          <a:p>
            <a:pPr marL="0" indent="0">
              <a:lnSpc>
                <a:spcPct val="130000"/>
              </a:lnSpc>
              <a:spcBef>
                <a:spcPct val="19608"/>
              </a:spcBef>
              <a:buNone/>
            </a:pPr>
            <a:r>
              <a:rPr lang="zh-CN" altLang="zh-CN" sz="2000" dirty="0"/>
              <a:t>结果表明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400050" lvl="1" indent="0">
              <a:lnSpc>
                <a:spcPct val="130000"/>
              </a:lnSpc>
              <a:spcBef>
                <a:spcPct val="19608"/>
              </a:spcBef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）</a:t>
            </a:r>
            <a:r>
              <a:rPr lang="en-US" altLang="zh-CN" sz="1600" dirty="0"/>
              <a:t>3</a:t>
            </a:r>
            <a:r>
              <a:rPr lang="zh-CN" altLang="zh-CN" sz="1600" dirty="0"/>
              <a:t>类统计“成绩”均值为</a:t>
            </a:r>
            <a:r>
              <a:rPr lang="en-US" altLang="zh-CN" sz="1600" dirty="0"/>
              <a:t>93.8</a:t>
            </a:r>
            <a:r>
              <a:rPr lang="zh-CN" altLang="zh-CN" sz="1600" dirty="0"/>
              <a:t>、</a:t>
            </a:r>
            <a:r>
              <a:rPr lang="en-US" altLang="zh-CN" sz="1600" dirty="0"/>
              <a:t>76.3</a:t>
            </a:r>
            <a:r>
              <a:rPr lang="zh-CN" altLang="zh-CN" sz="1600" dirty="0"/>
              <a:t>和</a:t>
            </a:r>
            <a:r>
              <a:rPr lang="en-US" altLang="zh-CN" sz="1600" dirty="0"/>
              <a:t>46.0</a:t>
            </a:r>
            <a:r>
              <a:rPr lang="zh-CN" altLang="zh-CN" sz="1600" dirty="0"/>
              <a:t>，而“课程兴趣”的均值为</a:t>
            </a:r>
            <a:r>
              <a:rPr lang="en-US" altLang="zh-CN" sz="1600" dirty="0"/>
              <a:t>5.0</a:t>
            </a:r>
            <a:r>
              <a:rPr lang="zh-CN" altLang="zh-CN" sz="1600" dirty="0"/>
              <a:t>、</a:t>
            </a:r>
            <a:r>
              <a:rPr lang="en-US" altLang="zh-CN" sz="1600" dirty="0"/>
              <a:t>4.2</a:t>
            </a:r>
            <a:r>
              <a:rPr lang="zh-CN" altLang="zh-CN" sz="1600" dirty="0"/>
              <a:t>和</a:t>
            </a:r>
            <a:r>
              <a:rPr lang="en-US" altLang="zh-CN" sz="1600" dirty="0"/>
              <a:t>3.0</a:t>
            </a:r>
          </a:p>
          <a:p>
            <a:pPr marL="400050" lvl="1" indent="0">
              <a:lnSpc>
                <a:spcPct val="130000"/>
              </a:lnSpc>
              <a:spcBef>
                <a:spcPct val="19608"/>
              </a:spcBef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r>
              <a:rPr lang="zh-CN" altLang="zh-CN" sz="1600" dirty="0"/>
              <a:t>从趋势上看，大学课程学习的成绩与兴趣的变化具有一致性</a:t>
            </a:r>
            <a:endParaRPr lang="en-US" altLang="zh-CN" sz="1600" dirty="0"/>
          </a:p>
          <a:p>
            <a:pPr marL="400050" lvl="1" indent="0">
              <a:lnSpc>
                <a:spcPct val="130000"/>
              </a:lnSpc>
              <a:spcBef>
                <a:spcPct val="19608"/>
              </a:spcBef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  <a:r>
              <a:rPr lang="zh-CN" altLang="zh-CN" sz="1600" dirty="0"/>
              <a:t>两列数据</a:t>
            </a:r>
            <a:r>
              <a:rPr lang="zh-CN" altLang="en-US" sz="1600" dirty="0"/>
              <a:t>的</a:t>
            </a:r>
            <a:r>
              <a:rPr lang="zh-CN" altLang="zh-CN" sz="1600" dirty="0"/>
              <a:t>相似度为</a:t>
            </a:r>
            <a:r>
              <a:rPr lang="en-US" altLang="zh-CN" sz="1600" dirty="0"/>
              <a:t>0.44</a:t>
            </a:r>
            <a:r>
              <a:rPr lang="zh-CN" altLang="zh-CN" sz="1600" dirty="0"/>
              <a:t>，</a:t>
            </a:r>
            <a:r>
              <a:rPr lang="zh-CN" altLang="en-US" sz="1600" dirty="0"/>
              <a:t>说明从</a:t>
            </a:r>
            <a:r>
              <a:rPr lang="zh-CN" altLang="zh-CN" sz="1600" dirty="0"/>
              <a:t>个体</a:t>
            </a:r>
            <a:r>
              <a:rPr lang="zh-CN" altLang="en-US" sz="1600" dirty="0"/>
              <a:t>上</a:t>
            </a:r>
            <a:r>
              <a:rPr lang="zh-CN" altLang="zh-CN" sz="1600" dirty="0"/>
              <a:t>两者相关度并不是特别高</a:t>
            </a:r>
            <a:r>
              <a:rPr lang="zh-CN" altLang="en-US" sz="1600" dirty="0"/>
              <a:t>，也有可能存在错误数据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93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案例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-</a:t>
            </a:r>
            <a:r>
              <a:rPr lang="zh-CN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</a:rPr>
              <a:t>调查反馈表分析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</a:rPr>
              <a:t>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4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ct val="19608"/>
              </a:spcBef>
            </a:pPr>
            <a:r>
              <a:rPr lang="zh-CN" altLang="en-US" sz="2000" dirty="0"/>
              <a:t>步骤</a:t>
            </a:r>
            <a:r>
              <a:rPr lang="en-US" altLang="zh-CN" sz="2000" dirty="0"/>
              <a:t>6</a:t>
            </a:r>
            <a:r>
              <a:rPr lang="zh-CN" altLang="en-US" sz="2000" dirty="0"/>
              <a:t>：</a:t>
            </a:r>
            <a:r>
              <a:rPr lang="zh-CN" altLang="zh-CN" sz="2000" dirty="0"/>
              <a:t>分析性别</a:t>
            </a:r>
            <a:r>
              <a:rPr lang="zh-CN" altLang="en-US" sz="2000" dirty="0"/>
              <a:t>、</a:t>
            </a:r>
            <a:r>
              <a:rPr lang="zh-CN" altLang="zh-CN" sz="2000" dirty="0"/>
              <a:t>省份与成绩是否存在相关性，由于性别和省份数据均为字符型</a:t>
            </a:r>
            <a:r>
              <a:rPr lang="zh-CN" altLang="en-US" sz="2000" dirty="0"/>
              <a:t>，</a:t>
            </a:r>
            <a:r>
              <a:rPr lang="zh-CN" altLang="zh-CN" sz="2000" dirty="0"/>
              <a:t>无法用</a:t>
            </a:r>
            <a:r>
              <a:rPr lang="en-US" altLang="zh-CN" sz="2000" dirty="0" err="1"/>
              <a:t>corr</a:t>
            </a:r>
            <a:r>
              <a:rPr lang="en-US" altLang="zh-CN" sz="2000" dirty="0"/>
              <a:t>()</a:t>
            </a:r>
            <a:r>
              <a:rPr lang="zh-CN" altLang="zh-CN" sz="2000" dirty="0"/>
              <a:t>函数来计算。简单的方法是分组计算均值</a:t>
            </a:r>
            <a:r>
              <a:rPr lang="zh-CN" altLang="en-US" sz="2000" dirty="0"/>
              <a:t>：</a:t>
            </a:r>
            <a:endParaRPr lang="en-US" altLang="zh-CN" sz="2000" dirty="0">
              <a:solidFill>
                <a:srgbClr val="339933"/>
              </a:solidFill>
            </a:endParaRPr>
          </a:p>
          <a:p>
            <a:pPr marL="400050" lvl="1" indent="0" latinLnBrk="1">
              <a:buNone/>
            </a:pPr>
            <a:endParaRPr lang="en-US" altLang="zh-CN" dirty="0"/>
          </a:p>
          <a:p>
            <a:pPr marL="400050" lvl="1" indent="0" latinLnBrk="1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sex_grouped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stu.groupby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latinLnBrk="1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sex_counts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sex_grouped.count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   #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统计每个分组的行数</a:t>
            </a:r>
          </a:p>
          <a:p>
            <a:pPr marL="400050" lvl="1" indent="0" latinLnBrk="1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分组统计成绩平均值</a:t>
            </a:r>
          </a:p>
          <a:p>
            <a:pPr marL="400050" lvl="1" indent="0" latinLnBrk="1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sex_mean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stu.groupby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']).aggregate( {'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} )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latinLnBrk="1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sex_counts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'\n',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sex_mean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latinLnBrk="1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pro_counts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stu.groupby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省份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']).count()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latinLnBrk="1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pro_mean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stu.groupby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省份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']).aggregate( {'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} )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latinLnBrk="1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pro_counts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'\n',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pro_mean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ct val="19608"/>
              </a:spcBef>
              <a:buNone/>
            </a:pPr>
            <a:endParaRPr lang="en-US" altLang="zh-CN" sz="1000" dirty="0"/>
          </a:p>
          <a:p>
            <a:pPr marL="0" indent="0">
              <a:lnSpc>
                <a:spcPct val="130000"/>
              </a:lnSpc>
              <a:spcBef>
                <a:spcPct val="19608"/>
              </a:spcBef>
              <a:buNone/>
            </a:pPr>
            <a:r>
              <a:rPr lang="zh-CN" altLang="zh-CN" sz="2000" dirty="0"/>
              <a:t>结果表明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400050" lvl="1" indent="0">
              <a:lnSpc>
                <a:spcPct val="130000"/>
              </a:lnSpc>
              <a:spcBef>
                <a:spcPct val="19608"/>
              </a:spcBef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）</a:t>
            </a:r>
            <a:r>
              <a:rPr lang="zh-CN" altLang="zh-CN" sz="1600" dirty="0"/>
              <a:t>男、女同学的各</a:t>
            </a:r>
            <a:r>
              <a:rPr lang="en-US" altLang="zh-CN" sz="1600" dirty="0"/>
              <a:t>24</a:t>
            </a:r>
            <a:r>
              <a:rPr lang="zh-CN" altLang="zh-CN" sz="1600" dirty="0"/>
              <a:t>人，平均成绩分别是</a:t>
            </a:r>
            <a:r>
              <a:rPr lang="en-US" altLang="zh-CN" sz="1600" dirty="0"/>
              <a:t>79.0</a:t>
            </a:r>
            <a:r>
              <a:rPr lang="zh-CN" altLang="zh-CN" sz="1600" dirty="0"/>
              <a:t>和</a:t>
            </a:r>
            <a:r>
              <a:rPr lang="en-US" altLang="zh-CN" sz="1600" dirty="0"/>
              <a:t>73.7</a:t>
            </a:r>
          </a:p>
          <a:p>
            <a:pPr marL="400050" lvl="1" indent="0">
              <a:lnSpc>
                <a:spcPct val="130000"/>
              </a:lnSpc>
              <a:spcBef>
                <a:spcPct val="19608"/>
              </a:spcBef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r>
              <a:rPr lang="zh-CN" altLang="zh-CN" sz="1600" dirty="0"/>
              <a:t>说明男同学在该门课程中成绩更好一些。</a:t>
            </a:r>
            <a:endParaRPr lang="en-US" altLang="zh-CN" sz="1600" dirty="0"/>
          </a:p>
          <a:p>
            <a:pPr marL="400050" lvl="1" indent="0">
              <a:lnSpc>
                <a:spcPct val="130000"/>
              </a:lnSpc>
              <a:spcBef>
                <a:spcPct val="19608"/>
              </a:spcBef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  <a:r>
              <a:rPr lang="zh-CN" altLang="zh-CN" sz="1600" dirty="0"/>
              <a:t>按省份分组，各省平均分相去甚远，但观察每个省份只有</a:t>
            </a:r>
            <a:r>
              <a:rPr lang="en-US" altLang="zh-CN" sz="1600" dirty="0"/>
              <a:t>1~3</a:t>
            </a:r>
            <a:r>
              <a:rPr lang="zh-CN" altLang="zh-CN" sz="1600" dirty="0"/>
              <a:t>名同学，分组样本太少，导致分析结果不具参考价值。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8851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案例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-</a:t>
            </a:r>
            <a:r>
              <a:rPr lang="zh-CN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</a:rPr>
              <a:t>调查反馈表分析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</a:rPr>
              <a:t>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4006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19608"/>
              </a:spcBef>
            </a:pPr>
            <a:r>
              <a:rPr lang="zh-CN" altLang="en-US" sz="2000" dirty="0"/>
              <a:t>步骤</a:t>
            </a:r>
            <a:r>
              <a:rPr lang="en-US" altLang="zh-CN" sz="2000" dirty="0"/>
              <a:t>7</a:t>
            </a:r>
            <a:r>
              <a:rPr lang="zh-CN" altLang="en-US" sz="2000" dirty="0"/>
              <a:t>：</a:t>
            </a:r>
            <a:r>
              <a:rPr lang="zh-CN" altLang="zh-CN" sz="2000" dirty="0"/>
              <a:t>计算同学的</a:t>
            </a:r>
            <a:r>
              <a:rPr lang="en-US" altLang="zh-CN" sz="2000" dirty="0"/>
              <a:t>BMI</a:t>
            </a:r>
            <a:r>
              <a:rPr lang="zh-CN" altLang="zh-CN" sz="2000" dirty="0"/>
              <a:t>值，找出各个四分位数，并与国家标准进行比较</a:t>
            </a:r>
            <a:r>
              <a:rPr lang="zh-CN" altLang="en-US" sz="2000" dirty="0"/>
              <a:t>：</a:t>
            </a:r>
            <a:endParaRPr lang="en-US" altLang="zh-CN" sz="2000" dirty="0">
              <a:solidFill>
                <a:srgbClr val="339933"/>
              </a:solidFill>
            </a:endParaRPr>
          </a:p>
          <a:p>
            <a:pPr marL="400050" lvl="1" indent="0" latinLnBrk="1">
              <a:buNone/>
            </a:pPr>
            <a:endParaRPr lang="en-US" altLang="zh-CN" dirty="0"/>
          </a:p>
          <a:p>
            <a:pPr marL="400050" lvl="1" indent="0" latinLnBrk="1">
              <a:lnSpc>
                <a:spcPct val="80000"/>
              </a:lnSpc>
              <a:buNone/>
            </a:pPr>
            <a:r>
              <a:rPr lang="en-US" altLang="zh-C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['BMI'] = </a:t>
            </a:r>
            <a:r>
              <a:rPr lang="en-US" altLang="zh-C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'] / ( </a:t>
            </a:r>
            <a:r>
              <a:rPr lang="en-US" altLang="zh-C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np.square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']/100) )</a:t>
            </a:r>
            <a:endParaRPr lang="zh-CN" altLang="zh-C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latinLnBrk="1">
              <a:lnSpc>
                <a:spcPct val="80000"/>
              </a:lnSpc>
              <a:buNone/>
            </a:pP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计算四分位数</a:t>
            </a:r>
          </a:p>
          <a:p>
            <a:pPr marL="400050" lvl="1" indent="0" latinLnBrk="1">
              <a:lnSpc>
                <a:spcPct val="80000"/>
              </a:lnSpc>
              <a:buNone/>
            </a:pP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print( </a:t>
            </a:r>
            <a:r>
              <a:rPr lang="en-US" altLang="zh-C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['BMI'].quantile( [.25,0.5,.75] ) )</a:t>
            </a:r>
            <a:endParaRPr lang="zh-CN" altLang="zh-C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latinLnBrk="1">
              <a:lnSpc>
                <a:spcPct val="80000"/>
              </a:lnSpc>
              <a:buNone/>
            </a:pP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计算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zh-CN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值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&gt;28</a:t>
            </a:r>
            <a:r>
              <a:rPr lang="zh-CN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的个数</a:t>
            </a:r>
          </a:p>
          <a:p>
            <a:pPr marL="400050" lvl="1" indent="0" latinLnBrk="1">
              <a:lnSpc>
                <a:spcPct val="80000"/>
              </a:lnSpc>
              <a:buNone/>
            </a:pP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print('BMI&gt;28 </a:t>
            </a:r>
            <a:r>
              <a:rPr lang="zh-CN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肥胖人数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:', (</a:t>
            </a:r>
            <a:r>
              <a:rPr lang="en-US" altLang="zh-C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['BMI']&gt;=28 ).sum() )</a:t>
            </a:r>
          </a:p>
          <a:p>
            <a:endParaRPr lang="en-US" altLang="zh-CN" sz="2000" dirty="0"/>
          </a:p>
          <a:p>
            <a:pPr marL="0" indent="0">
              <a:lnSpc>
                <a:spcPct val="130000"/>
              </a:lnSpc>
              <a:spcBef>
                <a:spcPct val="19608"/>
              </a:spcBef>
              <a:buNone/>
            </a:pPr>
            <a:r>
              <a:rPr lang="zh-CN" altLang="en-US" sz="2000" dirty="0"/>
              <a:t>结果说明：</a:t>
            </a:r>
            <a:endParaRPr lang="en-US" altLang="zh-CN" sz="2000" dirty="0"/>
          </a:p>
          <a:p>
            <a:pPr marL="400050" lvl="1" indent="0">
              <a:lnSpc>
                <a:spcPct val="130000"/>
              </a:lnSpc>
              <a:spcBef>
                <a:spcPct val="19608"/>
              </a:spcBef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）</a:t>
            </a:r>
            <a:r>
              <a:rPr lang="en-US" altLang="zh-CN" sz="1600" dirty="0"/>
              <a:t>25%</a:t>
            </a:r>
            <a:r>
              <a:rPr lang="zh-CN" altLang="en-US" sz="1600" dirty="0"/>
              <a:t>的同学</a:t>
            </a:r>
            <a:r>
              <a:rPr lang="en-US" altLang="zh-CN" sz="1600" dirty="0"/>
              <a:t>BMI</a:t>
            </a:r>
            <a:r>
              <a:rPr lang="zh-CN" altLang="en-US" sz="1600" dirty="0"/>
              <a:t>值为</a:t>
            </a:r>
            <a:r>
              <a:rPr lang="en-US" altLang="zh-CN" sz="1600" dirty="0"/>
              <a:t>18.6</a:t>
            </a:r>
            <a:r>
              <a:rPr lang="zh-CN" altLang="en-US" sz="1600" dirty="0"/>
              <a:t>，体重偏轻；</a:t>
            </a:r>
            <a:endParaRPr lang="en-US" altLang="zh-CN" sz="1600" dirty="0"/>
          </a:p>
          <a:p>
            <a:pPr marL="400050" lvl="1" indent="0">
              <a:lnSpc>
                <a:spcPct val="130000"/>
              </a:lnSpc>
              <a:spcBef>
                <a:spcPct val="19608"/>
              </a:spcBef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r>
              <a:rPr lang="en-US" altLang="zh-CN" sz="1600" dirty="0"/>
              <a:t>75%</a:t>
            </a:r>
            <a:r>
              <a:rPr lang="zh-CN" altLang="en-US" sz="1600" dirty="0"/>
              <a:t>的</a:t>
            </a:r>
            <a:r>
              <a:rPr lang="en-US" altLang="zh-CN" sz="1600" dirty="0"/>
              <a:t>BMI</a:t>
            </a:r>
            <a:r>
              <a:rPr lang="zh-CN" altLang="en-US" sz="1600" dirty="0"/>
              <a:t>值为</a:t>
            </a:r>
            <a:r>
              <a:rPr lang="en-US" altLang="zh-CN" sz="1600" dirty="0"/>
              <a:t>23.4</a:t>
            </a:r>
            <a:r>
              <a:rPr lang="zh-CN" altLang="en-US" sz="1600" dirty="0"/>
              <a:t>，都在正常范围内。</a:t>
            </a:r>
            <a:endParaRPr lang="en-US" altLang="zh-CN" sz="1600" dirty="0"/>
          </a:p>
          <a:p>
            <a:pPr marL="400050" lvl="1" indent="0">
              <a:lnSpc>
                <a:spcPct val="130000"/>
              </a:lnSpc>
              <a:spcBef>
                <a:spcPct val="19608"/>
              </a:spcBef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  <a:r>
              <a:rPr lang="en-US" altLang="zh-CN" sz="1600" dirty="0"/>
              <a:t>1</a:t>
            </a:r>
            <a:r>
              <a:rPr lang="zh-CN" altLang="en-US" sz="1600" dirty="0"/>
              <a:t>位同学</a:t>
            </a:r>
            <a:r>
              <a:rPr lang="en-US" altLang="zh-CN" sz="1600" dirty="0"/>
              <a:t>BMI</a:t>
            </a:r>
            <a:r>
              <a:rPr lang="zh-CN" altLang="en-US" sz="1600" dirty="0"/>
              <a:t>超过了</a:t>
            </a:r>
            <a:r>
              <a:rPr lang="en-US" altLang="zh-CN" sz="1600" dirty="0"/>
              <a:t>28</a:t>
            </a:r>
            <a:r>
              <a:rPr lang="zh-CN" altLang="en-US" sz="1600" dirty="0"/>
              <a:t>，属于肥胖。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2121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 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3175"/>
            <a:ext cx="9172575" cy="68656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br>
              <a:rPr lang="en-US" altLang="zh-CN" dirty="0">
                <a:solidFill>
                  <a:srgbClr val="000066"/>
                </a:solidFill>
              </a:rPr>
            </a:br>
            <a:endParaRPr lang="en-US" altLang="zh-CN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数据可视化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1617786"/>
            <a:ext cx="7560212" cy="4185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数据探索阶段的重要方法</a:t>
            </a:r>
            <a:endParaRPr lang="en-US" altLang="zh-CN" dirty="0"/>
          </a:p>
          <a:p>
            <a:pPr lvl="1"/>
            <a:r>
              <a:rPr lang="zh-CN" altLang="en-US" dirty="0"/>
              <a:t>数据以图形图像形式表示</a:t>
            </a:r>
            <a:endParaRPr lang="en-US" altLang="zh-CN" dirty="0"/>
          </a:p>
          <a:p>
            <a:pPr lvl="1"/>
            <a:r>
              <a:rPr lang="zh-CN" altLang="en-US" dirty="0"/>
              <a:t>揭示隐藏的数据特征，直观传达关揵信息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Matplotlib</a:t>
            </a:r>
            <a:r>
              <a:rPr lang="zh-CN" altLang="zh-CN" dirty="0"/>
              <a:t>库</a:t>
            </a:r>
            <a:endParaRPr lang="en-US" altLang="zh-CN" dirty="0"/>
          </a:p>
          <a:p>
            <a:pPr lvl="1"/>
            <a:r>
              <a:rPr lang="zh-CN" altLang="en-US" dirty="0"/>
              <a:t>专门用于开发二维（包括三维）图表的工具包</a:t>
            </a:r>
            <a:endParaRPr lang="en-US" altLang="zh-CN" dirty="0"/>
          </a:p>
          <a:p>
            <a:pPr lvl="1"/>
            <a:r>
              <a:rPr lang="zh-CN" altLang="en-US" dirty="0"/>
              <a:t>实现图像元素精细化控制，绘制专业的分析图表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封装了</a:t>
            </a:r>
            <a:r>
              <a:rPr lang="en-US" altLang="zh-CN" dirty="0"/>
              <a:t>Matplotlib</a:t>
            </a:r>
            <a:r>
              <a:rPr lang="zh-CN" altLang="en-US" dirty="0"/>
              <a:t>的主要绘图功能</a:t>
            </a:r>
            <a:endParaRPr lang="en-US" altLang="zh-CN" dirty="0"/>
          </a:p>
          <a:p>
            <a:pPr lvl="1"/>
            <a:r>
              <a:rPr lang="en-US" altLang="zh-CN" dirty="0"/>
              <a:t>Series</a:t>
            </a:r>
            <a:r>
              <a:rPr lang="zh-CN" altLang="en-US" dirty="0"/>
              <a:t>和</a:t>
            </a:r>
            <a:r>
              <a:rPr lang="en-US" altLang="zh-CN" dirty="0" err="1"/>
              <a:t>DataFrame</a:t>
            </a:r>
            <a:r>
              <a:rPr lang="zh-CN" altLang="en-US" dirty="0"/>
              <a:t>提供绘图函数</a:t>
            </a:r>
            <a:endParaRPr lang="en-US" altLang="zh-CN" dirty="0"/>
          </a:p>
          <a:p>
            <a:pPr lvl="1"/>
            <a:r>
              <a:rPr lang="zh-CN" altLang="en-US" dirty="0"/>
              <a:t>简便快捷地创建标准化图表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4757445"/>
            <a:ext cx="7560212" cy="1702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认识基本图形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1883"/>
            <a:ext cx="7886700" cy="1045591"/>
          </a:xfrm>
        </p:spPr>
        <p:txBody>
          <a:bodyPr>
            <a:normAutofit/>
          </a:bodyPr>
          <a:lstStyle/>
          <a:p>
            <a:r>
              <a:rPr lang="zh-CN" altLang="en-US" dirty="0"/>
              <a:t>按照数据值特性，可视图形大致可以分为</a:t>
            </a:r>
            <a:r>
              <a:rPr lang="en-US" altLang="zh-CN" dirty="0"/>
              <a:t>3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展示离散数据：散点图、柱状图、饼图等；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C448C17-36BB-47F7-A3A2-FD0725D340D5}"/>
              </a:ext>
            </a:extLst>
          </p:cNvPr>
          <p:cNvSpPr txBox="1">
            <a:spLocks/>
          </p:cNvSpPr>
          <p:nvPr/>
        </p:nvSpPr>
        <p:spPr>
          <a:xfrm>
            <a:off x="3549778" y="2539683"/>
            <a:ext cx="5082157" cy="739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展示连续数据：直方图、箱须图、折线图、半对数图等；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F97AB8B-2836-4C0D-9813-BDD126F0BCE8}"/>
              </a:ext>
            </a:extLst>
          </p:cNvPr>
          <p:cNvSpPr txBox="1">
            <a:spLocks/>
          </p:cNvSpPr>
          <p:nvPr/>
        </p:nvSpPr>
        <p:spPr>
          <a:xfrm>
            <a:off x="299466" y="4801108"/>
            <a:ext cx="3406902" cy="1045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展示数据的区域或空间分布：统计地图、曲面图等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CEADEA-8806-439B-AC0D-F2DBEB47FF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21808" y="3215578"/>
            <a:ext cx="2773680" cy="1774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811F9C-413B-4367-848A-DA567FC0A4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8512" y="2657474"/>
            <a:ext cx="2400300" cy="17386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8B6086-0E57-4FF9-8FDB-53D31545C4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20490" y="4899247"/>
            <a:ext cx="2773680" cy="189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9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Pandas</a:t>
            </a:r>
            <a:r>
              <a:rPr lang="zh-CN" altLang="en-US" dirty="0"/>
              <a:t>快速绘图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6436"/>
            <a:ext cx="7886700" cy="150888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基本步骤</a:t>
            </a:r>
            <a:endParaRPr lang="en-US" altLang="zh-CN" dirty="0"/>
          </a:p>
          <a:p>
            <a:pPr lvl="1"/>
            <a:r>
              <a:rPr lang="zh-CN" altLang="en-US" dirty="0"/>
              <a:t>导入</a:t>
            </a:r>
            <a:r>
              <a:rPr lang="en-US" altLang="zh-CN" dirty="0"/>
              <a:t>matplotlib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endParaRPr lang="zh-CN" altLang="en-US" dirty="0"/>
          </a:p>
          <a:p>
            <a:pPr lvl="1"/>
            <a:r>
              <a:rPr lang="zh-CN" altLang="en-US" dirty="0"/>
              <a:t>准备数据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Series</a:t>
            </a:r>
            <a:r>
              <a:rPr lang="zh-CN" altLang="en-US" dirty="0"/>
              <a:t>或</a:t>
            </a:r>
            <a:r>
              <a:rPr lang="en-US" altLang="zh-CN" dirty="0" err="1"/>
              <a:t>DataFrame</a:t>
            </a:r>
            <a:r>
              <a:rPr lang="zh-CN" altLang="en-US" dirty="0"/>
              <a:t>封装数据</a:t>
            </a:r>
          </a:p>
          <a:p>
            <a:pPr lvl="1"/>
            <a:r>
              <a:rPr lang="zh-CN" altLang="en-US" dirty="0"/>
              <a:t>绘图</a:t>
            </a:r>
            <a:endParaRPr lang="en-US" altLang="zh-CN" dirty="0"/>
          </a:p>
          <a:p>
            <a:pPr lvl="2"/>
            <a:r>
              <a:rPr lang="zh-CN" altLang="en-US" dirty="0"/>
              <a:t>调用</a:t>
            </a:r>
            <a:r>
              <a:rPr lang="en-US" altLang="zh-CN" dirty="0" err="1"/>
              <a:t>Series.plot</a:t>
            </a:r>
            <a:r>
              <a:rPr lang="en-US" altLang="zh-CN" dirty="0"/>
              <a:t>()</a:t>
            </a:r>
            <a:r>
              <a:rPr lang="zh-CN" altLang="en-US" dirty="0"/>
              <a:t>或</a:t>
            </a:r>
            <a:r>
              <a:rPr lang="en-US" altLang="zh-CN" dirty="0" err="1"/>
              <a:t>DataFrame.plot</a:t>
            </a:r>
            <a:r>
              <a:rPr lang="en-US" altLang="zh-CN" dirty="0"/>
              <a:t>()</a:t>
            </a:r>
            <a:r>
              <a:rPr lang="zh-CN" altLang="en-US" dirty="0"/>
              <a:t>函数完成绘图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B94CAB7-4EA2-45F9-8331-ED7B281413AF}"/>
              </a:ext>
            </a:extLst>
          </p:cNvPr>
          <p:cNvSpPr txBox="1">
            <a:spLocks/>
          </p:cNvSpPr>
          <p:nvPr/>
        </p:nvSpPr>
        <p:spPr>
          <a:xfrm>
            <a:off x="628650" y="3268304"/>
            <a:ext cx="7886700" cy="383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4-1</a:t>
            </a:r>
            <a:r>
              <a:rPr lang="en-US" altLang="zh-CN" dirty="0"/>
              <a:t>: </a:t>
            </a:r>
            <a:r>
              <a:rPr lang="zh-CN" altLang="en-US" dirty="0"/>
              <a:t>绘制</a:t>
            </a:r>
            <a:r>
              <a:rPr lang="en-US" altLang="zh-CN" dirty="0"/>
              <a:t>2010-2016</a:t>
            </a:r>
            <a:r>
              <a:rPr lang="zh-CN" altLang="en-US" dirty="0"/>
              <a:t>年我国</a:t>
            </a:r>
            <a:r>
              <a:rPr lang="en-US" altLang="zh-CN" dirty="0"/>
              <a:t>GDP</a:t>
            </a:r>
            <a:r>
              <a:rPr lang="zh-CN" altLang="en-US" dirty="0"/>
              <a:t>折线图</a:t>
            </a: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883CDC08-E0ED-4206-84D6-6D223AFA534F}"/>
              </a:ext>
            </a:extLst>
          </p:cNvPr>
          <p:cNvSpPr txBox="1"/>
          <p:nvPr/>
        </p:nvSpPr>
        <p:spPr>
          <a:xfrm>
            <a:off x="957834" y="5460782"/>
            <a:ext cx="5430393" cy="1223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matplotlib.pyplot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as 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导入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pyplot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，用于图形显示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 pandas import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DataFrame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gdp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[41.3,48.9,54.0,59.5,64.4,68.9,74.4]</a:t>
            </a:r>
          </a:p>
          <a:p>
            <a:pPr marL="449580" indent="-449580"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 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DataFrame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({'GDP: Trillion':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gdp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}, index=['2010','2011','2012','2013','2014','2015','2016'])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data.plot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</a:t>
            </a:r>
            <a:endParaRPr lang="zh-CN" sz="12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plt.show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 #</a:t>
            </a:r>
            <a:r>
              <a:rPr lang="zh-CN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显示图形</a:t>
            </a:r>
            <a:endParaRPr lang="zh-CN" sz="12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50794B-1E01-4221-9623-757BDBF60B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2337" y="3753013"/>
            <a:ext cx="2783967" cy="160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3199"/>
            <a:ext cx="7886700" cy="4969803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字符串（</a:t>
            </a:r>
            <a:r>
              <a:rPr lang="en-US" altLang="zh-CN" dirty="0"/>
              <a:t>String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字符序列，值不可改变</a:t>
            </a:r>
          </a:p>
          <a:p>
            <a:r>
              <a:rPr lang="zh-CN" altLang="en-US" dirty="0"/>
              <a:t>元组（</a:t>
            </a:r>
            <a:r>
              <a:rPr lang="en-US" altLang="zh-CN" dirty="0"/>
              <a:t>Tuple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一维、定长的、不可变的数据序列   </a:t>
            </a:r>
            <a:endParaRPr lang="en-US" altLang="zh-CN" dirty="0"/>
          </a:p>
          <a:p>
            <a:pPr lvl="2"/>
            <a:r>
              <a:rPr lang="en-US" altLang="zh-CN" dirty="0" err="1"/>
              <a:t>tup</a:t>
            </a:r>
            <a:r>
              <a:rPr lang="en-US" altLang="zh-CN" dirty="0"/>
              <a:t> = 4, 5, 6;  </a:t>
            </a:r>
            <a:r>
              <a:rPr lang="en-US" altLang="zh-CN" dirty="0" err="1"/>
              <a:t>nested_tup</a:t>
            </a:r>
            <a:r>
              <a:rPr lang="en-US" altLang="zh-CN" dirty="0"/>
              <a:t> =( (4, 5, 6), (7, 8) )</a:t>
            </a:r>
          </a:p>
          <a:p>
            <a:r>
              <a:rPr lang="zh-CN" altLang="en-US" dirty="0"/>
              <a:t>列表（</a:t>
            </a:r>
            <a:r>
              <a:rPr lang="en-US" altLang="zh-CN" dirty="0"/>
              <a:t>List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变长，可变的序列，用</a:t>
            </a:r>
            <a:r>
              <a:rPr lang="en-US" altLang="zh-CN" dirty="0"/>
              <a:t>[ ] </a:t>
            </a:r>
            <a:r>
              <a:rPr lang="zh-CN" altLang="en-US" dirty="0"/>
              <a:t>表示</a:t>
            </a:r>
          </a:p>
          <a:p>
            <a:pPr lvl="1"/>
            <a:r>
              <a:rPr lang="zh-CN" altLang="en-US" dirty="0"/>
              <a:t>灵活的序列表示方式</a:t>
            </a:r>
          </a:p>
          <a:p>
            <a:pPr lvl="2"/>
            <a:r>
              <a:rPr lang="en-US" altLang="zh-CN" dirty="0" err="1"/>
              <a:t>a_list</a:t>
            </a:r>
            <a:r>
              <a:rPr lang="en-US" altLang="zh-CN" dirty="0"/>
              <a:t> = [2, 3, 7, None];  </a:t>
            </a:r>
            <a:r>
              <a:rPr lang="en-US" altLang="zh-CN" dirty="0" err="1"/>
              <a:t>b_list</a:t>
            </a:r>
            <a:r>
              <a:rPr lang="en-US" altLang="zh-CN" dirty="0"/>
              <a:t> = [‘foo’,</a:t>
            </a:r>
            <a:r>
              <a:rPr lang="zh-CN" altLang="en-US" dirty="0"/>
              <a:t>‘</a:t>
            </a:r>
            <a:r>
              <a:rPr lang="en-US" altLang="zh-CN" dirty="0"/>
              <a:t>bar’,</a:t>
            </a:r>
            <a:r>
              <a:rPr lang="zh-CN" altLang="en-US" dirty="0"/>
              <a:t>‘</a:t>
            </a:r>
            <a:r>
              <a:rPr lang="en-US" altLang="zh-CN" dirty="0" err="1"/>
              <a:t>baz</a:t>
            </a:r>
            <a:r>
              <a:rPr lang="zh-CN" altLang="en-US" dirty="0"/>
              <a:t>’</a:t>
            </a:r>
            <a:r>
              <a:rPr lang="en-US" altLang="zh-CN" dirty="0"/>
              <a:t>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Pandas</a:t>
            </a:r>
            <a:r>
              <a:rPr lang="zh-CN" altLang="en-US" dirty="0"/>
              <a:t>快速绘图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B94CAB7-4EA2-45F9-8331-ED7B281413AF}"/>
              </a:ext>
            </a:extLst>
          </p:cNvPr>
          <p:cNvSpPr txBox="1">
            <a:spLocks/>
          </p:cNvSpPr>
          <p:nvPr/>
        </p:nvSpPr>
        <p:spPr>
          <a:xfrm>
            <a:off x="707898" y="1526006"/>
            <a:ext cx="7886700" cy="383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4-1</a:t>
            </a:r>
            <a:r>
              <a:rPr lang="zh-CN" altLang="en-US" dirty="0"/>
              <a:t>（续）</a:t>
            </a:r>
            <a:r>
              <a:rPr lang="en-US" altLang="zh-CN" dirty="0"/>
              <a:t>: </a:t>
            </a:r>
            <a:r>
              <a:rPr lang="zh-CN" altLang="en-US" dirty="0"/>
              <a:t>绘制</a:t>
            </a:r>
            <a:r>
              <a:rPr lang="en-US" altLang="zh-CN" dirty="0"/>
              <a:t>2010-2016</a:t>
            </a:r>
            <a:r>
              <a:rPr lang="zh-CN" altLang="en-US" dirty="0"/>
              <a:t>年我国</a:t>
            </a:r>
            <a:r>
              <a:rPr lang="en-US" altLang="zh-CN" dirty="0"/>
              <a:t>GDP</a:t>
            </a:r>
            <a:r>
              <a:rPr lang="zh-CN" altLang="en-US" dirty="0"/>
              <a:t>折线图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B0432578-94DB-4D88-BC0A-5098922881B5}"/>
              </a:ext>
            </a:extLst>
          </p:cNvPr>
          <p:cNvSpPr txBox="1"/>
          <p:nvPr/>
        </p:nvSpPr>
        <p:spPr>
          <a:xfrm>
            <a:off x="902779" y="3536572"/>
            <a:ext cx="7216522" cy="4154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='2010~2016 GDP',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LineWidth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=2, 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marker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='o',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linestyle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dashed',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color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='r', 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grid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True,alpha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=0.9,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use_index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yticks</a:t>
            </a:r>
            <a:r>
              <a:rPr lang="en-US" altLang="zh-CN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[35,40,45,50,55,60,65,70,75]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BBEC73C-5126-4C6B-BC4D-326F610EFD5B}"/>
              </a:ext>
            </a:extLst>
          </p:cNvPr>
          <p:cNvSpPr/>
          <p:nvPr/>
        </p:nvSpPr>
        <p:spPr>
          <a:xfrm>
            <a:off x="3877056" y="2651760"/>
            <a:ext cx="969264" cy="174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58FDD9-4529-4BAD-8153-B3197C45E2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2779" y="1977263"/>
            <a:ext cx="2618487" cy="14517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E63996-2580-444B-B57B-68DC47F725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96369" y="1859239"/>
            <a:ext cx="2251647" cy="1517945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898074C-1A8B-4B75-BE6E-D8C02300AA1E}"/>
              </a:ext>
            </a:extLst>
          </p:cNvPr>
          <p:cNvGraphicFramePr>
            <a:graphicFrameLocks noGrp="1"/>
          </p:cNvGraphicFramePr>
          <p:nvPr/>
        </p:nvGraphicFramePr>
        <p:xfrm>
          <a:off x="567690" y="3429000"/>
          <a:ext cx="7886699" cy="3345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3235">
                  <a:extLst>
                    <a:ext uri="{9D8B030D-6E8A-4147-A177-3AD203B41FA5}">
                      <a16:colId xmlns:a16="http://schemas.microsoft.com/office/drawing/2014/main" val="2577049610"/>
                    </a:ext>
                  </a:extLst>
                </a:gridCol>
                <a:gridCol w="6413464">
                  <a:extLst>
                    <a:ext uri="{9D8B030D-6E8A-4147-A177-3AD203B41FA5}">
                      <a16:colId xmlns:a16="http://schemas.microsoft.com/office/drawing/2014/main" val="1871785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参</a:t>
                      </a:r>
                      <a:r>
                        <a:rPr lang="en-US" sz="750" kern="100" dirty="0">
                          <a:effectLst/>
                        </a:rPr>
                        <a:t>  </a:t>
                      </a:r>
                      <a:r>
                        <a:rPr lang="zh-CN" sz="750" kern="100" dirty="0">
                          <a:effectLst/>
                        </a:rPr>
                        <a:t>数</a:t>
                      </a:r>
                      <a:r>
                        <a:rPr lang="en-US" sz="750" kern="100" dirty="0">
                          <a:effectLst/>
                        </a:rPr>
                        <a:t>  </a:t>
                      </a:r>
                      <a:r>
                        <a:rPr lang="zh-CN" sz="750" kern="100" dirty="0">
                          <a:effectLst/>
                        </a:rPr>
                        <a:t>名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>
                          <a:effectLst/>
                        </a:rPr>
                        <a:t>说</a:t>
                      </a:r>
                      <a:r>
                        <a:rPr lang="en-US" sz="750" kern="100">
                          <a:effectLst/>
                        </a:rPr>
                        <a:t>    </a:t>
                      </a:r>
                      <a:r>
                        <a:rPr lang="zh-CN" sz="750" kern="100">
                          <a:effectLst/>
                        </a:rPr>
                        <a:t>明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056952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x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x</a:t>
                      </a:r>
                      <a:r>
                        <a:rPr lang="zh-CN" sz="750" kern="100" dirty="0">
                          <a:effectLst/>
                        </a:rPr>
                        <a:t>轴数据，默认值为</a:t>
                      </a:r>
                      <a:r>
                        <a:rPr lang="en-US" sz="750" kern="100" dirty="0">
                          <a:effectLst/>
                        </a:rPr>
                        <a:t>None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177795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y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y</a:t>
                      </a:r>
                      <a:r>
                        <a:rPr lang="zh-CN" sz="750" kern="100" dirty="0">
                          <a:effectLst/>
                        </a:rPr>
                        <a:t>轴数据，默认值为</a:t>
                      </a:r>
                      <a:r>
                        <a:rPr lang="en-US" sz="750" kern="100" dirty="0">
                          <a:effectLst/>
                        </a:rPr>
                        <a:t>None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804128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kind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绘图类型。</a:t>
                      </a:r>
                      <a:r>
                        <a:rPr lang="en-US" sz="750" kern="100" dirty="0">
                          <a:effectLst/>
                        </a:rPr>
                        <a:t>'line'</a:t>
                      </a:r>
                      <a:r>
                        <a:rPr lang="zh-CN" sz="750" kern="100" dirty="0">
                          <a:effectLst/>
                        </a:rPr>
                        <a:t>：折线图，默认值；</a:t>
                      </a:r>
                      <a:r>
                        <a:rPr lang="en-US" sz="750" kern="100" dirty="0">
                          <a:effectLst/>
                        </a:rPr>
                        <a:t>'bar'</a:t>
                      </a:r>
                      <a:r>
                        <a:rPr lang="zh-CN" sz="750" kern="100" dirty="0">
                          <a:effectLst/>
                        </a:rPr>
                        <a:t>：垂直柱状图；</a:t>
                      </a:r>
                      <a:r>
                        <a:rPr lang="en-US" sz="750" kern="100" dirty="0">
                          <a:effectLst/>
                        </a:rPr>
                        <a:t>'</a:t>
                      </a:r>
                      <a:r>
                        <a:rPr lang="en-US" sz="750" kern="100" dirty="0" err="1">
                          <a:effectLst/>
                        </a:rPr>
                        <a:t>barh</a:t>
                      </a:r>
                      <a:r>
                        <a:rPr lang="en-US" sz="750" kern="100" dirty="0">
                          <a:effectLst/>
                        </a:rPr>
                        <a:t>'</a:t>
                      </a:r>
                      <a:r>
                        <a:rPr lang="zh-CN" sz="750" kern="100" dirty="0">
                          <a:effectLst/>
                        </a:rPr>
                        <a:t>：水平柱状图；</a:t>
                      </a:r>
                      <a:r>
                        <a:rPr lang="en-US" sz="750" kern="100" dirty="0">
                          <a:effectLst/>
                        </a:rPr>
                        <a:t>'hist'</a:t>
                      </a:r>
                      <a:r>
                        <a:rPr lang="zh-CN" sz="750" kern="100" dirty="0">
                          <a:effectLst/>
                        </a:rPr>
                        <a:t>：直方图；</a:t>
                      </a:r>
                      <a:r>
                        <a:rPr lang="en-US" sz="750" kern="100" dirty="0">
                          <a:effectLst/>
                        </a:rPr>
                        <a:t>'box'</a:t>
                      </a:r>
                      <a:r>
                        <a:rPr lang="zh-CN" sz="750" kern="100" dirty="0">
                          <a:effectLst/>
                        </a:rPr>
                        <a:t>：箱形图；</a:t>
                      </a:r>
                      <a:r>
                        <a:rPr lang="en-US" sz="750" kern="100" dirty="0">
                          <a:effectLst/>
                        </a:rPr>
                        <a:t>'</a:t>
                      </a:r>
                      <a:r>
                        <a:rPr lang="en-US" sz="750" kern="100" dirty="0" err="1">
                          <a:effectLst/>
                        </a:rPr>
                        <a:t>kde</a:t>
                      </a:r>
                      <a:r>
                        <a:rPr lang="en-US" sz="750" kern="100" dirty="0">
                          <a:effectLst/>
                        </a:rPr>
                        <a:t>'</a:t>
                      </a:r>
                      <a:r>
                        <a:rPr lang="zh-CN" sz="750" kern="100" dirty="0">
                          <a:effectLst/>
                        </a:rPr>
                        <a:t>：</a:t>
                      </a:r>
                      <a:r>
                        <a:rPr lang="en-US" sz="750" kern="100" dirty="0">
                          <a:effectLst/>
                        </a:rPr>
                        <a:t>Kernel</a:t>
                      </a:r>
                      <a:r>
                        <a:rPr lang="zh-CN" sz="750" kern="100" dirty="0">
                          <a:effectLst/>
                        </a:rPr>
                        <a:t>核密度估计图；</a:t>
                      </a:r>
                      <a:r>
                        <a:rPr lang="en-US" sz="750" kern="100" dirty="0">
                          <a:effectLst/>
                        </a:rPr>
                        <a:t>'density'</a:t>
                      </a:r>
                      <a:r>
                        <a:rPr lang="zh-CN" sz="750" kern="100" dirty="0">
                          <a:effectLst/>
                        </a:rPr>
                        <a:t>与</a:t>
                      </a:r>
                      <a:r>
                        <a:rPr lang="en-US" sz="750" kern="100" dirty="0" err="1">
                          <a:effectLst/>
                        </a:rPr>
                        <a:t>kde</a:t>
                      </a:r>
                      <a:r>
                        <a:rPr lang="zh-CN" sz="750" kern="100" dirty="0">
                          <a:effectLst/>
                        </a:rPr>
                        <a:t>相同；</a:t>
                      </a:r>
                      <a:r>
                        <a:rPr lang="en-US" sz="750" kern="100" dirty="0">
                          <a:effectLst/>
                        </a:rPr>
                        <a:t>'pie'</a:t>
                      </a:r>
                      <a:r>
                        <a:rPr lang="zh-CN" sz="750" kern="100" dirty="0">
                          <a:effectLst/>
                        </a:rPr>
                        <a:t>：饼图；</a:t>
                      </a:r>
                      <a:r>
                        <a:rPr lang="en-US" sz="750" kern="100" dirty="0">
                          <a:effectLst/>
                        </a:rPr>
                        <a:t>'scatter'</a:t>
                      </a:r>
                      <a:r>
                        <a:rPr lang="zh-CN" sz="750" kern="100" dirty="0">
                          <a:effectLst/>
                        </a:rPr>
                        <a:t>：散点图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5019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title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>
                          <a:effectLst/>
                        </a:rPr>
                        <a:t>图形标题，字符串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80044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color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画笔颜色。用颜色缩写，如</a:t>
                      </a:r>
                      <a:r>
                        <a:rPr lang="en-US" sz="750" kern="100" dirty="0">
                          <a:effectLst/>
                        </a:rPr>
                        <a:t>'r'</a:t>
                      </a:r>
                      <a:r>
                        <a:rPr lang="zh-CN" sz="750" kern="100" dirty="0">
                          <a:effectLst/>
                        </a:rPr>
                        <a:t>、</a:t>
                      </a:r>
                      <a:r>
                        <a:rPr lang="en-US" sz="750" kern="100" dirty="0">
                          <a:effectLst/>
                        </a:rPr>
                        <a:t>'b'</a:t>
                      </a:r>
                      <a:r>
                        <a:rPr lang="zh-CN" sz="750" kern="100" dirty="0">
                          <a:effectLst/>
                        </a:rPr>
                        <a:t>，或者</a:t>
                      </a:r>
                      <a:r>
                        <a:rPr lang="en-US" sz="750" kern="100" dirty="0">
                          <a:effectLst/>
                        </a:rPr>
                        <a:t>RGB</a:t>
                      </a:r>
                      <a:r>
                        <a:rPr lang="zh-CN" sz="750" kern="100" dirty="0">
                          <a:effectLst/>
                        </a:rPr>
                        <a:t>值，如</a:t>
                      </a:r>
                      <a:r>
                        <a:rPr lang="en-US" sz="750" kern="100" dirty="0">
                          <a:effectLst/>
                        </a:rPr>
                        <a:t>'#CECECE'</a:t>
                      </a:r>
                      <a:r>
                        <a:rPr lang="zh-CN" sz="750" kern="100" dirty="0">
                          <a:effectLst/>
                        </a:rPr>
                        <a:t>。主要颜色缩写：</a:t>
                      </a:r>
                      <a:r>
                        <a:rPr lang="en-US" sz="750" kern="100" dirty="0">
                          <a:effectLst/>
                        </a:rPr>
                        <a:t>'b'</a:t>
                      </a:r>
                      <a:r>
                        <a:rPr lang="zh-CN" sz="750" kern="100" dirty="0">
                          <a:effectLst/>
                        </a:rPr>
                        <a:t>：</a:t>
                      </a:r>
                      <a:r>
                        <a:rPr lang="en-US" sz="750" kern="100" dirty="0">
                          <a:effectLst/>
                        </a:rPr>
                        <a:t>blue</a:t>
                      </a:r>
                      <a:r>
                        <a:rPr lang="zh-CN" sz="750" kern="100" dirty="0">
                          <a:effectLst/>
                        </a:rPr>
                        <a:t>、</a:t>
                      </a:r>
                      <a:r>
                        <a:rPr lang="en-US" sz="750" kern="100" dirty="0">
                          <a:effectLst/>
                        </a:rPr>
                        <a:t>'c'</a:t>
                      </a:r>
                      <a:r>
                        <a:rPr lang="zh-CN" sz="750" kern="100" dirty="0">
                          <a:effectLst/>
                        </a:rPr>
                        <a:t>：</a:t>
                      </a:r>
                      <a:r>
                        <a:rPr lang="en-US" sz="750" kern="100" dirty="0">
                          <a:effectLst/>
                        </a:rPr>
                        <a:t>cyan</a:t>
                      </a:r>
                      <a:r>
                        <a:rPr lang="zh-CN" sz="750" kern="100" dirty="0">
                          <a:effectLst/>
                        </a:rPr>
                        <a:t>、</a:t>
                      </a:r>
                      <a:r>
                        <a:rPr lang="en-US" sz="750" kern="100" dirty="0">
                          <a:effectLst/>
                        </a:rPr>
                        <a:t>'g'</a:t>
                      </a:r>
                      <a:r>
                        <a:rPr lang="zh-CN" sz="750" kern="100" dirty="0">
                          <a:effectLst/>
                        </a:rPr>
                        <a:t>：</a:t>
                      </a:r>
                      <a:r>
                        <a:rPr lang="en-US" sz="750" kern="100" dirty="0">
                          <a:effectLst/>
                        </a:rPr>
                        <a:t>green</a:t>
                      </a:r>
                      <a:r>
                        <a:rPr lang="zh-CN" sz="750" kern="100" dirty="0">
                          <a:effectLst/>
                        </a:rPr>
                        <a:t>、</a:t>
                      </a:r>
                      <a:r>
                        <a:rPr lang="en-US" sz="750" kern="100" dirty="0">
                          <a:effectLst/>
                        </a:rPr>
                        <a:t>'k'</a:t>
                      </a:r>
                      <a:r>
                        <a:rPr lang="zh-CN" sz="750" kern="100" dirty="0">
                          <a:effectLst/>
                        </a:rPr>
                        <a:t>：</a:t>
                      </a:r>
                      <a:r>
                        <a:rPr lang="en-US" sz="750" kern="100" dirty="0">
                          <a:effectLst/>
                        </a:rPr>
                        <a:t>black</a:t>
                      </a:r>
                      <a:r>
                        <a:rPr lang="zh-CN" sz="750" kern="100" dirty="0">
                          <a:effectLst/>
                        </a:rPr>
                        <a:t>、</a:t>
                      </a:r>
                      <a:r>
                        <a:rPr lang="en-US" sz="750" kern="100" dirty="0">
                          <a:effectLst/>
                        </a:rPr>
                        <a:t>'m'</a:t>
                      </a:r>
                      <a:r>
                        <a:rPr lang="zh-CN" sz="750" kern="100" dirty="0">
                          <a:effectLst/>
                        </a:rPr>
                        <a:t>：</a:t>
                      </a:r>
                      <a:r>
                        <a:rPr lang="en-US" sz="750" kern="100" dirty="0">
                          <a:effectLst/>
                        </a:rPr>
                        <a:t>magenta</a:t>
                      </a:r>
                      <a:r>
                        <a:rPr lang="zh-CN" sz="750" kern="100" dirty="0">
                          <a:effectLst/>
                        </a:rPr>
                        <a:t>、</a:t>
                      </a:r>
                      <a:r>
                        <a:rPr lang="en-US" sz="750" kern="100" dirty="0">
                          <a:effectLst/>
                        </a:rPr>
                        <a:t>'r'</a:t>
                      </a:r>
                      <a:r>
                        <a:rPr lang="zh-CN" sz="750" kern="100" dirty="0">
                          <a:effectLst/>
                        </a:rPr>
                        <a:t>：</a:t>
                      </a:r>
                      <a:r>
                        <a:rPr lang="en-US" sz="750" kern="100" dirty="0">
                          <a:effectLst/>
                        </a:rPr>
                        <a:t>red</a:t>
                      </a:r>
                      <a:r>
                        <a:rPr lang="zh-CN" sz="750" kern="100" dirty="0">
                          <a:effectLst/>
                        </a:rPr>
                        <a:t>、</a:t>
                      </a:r>
                      <a:r>
                        <a:rPr lang="en-US" sz="750" kern="100" dirty="0">
                          <a:effectLst/>
                        </a:rPr>
                        <a:t>'w'</a:t>
                      </a:r>
                      <a:r>
                        <a:rPr lang="zh-CN" sz="750" kern="100" dirty="0">
                          <a:effectLst/>
                        </a:rPr>
                        <a:t>：</a:t>
                      </a:r>
                      <a:r>
                        <a:rPr lang="en-US" sz="750" kern="100" dirty="0">
                          <a:effectLst/>
                        </a:rPr>
                        <a:t>white</a:t>
                      </a:r>
                      <a:r>
                        <a:rPr lang="zh-CN" sz="750" kern="100" dirty="0">
                          <a:effectLst/>
                        </a:rPr>
                        <a:t>、</a:t>
                      </a:r>
                      <a:r>
                        <a:rPr lang="en-US" sz="750" kern="100" dirty="0">
                          <a:effectLst/>
                        </a:rPr>
                        <a:t>'y'</a:t>
                      </a:r>
                      <a:r>
                        <a:rPr lang="zh-CN" sz="750" kern="100" dirty="0">
                          <a:effectLst/>
                        </a:rPr>
                        <a:t>：</a:t>
                      </a:r>
                      <a:r>
                        <a:rPr lang="en-US" sz="750" kern="100" dirty="0">
                          <a:effectLst/>
                        </a:rPr>
                        <a:t>yellow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640905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grid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>
                          <a:effectLst/>
                        </a:rPr>
                        <a:t>图形是否有网格，默认值为</a:t>
                      </a:r>
                      <a:r>
                        <a:rPr lang="en-US" sz="750" kern="100">
                          <a:effectLst/>
                        </a:rPr>
                        <a:t>None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346729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fontsize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坐标轴（包括</a:t>
                      </a:r>
                      <a:r>
                        <a:rPr lang="en-US" sz="750" kern="100" dirty="0">
                          <a:effectLst/>
                        </a:rPr>
                        <a:t>x</a:t>
                      </a:r>
                      <a:r>
                        <a:rPr lang="zh-CN" sz="750" kern="100" dirty="0">
                          <a:effectLst/>
                        </a:rPr>
                        <a:t>轴和</a:t>
                      </a:r>
                      <a:r>
                        <a:rPr lang="en-US" sz="750" kern="100" dirty="0">
                          <a:effectLst/>
                        </a:rPr>
                        <a:t>y</a:t>
                      </a:r>
                      <a:r>
                        <a:rPr lang="zh-CN" sz="750" kern="100" dirty="0">
                          <a:effectLst/>
                        </a:rPr>
                        <a:t>轴）刻度的字体大小。整数，默认值为</a:t>
                      </a:r>
                      <a:r>
                        <a:rPr lang="en-US" sz="750" kern="100" dirty="0">
                          <a:effectLst/>
                        </a:rPr>
                        <a:t>None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709246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alpha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图表的透明度，值为</a:t>
                      </a:r>
                      <a:r>
                        <a:rPr lang="en-US" sz="750" kern="100" dirty="0">
                          <a:effectLst/>
                        </a:rPr>
                        <a:t>0</a:t>
                      </a:r>
                      <a:r>
                        <a:rPr lang="zh-CN" sz="750" kern="100" dirty="0">
                          <a:effectLst/>
                        </a:rPr>
                        <a:t>～</a:t>
                      </a:r>
                      <a:r>
                        <a:rPr lang="en-US" sz="750" kern="100" dirty="0">
                          <a:effectLst/>
                        </a:rPr>
                        <a:t>1</a:t>
                      </a:r>
                      <a:r>
                        <a:rPr lang="zh-CN" sz="750" kern="100" dirty="0">
                          <a:effectLst/>
                        </a:rPr>
                        <a:t>，值越大颜色越深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817374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use_index 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默认为</a:t>
                      </a:r>
                      <a:r>
                        <a:rPr lang="en-US" sz="750" kern="100" dirty="0">
                          <a:effectLst/>
                        </a:rPr>
                        <a:t>True</a:t>
                      </a:r>
                      <a:r>
                        <a:rPr lang="zh-CN" sz="750" kern="100" dirty="0">
                          <a:effectLst/>
                        </a:rPr>
                        <a:t>，用索引作为</a:t>
                      </a:r>
                      <a:r>
                        <a:rPr lang="en-US" sz="750" kern="100" dirty="0">
                          <a:effectLst/>
                        </a:rPr>
                        <a:t>x</a:t>
                      </a:r>
                      <a:r>
                        <a:rPr lang="zh-CN" sz="750" kern="100" dirty="0">
                          <a:effectLst/>
                        </a:rPr>
                        <a:t>轴刻度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8965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linewidth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绘图线宽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073107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linestyle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绘图线型。</a:t>
                      </a:r>
                      <a:r>
                        <a:rPr lang="en-US" sz="750" kern="100" dirty="0">
                          <a:effectLst/>
                        </a:rPr>
                        <a:t>'</a:t>
                      </a:r>
                      <a:r>
                        <a:rPr lang="zh-CN" sz="750" kern="100" dirty="0">
                          <a:effectLst/>
                        </a:rPr>
                        <a:t>‐</a:t>
                      </a:r>
                      <a:r>
                        <a:rPr lang="en-US" sz="750" kern="100" dirty="0">
                          <a:effectLst/>
                        </a:rPr>
                        <a:t>'</a:t>
                      </a:r>
                      <a:r>
                        <a:rPr lang="zh-CN" sz="750" kern="100" dirty="0">
                          <a:effectLst/>
                        </a:rPr>
                        <a:t>：实线；</a:t>
                      </a:r>
                      <a:r>
                        <a:rPr lang="en-US" sz="750" kern="100" dirty="0">
                          <a:effectLst/>
                        </a:rPr>
                        <a:t>'</a:t>
                      </a:r>
                      <a:r>
                        <a:rPr lang="zh-CN" sz="750" kern="100" dirty="0">
                          <a:effectLst/>
                        </a:rPr>
                        <a:t>‐‐</a:t>
                      </a:r>
                      <a:r>
                        <a:rPr lang="en-US" sz="750" kern="100" dirty="0">
                          <a:effectLst/>
                        </a:rPr>
                        <a:t>'</a:t>
                      </a:r>
                      <a:r>
                        <a:rPr lang="zh-CN" sz="750" kern="100" dirty="0">
                          <a:effectLst/>
                        </a:rPr>
                        <a:t>：破折线；</a:t>
                      </a:r>
                      <a:r>
                        <a:rPr lang="en-US" sz="750" kern="100" dirty="0">
                          <a:effectLst/>
                        </a:rPr>
                        <a:t>'</a:t>
                      </a:r>
                      <a:r>
                        <a:rPr lang="zh-CN" sz="750" kern="100" dirty="0">
                          <a:effectLst/>
                        </a:rPr>
                        <a:t>‐</a:t>
                      </a:r>
                      <a:r>
                        <a:rPr lang="en-US" sz="750" kern="100" dirty="0">
                          <a:effectLst/>
                        </a:rPr>
                        <a:t>.'</a:t>
                      </a:r>
                      <a:r>
                        <a:rPr lang="zh-CN" sz="750" kern="100" dirty="0">
                          <a:effectLst/>
                        </a:rPr>
                        <a:t>：点画线；</a:t>
                      </a:r>
                      <a:r>
                        <a:rPr lang="en-US" sz="750" kern="100" dirty="0">
                          <a:effectLst/>
                        </a:rPr>
                        <a:t>': '</a:t>
                      </a:r>
                      <a:r>
                        <a:rPr lang="zh-CN" sz="750" kern="100" dirty="0">
                          <a:effectLst/>
                        </a:rPr>
                        <a:t>：虚线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889568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marker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标记风格。</a:t>
                      </a:r>
                      <a:r>
                        <a:rPr lang="en-US" sz="750" kern="100" dirty="0">
                          <a:effectLst/>
                        </a:rPr>
                        <a:t>'.'</a:t>
                      </a:r>
                      <a:r>
                        <a:rPr lang="zh-CN" sz="750" kern="100" dirty="0">
                          <a:effectLst/>
                        </a:rPr>
                        <a:t>：点；</a:t>
                      </a:r>
                      <a:r>
                        <a:rPr lang="en-US" sz="750" kern="100" dirty="0">
                          <a:effectLst/>
                        </a:rPr>
                        <a:t>','</a:t>
                      </a:r>
                      <a:r>
                        <a:rPr lang="zh-CN" sz="750" kern="100" dirty="0">
                          <a:effectLst/>
                        </a:rPr>
                        <a:t>：像素（极小点）；</a:t>
                      </a:r>
                      <a:r>
                        <a:rPr lang="en-US" sz="750" kern="100" dirty="0">
                          <a:effectLst/>
                        </a:rPr>
                        <a:t>'o'</a:t>
                      </a:r>
                      <a:r>
                        <a:rPr lang="zh-CN" sz="750" kern="100" dirty="0">
                          <a:effectLst/>
                        </a:rPr>
                        <a:t>：实心圈；</a:t>
                      </a:r>
                      <a:r>
                        <a:rPr lang="en-US" sz="750" kern="100" dirty="0">
                          <a:effectLst/>
                        </a:rPr>
                        <a:t>'v'</a:t>
                      </a:r>
                      <a:r>
                        <a:rPr lang="zh-CN" sz="750" kern="100" dirty="0">
                          <a:effectLst/>
                        </a:rPr>
                        <a:t>：倒三角；</a:t>
                      </a:r>
                      <a:r>
                        <a:rPr lang="en-US" sz="750" kern="100" dirty="0">
                          <a:effectLst/>
                        </a:rPr>
                        <a:t>'^'</a:t>
                      </a:r>
                      <a:r>
                        <a:rPr lang="zh-CN" sz="750" kern="100" dirty="0">
                          <a:effectLst/>
                        </a:rPr>
                        <a:t>：上三角；</a:t>
                      </a:r>
                      <a:r>
                        <a:rPr lang="en-US" sz="750" kern="100" dirty="0">
                          <a:effectLst/>
                        </a:rPr>
                        <a:t>'&gt;'</a:t>
                      </a:r>
                      <a:r>
                        <a:rPr lang="zh-CN" sz="750" kern="100" dirty="0">
                          <a:effectLst/>
                        </a:rPr>
                        <a:t>：右三角；</a:t>
                      </a:r>
                      <a:r>
                        <a:rPr lang="en-US" sz="750" kern="100" dirty="0">
                          <a:effectLst/>
                        </a:rPr>
                        <a:t>'&lt;'</a:t>
                      </a:r>
                      <a:r>
                        <a:rPr lang="zh-CN" sz="750" kern="100" dirty="0">
                          <a:effectLst/>
                        </a:rPr>
                        <a:t>：左三角；</a:t>
                      </a:r>
                      <a:r>
                        <a:rPr lang="en-US" sz="750" kern="100" dirty="0">
                          <a:effectLst/>
                        </a:rPr>
                        <a:t>'1'</a:t>
                      </a:r>
                      <a:r>
                        <a:rPr lang="zh-CN" sz="750" kern="100" dirty="0">
                          <a:effectLst/>
                        </a:rPr>
                        <a:t>：下花三角；</a:t>
                      </a:r>
                      <a:r>
                        <a:rPr lang="en-US" sz="750" kern="100" dirty="0">
                          <a:effectLst/>
                        </a:rPr>
                        <a:t>'2'</a:t>
                      </a:r>
                      <a:r>
                        <a:rPr lang="zh-CN" sz="750" kern="100" dirty="0">
                          <a:effectLst/>
                        </a:rPr>
                        <a:t>：上花三角；</a:t>
                      </a:r>
                      <a:r>
                        <a:rPr lang="en-US" sz="750" kern="100" dirty="0">
                          <a:effectLst/>
                        </a:rPr>
                        <a:t>'3'</a:t>
                      </a:r>
                      <a:r>
                        <a:rPr lang="zh-CN" sz="750" kern="100" dirty="0">
                          <a:effectLst/>
                        </a:rPr>
                        <a:t>：左花三角；</a:t>
                      </a:r>
                      <a:r>
                        <a:rPr lang="en-US" sz="750" kern="100" dirty="0">
                          <a:effectLst/>
                        </a:rPr>
                        <a:t>'4'</a:t>
                      </a:r>
                      <a:r>
                        <a:rPr lang="zh-CN" sz="750" kern="100" dirty="0">
                          <a:effectLst/>
                        </a:rPr>
                        <a:t>：右花三角；</a:t>
                      </a:r>
                      <a:r>
                        <a:rPr lang="en-US" sz="750" kern="100" dirty="0">
                          <a:effectLst/>
                        </a:rPr>
                        <a:t>'s'</a:t>
                      </a:r>
                      <a:r>
                        <a:rPr lang="zh-CN" sz="750" kern="100" dirty="0">
                          <a:effectLst/>
                        </a:rPr>
                        <a:t>：实心方形；</a:t>
                      </a:r>
                      <a:r>
                        <a:rPr lang="en-US" sz="750" kern="100" dirty="0">
                          <a:effectLst/>
                        </a:rPr>
                        <a:t>'p'</a:t>
                      </a:r>
                      <a:r>
                        <a:rPr lang="zh-CN" sz="750" kern="100" dirty="0">
                          <a:effectLst/>
                        </a:rPr>
                        <a:t>：实心五角；</a:t>
                      </a:r>
                      <a:r>
                        <a:rPr lang="en-US" sz="750" kern="100" dirty="0">
                          <a:effectLst/>
                        </a:rPr>
                        <a:t>'*'</a:t>
                      </a:r>
                      <a:r>
                        <a:rPr lang="zh-CN" sz="750" kern="100" dirty="0">
                          <a:effectLst/>
                        </a:rPr>
                        <a:t>：星形；</a:t>
                      </a:r>
                      <a:r>
                        <a:rPr lang="en-US" sz="750" kern="100" dirty="0">
                          <a:effectLst/>
                        </a:rPr>
                        <a:t>'h'/'H'</a:t>
                      </a:r>
                      <a:r>
                        <a:rPr lang="zh-CN" sz="750" kern="100" dirty="0">
                          <a:effectLst/>
                        </a:rPr>
                        <a:t>：竖</a:t>
                      </a:r>
                      <a:r>
                        <a:rPr lang="en-US" sz="750" kern="100" dirty="0">
                          <a:effectLst/>
                        </a:rPr>
                        <a:t>/</a:t>
                      </a:r>
                      <a:r>
                        <a:rPr lang="zh-CN" sz="750" kern="100" dirty="0">
                          <a:effectLst/>
                        </a:rPr>
                        <a:t>横六边形；</a:t>
                      </a:r>
                      <a:r>
                        <a:rPr lang="en-US" sz="750" kern="100" dirty="0">
                          <a:effectLst/>
                        </a:rPr>
                        <a:t>'|'</a:t>
                      </a:r>
                      <a:r>
                        <a:rPr lang="zh-CN" sz="750" kern="100" dirty="0">
                          <a:effectLst/>
                        </a:rPr>
                        <a:t>：垂直线；</a:t>
                      </a:r>
                      <a:r>
                        <a:rPr lang="en-US" sz="750" kern="100" dirty="0">
                          <a:effectLst/>
                        </a:rPr>
                        <a:t>'+'</a:t>
                      </a:r>
                      <a:r>
                        <a:rPr lang="zh-CN" sz="750" kern="100" dirty="0">
                          <a:effectLst/>
                        </a:rPr>
                        <a:t>：十字；</a:t>
                      </a:r>
                      <a:r>
                        <a:rPr lang="en-US" sz="750" kern="100" dirty="0">
                          <a:effectLst/>
                        </a:rPr>
                        <a:t>'x'</a:t>
                      </a:r>
                      <a:r>
                        <a:rPr lang="zh-CN" sz="750" kern="100" dirty="0">
                          <a:effectLst/>
                        </a:rPr>
                        <a:t>：</a:t>
                      </a:r>
                      <a:r>
                        <a:rPr lang="en-US" sz="750" kern="100" dirty="0">
                          <a:effectLst/>
                        </a:rPr>
                        <a:t>x</a:t>
                      </a:r>
                      <a:r>
                        <a:rPr lang="zh-CN" sz="750" kern="100" dirty="0">
                          <a:effectLst/>
                        </a:rPr>
                        <a:t>；</a:t>
                      </a:r>
                      <a:r>
                        <a:rPr lang="en-US" sz="750" kern="100" dirty="0">
                          <a:effectLst/>
                        </a:rPr>
                        <a:t>'D'</a:t>
                      </a:r>
                      <a:r>
                        <a:rPr lang="zh-CN" sz="750" kern="100" dirty="0">
                          <a:effectLst/>
                        </a:rPr>
                        <a:t>：菱形；</a:t>
                      </a:r>
                      <a:r>
                        <a:rPr lang="en-US" sz="750" kern="100" dirty="0">
                          <a:effectLst/>
                        </a:rPr>
                        <a:t>'d'</a:t>
                      </a:r>
                      <a:r>
                        <a:rPr lang="zh-CN" sz="750" kern="100" dirty="0">
                          <a:effectLst/>
                        </a:rPr>
                        <a:t>：瘦菱形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05023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xlim</a:t>
                      </a:r>
                      <a:r>
                        <a:rPr lang="zh-CN" sz="750" kern="100">
                          <a:effectLst/>
                        </a:rPr>
                        <a:t>、</a:t>
                      </a:r>
                      <a:r>
                        <a:rPr lang="en-US" sz="750" kern="100">
                          <a:effectLst/>
                        </a:rPr>
                        <a:t>ylim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x</a:t>
                      </a:r>
                      <a:r>
                        <a:rPr lang="zh-CN" sz="750" kern="100" dirty="0">
                          <a:effectLst/>
                        </a:rPr>
                        <a:t>轴、</a:t>
                      </a:r>
                      <a:r>
                        <a:rPr lang="en-US" sz="750" kern="100" dirty="0">
                          <a:effectLst/>
                        </a:rPr>
                        <a:t>y</a:t>
                      </a:r>
                      <a:r>
                        <a:rPr lang="zh-CN" sz="750" kern="100" dirty="0">
                          <a:effectLst/>
                        </a:rPr>
                        <a:t>轴的范围，二元组表示最小值和最大值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685257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ax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axes</a:t>
                      </a:r>
                      <a:r>
                        <a:rPr lang="zh-CN" sz="750" kern="100" dirty="0">
                          <a:effectLst/>
                        </a:rPr>
                        <a:t>对象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323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6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animBg="1"/>
      <p:bldP spid="13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4.1.3 Matplotlib</a:t>
            </a:r>
            <a:r>
              <a:rPr lang="zh-CN" altLang="en-US" dirty="0"/>
              <a:t>精细绘图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5BCFB31-C3B5-4AAB-8E5B-0EA8DF60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436"/>
            <a:ext cx="7886700" cy="164059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基本步骤</a:t>
            </a:r>
            <a:endParaRPr lang="en-US" altLang="zh-CN" dirty="0"/>
          </a:p>
          <a:p>
            <a:pPr lvl="1"/>
            <a:r>
              <a:rPr lang="zh-CN" altLang="en-US" dirty="0"/>
              <a:t>导入</a:t>
            </a:r>
            <a:r>
              <a:rPr lang="en-US" altLang="zh-CN" dirty="0"/>
              <a:t>matplotlib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，导入</a:t>
            </a:r>
            <a:r>
              <a:rPr lang="en-US" altLang="zh-CN" dirty="0"/>
              <a:t>matplotlib</a:t>
            </a:r>
            <a:r>
              <a:rPr lang="zh-CN" altLang="en-US" dirty="0"/>
              <a:t>的</a:t>
            </a:r>
            <a:r>
              <a:rPr lang="en-US" altLang="zh-CN" dirty="0" err="1"/>
              <a:t>pyplot</a:t>
            </a:r>
            <a:r>
              <a:rPr lang="zh-CN" altLang="en-US" dirty="0"/>
              <a:t>模块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figure</a:t>
            </a:r>
            <a:r>
              <a:rPr lang="zh-CN" altLang="en-US" dirty="0"/>
              <a:t>对象</a:t>
            </a:r>
            <a:r>
              <a:rPr lang="en-US" altLang="zh-CN" dirty="0"/>
              <a:t>,matplotlib</a:t>
            </a:r>
            <a:r>
              <a:rPr lang="zh-CN" altLang="en-US" dirty="0"/>
              <a:t>的图像都位于</a:t>
            </a:r>
            <a:r>
              <a:rPr lang="en-US" altLang="zh-CN" dirty="0"/>
              <a:t>figure</a:t>
            </a:r>
            <a:r>
              <a:rPr lang="zh-CN" altLang="en-US" dirty="0"/>
              <a:t>对象内</a:t>
            </a:r>
          </a:p>
          <a:p>
            <a:pPr lvl="1"/>
            <a:r>
              <a:rPr lang="zh-CN" altLang="en-US" dirty="0"/>
              <a:t>绘图：利用</a:t>
            </a:r>
            <a:r>
              <a:rPr lang="en-US" altLang="zh-CN" dirty="0" err="1"/>
              <a:t>pyplot</a:t>
            </a:r>
            <a:r>
              <a:rPr lang="zh-CN" altLang="en-US" dirty="0"/>
              <a:t>的绘图函数</a:t>
            </a:r>
            <a:r>
              <a:rPr lang="en-US" altLang="zh-CN" dirty="0"/>
              <a:t>plot()</a:t>
            </a:r>
            <a:r>
              <a:rPr lang="zh-CN" altLang="en-US" dirty="0"/>
              <a:t> 或</a:t>
            </a:r>
            <a:r>
              <a:rPr lang="en-US" altLang="zh-CN" dirty="0"/>
              <a:t>pandas</a:t>
            </a:r>
            <a:r>
              <a:rPr lang="zh-CN" altLang="en-US" dirty="0"/>
              <a:t>绘图</a:t>
            </a:r>
            <a:endParaRPr lang="en-US" altLang="zh-CN" dirty="0"/>
          </a:p>
          <a:p>
            <a:pPr lvl="1"/>
            <a:r>
              <a:rPr lang="zh-CN" altLang="en-US" dirty="0"/>
              <a:t>设置图元：</a:t>
            </a:r>
            <a:r>
              <a:rPr lang="en-US" altLang="zh-CN" dirty="0" err="1"/>
              <a:t>plt</a:t>
            </a:r>
            <a:r>
              <a:rPr lang="zh-CN" altLang="en-US" dirty="0"/>
              <a:t>的图元设置函数，实现图形精细控制</a:t>
            </a:r>
          </a:p>
          <a:p>
            <a:pPr lvl="2"/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A8D1116-AAE6-406D-BF80-40F0605040C4}"/>
              </a:ext>
            </a:extLst>
          </p:cNvPr>
          <p:cNvSpPr txBox="1">
            <a:spLocks/>
          </p:cNvSpPr>
          <p:nvPr/>
        </p:nvSpPr>
        <p:spPr>
          <a:xfrm>
            <a:off x="628650" y="3667612"/>
            <a:ext cx="7886700" cy="383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4-1</a:t>
            </a:r>
            <a:r>
              <a:rPr lang="zh-CN" altLang="en-US" b="1" dirty="0"/>
              <a:t>（</a:t>
            </a:r>
            <a:r>
              <a:rPr lang="zh-CN" altLang="en-US" dirty="0"/>
              <a:t>续）</a:t>
            </a:r>
            <a:r>
              <a:rPr lang="en-US" altLang="zh-CN" dirty="0"/>
              <a:t>: </a:t>
            </a:r>
            <a:r>
              <a:rPr lang="zh-CN" altLang="en-US" dirty="0"/>
              <a:t>绘制</a:t>
            </a:r>
            <a:r>
              <a:rPr lang="en-US" altLang="zh-CN" dirty="0"/>
              <a:t>2010-2016</a:t>
            </a:r>
            <a:r>
              <a:rPr lang="zh-CN" altLang="en-US" dirty="0"/>
              <a:t>年我国</a:t>
            </a:r>
            <a:r>
              <a:rPr lang="en-US" altLang="zh-CN" dirty="0"/>
              <a:t>GDP</a:t>
            </a:r>
            <a:r>
              <a:rPr lang="zh-CN" altLang="en-US" dirty="0"/>
              <a:t>折线图</a:t>
            </a: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54EB2CCD-C92A-4F10-B4AC-7ABB0554105E}"/>
              </a:ext>
            </a:extLst>
          </p:cNvPr>
          <p:cNvSpPr txBox="1"/>
          <p:nvPr/>
        </p:nvSpPr>
        <p:spPr>
          <a:xfrm>
            <a:off x="1162033" y="4097000"/>
            <a:ext cx="5276850" cy="23544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matplotlib.pyplot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as 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导入绘图库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plt.figure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  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创建绘图对象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GDPdata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=[[41.3,48.9,54.0,59.5,64.4,68.9,74.4]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准备绘图的序列数据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GDPdata,color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="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red",linewidth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=2,linestyle='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dashed',marker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o',label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='GDP')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精细设置图元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plt.title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('2010~2016 GDP: Trillion')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plt.xlim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(0,6)          #x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轴绘图范围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plt.ylim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(35,75)      #y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轴绘图范围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plt.xticks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(range(0,7),('2010','2011','2012','2013','2014','2015','2016'))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将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轴刻度映射为字符串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plt.legend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='upper right')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在右上角显示图例说明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plt.grid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显示网格线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plt.show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显示并关闭绘图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线形标注 2 9">
            <a:extLst>
              <a:ext uri="{FF2B5EF4-FFF2-40B4-BE49-F238E27FC236}">
                <a16:creationId xmlns:a16="http://schemas.microsoft.com/office/drawing/2014/main" id="{D6D1D322-3437-41E2-BF4C-9A8F4008C2BF}"/>
              </a:ext>
            </a:extLst>
          </p:cNvPr>
          <p:cNvSpPr/>
          <p:nvPr/>
        </p:nvSpPr>
        <p:spPr>
          <a:xfrm>
            <a:off x="5816976" y="6120306"/>
            <a:ext cx="2324364" cy="662369"/>
          </a:xfrm>
          <a:prstGeom prst="borderCallout2">
            <a:avLst>
              <a:gd name="adj1" fmla="val 47378"/>
              <a:gd name="adj2" fmla="val -483"/>
              <a:gd name="adj3" fmla="val 42501"/>
              <a:gd name="adj4" fmla="val -33075"/>
              <a:gd name="adj5" fmla="val 26852"/>
              <a:gd name="adj6" fmla="val -170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/>
              <a:t>图元添加完后，再调用</a:t>
            </a:r>
            <a:r>
              <a:rPr lang="en-US" altLang="zh-CN" sz="1200" b="1" dirty="0"/>
              <a:t>show()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/>
              <a:t>显示图像</a:t>
            </a:r>
            <a:endParaRPr lang="en-US" altLang="zh-CN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/>
              <a:t>图形绘制过程关闭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5191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  <p:bldP spid="11" grpId="0" build="p"/>
      <p:bldP spid="12" grpId="0" animBg="1"/>
      <p:bldP spid="13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多子图绘制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80" y="1682497"/>
            <a:ext cx="7711440" cy="14840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ym typeface="+mn-ea"/>
              </a:rPr>
              <a:t>figure</a:t>
            </a:r>
            <a:r>
              <a:rPr lang="zh-CN" altLang="en-US" dirty="0">
                <a:sym typeface="+mn-ea"/>
              </a:rPr>
              <a:t>对象内可绘制多个子图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创建子图对象</a:t>
            </a:r>
            <a:r>
              <a:rPr lang="en-US" altLang="zh-CN" dirty="0">
                <a:sym typeface="+mn-ea"/>
              </a:rPr>
              <a:t>axes</a:t>
            </a:r>
            <a:r>
              <a:rPr lang="zh-CN" altLang="en-US" dirty="0">
                <a:sym typeface="+mn-ea"/>
              </a:rPr>
              <a:t>，在子图上绘制图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可使用</a:t>
            </a:r>
            <a:r>
              <a:rPr lang="en-US" altLang="zh-CN" dirty="0" err="1">
                <a:sym typeface="+mn-ea"/>
              </a:rPr>
              <a:t>pyplot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axes</a:t>
            </a:r>
            <a:r>
              <a:rPr lang="zh-CN" altLang="en-US" dirty="0">
                <a:sym typeface="+mn-ea"/>
              </a:rPr>
              <a:t>对象提供的绘图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可</a:t>
            </a:r>
            <a:r>
              <a:rPr lang="en-US" altLang="zh-CN" dirty="0">
                <a:sym typeface="+mn-ea"/>
              </a:rPr>
              <a:t>pandas</a:t>
            </a:r>
            <a:r>
              <a:rPr lang="zh-CN" altLang="en-US" dirty="0">
                <a:sym typeface="+mn-ea"/>
              </a:rPr>
              <a:t>绘图</a:t>
            </a:r>
            <a:endParaRPr lang="en-US" altLang="zh-CN" dirty="0">
              <a:sym typeface="+mn-ea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279241" y="3166556"/>
            <a:ext cx="7711440" cy="1287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sym typeface="+mn-ea"/>
              </a:rPr>
              <a:t>创建子图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b="1" dirty="0" err="1"/>
              <a:t>figure.add_subplot</a:t>
            </a:r>
            <a:r>
              <a:rPr lang="en-US" altLang="zh-CN" b="1" dirty="0"/>
              <a:t>(</a:t>
            </a:r>
            <a:r>
              <a:rPr lang="en-US" altLang="zh-CN" b="1" dirty="0" err="1"/>
              <a:t>numRows</a:t>
            </a:r>
            <a:r>
              <a:rPr lang="en-US" altLang="zh-CN" b="1" dirty="0"/>
              <a:t>, </a:t>
            </a:r>
            <a:r>
              <a:rPr lang="en-US" altLang="zh-CN" b="1" dirty="0" err="1"/>
              <a:t>numCols</a:t>
            </a:r>
            <a:r>
              <a:rPr lang="en-US" altLang="zh-CN" b="1" dirty="0"/>
              <a:t>, </a:t>
            </a:r>
            <a:r>
              <a:rPr lang="en-US" altLang="zh-CN" b="1" dirty="0" err="1"/>
              <a:t>plotNum</a:t>
            </a:r>
            <a:r>
              <a:rPr lang="en-US" altLang="zh-CN" b="1" dirty="0"/>
              <a:t>)</a:t>
            </a:r>
            <a:endParaRPr lang="zh-CN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07735C-2882-4CD4-8523-5B61C0C99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77611"/>
              </p:ext>
            </p:extLst>
          </p:nvPr>
        </p:nvGraphicFramePr>
        <p:xfrm>
          <a:off x="1500378" y="4454017"/>
          <a:ext cx="4796790" cy="1467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1590">
                  <a:extLst>
                    <a:ext uri="{9D8B030D-6E8A-4147-A177-3AD203B41FA5}">
                      <a16:colId xmlns:a16="http://schemas.microsoft.com/office/drawing/2014/main" val="12820505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84748908"/>
                    </a:ext>
                  </a:extLst>
                </a:gridCol>
              </a:tblGrid>
              <a:tr h="410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参数说明：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3987602"/>
                  </a:ext>
                </a:extLst>
              </a:tr>
              <a:tr h="329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numRows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绘图区域被分成</a:t>
                      </a:r>
                      <a:r>
                        <a:rPr lang="en-US" sz="1200" dirty="0" err="1">
                          <a:effectLst/>
                        </a:rPr>
                        <a:t>numRows</a:t>
                      </a:r>
                      <a:r>
                        <a:rPr lang="zh-CN" sz="1200" dirty="0">
                          <a:effectLst/>
                          <a:highlight>
                            <a:srgbClr val="FFFF00"/>
                          </a:highlight>
                        </a:rPr>
                        <a:t>行</a:t>
                      </a:r>
                      <a:endParaRPr lang="zh-CN" sz="1200" dirty="0"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0925261"/>
                  </a:ext>
                </a:extLst>
              </a:tr>
              <a:tr h="3171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numCols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绘图区域被分成</a:t>
                      </a:r>
                      <a:r>
                        <a:rPr lang="en-US" sz="1200" dirty="0" err="1">
                          <a:effectLst/>
                        </a:rPr>
                        <a:t>numCols</a:t>
                      </a:r>
                      <a:r>
                        <a:rPr lang="zh-CN" sz="1200" dirty="0">
                          <a:effectLst/>
                          <a:highlight>
                            <a:srgbClr val="FFFF00"/>
                          </a:highlight>
                        </a:rPr>
                        <a:t>列</a:t>
                      </a:r>
                      <a:endParaRPr lang="zh-CN" sz="1200" dirty="0"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2567565"/>
                  </a:ext>
                </a:extLst>
              </a:tr>
              <a:tr h="410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plotNum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highlight>
                            <a:srgbClr val="FFFF00"/>
                          </a:highlight>
                        </a:rPr>
                        <a:t>创建的</a:t>
                      </a: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axes</a:t>
                      </a:r>
                      <a:r>
                        <a:rPr lang="zh-CN" sz="1200" dirty="0">
                          <a:effectLst/>
                          <a:highlight>
                            <a:srgbClr val="FFFF00"/>
                          </a:highlight>
                        </a:rPr>
                        <a:t>对象所在的区域</a:t>
                      </a:r>
                      <a:endParaRPr lang="zh-CN" sz="1200" dirty="0"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845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51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多子图绘制实例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297529" y="1690688"/>
            <a:ext cx="7711440" cy="78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b="1" dirty="0">
                <a:sym typeface="+mn-ea"/>
              </a:rPr>
              <a:t>例</a:t>
            </a:r>
            <a:r>
              <a:rPr lang="en-US" altLang="zh-CN" b="1" dirty="0">
                <a:sym typeface="+mn-ea"/>
              </a:rPr>
              <a:t>4-2</a:t>
            </a:r>
            <a:r>
              <a:rPr lang="zh-CN" altLang="en-US" dirty="0">
                <a:sym typeface="+mn-ea"/>
              </a:rPr>
              <a:t>：用多个子图绘制</a:t>
            </a:r>
            <a:r>
              <a:rPr lang="en-US" altLang="zh-CN" dirty="0">
                <a:sym typeface="+mn-ea"/>
              </a:rPr>
              <a:t>2010~2016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GDP</a:t>
            </a:r>
            <a:r>
              <a:rPr lang="zh-CN" altLang="en-US" dirty="0">
                <a:sym typeface="+mn-ea"/>
              </a:rPr>
              <a:t>状况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799D1D-B9F9-41CE-B5B5-CF1C4E2E9FB7}"/>
              </a:ext>
            </a:extLst>
          </p:cNvPr>
          <p:cNvSpPr txBox="1"/>
          <p:nvPr/>
        </p:nvSpPr>
        <p:spPr>
          <a:xfrm>
            <a:off x="1042416" y="4840223"/>
            <a:ext cx="6315868" cy="1708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 pandas import Series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data=Series([4.13,4.89,5.4,5.95,6.44,6.89,7.44],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index=['2010','2011','2012','2013','2014','2015','2016'])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plt.figure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=(6,6)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#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定义图形大小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ax1=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fig.add_subplot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(2,1,1)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创建子图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ax1.plot(data)         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AxesSubplot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绘制折线图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ax2=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fig.add_subplot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(2,2,3)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创建子图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(kind='bar',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use_index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True,fontsize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small',ax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=ax2)#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</a:t>
            </a:r>
            <a:r>
              <a:rPr lang="en-US" alt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andas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绘柱状图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ax3=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fig.add_subplot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(2,2,4)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创建子图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(kind='box',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='small',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xticks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=[],ax=ax3)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pandas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绘柱状图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线形标注 2 9">
            <a:extLst>
              <a:ext uri="{FF2B5EF4-FFF2-40B4-BE49-F238E27FC236}">
                <a16:creationId xmlns:a16="http://schemas.microsoft.com/office/drawing/2014/main" id="{9042E666-7C21-4110-B5B4-2B16F84129F5}"/>
              </a:ext>
            </a:extLst>
          </p:cNvPr>
          <p:cNvSpPr/>
          <p:nvPr/>
        </p:nvSpPr>
        <p:spPr>
          <a:xfrm>
            <a:off x="6106404" y="3465923"/>
            <a:ext cx="2324364" cy="662369"/>
          </a:xfrm>
          <a:prstGeom prst="borderCallout2">
            <a:avLst>
              <a:gd name="adj1" fmla="val 47378"/>
              <a:gd name="adj2" fmla="val -483"/>
              <a:gd name="adj3" fmla="val 42501"/>
              <a:gd name="adj4" fmla="val -33075"/>
              <a:gd name="adj5" fmla="val 321158"/>
              <a:gd name="adj6" fmla="val -98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/>
              <a:t>创建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个子图，绘制</a:t>
            </a:r>
            <a:endParaRPr lang="en-US" altLang="zh-CN" sz="1200" b="1" dirty="0"/>
          </a:p>
          <a:p>
            <a:r>
              <a:rPr lang="zh-CN" altLang="en-US" sz="1200" b="1" dirty="0"/>
              <a:t>再创建，再绘制</a:t>
            </a:r>
            <a:endParaRPr lang="en-US" altLang="zh-CN" sz="1200" b="1" dirty="0"/>
          </a:p>
          <a:p>
            <a:r>
              <a:rPr lang="zh-CN" altLang="en-US" sz="1200" b="1" dirty="0"/>
              <a:t>创建过程中，子图总数是可变的</a:t>
            </a:r>
            <a:endParaRPr lang="en-US" altLang="zh-CN" sz="1200" b="1" dirty="0"/>
          </a:p>
        </p:txBody>
      </p:sp>
      <p:pic>
        <p:nvPicPr>
          <p:cNvPr id="9219" name="Picture 3" descr="4t4">
            <a:extLst>
              <a:ext uri="{FF2B5EF4-FFF2-40B4-BE49-F238E27FC236}">
                <a16:creationId xmlns:a16="http://schemas.microsoft.com/office/drawing/2014/main" id="{61856798-DA8E-4720-B0AE-2C176D790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" y="2402619"/>
            <a:ext cx="28765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45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8" grpId="0" animBg="1"/>
      <p:bldP spid="9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E8AD7E5-8F57-42DD-8D8B-92869DB5E4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2362" y="4715050"/>
            <a:ext cx="2781300" cy="1920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设置图元和说明</a:t>
            </a:r>
          </a:p>
        </p:txBody>
      </p:sp>
      <p:sp>
        <p:nvSpPr>
          <p:cNvPr id="6" name="矩形 5"/>
          <p:cNvSpPr/>
          <p:nvPr/>
        </p:nvSpPr>
        <p:spPr>
          <a:xfrm>
            <a:off x="474726" y="2862486"/>
            <a:ext cx="5430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b="1" dirty="0"/>
              <a:t>例</a:t>
            </a:r>
            <a:r>
              <a:rPr lang="en-US" altLang="zh-CN" sz="2000" b="1" dirty="0"/>
              <a:t>4-3</a:t>
            </a:r>
            <a:r>
              <a:rPr lang="zh-CN" altLang="en-US" sz="2000" dirty="0"/>
              <a:t>：为图</a:t>
            </a:r>
            <a:r>
              <a:rPr lang="en-US" altLang="zh-CN" sz="2000" dirty="0"/>
              <a:t>4-2</a:t>
            </a:r>
            <a:r>
              <a:rPr lang="zh-CN" altLang="en-US" sz="2000" dirty="0"/>
              <a:t>增加注解、坐标轴标题</a:t>
            </a:r>
            <a:endParaRPr lang="en-US" altLang="zh-CN" sz="20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50BFCB7-EF92-4252-83AB-D238B58C0723}"/>
              </a:ext>
            </a:extLst>
          </p:cNvPr>
          <p:cNvGraphicFramePr>
            <a:graphicFrameLocks noGrp="1"/>
          </p:cNvGraphicFramePr>
          <p:nvPr/>
        </p:nvGraphicFramePr>
        <p:xfrm>
          <a:off x="4979728" y="1092693"/>
          <a:ext cx="3558658" cy="1543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5954">
                  <a:extLst>
                    <a:ext uri="{9D8B030D-6E8A-4147-A177-3AD203B41FA5}">
                      <a16:colId xmlns:a16="http://schemas.microsoft.com/office/drawing/2014/main" val="1848248381"/>
                    </a:ext>
                  </a:extLst>
                </a:gridCol>
                <a:gridCol w="1822704">
                  <a:extLst>
                    <a:ext uri="{9D8B030D-6E8A-4147-A177-3AD203B41FA5}">
                      <a16:colId xmlns:a16="http://schemas.microsoft.com/office/drawing/2014/main" val="33912195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函数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说明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7015705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plt.title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设置图标题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47771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plt.xlabel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plt.ylabel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设置</a:t>
                      </a:r>
                      <a:r>
                        <a:rPr lang="en-US" sz="1100">
                          <a:effectLst/>
                        </a:rPr>
                        <a:t>x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y</a:t>
                      </a:r>
                      <a:r>
                        <a:rPr lang="zh-CN" sz="1100">
                          <a:effectLst/>
                        </a:rPr>
                        <a:t>轴标题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41322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plt.xlim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plt.ylim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设置</a:t>
                      </a:r>
                      <a:r>
                        <a:rPr lang="en-US" sz="1100">
                          <a:effectLst/>
                        </a:rPr>
                        <a:t>x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y</a:t>
                      </a:r>
                      <a:r>
                        <a:rPr lang="zh-CN" sz="1100">
                          <a:effectLst/>
                        </a:rPr>
                        <a:t>轴刻度范围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695946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plt.xticks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plt.yticks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设置</a:t>
                      </a:r>
                      <a:r>
                        <a:rPr lang="en-US" sz="1100" dirty="0">
                          <a:effectLst/>
                        </a:rPr>
                        <a:t>x</a:t>
                      </a:r>
                      <a:r>
                        <a:rPr lang="zh-CN" sz="1100" dirty="0">
                          <a:effectLst/>
                        </a:rPr>
                        <a:t>、</a:t>
                      </a:r>
                      <a:r>
                        <a:rPr lang="en-US" sz="1100" dirty="0">
                          <a:effectLst/>
                        </a:rPr>
                        <a:t>y</a:t>
                      </a:r>
                      <a:r>
                        <a:rPr lang="zh-CN" sz="1100" dirty="0">
                          <a:effectLst/>
                        </a:rPr>
                        <a:t>轴刻度值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876346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plt.legend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添加图例说明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79789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plt.grid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显示网格线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0014155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plt.text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添加注解文字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838431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plt.annotate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添加注释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2365611"/>
                  </a:ext>
                </a:extLst>
              </a:tr>
            </a:tbl>
          </a:graphicData>
        </a:graphic>
      </p:graphicFrame>
      <p:sp>
        <p:nvSpPr>
          <p:cNvPr id="15" name="文本框 7">
            <a:extLst>
              <a:ext uri="{FF2B5EF4-FFF2-40B4-BE49-F238E27FC236}">
                <a16:creationId xmlns:a16="http://schemas.microsoft.com/office/drawing/2014/main" id="{D58212DC-F3F4-4D88-B781-A0D0248C3368}"/>
              </a:ext>
            </a:extLst>
          </p:cNvPr>
          <p:cNvSpPr txBox="1"/>
          <p:nvPr/>
        </p:nvSpPr>
        <p:spPr>
          <a:xfrm>
            <a:off x="474726" y="3310294"/>
            <a:ext cx="5276850" cy="1223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(title='2010~2016 GDP',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LineWidth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=2, marker='o',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linestyle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dashed',color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r',grid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True,alpha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=0.9)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annotate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('turning point',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=(1,</a:t>
            </a:r>
            <a:r>
              <a:rPr lang="en-US" alt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48.5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xytext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=(0.5,</a:t>
            </a:r>
            <a:r>
              <a:rPr lang="en-US" alt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42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arrowprops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dict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arrowstyle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='-&gt;'))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text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(1.8,7</a:t>
            </a:r>
            <a:r>
              <a:rPr lang="en-US" alt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,'GDP keeps booming!',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='larger')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('Year',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=12) 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ylabel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(‘GDP</a:t>
            </a:r>
            <a:r>
              <a:rPr lang="zh-CN" alt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Trillion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=12) 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2B6B080-7C28-49CB-8576-E91208A40425}"/>
              </a:ext>
            </a:extLst>
          </p:cNvPr>
          <p:cNvSpPr/>
          <p:nvPr/>
        </p:nvSpPr>
        <p:spPr>
          <a:xfrm>
            <a:off x="5635752" y="5882640"/>
            <a:ext cx="1167384" cy="4754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97A3D5E-1D24-452D-99F8-C5549E67448B}"/>
              </a:ext>
            </a:extLst>
          </p:cNvPr>
          <p:cNvSpPr/>
          <p:nvPr/>
        </p:nvSpPr>
        <p:spPr>
          <a:xfrm>
            <a:off x="5989320" y="4933045"/>
            <a:ext cx="1167384" cy="2865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1B77158-1D50-42C8-97DD-B57A766BA3B7}"/>
              </a:ext>
            </a:extLst>
          </p:cNvPr>
          <p:cNvSpPr/>
          <p:nvPr/>
        </p:nvSpPr>
        <p:spPr>
          <a:xfrm>
            <a:off x="5100007" y="5171585"/>
            <a:ext cx="264533" cy="93355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03C06F7-4A3A-4A2C-8499-E2DE4DC52F48}"/>
              </a:ext>
            </a:extLst>
          </p:cNvPr>
          <p:cNvSpPr/>
          <p:nvPr/>
        </p:nvSpPr>
        <p:spPr>
          <a:xfrm>
            <a:off x="6050280" y="4702367"/>
            <a:ext cx="1167384" cy="1406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保存图表到文件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260953" y="1784891"/>
            <a:ext cx="7711440" cy="1019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sym typeface="+mn-ea"/>
              </a:rPr>
              <a:t>保存函数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b="1" dirty="0" err="1"/>
              <a:t>figure.savefig</a:t>
            </a:r>
            <a:r>
              <a:rPr lang="en-US" altLang="zh-CN" b="1" dirty="0"/>
              <a:t>(</a:t>
            </a:r>
            <a:r>
              <a:rPr lang="en-US" altLang="zh-CN" b="1" dirty="0" err="1"/>
              <a:t>filename,dpi,bbox_inches</a:t>
            </a:r>
            <a:r>
              <a:rPr lang="en-US" altLang="zh-CN" b="1" dirty="0"/>
              <a:t>)</a:t>
            </a:r>
          </a:p>
          <a:p>
            <a:pPr marL="457200" lvl="1" indent="0">
              <a:buNone/>
            </a:pPr>
            <a:r>
              <a:rPr lang="en-US" altLang="zh-CN" b="1" dirty="0" err="1"/>
              <a:t>plt.savefig</a:t>
            </a:r>
            <a:r>
              <a:rPr lang="en-US" altLang="zh-CN" b="1" dirty="0"/>
              <a:t>(</a:t>
            </a:r>
            <a:r>
              <a:rPr lang="en-US" altLang="zh-CN" b="1" dirty="0" err="1"/>
              <a:t>filename,dpi,bbox_inches</a:t>
            </a:r>
            <a:r>
              <a:rPr lang="en-US" altLang="zh-CN" b="1" dirty="0"/>
              <a:t>)</a:t>
            </a:r>
            <a:endParaRPr lang="zh-CN" altLang="zh-CN" b="1" dirty="0"/>
          </a:p>
          <a:p>
            <a:pPr marL="457200" lvl="1" indent="0">
              <a:buNone/>
            </a:pP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0AF2301-6958-44CB-9CCF-CECF58EBD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38479"/>
              </p:ext>
            </p:extLst>
          </p:nvPr>
        </p:nvGraphicFramePr>
        <p:xfrm>
          <a:off x="1335024" y="3132193"/>
          <a:ext cx="6224016" cy="1644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419">
                  <a:extLst>
                    <a:ext uri="{9D8B030D-6E8A-4147-A177-3AD203B41FA5}">
                      <a16:colId xmlns:a16="http://schemas.microsoft.com/office/drawing/2014/main" val="3314200278"/>
                    </a:ext>
                  </a:extLst>
                </a:gridCol>
                <a:gridCol w="4969597">
                  <a:extLst>
                    <a:ext uri="{9D8B030D-6E8A-4147-A177-3AD203B41FA5}">
                      <a16:colId xmlns:a16="http://schemas.microsoft.com/office/drawing/2014/main" val="1804677714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参数说明：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8146392"/>
                  </a:ext>
                </a:extLst>
              </a:tr>
              <a:tr h="410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filename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文件路径及文件名，文件类型可以是</a:t>
                      </a: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jpg</a:t>
                      </a:r>
                      <a:r>
                        <a:rPr lang="zh-CN" sz="1200" dirty="0">
                          <a:effectLst/>
                          <a:highlight>
                            <a:srgbClr val="FFFF00"/>
                          </a:highlight>
                        </a:rPr>
                        <a:t>、</a:t>
                      </a:r>
                      <a:r>
                        <a:rPr lang="en-US" sz="1200" dirty="0" err="1">
                          <a:effectLst/>
                          <a:highlight>
                            <a:srgbClr val="FFFF00"/>
                          </a:highlight>
                        </a:rPr>
                        <a:t>png</a:t>
                      </a:r>
                      <a:r>
                        <a:rPr lang="zh-CN" sz="1200" dirty="0">
                          <a:effectLst/>
                          <a:highlight>
                            <a:srgbClr val="FFFF00"/>
                          </a:highlight>
                        </a:rPr>
                        <a:t>、</a:t>
                      </a: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pdf</a:t>
                      </a:r>
                      <a:r>
                        <a:rPr lang="zh-CN" sz="1200" dirty="0">
                          <a:effectLst/>
                          <a:highlight>
                            <a:srgbClr val="FFFF00"/>
                          </a:highlight>
                        </a:rPr>
                        <a:t>、</a:t>
                      </a:r>
                      <a:r>
                        <a:rPr lang="en-US" sz="1200" dirty="0" err="1">
                          <a:effectLst/>
                          <a:highlight>
                            <a:srgbClr val="FFFF00"/>
                          </a:highlight>
                        </a:rPr>
                        <a:t>svg</a:t>
                      </a:r>
                      <a:r>
                        <a:rPr lang="zh-CN" sz="1200" dirty="0">
                          <a:effectLst/>
                          <a:highlight>
                            <a:srgbClr val="FFFF00"/>
                          </a:highlight>
                        </a:rPr>
                        <a:t>、</a:t>
                      </a:r>
                      <a:r>
                        <a:rPr lang="en-US" sz="1200" dirty="0" err="1">
                          <a:effectLst/>
                          <a:highlight>
                            <a:srgbClr val="FFFF00"/>
                          </a:highlight>
                        </a:rPr>
                        <a:t>ps</a:t>
                      </a:r>
                      <a:r>
                        <a:rPr lang="zh-CN" sz="1200" dirty="0">
                          <a:effectLst/>
                        </a:rPr>
                        <a:t>等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986281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dpi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图片</a:t>
                      </a:r>
                      <a:r>
                        <a:rPr lang="zh-CN" sz="1200" dirty="0">
                          <a:effectLst/>
                          <a:highlight>
                            <a:srgbClr val="FFFF00"/>
                          </a:highlight>
                        </a:rPr>
                        <a:t>分辨率</a:t>
                      </a:r>
                      <a:r>
                        <a:rPr lang="zh-CN" sz="1200" dirty="0">
                          <a:effectLst/>
                        </a:rPr>
                        <a:t>，每英寸点数，</a:t>
                      </a:r>
                      <a:r>
                        <a:rPr lang="zh-CN" sz="1200" dirty="0">
                          <a:effectLst/>
                          <a:highlight>
                            <a:srgbClr val="00FF00"/>
                          </a:highlight>
                        </a:rPr>
                        <a:t>默认</a:t>
                      </a:r>
                      <a:r>
                        <a:rPr lang="en-US" sz="1200" dirty="0">
                          <a:effectLst/>
                          <a:highlight>
                            <a:srgbClr val="00FF00"/>
                          </a:highlight>
                        </a:rPr>
                        <a:t>100</a:t>
                      </a:r>
                      <a:endParaRPr lang="zh-CN" sz="1200" dirty="0">
                        <a:effectLst/>
                        <a:highlight>
                          <a:srgbClr val="00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016513"/>
                  </a:ext>
                </a:extLst>
              </a:tr>
              <a:tr h="4477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bbox_inches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图表需保存的部分，设置为</a:t>
                      </a:r>
                      <a:r>
                        <a:rPr lang="zh-CN" sz="1200" dirty="0">
                          <a:effectLst/>
                          <a:highlight>
                            <a:srgbClr val="FFFF00"/>
                          </a:highlight>
                        </a:rPr>
                        <a:t>“</a:t>
                      </a: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tight</a:t>
                      </a:r>
                      <a:r>
                        <a:rPr lang="zh-CN" sz="1200" dirty="0">
                          <a:effectLst/>
                          <a:highlight>
                            <a:srgbClr val="FFFF00"/>
                          </a:highlight>
                        </a:rPr>
                        <a:t>”可以剪除当前图表周围的空白部分</a:t>
                      </a:r>
                      <a:endParaRPr lang="zh-CN" sz="1200" dirty="0"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1022841"/>
                  </a:ext>
                </a:extLst>
              </a:tr>
            </a:tbl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098ABFC-58AC-4103-AC24-7E7D4ACAF837}"/>
              </a:ext>
            </a:extLst>
          </p:cNvPr>
          <p:cNvSpPr txBox="1">
            <a:spLocks/>
          </p:cNvSpPr>
          <p:nvPr/>
        </p:nvSpPr>
        <p:spPr>
          <a:xfrm>
            <a:off x="260953" y="5104449"/>
            <a:ext cx="7711440" cy="57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sym typeface="+mn-ea"/>
              </a:rPr>
              <a:t>将例</a:t>
            </a:r>
            <a:r>
              <a:rPr lang="en-US" altLang="zh-CN" dirty="0">
                <a:sym typeface="+mn-ea"/>
              </a:rPr>
              <a:t>4-2</a:t>
            </a:r>
            <a:r>
              <a:rPr lang="zh-CN" altLang="en-US" dirty="0">
                <a:sym typeface="+mn-ea"/>
              </a:rPr>
              <a:t>绘制图形保存到当前文件夹</a:t>
            </a:r>
            <a:endParaRPr lang="en-US" altLang="zh-CN" dirty="0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D4EB44CB-2409-4A9E-9C1E-DE4DC385E8FE}"/>
              </a:ext>
            </a:extLst>
          </p:cNvPr>
          <p:cNvSpPr txBox="1"/>
          <p:nvPr/>
        </p:nvSpPr>
        <p:spPr>
          <a:xfrm>
            <a:off x="1116711" y="5906690"/>
            <a:ext cx="5276850" cy="267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fig.savefig('2010-2012GDP.jpg',dpi=400,bbox_inches='tight')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9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 build="p"/>
      <p:bldP spid="10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思考与练习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3083"/>
            <a:ext cx="7886700" cy="2314384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1. 2012~2017</a:t>
            </a:r>
            <a:r>
              <a:rPr lang="zh-CN" altLang="en-US" dirty="0"/>
              <a:t>年我国人均可支配收入为</a:t>
            </a:r>
            <a:r>
              <a:rPr lang="en-US" altLang="zh-CN" dirty="0"/>
              <a:t>[1.47, 1.62, 1.78, 1.94, 2.38, 2.60](</a:t>
            </a:r>
            <a:r>
              <a:rPr lang="zh-CN" altLang="en-US" dirty="0"/>
              <a:t>单位：万元</a:t>
            </a:r>
            <a:r>
              <a:rPr lang="en-US" altLang="zh-CN" dirty="0"/>
              <a:t>)</a:t>
            </a:r>
            <a:r>
              <a:rPr lang="zh-CN" altLang="en-US" dirty="0"/>
              <a:t>。按照要求绘制以下图形。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）模仿例</a:t>
            </a:r>
            <a:r>
              <a:rPr lang="en-US" altLang="zh-CN" dirty="0"/>
              <a:t>4-1</a:t>
            </a:r>
            <a:r>
              <a:rPr lang="zh-CN" altLang="en-US" dirty="0"/>
              <a:t>和</a:t>
            </a:r>
            <a:r>
              <a:rPr lang="en-US" altLang="zh-CN" dirty="0"/>
              <a:t>4-3</a:t>
            </a:r>
            <a:r>
              <a:rPr lang="zh-CN" altLang="en-US" dirty="0"/>
              <a:t>，绘制人均可支配收入折线图。用小矩形标记数据</a:t>
            </a:r>
            <a:r>
              <a:rPr lang="zh-CN" altLang="en-US"/>
              <a:t>点，红色</a:t>
            </a:r>
            <a:r>
              <a:rPr lang="zh-CN" altLang="en-US" dirty="0"/>
              <a:t>虚线，用注解标注最高点，图标题“</a:t>
            </a:r>
            <a:r>
              <a:rPr lang="en-US" altLang="zh-CN" dirty="0"/>
              <a:t>Income chart”</a:t>
            </a:r>
            <a:r>
              <a:rPr lang="zh-CN" altLang="en-US" dirty="0"/>
              <a:t>，设置坐标轴标题，最后将图形保存为</a:t>
            </a:r>
            <a:r>
              <a:rPr lang="en-US" altLang="zh-CN" dirty="0"/>
              <a:t>JPG</a:t>
            </a:r>
            <a:r>
              <a:rPr lang="zh-CN" altLang="en-US" dirty="0"/>
              <a:t>文件。一维数组访问。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）模仿例</a:t>
            </a:r>
            <a:r>
              <a:rPr lang="en-US" altLang="zh-CN" dirty="0"/>
              <a:t>4-2</a:t>
            </a:r>
            <a:r>
              <a:rPr lang="zh-CN" altLang="en-US" dirty="0"/>
              <a:t>，使用多个子图分别绘制人均可支配收入的折线图、箱须图以及柱状图。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提示：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）创建</a:t>
            </a:r>
            <a:r>
              <a:rPr lang="en-US" altLang="zh-CN" dirty="0"/>
              <a:t>3</a:t>
            </a:r>
            <a:r>
              <a:rPr lang="zh-CN" altLang="en-US" dirty="0"/>
              <a:t>个子图分别使用（</a:t>
            </a:r>
            <a:r>
              <a:rPr lang="en-US" altLang="zh-CN" dirty="0"/>
              <a:t>2,2,1</a:t>
            </a:r>
            <a:r>
              <a:rPr lang="zh-CN" altLang="en-US" dirty="0"/>
              <a:t>）、（</a:t>
            </a:r>
            <a:r>
              <a:rPr lang="en-US" altLang="zh-CN" dirty="0"/>
              <a:t>2,2,2</a:t>
            </a:r>
            <a:r>
              <a:rPr lang="zh-CN" altLang="en-US" dirty="0"/>
              <a:t>）和（</a:t>
            </a:r>
            <a:r>
              <a:rPr lang="en-US" altLang="zh-CN" dirty="0"/>
              <a:t>2,1,2</a:t>
            </a:r>
            <a:r>
              <a:rPr lang="zh-CN" altLang="en-US" dirty="0"/>
              <a:t>）作为参数。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）使用</a:t>
            </a:r>
            <a:r>
              <a:rPr lang="en-US" altLang="zh-CN" dirty="0" err="1"/>
              <a:t>plt.subplots_adjust</a:t>
            </a:r>
            <a:r>
              <a:rPr lang="en-US" altLang="zh-CN" dirty="0"/>
              <a:t>()</a:t>
            </a:r>
            <a:r>
              <a:rPr lang="zh-CN" altLang="en-US" dirty="0"/>
              <a:t>函数调整子图间距离，以便添加图标题。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8F3CAF-5AD0-40B6-9BBF-BCD35A7E1E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9787" y="4333938"/>
            <a:ext cx="3037269" cy="2103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EE29C4-75C3-482E-B0BE-28288B7775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77472" y="3995324"/>
            <a:ext cx="2751455" cy="2780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</a:t>
            </a:r>
            <a:r>
              <a:rPr lang="zh-CN" altLang="en-US" dirty="0"/>
              <a:t>绘制常用图形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8650" y="1564482"/>
            <a:ext cx="7711440" cy="452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函数绘图</a:t>
            </a:r>
            <a:endParaRPr lang="en-US" altLang="zh-CN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散点图</a:t>
            </a:r>
            <a:endParaRPr lang="en-US" altLang="zh-CN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柱状图</a:t>
            </a:r>
            <a:endParaRPr lang="en-US" altLang="zh-CN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折线图</a:t>
            </a:r>
            <a:endParaRPr lang="en-US" altLang="zh-CN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直方图</a:t>
            </a:r>
            <a:endParaRPr lang="en-US" altLang="zh-CN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密度图</a:t>
            </a:r>
            <a:endParaRPr lang="en-US" altLang="zh-CN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饼图</a:t>
            </a:r>
            <a:endParaRPr lang="en-US" altLang="zh-CN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箱须图</a:t>
            </a:r>
            <a:endParaRPr lang="en-US" altLang="zh-CN" dirty="0"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函数绘图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49" y="1697926"/>
            <a:ext cx="7157817" cy="103917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 描述了变量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随自变量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的变化过程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根据给定的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坐标值绘图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28649" y="2737104"/>
            <a:ext cx="8208207" cy="110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：绘制                 和                的函数图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的范围采样生成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计算对应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1D12CB-4097-438C-9FB7-2646206D2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65E3E-5EE2-4652-B2C7-7B7F298FC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113" y="2746510"/>
            <a:ext cx="130252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B4D581-086A-4759-BEF1-11D93AD5D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7" y="28016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40C0050-45EF-4617-9285-45716762B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2148" y="2769369"/>
          <a:ext cx="619703" cy="32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4240" imgH="228600" progId="Equation.KSEE3">
                  <p:embed/>
                </p:oleObj>
              </mc:Choice>
              <mc:Fallback>
                <p:oleObj r:id="rId2" imgW="444240" imgH="228600" progId="Equation.KSEE3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40C0050-45EF-4617-9285-45716762B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148" y="2769369"/>
                        <a:ext cx="619703" cy="320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>
            <a:extLst>
              <a:ext uri="{FF2B5EF4-FFF2-40B4-BE49-F238E27FC236}">
                <a16:creationId xmlns:a16="http://schemas.microsoft.com/office/drawing/2014/main" id="{C9C02E00-1F77-4232-8B6B-41E3D1485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792" y="2823859"/>
            <a:ext cx="110650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0951FE5-8AF8-420E-B2FA-0EEF2F71B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2745" y="2780474"/>
          <a:ext cx="937725" cy="29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47640" imgH="203040" progId="Equation.KSEE3">
                  <p:embed/>
                </p:oleObj>
              </mc:Choice>
              <mc:Fallback>
                <p:oleObj r:id="rId4" imgW="647640" imgH="203040" progId="Equation.KSEE3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0951FE5-8AF8-420E-B2FA-0EEF2F71B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745" y="2780474"/>
                        <a:ext cx="937725" cy="298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7">
            <a:extLst>
              <a:ext uri="{FF2B5EF4-FFF2-40B4-BE49-F238E27FC236}">
                <a16:creationId xmlns:a16="http://schemas.microsoft.com/office/drawing/2014/main" id="{545948A3-E1A9-4E45-ACE5-E634608F757E}"/>
              </a:ext>
            </a:extLst>
          </p:cNvPr>
          <p:cNvSpPr txBox="1"/>
          <p:nvPr/>
        </p:nvSpPr>
        <p:spPr>
          <a:xfrm>
            <a:off x="576548" y="4120897"/>
            <a:ext cx="4361478" cy="1061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numpy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as np              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导入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numpy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生成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数组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np.linspace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(0,6.28,50)   #start, end,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-points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np.sin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(x)               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计算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y=sin(x)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数组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color='r')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用红色绘图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y=sin(x)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x,np.exp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(-x),c='b')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用蓝色绘图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exp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(-x)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78A3FFA-D04F-4CD6-92AF-529D17AA21F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281003" y="4603185"/>
            <a:ext cx="2724785" cy="1760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 bldLvl="2"/>
      <p:bldP spid="1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散点图（</a:t>
            </a:r>
            <a:r>
              <a:rPr lang="en-US" altLang="zh-CN" dirty="0"/>
              <a:t>Scatter diagram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711440" cy="78511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ym typeface="+mn-ea"/>
              </a:rPr>
              <a:t>描述两个一维数据序列之间的关系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zh-CN" dirty="0"/>
              <a:t>将两组数据分别作为点的横坐标和纵坐标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EFB116-AF4F-4A3C-B994-9B7F0515F354}"/>
              </a:ext>
            </a:extLst>
          </p:cNvPr>
          <p:cNvSpPr/>
          <p:nvPr/>
        </p:nvSpPr>
        <p:spPr>
          <a:xfrm>
            <a:off x="870066" y="2199111"/>
            <a:ext cx="6902334" cy="90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DataFrame.plot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(kind=’scatter’,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x,y,title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grid,xlim,ylim,label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DataFrame.plot.scatter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x,y,title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grid,xlim,ylim,label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E645515-5B3D-41B6-83CC-FD8AA5E7CC19}"/>
              </a:ext>
            </a:extLst>
          </p:cNvPr>
          <p:cNvGraphicFramePr>
            <a:graphicFrameLocks noGrp="1"/>
          </p:cNvGraphicFramePr>
          <p:nvPr/>
        </p:nvGraphicFramePr>
        <p:xfrm>
          <a:off x="2001705" y="3265306"/>
          <a:ext cx="4541520" cy="996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092">
                  <a:extLst>
                    <a:ext uri="{9D8B030D-6E8A-4147-A177-3AD203B41FA5}">
                      <a16:colId xmlns:a16="http://schemas.microsoft.com/office/drawing/2014/main" val="1458102160"/>
                    </a:ext>
                  </a:extLst>
                </a:gridCol>
                <a:gridCol w="3700428">
                  <a:extLst>
                    <a:ext uri="{9D8B030D-6E8A-4147-A177-3AD203B41FA5}">
                      <a16:colId xmlns:a16="http://schemas.microsoft.com/office/drawing/2014/main" val="166649257"/>
                    </a:ext>
                  </a:extLst>
                </a:gridCol>
              </a:tblGrid>
              <a:tr h="2491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参数说明：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3098931"/>
                  </a:ext>
                </a:extLst>
              </a:tr>
              <a:tr h="2491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DataFrame</a:t>
                      </a:r>
                      <a:r>
                        <a:rPr lang="zh-CN" sz="1050">
                          <a:effectLst/>
                        </a:rPr>
                        <a:t>中</a:t>
                      </a:r>
                      <a:r>
                        <a:rPr lang="en-US" sz="1050">
                          <a:effectLst/>
                        </a:rPr>
                        <a:t>x</a:t>
                      </a:r>
                      <a:r>
                        <a:rPr lang="zh-CN" sz="1050">
                          <a:effectLst/>
                        </a:rPr>
                        <a:t>轴对应的数据列名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4426559"/>
                  </a:ext>
                </a:extLst>
              </a:tr>
              <a:tr h="2491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DataFrame</a:t>
                      </a:r>
                      <a:r>
                        <a:rPr lang="zh-CN" sz="1050" dirty="0">
                          <a:effectLst/>
                        </a:rPr>
                        <a:t>中</a:t>
                      </a:r>
                      <a:r>
                        <a:rPr lang="en-US" sz="1050" dirty="0">
                          <a:effectLst/>
                        </a:rPr>
                        <a:t>y</a:t>
                      </a:r>
                      <a:r>
                        <a:rPr lang="zh-CN" sz="1050" dirty="0">
                          <a:effectLst/>
                        </a:rPr>
                        <a:t>轴对应的数据列名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5866782"/>
                  </a:ext>
                </a:extLst>
              </a:tr>
              <a:tr h="2491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label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图例标签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640274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E7B2D08-D66B-4605-9F6A-C299FE654FE8}"/>
              </a:ext>
            </a:extLst>
          </p:cNvPr>
          <p:cNvSpPr/>
          <p:nvPr/>
        </p:nvSpPr>
        <p:spPr>
          <a:xfrm>
            <a:off x="1433976" y="5636338"/>
            <a:ext cx="1801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plt.scatter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x,y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en-US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03392124-AE8E-4933-B51A-F300E736F810}"/>
              </a:ext>
            </a:extLst>
          </p:cNvPr>
          <p:cNvSpPr txBox="1">
            <a:spLocks/>
          </p:cNvSpPr>
          <p:nvPr/>
        </p:nvSpPr>
        <p:spPr>
          <a:xfrm>
            <a:off x="803910" y="4778069"/>
            <a:ext cx="7711440" cy="615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Matplotlib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scatter</a:t>
            </a:r>
            <a:r>
              <a:rPr lang="zh-CN" altLang="en-US" dirty="0">
                <a:sym typeface="+mn-ea"/>
              </a:rPr>
              <a:t>函数也可以绘制散点图</a:t>
            </a:r>
          </a:p>
          <a:p>
            <a:pPr lvl="1"/>
            <a:r>
              <a:rPr lang="zh-CN" altLang="en-US" dirty="0"/>
              <a:t>图元的设置需要采用独立的语句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序列的索引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185" y="1560830"/>
            <a:ext cx="7370445" cy="13208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字符串、元祖、序列采用相同的索引方式</a:t>
            </a:r>
          </a:p>
          <a:p>
            <a:r>
              <a:rPr lang="zh-CN" altLang="en-US" dirty="0"/>
              <a:t>元素引用</a:t>
            </a:r>
          </a:p>
          <a:p>
            <a:pPr lvl="1"/>
            <a:r>
              <a:rPr lang="zh-CN" altLang="en-US" dirty="0"/>
              <a:t>变量名</a:t>
            </a:r>
            <a:r>
              <a:rPr lang="en-US" altLang="zh-CN" dirty="0"/>
              <a:t>[</a:t>
            </a:r>
            <a:r>
              <a:rPr lang="zh-CN" altLang="en-US" dirty="0"/>
              <a:t>索引</a:t>
            </a:r>
            <a:r>
              <a:rPr lang="en-US" altLang="zh-CN" dirty="0"/>
              <a:t>]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869950" y="4927874"/>
            <a:ext cx="8063035" cy="1740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5A1340"/>
              </a:buClr>
              <a:buNone/>
              <a:defRPr/>
            </a:pPr>
            <a:r>
              <a:rPr lang="en-US" altLang="zh-CN" sz="1800" dirty="0"/>
              <a:t>&gt;&gt;&gt; t = ( 'Lucy', ('Math', 90) )   #</a:t>
            </a:r>
            <a:r>
              <a:rPr lang="en-US" altLang="zh-CN" sz="1800" dirty="0" err="1"/>
              <a:t>元素是字符串“Lucy”和元组</a:t>
            </a:r>
            <a:r>
              <a:rPr lang="en-US" altLang="zh-CN" sz="1800" dirty="0"/>
              <a:t>('Math', 90)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5A1340"/>
              </a:buClr>
              <a:buNone/>
              <a:defRPr/>
            </a:pPr>
            <a:r>
              <a:rPr lang="en-US" altLang="zh-CN" sz="1800" dirty="0"/>
              <a:t>&gt;&gt;&gt; 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5A1340"/>
              </a:buClr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</a:rPr>
              <a:t>('Lucy', ('Math', 90))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5A1340"/>
              </a:buClr>
              <a:buNone/>
              <a:defRPr/>
            </a:pPr>
            <a:r>
              <a:rPr lang="en-US" altLang="zh-CN" sz="1800" dirty="0"/>
              <a:t>&gt;&gt;&gt; t[1][1]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5A1340"/>
              </a:buClr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</a:rPr>
              <a:t>90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02156"/>
              </p:ext>
            </p:extLst>
          </p:nvPr>
        </p:nvGraphicFramePr>
        <p:xfrm>
          <a:off x="869950" y="3368946"/>
          <a:ext cx="71515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02">
                  <a:extLst>
                    <a:ext uri="{9D8B030D-6E8A-4147-A177-3AD203B41FA5}">
                      <a16:colId xmlns:a16="http://schemas.microsoft.com/office/drawing/2014/main" val="3062284576"/>
                    </a:ext>
                  </a:extLst>
                </a:gridCol>
                <a:gridCol w="1430302">
                  <a:extLst>
                    <a:ext uri="{9D8B030D-6E8A-4147-A177-3AD203B41FA5}">
                      <a16:colId xmlns:a16="http://schemas.microsoft.com/office/drawing/2014/main" val="1340488443"/>
                    </a:ext>
                  </a:extLst>
                </a:gridCol>
                <a:gridCol w="1430302">
                  <a:extLst>
                    <a:ext uri="{9D8B030D-6E8A-4147-A177-3AD203B41FA5}">
                      <a16:colId xmlns:a16="http://schemas.microsoft.com/office/drawing/2014/main" val="4130883513"/>
                    </a:ext>
                  </a:extLst>
                </a:gridCol>
                <a:gridCol w="1430302">
                  <a:extLst>
                    <a:ext uri="{9D8B030D-6E8A-4147-A177-3AD203B41FA5}">
                      <a16:colId xmlns:a16="http://schemas.microsoft.com/office/drawing/2014/main" val="4144568906"/>
                    </a:ext>
                  </a:extLst>
                </a:gridCol>
                <a:gridCol w="1430302">
                  <a:extLst>
                    <a:ext uri="{9D8B030D-6E8A-4147-A177-3AD203B41FA5}">
                      <a16:colId xmlns:a16="http://schemas.microsoft.com/office/drawing/2014/main" val="41798305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“Classic</a:t>
                      </a:r>
                      <a:r>
                        <a:rPr lang="zh-CN" altLang="en-US" sz="18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48.39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2046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True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(4,5)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555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644734"/>
              </p:ext>
            </p:extLst>
          </p:nvPr>
        </p:nvGraphicFramePr>
        <p:xfrm>
          <a:off x="1087661" y="3016202"/>
          <a:ext cx="650916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833">
                  <a:extLst>
                    <a:ext uri="{9D8B030D-6E8A-4147-A177-3AD203B41FA5}">
                      <a16:colId xmlns:a16="http://schemas.microsoft.com/office/drawing/2014/main" val="98593161"/>
                    </a:ext>
                  </a:extLst>
                </a:gridCol>
                <a:gridCol w="1301833">
                  <a:extLst>
                    <a:ext uri="{9D8B030D-6E8A-4147-A177-3AD203B41FA5}">
                      <a16:colId xmlns:a16="http://schemas.microsoft.com/office/drawing/2014/main" val="4206694878"/>
                    </a:ext>
                  </a:extLst>
                </a:gridCol>
                <a:gridCol w="1301833">
                  <a:extLst>
                    <a:ext uri="{9D8B030D-6E8A-4147-A177-3AD203B41FA5}">
                      <a16:colId xmlns:a16="http://schemas.microsoft.com/office/drawing/2014/main" val="2487875076"/>
                    </a:ext>
                  </a:extLst>
                </a:gridCol>
                <a:gridCol w="1301833">
                  <a:extLst>
                    <a:ext uri="{9D8B030D-6E8A-4147-A177-3AD203B41FA5}">
                      <a16:colId xmlns:a16="http://schemas.microsoft.com/office/drawing/2014/main" val="1182036920"/>
                    </a:ext>
                  </a:extLst>
                </a:gridCol>
                <a:gridCol w="1301833">
                  <a:extLst>
                    <a:ext uri="{9D8B030D-6E8A-4147-A177-3AD203B41FA5}">
                      <a16:colId xmlns:a16="http://schemas.microsoft.com/office/drawing/2014/main" val="245709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62862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81822"/>
              </p:ext>
            </p:extLst>
          </p:nvPr>
        </p:nvGraphicFramePr>
        <p:xfrm>
          <a:off x="1087661" y="3795666"/>
          <a:ext cx="650916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833">
                  <a:extLst>
                    <a:ext uri="{9D8B030D-6E8A-4147-A177-3AD203B41FA5}">
                      <a16:colId xmlns:a16="http://schemas.microsoft.com/office/drawing/2014/main" val="98593161"/>
                    </a:ext>
                  </a:extLst>
                </a:gridCol>
                <a:gridCol w="1301833">
                  <a:extLst>
                    <a:ext uri="{9D8B030D-6E8A-4147-A177-3AD203B41FA5}">
                      <a16:colId xmlns:a16="http://schemas.microsoft.com/office/drawing/2014/main" val="4206694878"/>
                    </a:ext>
                  </a:extLst>
                </a:gridCol>
                <a:gridCol w="1301833">
                  <a:extLst>
                    <a:ext uri="{9D8B030D-6E8A-4147-A177-3AD203B41FA5}">
                      <a16:colId xmlns:a16="http://schemas.microsoft.com/office/drawing/2014/main" val="2487875076"/>
                    </a:ext>
                  </a:extLst>
                </a:gridCol>
                <a:gridCol w="1301833">
                  <a:extLst>
                    <a:ext uri="{9D8B030D-6E8A-4147-A177-3AD203B41FA5}">
                      <a16:colId xmlns:a16="http://schemas.microsoft.com/office/drawing/2014/main" val="1182036920"/>
                    </a:ext>
                  </a:extLst>
                </a:gridCol>
                <a:gridCol w="1301833">
                  <a:extLst>
                    <a:ext uri="{9D8B030D-6E8A-4147-A177-3AD203B41FA5}">
                      <a16:colId xmlns:a16="http://schemas.microsoft.com/office/drawing/2014/main" val="245709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628622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206770" y="2470498"/>
            <a:ext cx="3307080" cy="390225"/>
            <a:chOff x="4069080" y="4638975"/>
            <a:chExt cx="3307080" cy="390225"/>
          </a:xfrm>
        </p:grpSpPr>
        <p:cxnSp>
          <p:nvCxnSpPr>
            <p:cNvPr id="10" name="直接箭头连接符 9"/>
            <p:cNvCxnSpPr/>
            <p:nvPr/>
          </p:nvCxnSpPr>
          <p:spPr>
            <a:xfrm flipH="1">
              <a:off x="4069080" y="5029200"/>
              <a:ext cx="33070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668647" y="463897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倒序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35163" y="4331290"/>
            <a:ext cx="3307080" cy="434656"/>
            <a:chOff x="4054622" y="4799749"/>
            <a:chExt cx="3307080" cy="434656"/>
          </a:xfrm>
        </p:grpSpPr>
        <p:cxnSp>
          <p:nvCxnSpPr>
            <p:cNvPr id="13" name="直接箭头连接符 12"/>
            <p:cNvCxnSpPr/>
            <p:nvPr/>
          </p:nvCxnSpPr>
          <p:spPr>
            <a:xfrm flipH="1">
              <a:off x="4054622" y="4799749"/>
              <a:ext cx="330708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054622" y="48650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散点图绘制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205" y="1738117"/>
            <a:ext cx="7711440" cy="561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b="1" dirty="0">
                <a:sym typeface="+mn-ea"/>
              </a:rPr>
              <a:t>例</a:t>
            </a:r>
            <a:r>
              <a:rPr lang="en-US" altLang="zh-CN" b="1" dirty="0">
                <a:sym typeface="+mn-ea"/>
              </a:rPr>
              <a:t>4-5</a:t>
            </a:r>
            <a:r>
              <a:rPr lang="zh-CN" altLang="en-US" dirty="0">
                <a:sym typeface="+mn-ea"/>
              </a:rPr>
              <a:t>：绘制散点图观察学生身高和体重之间的关系</a:t>
            </a:r>
            <a:endParaRPr lang="en-US" altLang="zh-CN" dirty="0"/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9BB8C8E2-C375-452C-A644-87AD5C9606A5}"/>
              </a:ext>
            </a:extLst>
          </p:cNvPr>
          <p:cNvSpPr txBox="1"/>
          <p:nvPr/>
        </p:nvSpPr>
        <p:spPr>
          <a:xfrm>
            <a:off x="874599" y="2339478"/>
            <a:ext cx="5276850" cy="767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('data\students.csv')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读文件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(kind='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scatter',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Height',y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Weight',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='Students Body Shape', marker='*',grid=True,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xlim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=[150,200],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ylim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=[40,80], label='(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Height,Weight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)')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A4392B6-4087-4327-B1E7-9CFBDE34ED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16843" y="2230153"/>
            <a:ext cx="2117952" cy="157549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线形标注 2 12">
            <a:extLst>
              <a:ext uri="{FF2B5EF4-FFF2-40B4-BE49-F238E27FC236}">
                <a16:creationId xmlns:a16="http://schemas.microsoft.com/office/drawing/2014/main" id="{6B8FAD2B-681D-4BFC-ADA9-D41F131D948D}"/>
              </a:ext>
            </a:extLst>
          </p:cNvPr>
          <p:cNvSpPr/>
          <p:nvPr/>
        </p:nvSpPr>
        <p:spPr>
          <a:xfrm>
            <a:off x="7217664" y="3884507"/>
            <a:ext cx="1483397" cy="711665"/>
          </a:xfrm>
          <a:prstGeom prst="borderCallout2">
            <a:avLst>
              <a:gd name="adj1" fmla="val 20191"/>
              <a:gd name="adj2" fmla="val -1461"/>
              <a:gd name="adj3" fmla="val -2739"/>
              <a:gd name="adj4" fmla="val -14190"/>
              <a:gd name="adj5" fmla="val -71368"/>
              <a:gd name="adj6" fmla="val -15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学生的身高与体重具有正相关性，但不显著</a:t>
            </a:r>
            <a:endParaRPr lang="en-US" altLang="zh-CN" sz="1400" dirty="0"/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3A5A2C80-0ABF-49AB-BE4B-5A7EF162132D}"/>
              </a:ext>
            </a:extLst>
          </p:cNvPr>
          <p:cNvSpPr txBox="1"/>
          <p:nvPr/>
        </p:nvSpPr>
        <p:spPr>
          <a:xfrm>
            <a:off x="816246" y="3903994"/>
            <a:ext cx="5276850" cy="2677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将数据按男生和女生分组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data1= data[data['Gender'] == 0]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筛选出男生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data2= data[data['Gender'] == 1]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筛选出女生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分组绘制男生、女生的散点图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plt.figure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plt.scatter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data1['Height'],data1['Weight'],c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r',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marker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s',label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='Male')  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plt.scatter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(data2['Height'],data2['Weight'],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b',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marker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='^',label='Female')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plt.xlim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(150,200)                 #x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轴范围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plt.ylim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(40,80)              	 #y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轴范围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plt.title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('Student</a:t>
            </a:r>
            <a:r>
              <a:rPr lang="en-US" alt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Body </a:t>
            </a:r>
            <a:r>
              <a:rPr lang="en-US" alt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Shape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  	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标题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plt.xlabel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('Weight')             #x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轴标题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plt.ylabel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('Height')             #y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轴标题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plt.grid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                  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网格线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legend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='upper right')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图例显示位置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37C9440-0606-42CF-8D00-851EEF5417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6843" y="5086645"/>
            <a:ext cx="2389913" cy="15235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2DBD1D1-E6D0-4D08-B92F-3D5A1A55BE22}"/>
              </a:ext>
            </a:extLst>
          </p:cNvPr>
          <p:cNvSpPr txBox="1">
            <a:spLocks/>
          </p:cNvSpPr>
          <p:nvPr/>
        </p:nvSpPr>
        <p:spPr>
          <a:xfrm>
            <a:off x="628650" y="3203166"/>
            <a:ext cx="4059174" cy="711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男女生身高、体重明显存在差异性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分组散点图清晰显示数据聚集特性</a:t>
            </a:r>
            <a:endParaRPr lang="en-US" altLang="zh-CN" dirty="0"/>
          </a:p>
        </p:txBody>
      </p:sp>
      <p:sp>
        <p:nvSpPr>
          <p:cNvPr id="20" name="线形标注 2 12">
            <a:extLst>
              <a:ext uri="{FF2B5EF4-FFF2-40B4-BE49-F238E27FC236}">
                <a16:creationId xmlns:a16="http://schemas.microsoft.com/office/drawing/2014/main" id="{552C7C8B-F3E8-42BC-A6BD-8A3B8261A529}"/>
              </a:ext>
            </a:extLst>
          </p:cNvPr>
          <p:cNvSpPr/>
          <p:nvPr/>
        </p:nvSpPr>
        <p:spPr>
          <a:xfrm>
            <a:off x="5839206" y="4126807"/>
            <a:ext cx="1280160" cy="561438"/>
          </a:xfrm>
          <a:prstGeom prst="borderCallout2">
            <a:avLst>
              <a:gd name="adj1" fmla="val 20191"/>
              <a:gd name="adj2" fmla="val -1461"/>
              <a:gd name="adj3" fmla="val 22102"/>
              <a:gd name="adj4" fmla="val -28162"/>
              <a:gd name="adj5" fmla="val 121169"/>
              <a:gd name="adj6" fmla="val -90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使用不同的图例标识分组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9216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5" grpId="0" animBg="1"/>
      <p:bldP spid="16" grpId="0" animBg="1"/>
      <p:bldP spid="19" grpId="0" build="p"/>
      <p:bldP spid="20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散点图矩阵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3989070" cy="51689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zh-CN" altLang="en-US" dirty="0"/>
              <a:t>同时观察多组数据之间的关系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704850" y="3218636"/>
            <a:ext cx="7810500" cy="644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4-6</a:t>
            </a:r>
            <a:r>
              <a:rPr lang="zh-CN" altLang="en-US" dirty="0"/>
              <a:t>：绘制散点图矩阵观察学生各项信息之间的关系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身高、体重、年龄、成绩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E319E2-53CF-44B1-B035-E591C4271630}"/>
              </a:ext>
            </a:extLst>
          </p:cNvPr>
          <p:cNvSpPr/>
          <p:nvPr/>
        </p:nvSpPr>
        <p:spPr>
          <a:xfrm>
            <a:off x="371856" y="1745879"/>
            <a:ext cx="6038093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pd.plotting.scatter_matrix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data,diagonal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6D76FB8-2601-4558-A184-027E7332F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13074"/>
              </p:ext>
            </p:extLst>
          </p:nvPr>
        </p:nvGraphicFramePr>
        <p:xfrm>
          <a:off x="1349502" y="2283963"/>
          <a:ext cx="5892546" cy="761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0833">
                  <a:extLst>
                    <a:ext uri="{9D8B030D-6E8A-4147-A177-3AD203B41FA5}">
                      <a16:colId xmlns:a16="http://schemas.microsoft.com/office/drawing/2014/main" val="4132165010"/>
                    </a:ext>
                  </a:extLst>
                </a:gridCol>
                <a:gridCol w="3871713">
                  <a:extLst>
                    <a:ext uri="{9D8B030D-6E8A-4147-A177-3AD203B41FA5}">
                      <a16:colId xmlns:a16="http://schemas.microsoft.com/office/drawing/2014/main" val="2259572414"/>
                    </a:ext>
                  </a:extLst>
                </a:gridCol>
              </a:tblGrid>
              <a:tr h="2979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参数说明：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9928623"/>
                  </a:ext>
                </a:extLst>
              </a:tr>
              <a:tr h="231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data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包含多列数据的</a:t>
                      </a:r>
                      <a:r>
                        <a:rPr lang="en-US" sz="1050">
                          <a:effectLst/>
                        </a:rPr>
                        <a:t>DataFrame</a:t>
                      </a:r>
                      <a:r>
                        <a:rPr lang="zh-CN" sz="1050">
                          <a:effectLst/>
                        </a:rPr>
                        <a:t>对象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9282213"/>
                  </a:ext>
                </a:extLst>
              </a:tr>
              <a:tr h="231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>
                          <a:effectLst/>
                        </a:rPr>
                        <a:t>d</a:t>
                      </a:r>
                      <a:r>
                        <a:rPr lang="en-US" sz="1050" dirty="0">
                          <a:effectLst/>
                        </a:rPr>
                        <a:t>iagonal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对角线上的图形类型。通常放置该列数据的密度图或直方图</a:t>
                      </a:r>
                      <a:endParaRPr lang="zh-CN" sz="1050" dirty="0"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5368415"/>
                  </a:ext>
                </a:extLst>
              </a:tr>
            </a:tbl>
          </a:graphicData>
        </a:graphic>
      </p:graphicFrame>
      <p:sp>
        <p:nvSpPr>
          <p:cNvPr id="16" name="文本框 7">
            <a:extLst>
              <a:ext uri="{FF2B5EF4-FFF2-40B4-BE49-F238E27FC236}">
                <a16:creationId xmlns:a16="http://schemas.microsoft.com/office/drawing/2014/main" id="{1EAA7511-C234-4806-B6EA-9514E3F91002}"/>
              </a:ext>
            </a:extLst>
          </p:cNvPr>
          <p:cNvSpPr txBox="1"/>
          <p:nvPr/>
        </p:nvSpPr>
        <p:spPr>
          <a:xfrm>
            <a:off x="1133099" y="3877097"/>
            <a:ext cx="5276850" cy="4654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[['Height', 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Weight','Age','Score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']]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准备数据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pd.plotting.scatter_matrix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data,diagonal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kde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',color='k')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A2577BB-EE2A-4009-B756-E622178573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4527105"/>
            <a:ext cx="3260090" cy="2229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4" grpId="0"/>
      <p:bldP spid="1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柱状图（</a:t>
            </a:r>
            <a:r>
              <a:rPr lang="en-US" altLang="zh-CN" dirty="0"/>
              <a:t>Bar Chart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1384310"/>
          </a:xfrm>
        </p:spPr>
        <p:txBody>
          <a:bodyPr/>
          <a:lstStyle/>
          <a:p>
            <a:r>
              <a:rPr lang="zh-CN" altLang="en-US" dirty="0"/>
              <a:t>用多个柱体描述单个总体处于不同状态的数量</a:t>
            </a:r>
            <a:endParaRPr lang="en-US" altLang="zh-CN" dirty="0"/>
          </a:p>
          <a:p>
            <a:pPr lvl="1"/>
            <a:r>
              <a:rPr lang="zh-CN" altLang="en-US" dirty="0"/>
              <a:t>柱体高度或长度与该状态下的数量成正比</a:t>
            </a:r>
            <a:endParaRPr lang="en-US" altLang="zh-CN" dirty="0"/>
          </a:p>
          <a:p>
            <a:pPr lvl="1"/>
            <a:r>
              <a:rPr lang="zh-CN" altLang="zh-CN" dirty="0"/>
              <a:t>分为垂直柱状形图和水平柱状图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275407-BD83-4606-9A0E-0D2DA3A9A2E4}"/>
              </a:ext>
            </a:extLst>
          </p:cNvPr>
          <p:cNvSpPr/>
          <p:nvPr/>
        </p:nvSpPr>
        <p:spPr>
          <a:xfrm>
            <a:off x="134112" y="4096373"/>
            <a:ext cx="4572000" cy="90858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Series.plot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kind,xerr,yerr,stacked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DataFrame.plot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kind,xerr,yerr,stacked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E5F547-FFB4-4A0F-9D63-A219B7885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45845"/>
              </p:ext>
            </p:extLst>
          </p:nvPr>
        </p:nvGraphicFramePr>
        <p:xfrm>
          <a:off x="1396746" y="5201494"/>
          <a:ext cx="4388358" cy="1239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727">
                  <a:extLst>
                    <a:ext uri="{9D8B030D-6E8A-4147-A177-3AD203B41FA5}">
                      <a16:colId xmlns:a16="http://schemas.microsoft.com/office/drawing/2014/main" val="3055473833"/>
                    </a:ext>
                  </a:extLst>
                </a:gridCol>
                <a:gridCol w="3575631">
                  <a:extLst>
                    <a:ext uri="{9D8B030D-6E8A-4147-A177-3AD203B41FA5}">
                      <a16:colId xmlns:a16="http://schemas.microsoft.com/office/drawing/2014/main" val="1128056759"/>
                    </a:ext>
                  </a:extLst>
                </a:gridCol>
              </a:tblGrid>
              <a:tr h="3015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参数说明：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1647634"/>
                  </a:ext>
                </a:extLst>
              </a:tr>
              <a:tr h="2345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kind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bar</a:t>
                      </a:r>
                      <a:r>
                        <a:rPr lang="zh-CN" sz="1050" dirty="0">
                          <a:effectLst/>
                        </a:rPr>
                        <a:t>：垂直柱状图；</a:t>
                      </a:r>
                      <a:r>
                        <a:rPr lang="en-US" sz="1050" dirty="0" err="1">
                          <a:effectLst/>
                        </a:rPr>
                        <a:t>barh</a:t>
                      </a:r>
                      <a:r>
                        <a:rPr lang="zh-CN" sz="1050" dirty="0">
                          <a:effectLst/>
                        </a:rPr>
                        <a:t>：</a:t>
                      </a:r>
                      <a:r>
                        <a:rPr lang="zh-CN" sz="1050" dirty="0">
                          <a:effectLst/>
                          <a:highlight>
                            <a:srgbClr val="00FF00"/>
                          </a:highlight>
                        </a:rPr>
                        <a:t>水平柱状</a:t>
                      </a:r>
                      <a:endParaRPr lang="zh-CN" sz="1050" dirty="0">
                        <a:effectLst/>
                        <a:highlight>
                          <a:srgbClr val="00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6173752"/>
                  </a:ext>
                </a:extLst>
              </a:tr>
              <a:tr h="2345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xerr,yerr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r>
                        <a:rPr lang="zh-CN" sz="1050">
                          <a:effectLst/>
                        </a:rPr>
                        <a:t>、</a:t>
                      </a:r>
                      <a:r>
                        <a:rPr lang="en-US" sz="1050">
                          <a:effectLst/>
                        </a:rPr>
                        <a:t>y</a:t>
                      </a:r>
                      <a:r>
                        <a:rPr lang="zh-CN" sz="1050">
                          <a:effectLst/>
                        </a:rPr>
                        <a:t>轴向误差线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0047220"/>
                  </a:ext>
                </a:extLst>
              </a:tr>
              <a:tr h="2345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stacked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是否为</a:t>
                      </a: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堆叠图</a:t>
                      </a:r>
                      <a:r>
                        <a:rPr lang="zh-CN" sz="1050" dirty="0">
                          <a:effectLst/>
                        </a:rPr>
                        <a:t>，默认为</a:t>
                      </a:r>
                      <a:r>
                        <a:rPr lang="en-US" sz="1050" dirty="0">
                          <a:effectLst/>
                          <a:highlight>
                            <a:srgbClr val="00FF00"/>
                          </a:highlight>
                        </a:rPr>
                        <a:t>False</a:t>
                      </a:r>
                      <a:endParaRPr lang="zh-CN" sz="1050" dirty="0">
                        <a:effectLst/>
                        <a:highlight>
                          <a:srgbClr val="00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1416790"/>
                  </a:ext>
                </a:extLst>
              </a:tr>
              <a:tr h="2345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rot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刻度标签旋转度数</a:t>
                      </a:r>
                      <a:r>
                        <a:rPr lang="zh-CN" sz="1050" dirty="0">
                          <a:effectLst/>
                        </a:rPr>
                        <a:t>，值</a:t>
                      </a:r>
                      <a:r>
                        <a:rPr lang="en-US" sz="1050" dirty="0">
                          <a:effectLst/>
                        </a:rPr>
                        <a:t>0~360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0809997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A3E778D9-FE46-4449-8E64-5838542E56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01900" y="3142707"/>
            <a:ext cx="2837180" cy="1233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954B62-2FA9-4B5C-B65C-5FDB16CD3A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3623" y="4535805"/>
            <a:ext cx="2562860" cy="1957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F33C3A4-EEB8-4504-A1F1-94AA424D0C79}"/>
              </a:ext>
            </a:extLst>
          </p:cNvPr>
          <p:cNvSpPr txBox="1">
            <a:spLocks/>
          </p:cNvSpPr>
          <p:nvPr/>
        </p:nvSpPr>
        <p:spPr>
          <a:xfrm>
            <a:off x="628650" y="3041664"/>
            <a:ext cx="7886700" cy="90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堆叠柱状图</a:t>
            </a:r>
            <a:endParaRPr lang="en-US" altLang="zh-CN" dirty="0"/>
          </a:p>
          <a:p>
            <a:pPr lvl="1"/>
            <a:r>
              <a:rPr lang="zh-CN" altLang="en-US" dirty="0"/>
              <a:t>多个总体同一状态的直条叠加</a:t>
            </a:r>
          </a:p>
        </p:txBody>
      </p:sp>
    </p:spTree>
    <p:extLst>
      <p:ext uri="{BB962C8B-B14F-4D97-AF65-F5344CB8AC3E}">
        <p14:creationId xmlns:p14="http://schemas.microsoft.com/office/powerpoint/2010/main" val="124272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8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610094" cy="340106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zh-CN" altLang="en-US" dirty="0"/>
              <a:t>从</a:t>
            </a:r>
            <a:r>
              <a:rPr lang="en-US" altLang="zh-CN" dirty="0"/>
              <a:t>population.csv</a:t>
            </a:r>
            <a:r>
              <a:rPr lang="zh-CN" altLang="en-US" dirty="0"/>
              <a:t>文件中读取人口数据，绘制各性别的出生人口比较图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7A29B92-9F09-426B-BD5A-56CEEBC48676}"/>
              </a:ext>
            </a:extLst>
          </p:cNvPr>
          <p:cNvGraphicFramePr>
            <a:graphicFrameLocks noGrp="1"/>
          </p:cNvGraphicFramePr>
          <p:nvPr/>
        </p:nvGraphicFramePr>
        <p:xfrm>
          <a:off x="3661952" y="847217"/>
          <a:ext cx="5183343" cy="41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127">
                  <a:extLst>
                    <a:ext uri="{9D8B030D-6E8A-4147-A177-3AD203B41FA5}">
                      <a16:colId xmlns:a16="http://schemas.microsoft.com/office/drawing/2014/main" val="503785065"/>
                    </a:ext>
                  </a:extLst>
                </a:gridCol>
                <a:gridCol w="1036804">
                  <a:extLst>
                    <a:ext uri="{9D8B030D-6E8A-4147-A177-3AD203B41FA5}">
                      <a16:colId xmlns:a16="http://schemas.microsoft.com/office/drawing/2014/main" val="3051900777"/>
                    </a:ext>
                  </a:extLst>
                </a:gridCol>
                <a:gridCol w="1036804">
                  <a:extLst>
                    <a:ext uri="{9D8B030D-6E8A-4147-A177-3AD203B41FA5}">
                      <a16:colId xmlns:a16="http://schemas.microsoft.com/office/drawing/2014/main" val="4029607610"/>
                    </a:ext>
                  </a:extLst>
                </a:gridCol>
                <a:gridCol w="1036804">
                  <a:extLst>
                    <a:ext uri="{9D8B030D-6E8A-4147-A177-3AD203B41FA5}">
                      <a16:colId xmlns:a16="http://schemas.microsoft.com/office/drawing/2014/main" val="3066568217"/>
                    </a:ext>
                  </a:extLst>
                </a:gridCol>
                <a:gridCol w="1036804">
                  <a:extLst>
                    <a:ext uri="{9D8B030D-6E8A-4147-A177-3AD203B41FA5}">
                      <a16:colId xmlns:a16="http://schemas.microsoft.com/office/drawing/2014/main" val="3568282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Year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Boys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Girls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Ratio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351749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年度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出生人口总数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男孩数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女孩数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男女比例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extLst>
                  <a:ext uri="{0D108BD9-81ED-4DB2-BD59-A6C34878D82A}">
                    <a16:rowId xmlns:a16="http://schemas.microsoft.com/office/drawing/2014/main" val="3035051363"/>
                  </a:ext>
                </a:extLst>
              </a:tr>
            </a:tbl>
          </a:graphicData>
        </a:graphic>
      </p:graphicFrame>
      <p:sp>
        <p:nvSpPr>
          <p:cNvPr id="10" name="文本框 7">
            <a:extLst>
              <a:ext uri="{FF2B5EF4-FFF2-40B4-BE49-F238E27FC236}">
                <a16:creationId xmlns:a16="http://schemas.microsoft.com/office/drawing/2014/main" id="{FF9A333B-FF51-4496-ACFF-55B93DFAECD0}"/>
              </a:ext>
            </a:extLst>
          </p:cNvPr>
          <p:cNvSpPr txBox="1"/>
          <p:nvPr/>
        </p:nvSpPr>
        <p:spPr>
          <a:xfrm>
            <a:off x="704849" y="1909255"/>
            <a:ext cx="5439919" cy="3173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读取数据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('data\population.csv',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index_col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='Year')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data1 = data[['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Boys','Girls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']]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mean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np.mean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(data1,axis=0)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计算均值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np.std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(data1,axis=0)  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计算标准差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plt.figure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(6,2))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设置图片大小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plt.subplots_adjust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wspace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0.6)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设置两个图之间的纵向间隔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绘制均值的垂直和水平柱状图，标准差使用误差线来表示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ax1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fig.add_subplot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(1, 2, 1)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mean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kind='bar',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yerr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std,color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cadetblue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',title = 'Average of Births', rot=45)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ax2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fig.add_subplot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(1, 2, 2)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mean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kind='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barh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xerr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std,color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cadetblue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',title = 'Average of Births')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绘制复式柱状图和堆叠柱状图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data1.plot(kind='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bar',title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'Births of Boys &amp; Girls')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data1.plot(kind='bar', 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stacked=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,title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'Births of Boys &amp; Girls')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410E93B-C2E8-471D-8FE5-1DBB421192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2962" y="5307838"/>
            <a:ext cx="2837180" cy="1233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B10ECD-1C11-47D9-93B0-FD2B7AADA7D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3623" y="2166398"/>
            <a:ext cx="2496820" cy="1941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7E2D9F-FD42-438C-AED1-1B0EDF4703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53623" y="4583938"/>
            <a:ext cx="2562860" cy="1957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线形标注 2 12">
            <a:extLst>
              <a:ext uri="{FF2B5EF4-FFF2-40B4-BE49-F238E27FC236}">
                <a16:creationId xmlns:a16="http://schemas.microsoft.com/office/drawing/2014/main" id="{5C9F869F-31D5-4901-9121-019EB02F3D93}"/>
              </a:ext>
            </a:extLst>
          </p:cNvPr>
          <p:cNvSpPr/>
          <p:nvPr/>
        </p:nvSpPr>
        <p:spPr>
          <a:xfrm>
            <a:off x="4701540" y="5307838"/>
            <a:ext cx="1101852" cy="422402"/>
          </a:xfrm>
          <a:prstGeom prst="borderCallout2">
            <a:avLst>
              <a:gd name="adj1" fmla="val 20191"/>
              <a:gd name="adj2" fmla="val -1461"/>
              <a:gd name="adj3" fmla="val 22102"/>
              <a:gd name="adj4" fmla="val -28162"/>
              <a:gd name="adj5" fmla="val -128823"/>
              <a:gd name="adj6" fmla="val -131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堆叠柱状图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9423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折线图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350" y="1534826"/>
            <a:ext cx="7810501" cy="164119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zh-CN" altLang="en-US" dirty="0"/>
              <a:t>用线条描述事物的发展变化及趋势</a:t>
            </a:r>
            <a:endParaRPr lang="en-US" altLang="zh-CN" dirty="0"/>
          </a:p>
          <a:p>
            <a:pPr lvl="1"/>
            <a:r>
              <a:rPr lang="zh-CN" altLang="en-US" dirty="0"/>
              <a:t>普通折线图：横、纵坐标轴上都使用算术刻度</a:t>
            </a:r>
            <a:endParaRPr lang="en-US" altLang="zh-CN" dirty="0"/>
          </a:p>
          <a:p>
            <a:pPr lvl="1"/>
            <a:r>
              <a:rPr lang="zh-CN" altLang="en-US" dirty="0"/>
              <a:t>半对数折线图：横、纵坐标分别使用算术刻度与对数刻度</a:t>
            </a:r>
            <a:endParaRPr lang="en-US" altLang="zh-CN" dirty="0"/>
          </a:p>
          <a:p>
            <a:pPr lvl="2"/>
            <a:r>
              <a:rPr lang="zh-CN" altLang="en-US" dirty="0"/>
              <a:t>比较的两种或多种事物的数据值域相差较大</a:t>
            </a:r>
            <a:endParaRPr lang="en-US" altLang="zh-CN" dirty="0"/>
          </a:p>
          <a:p>
            <a:pPr lvl="2"/>
            <a:r>
              <a:rPr lang="zh-CN" altLang="en-US" dirty="0"/>
              <a:t>指标“相对增长量”的变化关系</a:t>
            </a:r>
            <a:endParaRPr lang="en-US" altLang="zh-CN" dirty="0"/>
          </a:p>
          <a:p>
            <a:pPr lvl="2"/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71350" y="3176016"/>
            <a:ext cx="7394121" cy="585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GDP.csv</a:t>
            </a:r>
            <a:r>
              <a:rPr lang="zh-CN" altLang="en-US" dirty="0"/>
              <a:t>文件中读取数据，绘制国民经济生产总值</a:t>
            </a:r>
            <a:r>
              <a:rPr lang="en-US" altLang="zh-CN" dirty="0"/>
              <a:t>GDP</a:t>
            </a:r>
            <a:r>
              <a:rPr lang="zh-CN" altLang="en-US" dirty="0"/>
              <a:t>和居民人均可支配收入</a:t>
            </a:r>
            <a:r>
              <a:rPr lang="en-US" altLang="zh-CN" dirty="0"/>
              <a:t>Income</a:t>
            </a:r>
            <a:r>
              <a:rPr lang="zh-CN" altLang="en-US" dirty="0"/>
              <a:t>的折线图与</a:t>
            </a:r>
            <a:r>
              <a:rPr lang="zh-CN" altLang="en-US" dirty="0">
                <a:highlight>
                  <a:srgbClr val="FFFF00"/>
                </a:highlight>
              </a:rPr>
              <a:t>半对数折线图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5F3419E4-D225-49FC-834A-20F1CF37AB22}"/>
              </a:ext>
            </a:extLst>
          </p:cNvPr>
          <p:cNvSpPr txBox="1"/>
          <p:nvPr/>
        </p:nvSpPr>
        <p:spPr>
          <a:xfrm>
            <a:off x="781050" y="3814802"/>
            <a:ext cx="6180582" cy="1061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('GDP.csv',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index_col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'Year')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读取数据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GDP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Income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的折线图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(title='GDP &amp; Income',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LineWidth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=2,marker='o',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linestyle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='dashed', grid=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True,use_index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=True)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GDP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Income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的半对数折线图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logy=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,LineWidth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=2,marker='o',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linestyle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dashed',color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='G')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2CC0D8-BE12-4C55-99E1-94CD0EEF43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9901" y="5059788"/>
            <a:ext cx="2153285" cy="1596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968ED2-E46D-4042-AD1D-575F6D80BD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09951" y="5095983"/>
            <a:ext cx="2255520" cy="152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线形标注 2 12">
            <a:extLst>
              <a:ext uri="{FF2B5EF4-FFF2-40B4-BE49-F238E27FC236}">
                <a16:creationId xmlns:a16="http://schemas.microsoft.com/office/drawing/2014/main" id="{690BB62F-D2C9-49AB-B5CE-A2A95820F0FD}"/>
              </a:ext>
            </a:extLst>
          </p:cNvPr>
          <p:cNvSpPr/>
          <p:nvPr/>
        </p:nvSpPr>
        <p:spPr>
          <a:xfrm>
            <a:off x="3545914" y="5729097"/>
            <a:ext cx="1499723" cy="422402"/>
          </a:xfrm>
          <a:prstGeom prst="borderCallout2">
            <a:avLst>
              <a:gd name="adj1" fmla="val 64929"/>
              <a:gd name="adj2" fmla="val -2680"/>
              <a:gd name="adj3" fmla="val 89931"/>
              <a:gd name="adj4" fmla="val -31820"/>
              <a:gd name="adj5" fmla="val 154040"/>
              <a:gd name="adj6" fmla="val -73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无法反应</a:t>
            </a:r>
            <a:r>
              <a:rPr lang="en-US" altLang="zh-CN" sz="1400" dirty="0"/>
              <a:t>Income</a:t>
            </a:r>
            <a:r>
              <a:rPr lang="zh-CN" altLang="en-US" sz="1400" dirty="0"/>
              <a:t>的变化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455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0" grpId="0"/>
      <p:bldP spid="7" grpId="0" animBg="1"/>
      <p:bldP spid="11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直方图（</a:t>
            </a:r>
            <a:r>
              <a:rPr lang="en-US" altLang="zh-CN" dirty="0"/>
              <a:t>Histogram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6923859" cy="140690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描述总体的频数分布情况</a:t>
            </a:r>
            <a:endParaRPr lang="en-US" altLang="zh-CN" dirty="0"/>
          </a:p>
          <a:p>
            <a:pPr lvl="1"/>
            <a:r>
              <a:rPr lang="zh-CN" altLang="zh-CN" dirty="0"/>
              <a:t>将横坐标按区间个数等分</a:t>
            </a:r>
            <a:endParaRPr lang="en-US" altLang="zh-CN" dirty="0"/>
          </a:p>
          <a:p>
            <a:pPr lvl="1"/>
            <a:r>
              <a:rPr lang="zh-CN" altLang="zh-CN" dirty="0"/>
              <a:t>每个区间上长方形的高度表示该区间样本的频率，面积表示频数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2226B7-B1B1-473D-8469-67C6C8FC2499}"/>
              </a:ext>
            </a:extLst>
          </p:cNvPr>
          <p:cNvSpPr/>
          <p:nvPr/>
        </p:nvSpPr>
        <p:spPr>
          <a:xfrm>
            <a:off x="585978" y="3102864"/>
            <a:ext cx="4408836" cy="408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Series.plot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(kind=’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hist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’,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bins,normed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86A31FD-CA96-4E8E-9CC0-4EDB33976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91947"/>
              </p:ext>
            </p:extLst>
          </p:nvPr>
        </p:nvGraphicFramePr>
        <p:xfrm>
          <a:off x="1884426" y="3986785"/>
          <a:ext cx="3619500" cy="10065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6518">
                  <a:extLst>
                    <a:ext uri="{9D8B030D-6E8A-4147-A177-3AD203B41FA5}">
                      <a16:colId xmlns:a16="http://schemas.microsoft.com/office/drawing/2014/main" val="2857602321"/>
                    </a:ext>
                  </a:extLst>
                </a:gridCol>
                <a:gridCol w="2522982">
                  <a:extLst>
                    <a:ext uri="{9D8B030D-6E8A-4147-A177-3AD203B41FA5}">
                      <a16:colId xmlns:a16="http://schemas.microsoft.com/office/drawing/2014/main" val="3781381603"/>
                    </a:ext>
                  </a:extLst>
                </a:gridCol>
              </a:tblGrid>
              <a:tr h="3938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参数说明：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2945776"/>
                  </a:ext>
                </a:extLst>
              </a:tr>
              <a:tr h="306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bins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横坐标区间个数</a:t>
                      </a:r>
                      <a:endParaRPr lang="zh-CN" sz="1050" dirty="0"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989739"/>
                  </a:ext>
                </a:extLst>
              </a:tr>
              <a:tr h="306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normed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是否标准化直方图</a:t>
                      </a:r>
                      <a:r>
                        <a:rPr lang="zh-CN" sz="1050" dirty="0">
                          <a:effectLst/>
                        </a:rPr>
                        <a:t>，默认值</a:t>
                      </a:r>
                      <a:r>
                        <a:rPr lang="en-US" sz="1050" dirty="0">
                          <a:effectLst/>
                          <a:highlight>
                            <a:srgbClr val="00FF00"/>
                          </a:highlight>
                        </a:rPr>
                        <a:t>False</a:t>
                      </a:r>
                      <a:endParaRPr lang="zh-CN" sz="1050" dirty="0">
                        <a:effectLst/>
                        <a:highlight>
                          <a:srgbClr val="00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0154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22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396734" cy="742442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4-9</a:t>
            </a:r>
            <a:r>
              <a:rPr lang="zh-CN" altLang="en-US" b="1" dirty="0"/>
              <a:t>：</a:t>
            </a:r>
            <a:r>
              <a:rPr lang="zh-CN" altLang="en-US" dirty="0"/>
              <a:t>从</a:t>
            </a:r>
            <a:r>
              <a:rPr lang="en-US" altLang="zh-CN" dirty="0"/>
              <a:t>student.csv</a:t>
            </a:r>
            <a:r>
              <a:rPr lang="zh-CN" altLang="en-US" dirty="0"/>
              <a:t>文件中读取学生信息，绘制身高分布直方图。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将身高</a:t>
            </a:r>
            <a:r>
              <a:rPr lang="en-US" altLang="zh-CN" dirty="0"/>
              <a:t>155~185</a:t>
            </a:r>
            <a:r>
              <a:rPr lang="zh-CN" altLang="en-US" dirty="0"/>
              <a:t>划分为</a:t>
            </a:r>
            <a:r>
              <a:rPr lang="en-US" altLang="zh-CN" dirty="0"/>
              <a:t>6</a:t>
            </a:r>
            <a:r>
              <a:rPr lang="zh-CN" altLang="en-US" dirty="0"/>
              <a:t>个区间</a:t>
            </a:r>
            <a:endParaRPr lang="en-US" altLang="zh-CN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CAE2AC36-6507-4E2D-9359-A7BDA1B711F9}"/>
              </a:ext>
            </a:extLst>
          </p:cNvPr>
          <p:cNvSpPr txBox="1"/>
          <p:nvPr/>
        </p:nvSpPr>
        <p:spPr>
          <a:xfrm>
            <a:off x="777811" y="2321799"/>
            <a:ext cx="7442073" cy="4154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('data\students.csv')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读文件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['Height'].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plot(kind='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hist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bins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=6,title='Students Height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Dstribution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6D2305-9788-4FD9-811A-FBE3E41EFA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6579" y="4011168"/>
            <a:ext cx="3058223" cy="18902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线形标注 2 12">
            <a:extLst>
              <a:ext uri="{FF2B5EF4-FFF2-40B4-BE49-F238E27FC236}">
                <a16:creationId xmlns:a16="http://schemas.microsoft.com/office/drawing/2014/main" id="{46EA4F81-94C8-41CF-8565-4EAE21C7CD30}"/>
              </a:ext>
            </a:extLst>
          </p:cNvPr>
          <p:cNvSpPr/>
          <p:nvPr/>
        </p:nvSpPr>
        <p:spPr>
          <a:xfrm>
            <a:off x="4897077" y="3504628"/>
            <a:ext cx="2994766" cy="1013079"/>
          </a:xfrm>
          <a:prstGeom prst="borderCallout2">
            <a:avLst>
              <a:gd name="adj1" fmla="val 64929"/>
              <a:gd name="adj2" fmla="val -2680"/>
              <a:gd name="adj3" fmla="val 89931"/>
              <a:gd name="adj4" fmla="val -31820"/>
              <a:gd name="adj5" fmla="val 154040"/>
              <a:gd name="adj6" fmla="val -73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分箱的数量与数据集大小和分布本身相关，通过改变分箱</a:t>
            </a:r>
            <a:r>
              <a:rPr lang="en-US" altLang="zh-CN" sz="1400" dirty="0"/>
              <a:t>bins</a:t>
            </a:r>
            <a:r>
              <a:rPr lang="zh-CN" altLang="en-US" sz="1400" dirty="0"/>
              <a:t>的数量，可以改变分布的离散化程度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653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密度图（</a:t>
            </a:r>
            <a:r>
              <a:rPr lang="en-US" altLang="zh-CN" dirty="0"/>
              <a:t>Kernel Density Estimate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158990" cy="141909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zh-CN" altLang="en-US" dirty="0"/>
              <a:t>基于样本数据拟合概率密度函数</a:t>
            </a:r>
            <a:endParaRPr lang="en-US" altLang="zh-CN" dirty="0"/>
          </a:p>
          <a:p>
            <a:pPr lvl="1"/>
            <a:r>
              <a:rPr lang="zh-CN" altLang="en-US" dirty="0"/>
              <a:t>采用平滑的峰值函数：核函数</a:t>
            </a:r>
            <a:endParaRPr lang="en-US" altLang="zh-CN" dirty="0"/>
          </a:p>
          <a:p>
            <a:pPr lvl="2"/>
            <a:r>
              <a:rPr lang="zh-CN" altLang="en-US" dirty="0"/>
              <a:t>常用高斯核</a:t>
            </a:r>
            <a:endParaRPr lang="en-US" altLang="zh-CN" dirty="0"/>
          </a:p>
          <a:p>
            <a:pPr lvl="1"/>
            <a:r>
              <a:rPr lang="zh-CN" altLang="en-US" dirty="0"/>
              <a:t>模拟真实的概率分布曲线</a:t>
            </a:r>
            <a:endParaRPr lang="en-US" altLang="zh-CN" dirty="0"/>
          </a:p>
          <a:p>
            <a:pPr lvl="1"/>
            <a:r>
              <a:rPr lang="zh-CN" altLang="en-US" dirty="0"/>
              <a:t>与直方图（标准化后）一起绘制，对比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A3096C-494E-442C-8AB7-26C3648B2747}"/>
              </a:ext>
            </a:extLst>
          </p:cNvPr>
          <p:cNvSpPr/>
          <p:nvPr/>
        </p:nvSpPr>
        <p:spPr>
          <a:xfrm>
            <a:off x="628650" y="3020555"/>
            <a:ext cx="3639201" cy="408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Series.plot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(kind=’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kde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’,style,...)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A6CA26A-DE92-4EFB-B866-A69AD84FC4B4}"/>
              </a:ext>
            </a:extLst>
          </p:cNvPr>
          <p:cNvGraphicFramePr>
            <a:graphicFrameLocks noGrp="1"/>
          </p:cNvGraphicFramePr>
          <p:nvPr/>
        </p:nvGraphicFramePr>
        <p:xfrm>
          <a:off x="1768602" y="3572333"/>
          <a:ext cx="3839718" cy="597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4494">
                  <a:extLst>
                    <a:ext uri="{9D8B030D-6E8A-4147-A177-3AD203B41FA5}">
                      <a16:colId xmlns:a16="http://schemas.microsoft.com/office/drawing/2014/main" val="1422466171"/>
                    </a:ext>
                  </a:extLst>
                </a:gridCol>
                <a:gridCol w="2825224">
                  <a:extLst>
                    <a:ext uri="{9D8B030D-6E8A-4147-A177-3AD203B41FA5}">
                      <a16:colId xmlns:a16="http://schemas.microsoft.com/office/drawing/2014/main" val="3235130062"/>
                    </a:ext>
                  </a:extLst>
                </a:gridCol>
              </a:tblGrid>
              <a:tr h="33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参数说明：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8354623"/>
                  </a:ext>
                </a:extLst>
              </a:tr>
              <a:tr h="2613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style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风格字符串，包括颜色和线型，如‘</a:t>
                      </a:r>
                      <a:r>
                        <a:rPr lang="en-US" sz="1050" dirty="0" err="1">
                          <a:effectLst/>
                        </a:rPr>
                        <a:t>ko</a:t>
                      </a:r>
                      <a:r>
                        <a:rPr lang="zh-CN" sz="1050" dirty="0">
                          <a:effectLst/>
                        </a:rPr>
                        <a:t>—’</a:t>
                      </a:r>
                      <a:r>
                        <a:rPr lang="en-US" sz="1050" dirty="0">
                          <a:effectLst/>
                        </a:rPr>
                        <a:t>,</a:t>
                      </a:r>
                      <a:r>
                        <a:rPr lang="zh-CN" sz="1050" dirty="0">
                          <a:effectLst/>
                        </a:rPr>
                        <a:t>‘</a:t>
                      </a:r>
                      <a:r>
                        <a:rPr lang="en-US" sz="1050" dirty="0">
                          <a:effectLst/>
                        </a:rPr>
                        <a:t>r-</a:t>
                      </a:r>
                      <a:r>
                        <a:rPr lang="zh-CN" sz="1050" dirty="0">
                          <a:effectLst/>
                        </a:rPr>
                        <a:t>’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8953460"/>
                  </a:ext>
                </a:extLst>
              </a:tr>
            </a:tbl>
          </a:graphicData>
        </a:graphic>
      </p:graphicFrame>
      <p:sp>
        <p:nvSpPr>
          <p:cNvPr id="9" name="文本框 7">
            <a:extLst>
              <a:ext uri="{FF2B5EF4-FFF2-40B4-BE49-F238E27FC236}">
                <a16:creationId xmlns:a16="http://schemas.microsoft.com/office/drawing/2014/main" id="{410B88E1-5DF7-4AD8-BB16-1A456767EB64}"/>
              </a:ext>
            </a:extLst>
          </p:cNvPr>
          <p:cNvSpPr txBox="1"/>
          <p:nvPr/>
        </p:nvSpPr>
        <p:spPr>
          <a:xfrm>
            <a:off x="836295" y="4981258"/>
            <a:ext cx="5369434" cy="9002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['Height'].plot(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kind='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hist',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bins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=6,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normed=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,title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='Students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Height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Dstribution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['Height'].plot(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kind='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kde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title='Students Height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Dstribution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xlim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=[155,185],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style =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'k--'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绘制密度图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D1267B-CF4A-43DE-B636-21D8BA99A8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2467" y="3242946"/>
            <a:ext cx="2366010" cy="1546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7801D59-59FF-43CB-AF66-B2C3AF042449}"/>
              </a:ext>
            </a:extLst>
          </p:cNvPr>
          <p:cNvSpPr/>
          <p:nvPr/>
        </p:nvSpPr>
        <p:spPr>
          <a:xfrm>
            <a:off x="755523" y="4515883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在例</a:t>
            </a:r>
            <a:r>
              <a:rPr lang="en-US" altLang="zh-CN" dirty="0"/>
              <a:t>4-9</a:t>
            </a:r>
            <a:r>
              <a:rPr lang="zh-CN" altLang="en-US" dirty="0"/>
              <a:t>基础上，增加密度图</a:t>
            </a:r>
          </a:p>
        </p:txBody>
      </p:sp>
    </p:spTree>
    <p:extLst>
      <p:ext uri="{BB962C8B-B14F-4D97-AF65-F5344CB8AC3E}">
        <p14:creationId xmlns:p14="http://schemas.microsoft.com/office/powerpoint/2010/main" val="22380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9" grpId="0" animBg="1"/>
      <p:bldP spid="8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饼图（</a:t>
            </a:r>
            <a:r>
              <a:rPr lang="en-US" altLang="zh-CN" dirty="0"/>
              <a:t>Pie Chart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629253" cy="10899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CN" altLang="en-US" dirty="0"/>
              <a:t>描述总体的样本值构成比</a:t>
            </a:r>
            <a:endParaRPr lang="en-US" altLang="zh-CN" dirty="0"/>
          </a:p>
          <a:p>
            <a:pPr lvl="1"/>
            <a:r>
              <a:rPr lang="zh-CN" altLang="en-US" dirty="0"/>
              <a:t>扇形图</a:t>
            </a:r>
            <a:endParaRPr lang="en-US" altLang="zh-CN" dirty="0"/>
          </a:p>
          <a:p>
            <a:pPr lvl="1"/>
            <a:r>
              <a:rPr lang="zh-CN" altLang="en-US" dirty="0"/>
              <a:t>反映部分与部分、部分与整体之间的数量关系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D43409-7D6A-425D-B6D1-8C7335A333C2}"/>
              </a:ext>
            </a:extLst>
          </p:cNvPr>
          <p:cNvSpPr/>
          <p:nvPr/>
        </p:nvSpPr>
        <p:spPr>
          <a:xfrm>
            <a:off x="704850" y="2613134"/>
            <a:ext cx="7116318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Series.plot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 kind='pie',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explode,shadow,startangle,autopct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B44F18-96CB-4C30-8B02-430BEC31F543}"/>
              </a:ext>
            </a:extLst>
          </p:cNvPr>
          <p:cNvGraphicFramePr>
            <a:graphicFrameLocks noGrp="1"/>
          </p:cNvGraphicFramePr>
          <p:nvPr/>
        </p:nvGraphicFramePr>
        <p:xfrm>
          <a:off x="1690878" y="3247131"/>
          <a:ext cx="5144262" cy="1576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2721">
                  <a:extLst>
                    <a:ext uri="{9D8B030D-6E8A-4147-A177-3AD203B41FA5}">
                      <a16:colId xmlns:a16="http://schemas.microsoft.com/office/drawing/2014/main" val="152507580"/>
                    </a:ext>
                  </a:extLst>
                </a:gridCol>
                <a:gridCol w="4191541">
                  <a:extLst>
                    <a:ext uri="{9D8B030D-6E8A-4147-A177-3AD203B41FA5}">
                      <a16:colId xmlns:a16="http://schemas.microsoft.com/office/drawing/2014/main" val="132340178"/>
                    </a:ext>
                  </a:extLst>
                </a:gridCol>
              </a:tblGrid>
              <a:tr h="322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参数说明：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9442083"/>
                  </a:ext>
                </a:extLst>
              </a:tr>
              <a:tr h="250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explode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列表，表示各扇形块离开中心的距离</a:t>
                      </a:r>
                      <a:endParaRPr lang="zh-CN" sz="1050" dirty="0"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375067"/>
                  </a:ext>
                </a:extLst>
              </a:tr>
              <a:tr h="250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shadow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扇形块是否有阴影</a:t>
                      </a:r>
                      <a:r>
                        <a:rPr lang="zh-CN" sz="1050" dirty="0">
                          <a:effectLst/>
                        </a:rPr>
                        <a:t>，默认</a:t>
                      </a:r>
                      <a:r>
                        <a:rPr lang="en-US" sz="1050" dirty="0">
                          <a:effectLst/>
                          <a:highlight>
                            <a:srgbClr val="00FF00"/>
                          </a:highlight>
                        </a:rPr>
                        <a:t>False</a:t>
                      </a:r>
                      <a:endParaRPr lang="zh-CN" sz="1050" dirty="0">
                        <a:effectLst/>
                        <a:highlight>
                          <a:srgbClr val="00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3733416"/>
                  </a:ext>
                </a:extLst>
              </a:tr>
              <a:tr h="250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startangle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起始绘制角度，默认从</a:t>
                      </a: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x</a:t>
                      </a: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轴正方向逆时针开始</a:t>
                      </a:r>
                      <a:endParaRPr lang="zh-CN" sz="1050" dirty="0"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5691143"/>
                  </a:ext>
                </a:extLst>
              </a:tr>
              <a:tr h="501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autopct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百分比格式，可用</a:t>
                      </a: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format</a:t>
                      </a: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字符串或者</a:t>
                      </a: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format function</a:t>
                      </a: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，</a:t>
                      </a: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zh-CN" sz="1050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 '%1.1f%%'</a:t>
                      </a: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指小数点前后各</a:t>
                      </a: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位</a:t>
                      </a: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zh-CN" sz="1050" dirty="0">
                          <a:effectLst/>
                          <a:highlight>
                            <a:srgbClr val="FFFF00"/>
                          </a:highlight>
                        </a:rPr>
                        <a:t>不足空格补齐</a:t>
                      </a: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)</a:t>
                      </a:r>
                      <a:endParaRPr lang="zh-CN" sz="1050" dirty="0"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679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6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饼图绘制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652766" cy="369332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4-10</a:t>
            </a:r>
            <a:r>
              <a:rPr lang="zh-CN" altLang="en-US" dirty="0"/>
              <a:t>：从</a:t>
            </a:r>
            <a:r>
              <a:rPr lang="en-US" altLang="zh-CN" dirty="0"/>
              <a:t>advertising.csv</a:t>
            </a:r>
            <a:r>
              <a:rPr lang="zh-CN" altLang="en-US" dirty="0"/>
              <a:t>中读取营销数据，绘制各类广告投入占比的饼图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CEC9B5-D6FC-4D24-8023-1D76B614E2B5}"/>
              </a:ext>
            </a:extLst>
          </p:cNvPr>
          <p:cNvGraphicFramePr>
            <a:graphicFrameLocks noGrp="1"/>
          </p:cNvGraphicFramePr>
          <p:nvPr/>
        </p:nvGraphicFramePr>
        <p:xfrm>
          <a:off x="2497836" y="2073434"/>
          <a:ext cx="3555492" cy="84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910">
                  <a:extLst>
                    <a:ext uri="{9D8B030D-6E8A-4147-A177-3AD203B41FA5}">
                      <a16:colId xmlns:a16="http://schemas.microsoft.com/office/drawing/2014/main" val="1159916460"/>
                    </a:ext>
                  </a:extLst>
                </a:gridCol>
                <a:gridCol w="740442">
                  <a:extLst>
                    <a:ext uri="{9D8B030D-6E8A-4147-A177-3AD203B41FA5}">
                      <a16:colId xmlns:a16="http://schemas.microsoft.com/office/drawing/2014/main" val="537748048"/>
                    </a:ext>
                  </a:extLst>
                </a:gridCol>
                <a:gridCol w="740442">
                  <a:extLst>
                    <a:ext uri="{9D8B030D-6E8A-4147-A177-3AD203B41FA5}">
                      <a16:colId xmlns:a16="http://schemas.microsoft.com/office/drawing/2014/main" val="2493571474"/>
                    </a:ext>
                  </a:extLst>
                </a:gridCol>
                <a:gridCol w="987256">
                  <a:extLst>
                    <a:ext uri="{9D8B030D-6E8A-4147-A177-3AD203B41FA5}">
                      <a16:colId xmlns:a16="http://schemas.microsoft.com/office/drawing/2014/main" val="412183736"/>
                    </a:ext>
                  </a:extLst>
                </a:gridCol>
                <a:gridCol w="740442">
                  <a:extLst>
                    <a:ext uri="{9D8B030D-6E8A-4147-A177-3AD203B41FA5}">
                      <a16:colId xmlns:a16="http://schemas.microsoft.com/office/drawing/2014/main" val="1425007733"/>
                    </a:ext>
                  </a:extLst>
                </a:gridCol>
              </a:tblGrid>
              <a:tr h="2101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TV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Weibo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WeChat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Sales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987638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230.1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37.8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69.2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22.1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1342523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44.5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39.3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45.1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10.4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7346027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17.2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45.9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69.3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9.3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711795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453C904-FEB3-4521-9346-DAE1138337AF}"/>
              </a:ext>
            </a:extLst>
          </p:cNvPr>
          <p:cNvSpPr/>
          <p:nvPr/>
        </p:nvSpPr>
        <p:spPr>
          <a:xfrm>
            <a:off x="780288" y="3244334"/>
            <a:ext cx="5955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计算各类渠道的广告总投入，绘制饼图表示各类广告占比</a:t>
            </a:r>
            <a:endParaRPr lang="zh-CN" altLang="en-US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F83653CB-E5D2-48DB-9537-114C05990BD9}"/>
              </a:ext>
            </a:extLst>
          </p:cNvPr>
          <p:cNvSpPr txBox="1"/>
          <p:nvPr/>
        </p:nvSpPr>
        <p:spPr>
          <a:xfrm>
            <a:off x="885063" y="3944110"/>
            <a:ext cx="5015865" cy="154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准备数据，计算各类广告投入费用总和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('data/advertising.csv')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piedata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data[['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TV','Weibo','WeChat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']]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datasum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piedata.sum</a:t>
            </a:r>
            <a:r>
              <a:rPr lang="en-US" sz="1050" b="1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 </a:t>
            </a:r>
            <a:endParaRPr lang="zh-CN" sz="1200" b="1" dirty="0">
              <a:effectLst/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绘制饼图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datasum.plot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 kind='pie',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=(6,6), title='Advertising Expenditure',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=14,             </a:t>
            </a:r>
            <a:r>
              <a:rPr lang="en-US" sz="1050" b="1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explode=[0,0.2,0],shadow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startangle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=60, 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autopct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='%1.1f%%')</a:t>
            </a:r>
            <a:endParaRPr lang="zh-CN" sz="1200" dirty="0">
              <a:effectLst/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43011F-F5DB-4844-BD96-698BFDD4EA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61557" y="3986720"/>
            <a:ext cx="2053590" cy="16948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5222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Tuple</a:t>
            </a:r>
            <a:r>
              <a:rPr lang="zh-CN" altLang="en-US" dirty="0"/>
              <a:t>和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1164"/>
            <a:ext cx="7886700" cy="2850356"/>
          </a:xfrm>
        </p:spPr>
        <p:txBody>
          <a:bodyPr>
            <a:normAutofit fontScale="97500"/>
          </a:bodyPr>
          <a:lstStyle/>
          <a:p>
            <a:r>
              <a:rPr lang="zh-CN" altLang="en-US" dirty="0"/>
              <a:t>相关函数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列表相关方法</a:t>
            </a:r>
            <a:endParaRPr lang="en-US" altLang="zh-CN" dirty="0"/>
          </a:p>
          <a:p>
            <a:pPr lvl="1"/>
            <a:r>
              <a:rPr lang="en-US" altLang="zh-CN" dirty="0"/>
              <a:t>a = [11, 2, 43, 57, 15]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05100" y="231100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50" dirty="0"/>
                        <a:t>函数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50" dirty="0"/>
                        <a:t>功能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50" dirty="0"/>
                        <a:t>函数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50" dirty="0"/>
                        <a:t>功能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 err="1"/>
                        <a:t>cmp</a:t>
                      </a:r>
                      <a:r>
                        <a:rPr lang="en-US" altLang="zh-CN" sz="1350" dirty="0"/>
                        <a:t>(</a:t>
                      </a:r>
                      <a:r>
                        <a:rPr lang="en-US" altLang="zh-CN" sz="1350" dirty="0" err="1"/>
                        <a:t>a,b</a:t>
                      </a:r>
                      <a:r>
                        <a:rPr lang="en-US" altLang="zh-CN" sz="1350" dirty="0"/>
                        <a:t>)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350" dirty="0"/>
                        <a:t>比较两个列表</a:t>
                      </a:r>
                      <a:r>
                        <a:rPr lang="en-US" altLang="zh-CN" sz="1350" dirty="0"/>
                        <a:t>/</a:t>
                      </a:r>
                      <a:r>
                        <a:rPr lang="zh-CN" altLang="en-US" sz="1350" dirty="0"/>
                        <a:t>元组的元素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min(a)</a:t>
                      </a:r>
                      <a:endParaRPr lang="zh-CN" altLang="en-US" sz="135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50" dirty="0"/>
                        <a:t>返回元素最小值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 err="1"/>
                        <a:t>len</a:t>
                      </a:r>
                      <a:r>
                        <a:rPr lang="en-US" altLang="zh-CN" sz="1350" dirty="0"/>
                        <a:t>(a)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350" dirty="0"/>
                        <a:t>元素个数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sum(a)</a:t>
                      </a:r>
                      <a:endParaRPr lang="zh-CN" altLang="en-US" sz="135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50" dirty="0"/>
                        <a:t>元素求和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max(a)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350" dirty="0"/>
                        <a:t>返回元素最大值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sorted(a)</a:t>
                      </a:r>
                      <a:endParaRPr lang="zh-CN" altLang="en-US" sz="135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50" dirty="0"/>
                        <a:t>对列表的元素进行升序排列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76400" y="4769167"/>
          <a:ext cx="7058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50" dirty="0"/>
                        <a:t>方法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50" dirty="0"/>
                        <a:t>功能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50" dirty="0"/>
                        <a:t>方法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50" dirty="0"/>
                        <a:t>功能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 err="1"/>
                        <a:t>a.append</a:t>
                      </a:r>
                      <a:r>
                        <a:rPr lang="en-US" altLang="zh-CN" sz="1350" dirty="0"/>
                        <a:t>(1)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350" dirty="0"/>
                        <a:t>将</a:t>
                      </a:r>
                      <a:r>
                        <a:rPr lang="en-US" altLang="zh-CN" sz="1350" dirty="0"/>
                        <a:t>1</a:t>
                      </a:r>
                      <a:r>
                        <a:rPr lang="zh-CN" altLang="en-US" sz="1350" dirty="0"/>
                        <a:t>添加到列表末尾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50" dirty="0" err="1"/>
                        <a:t>a.index</a:t>
                      </a:r>
                      <a:r>
                        <a:rPr lang="en-US" altLang="zh-CN" sz="1350" dirty="0"/>
                        <a:t>(1)</a:t>
                      </a:r>
                      <a:endParaRPr lang="zh-CN" altLang="en-US" sz="135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50" dirty="0"/>
                        <a:t>返回</a:t>
                      </a:r>
                      <a:r>
                        <a:rPr lang="en-US" altLang="zh-CN" sz="1350" dirty="0"/>
                        <a:t>a</a:t>
                      </a:r>
                      <a:r>
                        <a:rPr lang="zh-CN" altLang="en-US" sz="1350" dirty="0"/>
                        <a:t>中第一个</a:t>
                      </a:r>
                      <a:r>
                        <a:rPr lang="en-US" altLang="zh-CN" sz="1350" dirty="0"/>
                        <a:t>1</a:t>
                      </a:r>
                      <a:r>
                        <a:rPr lang="zh-CN" altLang="en-US" sz="1350" dirty="0"/>
                        <a:t>所在索引位置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 err="1"/>
                        <a:t>a.count</a:t>
                      </a:r>
                      <a:r>
                        <a:rPr lang="en-US" altLang="zh-CN" sz="1350" dirty="0"/>
                        <a:t>(1)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350" dirty="0"/>
                        <a:t>统计</a:t>
                      </a:r>
                      <a:r>
                        <a:rPr lang="en-US" altLang="zh-CN" sz="1350" dirty="0"/>
                        <a:t>a</a:t>
                      </a:r>
                      <a:r>
                        <a:rPr lang="zh-CN" altLang="en-US" sz="1350" dirty="0"/>
                        <a:t>中元素</a:t>
                      </a:r>
                      <a:r>
                        <a:rPr lang="en-US" altLang="zh-CN" sz="1350" dirty="0"/>
                        <a:t>1</a:t>
                      </a:r>
                      <a:r>
                        <a:rPr lang="zh-CN" altLang="en-US" sz="1350" dirty="0"/>
                        <a:t>出现的次数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50" dirty="0" err="1"/>
                        <a:t>a.Insert</a:t>
                      </a:r>
                      <a:r>
                        <a:rPr lang="en-US" altLang="zh-CN" sz="1350" dirty="0"/>
                        <a:t>(2,1)</a:t>
                      </a:r>
                      <a:endParaRPr lang="zh-CN" altLang="en-US" sz="135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50" dirty="0"/>
                        <a:t>将</a:t>
                      </a:r>
                      <a:r>
                        <a:rPr lang="en-US" altLang="zh-CN" sz="1350" dirty="0"/>
                        <a:t>1</a:t>
                      </a:r>
                      <a:r>
                        <a:rPr lang="zh-CN" altLang="en-US" sz="1350" dirty="0"/>
                        <a:t>插入到</a:t>
                      </a:r>
                      <a:r>
                        <a:rPr lang="en-US" altLang="zh-CN" sz="1350" dirty="0"/>
                        <a:t>a</a:t>
                      </a:r>
                      <a:r>
                        <a:rPr lang="zh-CN" altLang="en-US" sz="1350" dirty="0"/>
                        <a:t>的索引为</a:t>
                      </a:r>
                      <a:r>
                        <a:rPr lang="en-US" altLang="zh-CN" sz="1350" dirty="0"/>
                        <a:t>2</a:t>
                      </a:r>
                      <a:r>
                        <a:rPr lang="zh-CN" altLang="en-US" sz="1350" dirty="0"/>
                        <a:t>的位置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 err="1"/>
                        <a:t>a.extend</a:t>
                      </a:r>
                      <a:r>
                        <a:rPr lang="en-US" altLang="zh-CN" sz="1350" dirty="0"/>
                        <a:t>([1,2])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350" dirty="0"/>
                        <a:t>将列表</a:t>
                      </a:r>
                      <a:r>
                        <a:rPr lang="en-US" altLang="zh-CN" sz="1350" dirty="0"/>
                        <a:t>[1,2]</a:t>
                      </a:r>
                      <a:r>
                        <a:rPr lang="zh-CN" altLang="en-US" sz="1350" dirty="0"/>
                        <a:t>添加到</a:t>
                      </a:r>
                      <a:r>
                        <a:rPr lang="en-US" altLang="zh-CN" sz="1350" dirty="0"/>
                        <a:t>a</a:t>
                      </a:r>
                      <a:r>
                        <a:rPr lang="zh-CN" altLang="en-US" sz="1350" dirty="0"/>
                        <a:t>的末尾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50" dirty="0" err="1"/>
                        <a:t>a.pop</a:t>
                      </a:r>
                      <a:r>
                        <a:rPr lang="en-US" altLang="zh-CN" sz="1350" dirty="0"/>
                        <a:t>(1)</a:t>
                      </a:r>
                      <a:endParaRPr lang="zh-CN" altLang="en-US" sz="135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50" dirty="0"/>
                        <a:t>移除</a:t>
                      </a:r>
                      <a:r>
                        <a:rPr lang="en-US" altLang="zh-CN" sz="1350" dirty="0"/>
                        <a:t>a</a:t>
                      </a:r>
                      <a:r>
                        <a:rPr lang="zh-CN" altLang="en-US" sz="1350" dirty="0"/>
                        <a:t>中索引位置</a:t>
                      </a:r>
                      <a:r>
                        <a:rPr lang="en-US" altLang="zh-CN" sz="1350" dirty="0"/>
                        <a:t>1</a:t>
                      </a:r>
                      <a:r>
                        <a:rPr lang="zh-CN" altLang="en-US" sz="1350" dirty="0"/>
                        <a:t>的元素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箱须图（</a:t>
            </a:r>
            <a:r>
              <a:rPr lang="en-US" altLang="zh-CN" dirty="0"/>
              <a:t>Box plot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09"/>
            <a:ext cx="7629253" cy="183805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表达数据的分位数分布，观察异常值</a:t>
            </a:r>
            <a:endParaRPr lang="en-US" altLang="zh-CN" dirty="0"/>
          </a:p>
          <a:p>
            <a:pPr lvl="1"/>
            <a:r>
              <a:rPr lang="zh-CN" altLang="en-US" dirty="0"/>
              <a:t>将样本居中的</a:t>
            </a:r>
            <a:r>
              <a:rPr lang="en-US" altLang="zh-CN" dirty="0"/>
              <a:t>50%</a:t>
            </a:r>
            <a:r>
              <a:rPr lang="zh-CN" altLang="en-US" dirty="0"/>
              <a:t>值域用一个长方形表示</a:t>
            </a:r>
            <a:endParaRPr lang="en-US" altLang="zh-CN" dirty="0"/>
          </a:p>
          <a:p>
            <a:pPr lvl="1"/>
            <a:r>
              <a:rPr lang="zh-CN" altLang="en-US" dirty="0"/>
              <a:t>较小和较大的四分之一值域各用一根线表示</a:t>
            </a:r>
            <a:endParaRPr lang="en-US" altLang="zh-CN" dirty="0"/>
          </a:p>
          <a:p>
            <a:pPr lvl="1"/>
            <a:r>
              <a:rPr lang="zh-CN" altLang="en-US" dirty="0"/>
              <a:t>异常值用“</a:t>
            </a:r>
            <a:r>
              <a:rPr lang="en-US" altLang="zh-CN" dirty="0"/>
              <a:t>o”</a:t>
            </a:r>
            <a:r>
              <a:rPr lang="zh-CN" altLang="en-US" dirty="0"/>
              <a:t>表示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D43409-7D6A-425D-B6D1-8C7335A333C2}"/>
              </a:ext>
            </a:extLst>
          </p:cNvPr>
          <p:cNvSpPr/>
          <p:nvPr/>
        </p:nvSpPr>
        <p:spPr>
          <a:xfrm>
            <a:off x="628650" y="3147192"/>
            <a:ext cx="7116318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Series.plot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(kind='box', 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72ACB6-9199-427B-AD51-5E2903232C97}"/>
              </a:ext>
            </a:extLst>
          </p:cNvPr>
          <p:cNvSpPr txBox="1">
            <a:spLocks/>
          </p:cNvSpPr>
          <p:nvPr/>
        </p:nvSpPr>
        <p:spPr>
          <a:xfrm>
            <a:off x="704848" y="3832538"/>
            <a:ext cx="7761575" cy="476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4-10</a:t>
            </a:r>
            <a:r>
              <a:rPr lang="zh-CN" altLang="en-US" dirty="0"/>
              <a:t>：从</a:t>
            </a:r>
            <a:r>
              <a:rPr lang="en-US" altLang="zh-CN" dirty="0"/>
              <a:t>advertising.csv</a:t>
            </a:r>
            <a:r>
              <a:rPr lang="zh-CN" altLang="en-US" dirty="0"/>
              <a:t>中读取营销数据，绘制各类广告投入投入的箱须图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95DF0C-1720-47B7-8FA7-404C05D59215}"/>
              </a:ext>
            </a:extLst>
          </p:cNvPr>
          <p:cNvSpPr txBox="1"/>
          <p:nvPr/>
        </p:nvSpPr>
        <p:spPr>
          <a:xfrm>
            <a:off x="762616" y="4391362"/>
            <a:ext cx="3927796" cy="895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('data\Advertising.csv')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advdata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data[['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TV','Weibo','WeChat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']]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绘制各类经费投入的箱须图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advdata.plot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(kind='box',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=(6,6), title='Advertising Expenditure')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4C63C5-3D73-4D3B-964D-F8EB9B302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1943" y="4308863"/>
            <a:ext cx="2849245" cy="228663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381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build="p"/>
      <p:bldP spid="8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箱须图（</a:t>
            </a:r>
            <a:r>
              <a:rPr lang="en-US" altLang="zh-CN" dirty="0"/>
              <a:t>Box plot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629253" cy="982862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Pandas</a:t>
            </a:r>
            <a:r>
              <a:rPr lang="zh-CN" altLang="en-US" dirty="0"/>
              <a:t>提供专门绘制箱须图的函数</a:t>
            </a:r>
            <a:r>
              <a:rPr lang="en-US" altLang="zh-CN" dirty="0"/>
              <a:t>boxplot</a:t>
            </a:r>
          </a:p>
          <a:p>
            <a:pPr lvl="1"/>
            <a:r>
              <a:rPr lang="zh-CN" altLang="en-US" dirty="0"/>
              <a:t>方便将观察样本按照其他特征进行分组对比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D43409-7D6A-425D-B6D1-8C7335A333C2}"/>
              </a:ext>
            </a:extLst>
          </p:cNvPr>
          <p:cNvSpPr/>
          <p:nvPr/>
        </p:nvSpPr>
        <p:spPr>
          <a:xfrm>
            <a:off x="628650" y="2353167"/>
            <a:ext cx="7116318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DataFrame.boxplot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 by, 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72ACB6-9199-427B-AD51-5E2903232C97}"/>
              </a:ext>
            </a:extLst>
          </p:cNvPr>
          <p:cNvSpPr txBox="1">
            <a:spLocks/>
          </p:cNvSpPr>
          <p:nvPr/>
        </p:nvSpPr>
        <p:spPr>
          <a:xfrm>
            <a:off x="704848" y="3832538"/>
            <a:ext cx="7761575" cy="476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4-10</a:t>
            </a:r>
            <a:r>
              <a:rPr lang="zh-CN" altLang="en-US" dirty="0"/>
              <a:t>：从</a:t>
            </a:r>
            <a:r>
              <a:rPr lang="en-US" altLang="zh-CN" dirty="0"/>
              <a:t>students.csv</a:t>
            </a:r>
            <a:r>
              <a:rPr lang="zh-CN" altLang="en-US" dirty="0"/>
              <a:t>中读取学生数据，按性别绘制学生成绩的箱须图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557490-6B41-481E-BF1A-BB5EFABD43DC}"/>
              </a:ext>
            </a:extLst>
          </p:cNvPr>
          <p:cNvGraphicFramePr>
            <a:graphicFrameLocks noGrp="1"/>
          </p:cNvGraphicFramePr>
          <p:nvPr/>
        </p:nvGraphicFramePr>
        <p:xfrm>
          <a:off x="1558399" y="2833569"/>
          <a:ext cx="3619500" cy="484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869">
                  <a:extLst>
                    <a:ext uri="{9D8B030D-6E8A-4147-A177-3AD203B41FA5}">
                      <a16:colId xmlns:a16="http://schemas.microsoft.com/office/drawing/2014/main" val="2039347462"/>
                    </a:ext>
                  </a:extLst>
                </a:gridCol>
                <a:gridCol w="2638631">
                  <a:extLst>
                    <a:ext uri="{9D8B030D-6E8A-4147-A177-3AD203B41FA5}">
                      <a16:colId xmlns:a16="http://schemas.microsoft.com/office/drawing/2014/main" val="1087205597"/>
                    </a:ext>
                  </a:extLst>
                </a:gridCol>
              </a:tblGrid>
              <a:tr h="2727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参数说明：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468117"/>
                  </a:ext>
                </a:extLst>
              </a:tr>
              <a:tr h="2121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by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用于分组的列名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504284"/>
                  </a:ext>
                </a:extLst>
              </a:tr>
            </a:tbl>
          </a:graphicData>
        </a:graphic>
      </p:graphicFrame>
      <p:sp>
        <p:nvSpPr>
          <p:cNvPr id="11" name="文本框 7">
            <a:extLst>
              <a:ext uri="{FF2B5EF4-FFF2-40B4-BE49-F238E27FC236}">
                <a16:creationId xmlns:a16="http://schemas.microsoft.com/office/drawing/2014/main" id="{DAA68C23-55F4-4B19-8EA5-30D9CD04BD64}"/>
              </a:ext>
            </a:extLst>
          </p:cNvPr>
          <p:cNvSpPr txBox="1"/>
          <p:nvPr/>
        </p:nvSpPr>
        <p:spPr>
          <a:xfrm>
            <a:off x="821822" y="4425352"/>
            <a:ext cx="3671237" cy="577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('data\students.csv')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stdata1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[[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Gender'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'Score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]]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stdata1.boxplot(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by='Gender',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=(6,6))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BA42FF7-FBAA-4CFC-91E8-436E673A28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9844" y="4437380"/>
            <a:ext cx="2034540" cy="2055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线形标注 2 12">
            <a:extLst>
              <a:ext uri="{FF2B5EF4-FFF2-40B4-BE49-F238E27FC236}">
                <a16:creationId xmlns:a16="http://schemas.microsoft.com/office/drawing/2014/main" id="{08A67AAF-2528-4F26-90E4-9A8B5DA0CC7C}"/>
              </a:ext>
            </a:extLst>
          </p:cNvPr>
          <p:cNvSpPr/>
          <p:nvPr/>
        </p:nvSpPr>
        <p:spPr>
          <a:xfrm>
            <a:off x="2225889" y="5840228"/>
            <a:ext cx="2115866" cy="422402"/>
          </a:xfrm>
          <a:prstGeom prst="borderCallout2">
            <a:avLst>
              <a:gd name="adj1" fmla="val 20191"/>
              <a:gd name="adj2" fmla="val -1461"/>
              <a:gd name="adj3" fmla="val 22102"/>
              <a:gd name="adj4" fmla="val -28162"/>
              <a:gd name="adj5" fmla="val -265873"/>
              <a:gd name="adj6" fmla="val -44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Dataframe</a:t>
            </a:r>
            <a:r>
              <a:rPr lang="zh-CN" altLang="en-US" sz="1400" dirty="0"/>
              <a:t>对象要包括绘制列和分组列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212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build="p"/>
      <p:bldP spid="11" grpId="0" animBg="1"/>
      <p:bldP spid="1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 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3175"/>
            <a:ext cx="9172575" cy="68656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机器学习建模分析</a:t>
            </a:r>
            <a:br>
              <a:rPr lang="en-US" altLang="zh-CN" dirty="0">
                <a:solidFill>
                  <a:srgbClr val="000066"/>
                </a:solidFill>
              </a:rPr>
            </a:br>
            <a:endParaRPr lang="en-US" altLang="zh-CN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机器学习的任务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C900FAC-DDB2-4A78-AEF1-814D4C977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14844"/>
          </a:xfrm>
        </p:spPr>
        <p:txBody>
          <a:bodyPr>
            <a:normAutofit/>
          </a:bodyPr>
          <a:lstStyle/>
          <a:p>
            <a:r>
              <a:rPr lang="zh-CN" altLang="en-US" dirty="0"/>
              <a:t>机器学习方法利用既有的经验，完成某种既定任务，且在此过程不断改善自身性能</a:t>
            </a:r>
            <a:endParaRPr lang="en-US" altLang="zh-CN" dirty="0"/>
          </a:p>
          <a:p>
            <a:r>
              <a:rPr lang="zh-CN" altLang="en-US" dirty="0"/>
              <a:t>按照机器学习的任务分为两大类方法</a:t>
            </a:r>
            <a:endParaRPr lang="en-US" altLang="zh-CN" dirty="0"/>
          </a:p>
          <a:p>
            <a:pPr lvl="1"/>
            <a:r>
              <a:rPr lang="zh-CN" altLang="en-US" dirty="0"/>
              <a:t>有监督的学习（</a:t>
            </a:r>
            <a:r>
              <a:rPr lang="en-US" altLang="zh-CN" dirty="0"/>
              <a:t>Supervised Learning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无监督的学习（</a:t>
            </a:r>
            <a:r>
              <a:rPr lang="en-US" altLang="zh-CN" dirty="0"/>
              <a:t>Unsupervised Learning</a:t>
            </a:r>
            <a:r>
              <a:rPr lang="zh-CN" altLang="en-US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C63FE4-3DD2-4340-A0F8-7AC3B9465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434" y="4212735"/>
            <a:ext cx="3501916" cy="236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有监督学习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B94CAB7-4EA2-45F9-8331-ED7B281413AF}"/>
              </a:ext>
            </a:extLst>
          </p:cNvPr>
          <p:cNvSpPr txBox="1">
            <a:spLocks/>
          </p:cNvSpPr>
          <p:nvPr/>
        </p:nvSpPr>
        <p:spPr>
          <a:xfrm>
            <a:off x="707898" y="1526006"/>
            <a:ext cx="7886700" cy="3088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利用经验（数据），学习表示事物的模型，关注利用模型预测未来数据</a:t>
            </a:r>
            <a:endParaRPr lang="en-US" altLang="zh-CN" dirty="0"/>
          </a:p>
          <a:p>
            <a:pPr lvl="1"/>
            <a:r>
              <a:rPr lang="zh-CN" altLang="en-US" dirty="0"/>
              <a:t>分类问题（</a:t>
            </a:r>
            <a:r>
              <a:rPr lang="en-US" altLang="zh-CN" dirty="0"/>
              <a:t>Classification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zh-CN" dirty="0"/>
              <a:t>对事物所属类型的判别，类别的数量是已知的</a:t>
            </a:r>
            <a:endParaRPr lang="en-US" altLang="zh-CN" dirty="0"/>
          </a:p>
          <a:p>
            <a:pPr lvl="2"/>
            <a:r>
              <a:rPr lang="zh-CN" altLang="en-US" dirty="0"/>
              <a:t>例：鸟类型识别，垃圾邮件分类</a:t>
            </a:r>
            <a:endParaRPr lang="en-US" altLang="zh-CN" dirty="0"/>
          </a:p>
          <a:p>
            <a:pPr lvl="1"/>
            <a:r>
              <a:rPr lang="zh-CN" altLang="en-US" dirty="0"/>
              <a:t>回归问题（</a:t>
            </a:r>
            <a:r>
              <a:rPr lang="en-US" altLang="zh-CN" dirty="0"/>
              <a:t>Regression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zh-CN" dirty="0"/>
              <a:t>预测目标是连续变量</a:t>
            </a:r>
            <a:endParaRPr lang="en-US" altLang="zh-CN" dirty="0"/>
          </a:p>
          <a:p>
            <a:pPr lvl="2"/>
            <a:r>
              <a:rPr lang="zh-CN" altLang="en-US" dirty="0"/>
              <a:t>例：根据父母身高预测孩子身高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1026" name="Picture 2" descr="5t1做">
            <a:extLst>
              <a:ext uri="{FF2B5EF4-FFF2-40B4-BE49-F238E27FC236}">
                <a16:creationId xmlns:a16="http://schemas.microsoft.com/office/drawing/2014/main" id="{AEB53D68-942C-4544-AE76-268BD1FE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075" y="4749800"/>
            <a:ext cx="42957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1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无监督学习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5BCFB31-C3B5-4AAB-8E5B-0EA8DF60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435"/>
            <a:ext cx="7886700" cy="3951496"/>
          </a:xfrm>
        </p:spPr>
        <p:txBody>
          <a:bodyPr>
            <a:normAutofit/>
          </a:bodyPr>
          <a:lstStyle/>
          <a:p>
            <a:r>
              <a:rPr lang="zh-CN" altLang="en-US" dirty="0"/>
              <a:t>倾向于对事物本身特性的分析，常见问题包括</a:t>
            </a:r>
            <a:endParaRPr lang="en-US" altLang="zh-CN" dirty="0"/>
          </a:p>
          <a:p>
            <a:pPr lvl="1"/>
            <a:r>
              <a:rPr lang="zh-CN" altLang="en-US" dirty="0"/>
              <a:t>数据降维（</a:t>
            </a:r>
            <a:r>
              <a:rPr lang="en-US" altLang="zh-CN" dirty="0"/>
              <a:t>Dimensionality Reduction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对描述事物的特征数量进行压缩的方法</a:t>
            </a:r>
            <a:endParaRPr lang="en-US" altLang="zh-CN" dirty="0"/>
          </a:p>
          <a:p>
            <a:pPr lvl="2"/>
            <a:r>
              <a:rPr lang="zh-CN" altLang="en-US" dirty="0"/>
              <a:t>例：从已有的</a:t>
            </a:r>
            <a:r>
              <a:rPr lang="en-US" altLang="zh-CN" dirty="0"/>
              <a:t>100</a:t>
            </a:r>
            <a:r>
              <a:rPr lang="zh-CN" altLang="en-US" dirty="0"/>
              <a:t>个特征中选取部分特征表示音乐信号</a:t>
            </a:r>
            <a:endParaRPr lang="en-US" altLang="zh-CN" dirty="0"/>
          </a:p>
          <a:p>
            <a:pPr lvl="1"/>
            <a:r>
              <a:rPr lang="zh-CN" altLang="en-US" dirty="0"/>
              <a:t>聚类问题（</a:t>
            </a:r>
            <a:r>
              <a:rPr lang="en-US" altLang="zh-CN" dirty="0"/>
              <a:t>Clustering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将事物划分成不同的类别，但事先不知道类别的数量，根据事物之间的相似性，将相似的事物归为一簇</a:t>
            </a:r>
            <a:endParaRPr lang="en-US" altLang="zh-CN" dirty="0"/>
          </a:p>
          <a:p>
            <a:pPr lvl="2"/>
            <a:r>
              <a:rPr lang="zh-CN" altLang="en-US" dirty="0"/>
              <a:t>例：电子商务网站将具有类似背景与购买习惯的用户自动聚为一类</a:t>
            </a:r>
            <a:endParaRPr lang="en-US" altLang="zh-CN" dirty="0"/>
          </a:p>
        </p:txBody>
      </p:sp>
      <p:pic>
        <p:nvPicPr>
          <p:cNvPr id="2050" name="Picture 2" descr="5t2做">
            <a:extLst>
              <a:ext uri="{FF2B5EF4-FFF2-40B4-BE49-F238E27FC236}">
                <a16:creationId xmlns:a16="http://schemas.microsoft.com/office/drawing/2014/main" id="{5ADD756C-A14F-4FD8-BC3F-D2AAC152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5003483"/>
            <a:ext cx="52387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回归分析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CB52CD1-BD56-4A77-B8CE-5381C132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711440" cy="27168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一种预测性的建模分析技术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通过样本数据，学习目标变量和自变量之间的因果关系，建立数学表示模型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基于新的自变量，预测相应的目标变量</a:t>
            </a:r>
            <a:endParaRPr lang="en-US" altLang="zh-CN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常用方法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线性回归（</a:t>
            </a:r>
            <a:r>
              <a:rPr lang="en-US" altLang="zh-CN" dirty="0">
                <a:sym typeface="+mn-ea"/>
              </a:rPr>
              <a:t>Linear Regression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逻辑回归（</a:t>
            </a:r>
            <a:r>
              <a:rPr lang="en-US" altLang="zh-CN" dirty="0">
                <a:sym typeface="+mn-ea"/>
              </a:rPr>
              <a:t>Logistic Regression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多项式回归（</a:t>
            </a:r>
            <a:r>
              <a:rPr lang="en-US" altLang="zh-CN" dirty="0">
                <a:sym typeface="+mn-ea"/>
              </a:rPr>
              <a:t>Polynomial Regression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2246C7-CD1E-4C04-A615-C728E60CE85F}"/>
                  </a:ext>
                </a:extLst>
              </p:cNvPr>
              <p:cNvSpPr/>
              <p:nvPr/>
            </p:nvSpPr>
            <p:spPr>
              <a:xfrm>
                <a:off x="628650" y="4591404"/>
                <a:ext cx="7711440" cy="2069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60"/>
                  </a:lnSpc>
                </a:pPr>
                <a:r>
                  <a:rPr lang="zh-CN" altLang="en-US" b="1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实例：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工厂产出</a:t>
                </a:r>
                <a:r>
                  <a:rPr lang="en-US" altLang="zh-CN" i="1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y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受各种投入要素如资本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、劳动力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、技术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等的影响，销售额</a:t>
                </a:r>
                <a:r>
                  <a:rPr lang="en-US" altLang="zh-CN" i="1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y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受价格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和公司对广告费投入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的影响。</a:t>
                </a:r>
                <a:endParaRPr lang="en-US" altLang="zh-CN" kern="1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2560"/>
                  </a:lnSpc>
                </a:pPr>
                <a:r>
                  <a:rPr lang="zh-CN" altLang="en-US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目标：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利用历史数据找出函数表示它们之间的关系，预测未来投资可能带来的产出或收益。</a:t>
                </a:r>
                <a:endParaRPr lang="en-US" altLang="zh-CN" kern="1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2560"/>
                  </a:lnSpc>
                </a:pPr>
                <a:r>
                  <a:rPr lang="en-US" altLang="zh-CN" i="1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      y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b="1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目标变量</a:t>
                </a:r>
                <a:endParaRPr lang="en-US" altLang="zh-CN" b="1" kern="1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2560"/>
                  </a:lnSpc>
                </a:pPr>
                <a:r>
                  <a:rPr lang="en-US" altLang="zh-CN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b="1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自变量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d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自变量的维度。</a:t>
                </a:r>
                <a:endParaRPr lang="zh-CN" altLang="en-US" dirty="0"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2246C7-CD1E-4C04-A615-C728E60CE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91404"/>
                <a:ext cx="7711440" cy="2069541"/>
              </a:xfrm>
              <a:prstGeom prst="rect">
                <a:avLst/>
              </a:prstGeom>
              <a:blipFill>
                <a:blip r:embed="rId2"/>
                <a:stretch>
                  <a:fillRect l="-632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7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5-1 </a:t>
            </a:r>
            <a:r>
              <a:rPr lang="zh-CN" altLang="en-US" dirty="0"/>
              <a:t>广告公司收益预测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E717E3-FA70-45EB-8B8C-A5B8367D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711440" cy="202997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某公司为了推销产品，在电视、微博、微信等多种渠道投放广告。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目前企业搜集了</a:t>
            </a:r>
            <a:r>
              <a:rPr lang="en-US" altLang="zh-CN" b="1" dirty="0">
                <a:sym typeface="+mn-ea"/>
              </a:rPr>
              <a:t>200</a:t>
            </a:r>
            <a:r>
              <a:rPr lang="zh-CN" altLang="en-US" b="1" dirty="0">
                <a:sym typeface="+mn-ea"/>
              </a:rPr>
              <a:t>条历史数据</a:t>
            </a:r>
            <a:r>
              <a:rPr lang="zh-CN" altLang="en-US" dirty="0">
                <a:sym typeface="+mn-ea"/>
              </a:rPr>
              <a:t>（也称为</a:t>
            </a:r>
            <a:r>
              <a:rPr lang="zh-CN" altLang="en-US" b="1" dirty="0">
                <a:sym typeface="+mn-ea"/>
              </a:rPr>
              <a:t>样本</a:t>
            </a:r>
            <a:r>
              <a:rPr lang="zh-CN" altLang="en-US" dirty="0">
                <a:sym typeface="+mn-ea"/>
              </a:rPr>
              <a:t>）构成数据集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每条数据给出每月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种渠道广告投放费用，以及产品销量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sym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B328E9B-3635-4DE0-A26E-3C487A082DF0}"/>
              </a:ext>
            </a:extLst>
          </p:cNvPr>
          <p:cNvGraphicFramePr>
            <a:graphicFrameLocks noGrp="1"/>
          </p:cNvGraphicFramePr>
          <p:nvPr/>
        </p:nvGraphicFramePr>
        <p:xfrm>
          <a:off x="2277853" y="3436781"/>
          <a:ext cx="4413033" cy="1730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145">
                  <a:extLst>
                    <a:ext uri="{9D8B030D-6E8A-4147-A177-3AD203B41FA5}">
                      <a16:colId xmlns:a16="http://schemas.microsoft.com/office/drawing/2014/main" val="1153695261"/>
                    </a:ext>
                  </a:extLst>
                </a:gridCol>
                <a:gridCol w="882722">
                  <a:extLst>
                    <a:ext uri="{9D8B030D-6E8A-4147-A177-3AD203B41FA5}">
                      <a16:colId xmlns:a16="http://schemas.microsoft.com/office/drawing/2014/main" val="130908845"/>
                    </a:ext>
                  </a:extLst>
                </a:gridCol>
                <a:gridCol w="882722">
                  <a:extLst>
                    <a:ext uri="{9D8B030D-6E8A-4147-A177-3AD203B41FA5}">
                      <a16:colId xmlns:a16="http://schemas.microsoft.com/office/drawing/2014/main" val="1911249664"/>
                    </a:ext>
                  </a:extLst>
                </a:gridCol>
                <a:gridCol w="882722">
                  <a:extLst>
                    <a:ext uri="{9D8B030D-6E8A-4147-A177-3AD203B41FA5}">
                      <a16:colId xmlns:a16="http://schemas.microsoft.com/office/drawing/2014/main" val="45643198"/>
                    </a:ext>
                  </a:extLst>
                </a:gridCol>
                <a:gridCol w="882722">
                  <a:extLst>
                    <a:ext uri="{9D8B030D-6E8A-4147-A177-3AD203B41FA5}">
                      <a16:colId xmlns:a16="http://schemas.microsoft.com/office/drawing/2014/main" val="1847598559"/>
                    </a:ext>
                  </a:extLst>
                </a:gridCol>
              </a:tblGrid>
              <a:tr h="362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电视（万元）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微博（万元）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微信（万元）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销量（万个）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688211748"/>
                  </a:ext>
                </a:extLst>
              </a:tr>
              <a:tr h="3095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230.1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37.8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69.2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22.1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extLst>
                  <a:ext uri="{0D108BD9-81ED-4DB2-BD59-A6C34878D82A}">
                    <a16:rowId xmlns:a16="http://schemas.microsoft.com/office/drawing/2014/main" val="953056612"/>
                  </a:ext>
                </a:extLst>
              </a:tr>
              <a:tr h="26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44.5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39.3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45.1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10.4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extLst>
                  <a:ext uri="{0D108BD9-81ED-4DB2-BD59-A6C34878D82A}">
                    <a16:rowId xmlns:a16="http://schemas.microsoft.com/office/drawing/2014/main" val="370097919"/>
                  </a:ext>
                </a:extLst>
              </a:tr>
              <a:tr h="26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17.2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45.9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69.3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9.3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extLst>
                  <a:ext uri="{0D108BD9-81ED-4DB2-BD59-A6C34878D82A}">
                    <a16:rowId xmlns:a16="http://schemas.microsoft.com/office/drawing/2014/main" val="3071115241"/>
                  </a:ext>
                </a:extLst>
              </a:tr>
              <a:tr h="26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151.5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41.3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58.5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18.5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extLst>
                  <a:ext uri="{0D108BD9-81ED-4DB2-BD59-A6C34878D82A}">
                    <a16:rowId xmlns:a16="http://schemas.microsoft.com/office/drawing/2014/main" val="919493480"/>
                  </a:ext>
                </a:extLst>
              </a:tr>
              <a:tr h="26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180.8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10.8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58.4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12.9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extLst>
                  <a:ext uri="{0D108BD9-81ED-4DB2-BD59-A6C34878D82A}">
                    <a16:rowId xmlns:a16="http://schemas.microsoft.com/office/drawing/2014/main" val="23140887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6D5B26-142D-4A78-BD3E-D17B8F52C7A2}"/>
                  </a:ext>
                </a:extLst>
              </p:cNvPr>
              <p:cNvSpPr/>
              <p:nvPr/>
            </p:nvSpPr>
            <p:spPr>
              <a:xfrm>
                <a:off x="628650" y="5347532"/>
                <a:ext cx="7422274" cy="1289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kern="100" dirty="0">
                    <a:latin typeface="Times New Roman" panose="02020603050405020304" pitchFamily="18" charset="0"/>
                  </a:rPr>
                  <a:t>线性回归问题，</a:t>
                </a:r>
                <a:r>
                  <a:rPr lang="zh-CN" altLang="zh-CN" kern="100" dirty="0">
                    <a:latin typeface="Times New Roman" panose="02020603050405020304" pitchFamily="18" charset="0"/>
                  </a:rPr>
                  <a:t>将销量</a:t>
                </a:r>
                <a:r>
                  <a:rPr lang="en-US" altLang="zh-CN" i="1" kern="100" dirty="0">
                    <a:latin typeface="Times New Roman" panose="02020603050405020304" pitchFamily="18" charset="0"/>
                  </a:rPr>
                  <a:t>y</a:t>
                </a:r>
                <a:r>
                  <a:rPr lang="zh-CN" altLang="zh-CN" kern="100" dirty="0">
                    <a:latin typeface="Times New Roman" panose="02020603050405020304" pitchFamily="18" charset="0"/>
                  </a:rPr>
                  <a:t>表示为电视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、微博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和微信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等渠道广告投入量的线性组合函数：</a:t>
                </a:r>
                <a:endParaRPr lang="zh-CN" altLang="zh-CN" sz="1400" kern="100" dirty="0">
                  <a:effectLst/>
                  <a:latin typeface="Times New Roman" panose="02020603050405020304" pitchFamily="18" charset="0"/>
                </a:endParaRPr>
              </a:p>
              <a:p>
                <a:pPr indent="266700"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zh-CN" sz="1400" kern="10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6D5B26-142D-4A78-BD3E-D17B8F52C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47532"/>
                <a:ext cx="7422274" cy="1289071"/>
              </a:xfrm>
              <a:prstGeom prst="rect">
                <a:avLst/>
              </a:prstGeom>
              <a:blipFill>
                <a:blip r:embed="rId2"/>
                <a:stretch>
                  <a:fillRect l="-493" r="-739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回归模型学习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382872" y="1749981"/>
                <a:ext cx="7767479" cy="23526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zh-CN" altLang="en-US" dirty="0">
                    <a:sym typeface="+mn-ea"/>
                  </a:rPr>
                  <a:t>有监督学习过程</a:t>
                </a:r>
                <a:endParaRPr lang="en-US" altLang="zh-CN" dirty="0">
                  <a:sym typeface="+mn-ea"/>
                </a:endParaRPr>
              </a:p>
              <a:p>
                <a:pPr lvl="2"/>
                <a:r>
                  <a:rPr lang="zh-CN" altLang="en-US" dirty="0">
                    <a:sym typeface="+mn-ea"/>
                  </a:rPr>
                  <a:t>基于给定的数据集，</a:t>
                </a:r>
                <a:r>
                  <a:rPr lang="zh-CN" altLang="zh-CN" dirty="0"/>
                  <a:t>获得模型参数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:r>
                  <a:rPr lang="zh-CN" altLang="zh-CN" dirty="0"/>
                  <a:t>回归系数，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zh-CN" altLang="zh-CN" dirty="0"/>
                  <a:t>截距</a:t>
                </a:r>
                <a:r>
                  <a:rPr lang="zh-CN" altLang="en-US" dirty="0"/>
                  <a:t>，使得</a:t>
                </a:r>
                <a:r>
                  <a:rPr lang="zh-CN" altLang="zh-CN" dirty="0"/>
                  <a:t>模型在数据集上预测的误差最小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72" y="1749981"/>
                <a:ext cx="7767479" cy="2352627"/>
              </a:xfrm>
              <a:prstGeom prst="rect">
                <a:avLst/>
              </a:prstGeom>
              <a:blipFill>
                <a:blip r:embed="rId2"/>
                <a:stretch>
                  <a:fillRect t="-3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A098ABFC-58AC-4103-AC24-7E7D4ACAF8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872" y="4257105"/>
                <a:ext cx="5292503" cy="637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20000"/>
                  </a:lnSpc>
                </a:pPr>
                <a:r>
                  <a:rPr lang="zh-CN" altLang="zh-CN" dirty="0"/>
                  <a:t>企业</a:t>
                </a:r>
                <a:r>
                  <a:rPr lang="zh-CN" altLang="en-US" dirty="0"/>
                  <a:t>给出未来</a:t>
                </a:r>
                <a:r>
                  <a:rPr lang="zh-CN" altLang="zh-CN" dirty="0"/>
                  <a:t>在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种渠道分别投入</a:t>
                </a:r>
                <a:r>
                  <a:rPr lang="zh-CN" altLang="en-US" dirty="0"/>
                  <a:t>，即可</a:t>
                </a:r>
                <a:r>
                  <a:rPr lang="zh-CN" altLang="zh-CN" dirty="0"/>
                  <a:t>利用回归模型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对销量进行前期预测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A098ABFC-58AC-4103-AC24-7E7D4ACAF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72" y="4257105"/>
                <a:ext cx="5292503" cy="637983"/>
              </a:xfrm>
              <a:prstGeom prst="rect">
                <a:avLst/>
              </a:prstGeom>
              <a:blipFill>
                <a:blip r:embed="rId3"/>
                <a:stretch>
                  <a:fillRect t="-2857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27ECC22-F174-4396-9720-95AB3C12E49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6128" y="3909378"/>
            <a:ext cx="2771775" cy="16586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47027E7-B9CC-4494-84F3-7750E4C88A68}"/>
              </a:ext>
            </a:extLst>
          </p:cNvPr>
          <p:cNvSpPr txBox="1">
            <a:spLocks/>
          </p:cNvSpPr>
          <p:nvPr/>
        </p:nvSpPr>
        <p:spPr>
          <a:xfrm>
            <a:off x="382872" y="3244373"/>
            <a:ext cx="7767479" cy="917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求解线性回归模型</a:t>
            </a:r>
            <a:endParaRPr lang="en-US" altLang="zh-CN" dirty="0"/>
          </a:p>
          <a:p>
            <a:pPr lvl="2"/>
            <a:r>
              <a:rPr lang="zh-CN" altLang="en-US" dirty="0"/>
              <a:t>统计学的“最小二乘法”，使得线性模型预测所有的训练数据时误差平方和最小。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42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9" grpId="0" build="p"/>
      <p:bldP spid="6" grpId="0" build="p" bldLvl="2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回归分析实现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3083"/>
            <a:ext cx="7886700" cy="39763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回归分析模型：</a:t>
            </a:r>
            <a:r>
              <a:rPr lang="en-US" altLang="zh-CN" dirty="0" err="1"/>
              <a:t>LinearRegression</a:t>
            </a:r>
            <a:r>
              <a:rPr lang="zh-CN" altLang="en-US" dirty="0"/>
              <a:t>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5F99C7-D806-46B9-8AFA-BB987ECF2432}"/>
              </a:ext>
            </a:extLst>
          </p:cNvPr>
          <p:cNvSpPr/>
          <p:nvPr/>
        </p:nvSpPr>
        <p:spPr>
          <a:xfrm>
            <a:off x="628650" y="2035293"/>
            <a:ext cx="598017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0" dirty="0">
                <a:latin typeface="Calibri" panose="020F0502020204030204" pitchFamily="34" charset="0"/>
                <a:ea typeface="宋体" panose="02010600030101010101" pitchFamily="2" charset="-122"/>
              </a:rPr>
              <a:t>模型初始化：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linreg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LinearRegression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 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0865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0" dirty="0">
                <a:latin typeface="Calibri" panose="020F0502020204030204" pitchFamily="34" charset="0"/>
                <a:ea typeface="宋体" panose="02010600030101010101" pitchFamily="2" charset="-122"/>
              </a:rPr>
              <a:t>模型学习：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linreg.fit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(X, y)  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0865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0" dirty="0">
                <a:latin typeface="Calibri" panose="020F0502020204030204" pitchFamily="34" charset="0"/>
                <a:ea typeface="宋体" panose="02010600030101010101" pitchFamily="2" charset="-122"/>
              </a:rPr>
              <a:t>模型预测：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linreg.predict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(X) 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C455BD8-936E-4EAD-86D1-2897B23AFC87}"/>
              </a:ext>
            </a:extLst>
          </p:cNvPr>
          <p:cNvGraphicFramePr>
            <a:graphicFrameLocks noGrp="1"/>
          </p:cNvGraphicFramePr>
          <p:nvPr/>
        </p:nvGraphicFramePr>
        <p:xfrm>
          <a:off x="1774698" y="3395759"/>
          <a:ext cx="5217414" cy="1176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6269">
                  <a:extLst>
                    <a:ext uri="{9D8B030D-6E8A-4147-A177-3AD203B41FA5}">
                      <a16:colId xmlns:a16="http://schemas.microsoft.com/office/drawing/2014/main" val="1991763266"/>
                    </a:ext>
                  </a:extLst>
                </a:gridCol>
                <a:gridCol w="4251145">
                  <a:extLst>
                    <a:ext uri="{9D8B030D-6E8A-4147-A177-3AD203B41FA5}">
                      <a16:colId xmlns:a16="http://schemas.microsoft.com/office/drawing/2014/main" val="4174319534"/>
                    </a:ext>
                  </a:extLst>
                </a:gridCol>
              </a:tblGrid>
              <a:tr h="3977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参数说明：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8135058"/>
                  </a:ext>
                </a:extLst>
              </a:tr>
              <a:tr h="361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i="1" kern="100" dirty="0">
                          <a:effectLst/>
                        </a:rPr>
                        <a:t>X</a:t>
                      </a:r>
                      <a:r>
                        <a:rPr lang="en-US" sz="1100" kern="100" dirty="0">
                          <a:effectLst/>
                        </a:rPr>
                        <a:t>[</a:t>
                      </a:r>
                      <a:r>
                        <a:rPr lang="en-US" sz="1100" kern="100" dirty="0" err="1">
                          <a:effectLst/>
                        </a:rPr>
                        <a:t>m,n</a:t>
                      </a:r>
                      <a:r>
                        <a:rPr lang="en-US" sz="1100" kern="100" dirty="0">
                          <a:effectLst/>
                        </a:rPr>
                        <a:t>]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自变量二维数组，</a:t>
                      </a:r>
                      <a:r>
                        <a:rPr lang="en-US" sz="1100" i="1" kern="100" dirty="0">
                          <a:effectLst/>
                        </a:rPr>
                        <a:t>m </a:t>
                      </a:r>
                      <a:r>
                        <a:rPr lang="zh-CN" sz="1100" kern="100" dirty="0">
                          <a:effectLst/>
                        </a:rPr>
                        <a:t>样本数，</a:t>
                      </a:r>
                      <a:r>
                        <a:rPr lang="en-US" sz="1100" i="1" kern="100" dirty="0">
                          <a:effectLst/>
                        </a:rPr>
                        <a:t>n </a:t>
                      </a:r>
                      <a:r>
                        <a:rPr lang="zh-CN" sz="1100" kern="100" dirty="0">
                          <a:effectLst/>
                        </a:rPr>
                        <a:t>特征项个数，数值型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6190418"/>
                  </a:ext>
                </a:extLst>
              </a:tr>
              <a:tr h="4166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i="1" kern="100" dirty="0">
                          <a:effectLst/>
                        </a:rPr>
                        <a:t>y</a:t>
                      </a:r>
                      <a:r>
                        <a:rPr lang="en-US" sz="1100" kern="100" dirty="0">
                          <a:effectLst/>
                        </a:rPr>
                        <a:t>[n]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目标变量一维数组</a:t>
                      </a:r>
                      <a:r>
                        <a:rPr lang="zh-CN" altLang="zh-CN" sz="1050" kern="100" dirty="0">
                          <a:effectLst/>
                        </a:rPr>
                        <a:t>，数值型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799265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  <a:r>
              <a:rPr lang="en-US" altLang="zh-CN" dirty="0"/>
              <a:t>/</a:t>
            </a:r>
            <a:r>
              <a:rPr lang="zh-CN" altLang="en-US" dirty="0"/>
              <a:t>列表操作（</a:t>
            </a:r>
            <a:r>
              <a:rPr lang="en-US" altLang="zh-CN" dirty="0" err="1"/>
              <a:t>con’t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83965"/>
            <a:ext cx="7886700" cy="2694305"/>
          </a:xfrm>
        </p:spPr>
        <p:txBody>
          <a:bodyPr/>
          <a:lstStyle/>
          <a:p>
            <a:r>
              <a:rPr lang="zh-CN" altLang="en-US" dirty="0"/>
              <a:t>合并，</a:t>
            </a:r>
            <a:r>
              <a:rPr lang="en-US" altLang="zh-CN" dirty="0"/>
              <a:t>+ </a:t>
            </a:r>
            <a:r>
              <a:rPr lang="zh-CN" altLang="en-US" dirty="0"/>
              <a:t>实现两个列表合并</a:t>
            </a:r>
            <a:endParaRPr lang="en-US" altLang="zh-CN" dirty="0"/>
          </a:p>
          <a:p>
            <a:pPr lvl="1"/>
            <a:r>
              <a:rPr lang="en-US" altLang="zh-CN" dirty="0"/>
              <a:t>extend()</a:t>
            </a:r>
            <a:r>
              <a:rPr lang="zh-CN" altLang="en-US" dirty="0"/>
              <a:t>方法添加多个元素</a:t>
            </a:r>
            <a:endParaRPr lang="en-US" altLang="zh-CN" dirty="0"/>
          </a:p>
          <a:p>
            <a:pPr lvl="1"/>
            <a:r>
              <a:rPr lang="en-US" altLang="zh-CN" dirty="0"/>
              <a:t>extend()</a:t>
            </a:r>
            <a:r>
              <a:rPr lang="zh-CN" altLang="en-US" dirty="0"/>
              <a:t>方法在原列表中增加，比 </a:t>
            </a:r>
            <a:r>
              <a:rPr lang="en-US" altLang="zh-CN" dirty="0"/>
              <a:t>+ </a:t>
            </a:r>
            <a:r>
              <a:rPr lang="zh-CN" altLang="en-US" dirty="0"/>
              <a:t>合并快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切片，选取序列类型的子集</a:t>
            </a:r>
            <a:endParaRPr lang="en-US" altLang="zh-CN" dirty="0"/>
          </a:p>
          <a:p>
            <a:pPr lvl="1"/>
            <a:r>
              <a:rPr lang="zh-CN" altLang="en-US" dirty="0"/>
              <a:t>按步长选取子集，</a:t>
            </a:r>
            <a:r>
              <a:rPr lang="en-US" altLang="zh-CN" b="1" dirty="0">
                <a:solidFill>
                  <a:srgbClr val="C00000"/>
                </a:solidFill>
              </a:rPr>
              <a:t>s[</a:t>
            </a:r>
            <a:r>
              <a:rPr lang="en-US" altLang="zh-CN" b="1" dirty="0" err="1">
                <a:solidFill>
                  <a:srgbClr val="C00000"/>
                </a:solidFill>
              </a:rPr>
              <a:t>i</a:t>
            </a:r>
            <a:r>
              <a:rPr lang="en-US" altLang="zh-CN" b="1" dirty="0">
                <a:solidFill>
                  <a:srgbClr val="C00000"/>
                </a:solidFill>
              </a:rPr>
              <a:t>] </a:t>
            </a:r>
            <a:r>
              <a:rPr lang="zh-CN" altLang="en-US" b="1" dirty="0">
                <a:solidFill>
                  <a:srgbClr val="C00000"/>
                </a:solidFill>
              </a:rPr>
              <a:t>或 </a:t>
            </a:r>
            <a:r>
              <a:rPr lang="en-US" altLang="zh-CN" b="1" dirty="0">
                <a:solidFill>
                  <a:srgbClr val="C00000"/>
                </a:solidFill>
              </a:rPr>
              <a:t>s[</a:t>
            </a:r>
            <a:r>
              <a:rPr lang="en-US" altLang="zh-CN" b="1" dirty="0" err="1">
                <a:solidFill>
                  <a:srgbClr val="C00000"/>
                </a:solidFill>
              </a:rPr>
              <a:t>i:j</a:t>
            </a:r>
            <a:r>
              <a:rPr lang="en-US" altLang="zh-CN" b="1" dirty="0">
                <a:solidFill>
                  <a:srgbClr val="C00000"/>
                </a:solidFill>
              </a:rPr>
              <a:t>] </a:t>
            </a:r>
            <a:r>
              <a:rPr lang="zh-CN" altLang="en-US" b="1" dirty="0">
                <a:solidFill>
                  <a:srgbClr val="C00000"/>
                </a:solidFill>
              </a:rPr>
              <a:t>或 </a:t>
            </a:r>
            <a:r>
              <a:rPr lang="en-US" altLang="zh-CN" b="1" dirty="0">
                <a:solidFill>
                  <a:srgbClr val="C00000"/>
                </a:solidFill>
              </a:rPr>
              <a:t>s[</a:t>
            </a:r>
            <a:r>
              <a:rPr lang="en-US" altLang="zh-CN" b="1" dirty="0" err="1">
                <a:solidFill>
                  <a:srgbClr val="C00000"/>
                </a:solidFill>
              </a:rPr>
              <a:t>i:j:k</a:t>
            </a:r>
            <a:r>
              <a:rPr lang="en-US" altLang="zh-CN" b="1" dirty="0">
                <a:solidFill>
                  <a:srgbClr val="C00000"/>
                </a:solidFill>
              </a:rPr>
              <a:t>]</a:t>
            </a:r>
          </a:p>
          <a:p>
            <a:pPr lvl="1"/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8650" y="1690688"/>
            <a:ext cx="6346141" cy="1811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dirty="0"/>
              <a:t>通用序列操作</a:t>
            </a:r>
          </a:p>
          <a:p>
            <a:pPr lvl="1">
              <a:buFontTx/>
              <a:buNone/>
              <a:defRPr/>
            </a:pPr>
            <a:r>
              <a:rPr lang="en-US" altLang="zh-CN" sz="2000" dirty="0"/>
              <a:t>s1 + s2</a:t>
            </a:r>
          </a:p>
          <a:p>
            <a:pPr lvl="1">
              <a:buFontTx/>
              <a:buNone/>
              <a:defRPr/>
            </a:pPr>
            <a:r>
              <a:rPr lang="en-US" altLang="zh-CN" sz="2000" dirty="0"/>
              <a:t>s * n </a:t>
            </a:r>
            <a:r>
              <a:rPr lang="zh-CN" altLang="en-US" sz="2000" dirty="0"/>
              <a:t>或 </a:t>
            </a:r>
            <a:r>
              <a:rPr lang="en-US" altLang="zh-CN" sz="2000" dirty="0"/>
              <a:t>n * s</a:t>
            </a:r>
          </a:p>
          <a:p>
            <a:pPr lvl="1">
              <a:buFontTx/>
              <a:buNone/>
              <a:defRPr/>
            </a:pPr>
            <a:r>
              <a:rPr lang="en-US" altLang="zh-CN" sz="2000" dirty="0"/>
              <a:t>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zh-CN" altLang="en-US" sz="2000" dirty="0"/>
              <a:t>或 </a:t>
            </a:r>
            <a:r>
              <a:rPr lang="en-US" altLang="zh-CN" sz="2000" dirty="0"/>
              <a:t>s[</a:t>
            </a:r>
            <a:r>
              <a:rPr lang="en-US" altLang="zh-CN" sz="2000" dirty="0" err="1"/>
              <a:t>i:j</a:t>
            </a:r>
            <a:r>
              <a:rPr lang="en-US" altLang="zh-CN" sz="2000" dirty="0"/>
              <a:t>] </a:t>
            </a:r>
            <a:r>
              <a:rPr lang="zh-CN" altLang="en-US" sz="2000" dirty="0"/>
              <a:t>或 </a:t>
            </a:r>
            <a:r>
              <a:rPr lang="en-US" altLang="zh-CN" sz="2000" dirty="0"/>
              <a:t>s[</a:t>
            </a:r>
            <a:r>
              <a:rPr lang="en-US" altLang="zh-CN" sz="2000" dirty="0" err="1"/>
              <a:t>i:j:k</a:t>
            </a:r>
            <a:r>
              <a:rPr lang="en-US" altLang="zh-CN" sz="2000" dirty="0"/>
              <a:t>]</a:t>
            </a:r>
          </a:p>
          <a:p>
            <a:pPr lvl="1">
              <a:buFontTx/>
              <a:buNone/>
              <a:defRPr/>
            </a:pPr>
            <a:r>
              <a:rPr lang="en-US" altLang="zh-CN" sz="2000" dirty="0" err="1"/>
              <a:t>len</a:t>
            </a:r>
            <a:r>
              <a:rPr lang="en-US" altLang="zh-CN" sz="2000" dirty="0"/>
              <a:t>(s) </a:t>
            </a:r>
            <a:r>
              <a:rPr lang="zh-CN" altLang="en-US" sz="2000" dirty="0"/>
              <a:t>、</a:t>
            </a:r>
            <a:r>
              <a:rPr lang="en-US" altLang="zh-CN" sz="2000" dirty="0"/>
              <a:t>min(s)</a:t>
            </a:r>
            <a:r>
              <a:rPr lang="zh-CN" altLang="en-US" sz="2000" dirty="0"/>
              <a:t>、</a:t>
            </a:r>
            <a:r>
              <a:rPr lang="en-US" altLang="zh-CN" sz="2000" dirty="0"/>
              <a:t>max(s)</a:t>
            </a:r>
            <a:r>
              <a:rPr lang="zh-CN" altLang="en-US" sz="2000" dirty="0"/>
              <a:t>、</a:t>
            </a:r>
            <a:r>
              <a:rPr lang="en-US" altLang="zh-CN" sz="2000" dirty="0"/>
              <a:t>x in s </a:t>
            </a:r>
            <a:r>
              <a:rPr lang="zh-CN" altLang="en-US" sz="2000" dirty="0"/>
              <a:t>或 </a:t>
            </a:r>
            <a:r>
              <a:rPr lang="en-US" altLang="zh-CN" sz="2000" dirty="0"/>
              <a:t>x not in 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2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5-1</a:t>
            </a:r>
            <a:r>
              <a:rPr lang="zh-CN" altLang="en-US" dirty="0"/>
              <a:t>：训练回归模型（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3083"/>
            <a:ext cx="7886700" cy="66586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      从案例</a:t>
            </a:r>
            <a:r>
              <a:rPr lang="en-US" altLang="zh-CN" dirty="0"/>
              <a:t>5-1</a:t>
            </a:r>
            <a:r>
              <a:rPr lang="zh-CN" altLang="en-US" dirty="0"/>
              <a:t>的</a:t>
            </a:r>
            <a:r>
              <a:rPr lang="en-US" altLang="zh-CN" dirty="0"/>
              <a:t>advertising.csv</a:t>
            </a:r>
            <a:r>
              <a:rPr lang="zh-CN" altLang="en-US" dirty="0"/>
              <a:t>中读取历史数据，建立广告投入和销量关系的模型，并根据下个月的预计投入预测销量。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5A4F54-8D64-4CE2-A22F-D5874C0844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8873" y="2297492"/>
            <a:ext cx="2609850" cy="1370013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434723-9399-4696-A358-1ECFA3968B92}"/>
              </a:ext>
            </a:extLst>
          </p:cNvPr>
          <p:cNvSpPr txBox="1">
            <a:spLocks/>
          </p:cNvSpPr>
          <p:nvPr/>
        </p:nvSpPr>
        <p:spPr>
          <a:xfrm>
            <a:off x="4152521" y="2677136"/>
            <a:ext cx="1443990" cy="300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highlight>
                  <a:srgbClr val="FFFF00"/>
                </a:highlight>
              </a:rPr>
              <a:t>读取数据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10D62BC2-580C-42A1-9768-A21C5460FDB2}"/>
              </a:ext>
            </a:extLst>
          </p:cNvPr>
          <p:cNvSpPr txBox="1"/>
          <p:nvPr/>
        </p:nvSpPr>
        <p:spPr>
          <a:xfrm>
            <a:off x="4260341" y="3055343"/>
            <a:ext cx="3686937" cy="577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filename = 'data\data-5-advertising.csv'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(filename,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index_col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0)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data.iloc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[0:5, :].values)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C6DF8B6-DF8E-42FA-BB50-2FF86085C667}"/>
              </a:ext>
            </a:extLst>
          </p:cNvPr>
          <p:cNvSpPr txBox="1">
            <a:spLocks/>
          </p:cNvSpPr>
          <p:nvPr/>
        </p:nvSpPr>
        <p:spPr>
          <a:xfrm>
            <a:off x="890777" y="4173774"/>
            <a:ext cx="1443990" cy="300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highlight>
                  <a:srgbClr val="FFFF00"/>
                </a:highlight>
              </a:rPr>
              <a:t>可视化分析</a:t>
            </a: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AECA0EBC-5B0C-4A6D-8773-134F75E314F3}"/>
              </a:ext>
            </a:extLst>
          </p:cNvPr>
          <p:cNvSpPr txBox="1"/>
          <p:nvPr/>
        </p:nvSpPr>
        <p:spPr>
          <a:xfrm>
            <a:off x="888873" y="4541727"/>
            <a:ext cx="4115943" cy="1061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导入绘图库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matplotlib.pyplot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as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plt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(kind='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scatter',x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TV',y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Sales',title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='Sales with Advertising on TV')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plt.xlabel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("TV")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plt.ylabel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("sales")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6A7E20B-6963-4692-A9BA-0C198CAE76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50153" y="3872484"/>
            <a:ext cx="1782445" cy="1238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60C9D15-F615-4971-93AC-A170DC56864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83378" y="5304917"/>
            <a:ext cx="1733550" cy="12325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83B746D-0378-4745-918A-763DE973E35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075741" y="5294676"/>
            <a:ext cx="1743075" cy="12350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1046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 animBg="1"/>
      <p:bldP spid="12" grpId="0"/>
      <p:bldP spid="13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5-1</a:t>
            </a:r>
            <a:r>
              <a:rPr lang="zh-CN" altLang="en-US" dirty="0"/>
              <a:t>：训练回归模型（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434723-9399-4696-A358-1ECFA3968B92}"/>
              </a:ext>
            </a:extLst>
          </p:cNvPr>
          <p:cNvSpPr txBox="1">
            <a:spLocks/>
          </p:cNvSpPr>
          <p:nvPr/>
        </p:nvSpPr>
        <p:spPr>
          <a:xfrm>
            <a:off x="768095" y="1605046"/>
            <a:ext cx="5372353" cy="319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）建立</a:t>
            </a:r>
            <a:r>
              <a:rPr lang="en-US" altLang="zh-CN" dirty="0"/>
              <a:t>3</a:t>
            </a:r>
            <a:r>
              <a:rPr lang="zh-CN" altLang="en-US" dirty="0"/>
              <a:t>个自变量与目标变量的</a:t>
            </a:r>
            <a:r>
              <a:rPr lang="zh-CN" altLang="en-US" dirty="0">
                <a:highlight>
                  <a:srgbClr val="FFFF00"/>
                </a:highlight>
              </a:rPr>
              <a:t>线性回归模型</a:t>
            </a:r>
            <a:r>
              <a:rPr lang="zh-CN" altLang="en-US" dirty="0"/>
              <a:t>，计算误差。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C6DF8B6-DF8E-42FA-BB50-2FF86085C667}"/>
              </a:ext>
            </a:extLst>
          </p:cNvPr>
          <p:cNvSpPr txBox="1">
            <a:spLocks/>
          </p:cNvSpPr>
          <p:nvPr/>
        </p:nvSpPr>
        <p:spPr>
          <a:xfrm>
            <a:off x="768095" y="4048710"/>
            <a:ext cx="4603624" cy="300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）将回归</a:t>
            </a:r>
            <a:r>
              <a:rPr lang="zh-CN" altLang="en-US" dirty="0">
                <a:highlight>
                  <a:srgbClr val="FFFF00"/>
                </a:highlight>
              </a:rPr>
              <a:t>模型保存</a:t>
            </a:r>
            <a:r>
              <a:rPr lang="zh-CN" altLang="en-US" dirty="0"/>
              <a:t>到文件，新数据预测时，</a:t>
            </a:r>
            <a:r>
              <a:rPr lang="zh-CN" altLang="en-US" dirty="0">
                <a:highlight>
                  <a:srgbClr val="FFFF00"/>
                </a:highlight>
              </a:rPr>
              <a:t>重新加载</a:t>
            </a:r>
            <a:r>
              <a:rPr lang="zh-CN" altLang="en-US" dirty="0"/>
              <a:t>使用</a:t>
            </a: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66FB560F-AB4F-4B70-9373-8C5181F03603}"/>
              </a:ext>
            </a:extLst>
          </p:cNvPr>
          <p:cNvSpPr txBox="1"/>
          <p:nvPr/>
        </p:nvSpPr>
        <p:spPr>
          <a:xfrm>
            <a:off x="1110615" y="2094296"/>
            <a:ext cx="4199001" cy="1223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data.iloc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[:,0:3].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values.astype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(float)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data.iloc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[:,3].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values.astype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(float)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sklearn.linear_model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import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LinearRegression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LinearRegression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()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初始化模型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linreg.fit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(X, y)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输入数据，学习模型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输出线性回归模型的截距和回归系数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 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linreg.intercept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_,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linreg.coef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_)</a:t>
            </a:r>
          </a:p>
        </p:txBody>
      </p:sp>
      <p:sp>
        <p:nvSpPr>
          <p:cNvPr id="18" name="文本框 7">
            <a:extLst>
              <a:ext uri="{FF2B5EF4-FFF2-40B4-BE49-F238E27FC236}">
                <a16:creationId xmlns:a16="http://schemas.microsoft.com/office/drawing/2014/main" id="{210A595E-C725-479C-A740-485DDC4327EA}"/>
              </a:ext>
            </a:extLst>
          </p:cNvPr>
          <p:cNvSpPr txBox="1"/>
          <p:nvPr/>
        </p:nvSpPr>
        <p:spPr>
          <a:xfrm>
            <a:off x="1110615" y="4518451"/>
            <a:ext cx="4826889" cy="13849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sklearn.externals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import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joblib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joblib.dump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linreg.pkl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')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保存至文件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重新加载预测数据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numpy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as np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load_linreg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joblib.load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linreg.pkl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')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从文件读取模型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new_X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np.array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([[130.1,87.8,69.2]])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print("6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月广告投入：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",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new_X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print("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预期销售：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",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load_linreg.predict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new_X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 ) #</a:t>
            </a:r>
            <a:r>
              <a:rPr lang="zh-CN" sz="1050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使用模型预测</a:t>
            </a:r>
            <a:endParaRPr lang="en-US" altLang="zh-CN" sz="1050" kern="1200" dirty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2F734A2A-AFF2-4F04-9293-9D30482E5F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32107" y="2860619"/>
                <a:ext cx="3492437" cy="607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>
                    <a:highlight>
                      <a:srgbClr val="FFFF00"/>
                    </a:highlight>
                  </a:rPr>
                  <a:t>得到回归方程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=0.046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+0.188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−0.001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+2.94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2F734A2A-AFF2-4F04-9293-9D30482E5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107" y="2860619"/>
                <a:ext cx="3492437" cy="607916"/>
              </a:xfrm>
              <a:prstGeom prst="rect">
                <a:avLst/>
              </a:prstGeom>
              <a:blipFill>
                <a:blip r:embed="rId2"/>
                <a:stretch>
                  <a:fillRect l="-175" t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9AD02079-0EFC-442C-9050-EA3BBC343C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0448" y="5643041"/>
                <a:ext cx="2108645" cy="3196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6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月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预期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销售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/>
                  <a:t>25.34</a:t>
                </a:r>
                <a:r>
                  <a:rPr lang="zh-CN" altLang="zh-CN" dirty="0"/>
                  <a:t>万个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9AD02079-0EFC-442C-9050-EA3BBC343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48" y="5643041"/>
                <a:ext cx="2108645" cy="319610"/>
              </a:xfrm>
              <a:prstGeom prst="rect">
                <a:avLst/>
              </a:prstGeom>
              <a:blipFill>
                <a:blip r:embed="rId3"/>
                <a:stretch>
                  <a:fillRect l="-289" t="-1923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0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7" grpId="0" animBg="1"/>
      <p:bldP spid="18" grpId="0" animBg="1"/>
      <p:bldP spid="19" grpId="0"/>
      <p:bldP spid="20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回归模型性能评估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434723-9399-4696-A358-1ECFA3968B92}"/>
              </a:ext>
            </a:extLst>
          </p:cNvPr>
          <p:cNvSpPr txBox="1">
            <a:spLocks/>
          </p:cNvSpPr>
          <p:nvPr/>
        </p:nvSpPr>
        <p:spPr>
          <a:xfrm>
            <a:off x="768095" y="1605046"/>
            <a:ext cx="7125084" cy="949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采用均方根误差（</a:t>
            </a:r>
            <a:r>
              <a:rPr lang="en-US" altLang="zh-CN" dirty="0"/>
              <a:t>Root Mean Squared Error</a:t>
            </a:r>
            <a:r>
              <a:rPr lang="zh-CN" altLang="en-US" dirty="0"/>
              <a:t>，</a:t>
            </a:r>
            <a:r>
              <a:rPr lang="en-US" altLang="zh-CN" dirty="0"/>
              <a:t>RMSE</a:t>
            </a:r>
            <a:r>
              <a:rPr lang="zh-CN" altLang="en-US" dirty="0"/>
              <a:t>）来表示误差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回归模型的预测误差越小越好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CC6DF8B6-DF8E-42FA-BB50-2FF86085C6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3866" y="2317138"/>
                <a:ext cx="2925510" cy="1058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zh-CN" dirty="0"/>
                  <a:t>其中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：</a:t>
                </a:r>
                <a:r>
                  <a:rPr lang="zh-CN" altLang="zh-CN" dirty="0"/>
                  <a:t>样本的个数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:r>
                  <a:rPr lang="zh-CN" altLang="zh-CN" dirty="0"/>
                  <a:t>样本目标变量的真实值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:r>
                  <a:rPr lang="zh-CN" altLang="zh-CN" dirty="0"/>
                  <a:t>使用回归模型预测的目标变量值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CC6DF8B6-DF8E-42FA-BB50-2FF86085C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866" y="2317138"/>
                <a:ext cx="2925510" cy="1058419"/>
              </a:xfrm>
              <a:prstGeom prst="rect">
                <a:avLst/>
              </a:prstGeom>
              <a:blipFill>
                <a:blip r:embed="rId2"/>
                <a:stretch>
                  <a:fillRect l="-208" t="-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9AD02079-0EFC-442C-9050-EA3BBC343C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379" y="5252954"/>
                <a:ext cx="5882069" cy="3196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的数值范围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0~1</a:t>
                </a:r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>
                    <a:highlight>
                      <a:srgbClr val="FFFF00"/>
                    </a:highlight>
                  </a:rPr>
                  <a:t>值越大，表示预测效果越好</a:t>
                </a:r>
                <a:endParaRPr lang="en-US" altLang="zh-CN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9AD02079-0EFC-442C-9050-EA3BBC343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379" y="5252954"/>
                <a:ext cx="5882069" cy="319611"/>
              </a:xfrm>
              <a:prstGeom prst="rect">
                <a:avLst/>
              </a:prstGeom>
              <a:blipFill>
                <a:blip r:embed="rId3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53022E-F882-4662-B90C-C1569A080C25}"/>
                  </a:ext>
                </a:extLst>
              </p:cNvPr>
              <p:cNvSpPr/>
              <p:nvPr/>
            </p:nvSpPr>
            <p:spPr>
              <a:xfrm>
                <a:off x="1250821" y="2447629"/>
                <a:ext cx="2633471" cy="819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53022E-F882-4662-B90C-C1569A08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21" y="2447629"/>
                <a:ext cx="2633471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856C2422-6F99-4421-9DB6-4B337CDEE2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8095" y="3794146"/>
                <a:ext cx="6571489" cy="3499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20000"/>
                  </a:lnSpc>
                </a:pPr>
                <a:r>
                  <a:rPr lang="zh-CN" altLang="zh-CN" dirty="0"/>
                  <a:t>统计学上，使用模型的</a:t>
                </a:r>
                <a:r>
                  <a:rPr lang="zh-CN" altLang="zh-CN" b="1" dirty="0"/>
                  <a:t>决定系数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来衡量模型预测能力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856C2422-6F99-4421-9DB6-4B337CDEE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5" y="3794146"/>
                <a:ext cx="6571489" cy="349945"/>
              </a:xfrm>
              <a:prstGeom prst="rect">
                <a:avLst/>
              </a:prstGeom>
              <a:blipFill>
                <a:blip r:embed="rId5"/>
                <a:stretch>
                  <a:fillRect t="-1724" b="-1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5CBBA87-B50A-43B8-8B0D-4DCC4124F927}"/>
                  </a:ext>
                </a:extLst>
              </p:cNvPr>
              <p:cNvSpPr/>
              <p:nvPr/>
            </p:nvSpPr>
            <p:spPr>
              <a:xfrm>
                <a:off x="628650" y="4339546"/>
                <a:ext cx="6199632" cy="729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其中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表示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的均值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5CBBA87-B50A-43B8-8B0D-4DCC4124F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39546"/>
                <a:ext cx="6199632" cy="729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EADBF6F-FB32-44B7-9E7C-95651A638822}"/>
              </a:ext>
            </a:extLst>
          </p:cNvPr>
          <p:cNvSpPr txBox="1">
            <a:spLocks/>
          </p:cNvSpPr>
          <p:nvPr/>
        </p:nvSpPr>
        <p:spPr>
          <a:xfrm>
            <a:off x="371855" y="5870994"/>
            <a:ext cx="6571489" cy="383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zh-CN" altLang="en-US" dirty="0"/>
              <a:t>通常</a:t>
            </a:r>
            <a:r>
              <a:rPr lang="zh-CN" altLang="en-US" dirty="0">
                <a:highlight>
                  <a:srgbClr val="00FF00"/>
                </a:highlight>
              </a:rPr>
              <a:t>训练获得模型用于预测新数据时的性能会降低</a:t>
            </a:r>
          </a:p>
        </p:txBody>
      </p:sp>
    </p:spTree>
    <p:extLst>
      <p:ext uri="{BB962C8B-B14F-4D97-AF65-F5344CB8AC3E}">
        <p14:creationId xmlns:p14="http://schemas.microsoft.com/office/powerpoint/2010/main" val="13619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0" grpId="0"/>
      <p:bldP spid="3" grpId="0"/>
      <p:bldP spid="10" grpId="0"/>
      <p:bldP spid="4" grpId="0"/>
      <p:bldP spid="13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训练集与测试集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434723-9399-4696-A358-1ECFA3968B92}"/>
              </a:ext>
            </a:extLst>
          </p:cNvPr>
          <p:cNvSpPr txBox="1">
            <a:spLocks/>
          </p:cNvSpPr>
          <p:nvPr/>
        </p:nvSpPr>
        <p:spPr>
          <a:xfrm>
            <a:off x="768095" y="1605045"/>
            <a:ext cx="7125084" cy="9796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为了更准确地评价模型性能，通常将原始的数据切分为两部分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zh-CN" dirty="0"/>
              <a:t>训练集</a:t>
            </a:r>
            <a:r>
              <a:rPr lang="zh-CN" altLang="en-US" dirty="0"/>
              <a:t>：</a:t>
            </a:r>
            <a:r>
              <a:rPr lang="zh-CN" altLang="zh-CN" dirty="0"/>
              <a:t>学习获得回归模型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zh-CN" dirty="0"/>
              <a:t>测试集</a:t>
            </a:r>
            <a:r>
              <a:rPr lang="zh-CN" altLang="en-US" dirty="0"/>
              <a:t>：</a:t>
            </a:r>
            <a:r>
              <a:rPr lang="zh-CN" altLang="zh-CN" dirty="0"/>
              <a:t>视为未知数据</a:t>
            </a:r>
            <a:r>
              <a:rPr lang="zh-CN" altLang="en-US" dirty="0"/>
              <a:t>，用于评估模型性能</a:t>
            </a:r>
            <a:endParaRPr lang="en-US" alt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56C2422-6F99-4421-9DB6-4B337CDEE25E}"/>
              </a:ext>
            </a:extLst>
          </p:cNvPr>
          <p:cNvSpPr txBox="1">
            <a:spLocks/>
          </p:cNvSpPr>
          <p:nvPr/>
        </p:nvSpPr>
        <p:spPr>
          <a:xfrm>
            <a:off x="4100893" y="3685895"/>
            <a:ext cx="4317683" cy="97965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zh-CN" dirty="0"/>
              <a:t>的</a:t>
            </a:r>
            <a:r>
              <a:rPr lang="en-US" altLang="zh-CN" dirty="0" err="1"/>
              <a:t>model_selection</a:t>
            </a:r>
            <a:r>
              <a:rPr lang="zh-CN" altLang="zh-CN" dirty="0"/>
              <a:t>类提供数据集的切分方法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metrics</a:t>
            </a:r>
            <a:r>
              <a:rPr lang="zh-CN" altLang="zh-CN" dirty="0"/>
              <a:t>类实现了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zh-CN" dirty="0"/>
              <a:t>包中各类机器学习算法的性能评估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3FE9EC-86A5-4C40-AD9F-62BAA558EA39}"/>
              </a:ext>
            </a:extLst>
          </p:cNvPr>
          <p:cNvSpPr/>
          <p:nvPr/>
        </p:nvSpPr>
        <p:spPr>
          <a:xfrm>
            <a:off x="243839" y="4798336"/>
            <a:ext cx="6368795" cy="1607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b="1" kern="0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</a:rPr>
              <a:t>数据集分割：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X_train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X_test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y_train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110615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model_selection.train_test_split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(X, y, 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test_size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random_state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0865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b="1" kern="0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</a:rPr>
              <a:t>误差</a:t>
            </a:r>
            <a:r>
              <a:rPr lang="en-US" altLang="zh-CN" sz="1400" b="1" kern="0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RMSE</a:t>
            </a:r>
            <a:r>
              <a:rPr lang="zh-CN" altLang="zh-CN" sz="1400" b="1" kern="0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</a:rPr>
              <a:t>计算：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err = 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metrics.mean_squared_error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(y, 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0865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b="1" kern="0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</a:rPr>
              <a:t>决定系数计算：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decision_score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linreg.score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38B89A-DE89-49BE-BD6B-3B7C058EC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16491"/>
              </p:ext>
            </p:extLst>
          </p:nvPr>
        </p:nvGraphicFramePr>
        <p:xfrm>
          <a:off x="5705854" y="5621377"/>
          <a:ext cx="3084578" cy="917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2">
                  <a:extLst>
                    <a:ext uri="{9D8B030D-6E8A-4147-A177-3AD203B41FA5}">
                      <a16:colId xmlns:a16="http://schemas.microsoft.com/office/drawing/2014/main" val="2909070608"/>
                    </a:ext>
                  </a:extLst>
                </a:gridCol>
                <a:gridCol w="2261616">
                  <a:extLst>
                    <a:ext uri="{9D8B030D-6E8A-4147-A177-3AD203B41FA5}">
                      <a16:colId xmlns:a16="http://schemas.microsoft.com/office/drawing/2014/main" val="4080240485"/>
                    </a:ext>
                  </a:extLst>
                </a:gridCol>
              </a:tblGrid>
              <a:tr h="221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参数说明：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624032"/>
                  </a:ext>
                </a:extLst>
              </a:tr>
              <a:tr h="2320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test_size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0-1</a:t>
                      </a:r>
                      <a:r>
                        <a:rPr lang="zh-CN" sz="1100" kern="0" dirty="0">
                          <a:effectLst/>
                        </a:rPr>
                        <a:t>，</a:t>
                      </a:r>
                      <a:r>
                        <a:rPr lang="zh-CN" sz="1100" kern="0" dirty="0">
                          <a:effectLst/>
                          <a:highlight>
                            <a:srgbClr val="00FF00"/>
                          </a:highlight>
                        </a:rPr>
                        <a:t>测试集的比例</a:t>
                      </a:r>
                      <a:endParaRPr lang="zh-CN" sz="1050" kern="100" dirty="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5125558"/>
                  </a:ext>
                </a:extLst>
              </a:tr>
              <a:tr h="464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random_state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highlight>
                            <a:srgbClr val="00FF00"/>
                          </a:highlight>
                        </a:rPr>
                        <a:t>随机数种子，</a:t>
                      </a:r>
                      <a:r>
                        <a:rPr lang="en-US" sz="1100" kern="0" dirty="0"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zh-CN" sz="1100" kern="0" dirty="0">
                          <a:effectLst/>
                          <a:highlight>
                            <a:srgbClr val="00FF00"/>
                          </a:highlight>
                        </a:rPr>
                        <a:t>：每次得到相同样本划分，否则每次划分不一样。</a:t>
                      </a:r>
                      <a:endParaRPr lang="zh-CN" sz="1050" kern="100" dirty="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5255010"/>
                  </a:ext>
                </a:extLst>
              </a:tr>
            </a:tbl>
          </a:graphicData>
        </a:graphic>
      </p:graphicFrame>
      <p:pic>
        <p:nvPicPr>
          <p:cNvPr id="3075" name="Picture 3" descr="5t6做">
            <a:extLst>
              <a:ext uri="{FF2B5EF4-FFF2-40B4-BE49-F238E27FC236}">
                <a16:creationId xmlns:a16="http://schemas.microsoft.com/office/drawing/2014/main" id="{A93F547B-4D33-43C6-ADCF-2FA9461CF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2" y="2679720"/>
            <a:ext cx="33813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1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5-1</a:t>
            </a:r>
            <a:r>
              <a:rPr lang="zh-CN" altLang="en-US" dirty="0"/>
              <a:t>：模型评估（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434723-9399-4696-A358-1ECFA3968B92}"/>
              </a:ext>
            </a:extLst>
          </p:cNvPr>
          <p:cNvSpPr txBox="1">
            <a:spLocks/>
          </p:cNvSpPr>
          <p:nvPr/>
        </p:nvSpPr>
        <p:spPr>
          <a:xfrm>
            <a:off x="768095" y="1647917"/>
            <a:ext cx="5372353" cy="319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）切分为训练集和测试集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C6DF8B6-DF8E-42FA-BB50-2FF86085C667}"/>
              </a:ext>
            </a:extLst>
          </p:cNvPr>
          <p:cNvSpPr txBox="1">
            <a:spLocks/>
          </p:cNvSpPr>
          <p:nvPr/>
        </p:nvSpPr>
        <p:spPr>
          <a:xfrm>
            <a:off x="768095" y="2882479"/>
            <a:ext cx="4603624" cy="300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）在训练集上学习回归模型</a:t>
            </a: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83007181-010A-4DAC-8AD8-7273B95F223E}"/>
              </a:ext>
            </a:extLst>
          </p:cNvPr>
          <p:cNvSpPr txBox="1"/>
          <p:nvPr/>
        </p:nvSpPr>
        <p:spPr>
          <a:xfrm>
            <a:off x="1000887" y="2023064"/>
            <a:ext cx="5276850" cy="577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sklearn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model_selectio</a:t>
            </a:r>
            <a:r>
              <a:rPr lang="en-US" altLang="zh-CN" sz="1050" dirty="0" err="1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n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 indent="-266700" latinLnBrk="1"/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X_train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X_test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y_train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y_test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Courier New" panose="02070309020205020404" pitchFamily="49" charset="0"/>
                <a:cs typeface="宋体" panose="02010600030101010101" pitchFamily="2" charset="-122"/>
              </a:rPr>
              <a:t>model_selection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.train_test_split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(X, y,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test_size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=0.35,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random_state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=1)</a:t>
            </a: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FA9F7F86-11FF-4D9E-A7D4-2D604559453F}"/>
              </a:ext>
            </a:extLst>
          </p:cNvPr>
          <p:cNvSpPr txBox="1"/>
          <p:nvPr/>
        </p:nvSpPr>
        <p:spPr>
          <a:xfrm>
            <a:off x="1000887" y="3279313"/>
            <a:ext cx="3668649" cy="577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linregTr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LinearRegression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()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linregTr.fit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X_train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y_train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 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linregTr.intercept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_,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linregTr.coef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_)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2EAAA6A7-4737-4D21-8D9E-99EBDBEDC1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8539" y="3612581"/>
                <a:ext cx="3492437" cy="607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得到回归方程：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=0.046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+0.180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+0.004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+2.93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2EAAA6A7-4737-4D21-8D9E-99EBDBED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39" y="3612581"/>
                <a:ext cx="3492437" cy="607916"/>
              </a:xfrm>
              <a:prstGeom prst="rect">
                <a:avLst/>
              </a:prstGeom>
              <a:blipFill>
                <a:blip r:embed="rId2"/>
                <a:stretch>
                  <a:fillRect l="-175"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63DE84E5-CD2E-46B1-9EF4-4C3AFC8D65F3}"/>
              </a:ext>
            </a:extLst>
          </p:cNvPr>
          <p:cNvSpPr txBox="1">
            <a:spLocks/>
          </p:cNvSpPr>
          <p:nvPr/>
        </p:nvSpPr>
        <p:spPr>
          <a:xfrm>
            <a:off x="768095" y="4203698"/>
            <a:ext cx="4338649" cy="300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）在测试集上评估性能</a:t>
            </a:r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id="{369744F6-B2F4-4737-B70E-E7C02461F73C}"/>
              </a:ext>
            </a:extLst>
          </p:cNvPr>
          <p:cNvSpPr txBox="1"/>
          <p:nvPr/>
        </p:nvSpPr>
        <p:spPr>
          <a:xfrm>
            <a:off x="1061846" y="4595813"/>
            <a:ext cx="6954394" cy="154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39750" indent="-5384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sklearn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import metrics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indent="-5384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y_train_pred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linregTr.predict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X_train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</a:t>
            </a:r>
            <a:endParaRPr lang="zh-CN" sz="1200" dirty="0">
              <a:effectLst/>
              <a:highlight>
                <a:srgbClr val="CCFF66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indent="-5384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y_test_pred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linregTr.predict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X_test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</a:t>
            </a:r>
            <a:endParaRPr lang="zh-CN" sz="1200" dirty="0">
              <a:effectLst/>
              <a:highlight>
                <a:srgbClr val="CCFF66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indent="-5384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train_err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metrics.mean_squared_error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y_train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y_train_pred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 </a:t>
            </a:r>
            <a:endParaRPr lang="zh-CN" sz="1200" dirty="0">
              <a:effectLst/>
              <a:highlight>
                <a:srgbClr val="CCFF66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indent="-5384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test_err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metrics.mean_squared_error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y_test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y_test_pred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CCFF66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 </a:t>
            </a:r>
            <a:endParaRPr lang="zh-CN" sz="1200" dirty="0">
              <a:effectLst/>
              <a:highlight>
                <a:srgbClr val="CCFF66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indent="-5384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 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'The mean 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squar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error of train and test are: {:.2f}, {:.2f}'.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format(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train_err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test_err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indent="-5384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predict_score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linregTr.score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X_test,y_test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indent="-5384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'The decision 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coeficient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is: {:.2f} '.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format(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predict_score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B65804-4299-4C47-981A-C02BB029F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70" y="6300514"/>
            <a:ext cx="5089398" cy="38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宋体" panose="02010600030101010101" pitchFamily="2" charset="-122"/>
              </a:rPr>
              <a:t>	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mean 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error of train and test are: 3.06, 2.32</a:t>
            </a:r>
            <a:r>
              <a:rPr kumimoji="0" lang="en-US" altLang="zh-CN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The decision coefficient is: 0.91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9" grpId="0" animBg="1"/>
      <p:bldP spid="10" grpId="0" animBg="1"/>
      <p:bldP spid="11" grpId="0"/>
      <p:bldP spid="13" grpId="0"/>
      <p:bldP spid="14" grpId="0" animBg="1"/>
      <p:bldP spid="3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思考与练习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3082"/>
            <a:ext cx="7886700" cy="307378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zh-CN" dirty="0"/>
              <a:t>延续</a:t>
            </a:r>
            <a:r>
              <a:rPr lang="zh-CN" altLang="en-US" dirty="0"/>
              <a:t>回归模型</a:t>
            </a:r>
            <a:r>
              <a:rPr lang="zh-CN" altLang="zh-CN" dirty="0"/>
              <a:t>的性能评估，计算使用全部数据学习得到的回归模型</a:t>
            </a:r>
            <a:r>
              <a:rPr lang="en-US" altLang="zh-CN" dirty="0" err="1"/>
              <a:t>linreg</a:t>
            </a:r>
            <a:r>
              <a:rPr lang="zh-CN" altLang="zh-CN" dirty="0"/>
              <a:t>在测试集上的性能，与只使用训练集的模型</a:t>
            </a:r>
            <a:r>
              <a:rPr lang="en-US" altLang="zh-CN" dirty="0" err="1"/>
              <a:t>linregTr</a:t>
            </a:r>
            <a:r>
              <a:rPr lang="zh-CN" altLang="zh-CN" dirty="0"/>
              <a:t>进行比较，并对结论进行分析。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CN" altLang="zh-CN" dirty="0"/>
              <a:t>从案例</a:t>
            </a:r>
            <a:r>
              <a:rPr lang="en-US" altLang="zh-CN" dirty="0"/>
              <a:t>5-1</a:t>
            </a:r>
            <a:r>
              <a:rPr lang="zh-CN" altLang="zh-CN" dirty="0"/>
              <a:t>中取出前</a:t>
            </a:r>
            <a:r>
              <a:rPr lang="en-US" altLang="zh-CN" dirty="0"/>
              <a:t>100</a:t>
            </a:r>
            <a:r>
              <a:rPr lang="zh-CN" altLang="zh-CN" dirty="0"/>
              <a:t>条样本，学习回归模型</a:t>
            </a:r>
            <a:r>
              <a:rPr lang="en-US" altLang="zh-CN" dirty="0" err="1"/>
              <a:t>linregHalf</a:t>
            </a:r>
            <a:r>
              <a:rPr lang="zh-CN" altLang="zh-CN" dirty="0"/>
              <a:t>；计算模型</a:t>
            </a:r>
            <a:r>
              <a:rPr lang="zh-CN" altLang="en-US" dirty="0"/>
              <a:t>在练习</a:t>
            </a:r>
            <a:r>
              <a:rPr lang="en-US" altLang="zh-CN" dirty="0"/>
              <a:t>1</a:t>
            </a:r>
            <a:r>
              <a:rPr lang="zh-CN" altLang="en-US" dirty="0"/>
              <a:t>的测试集上的</a:t>
            </a:r>
            <a:r>
              <a:rPr lang="zh-CN" altLang="zh-CN" dirty="0"/>
              <a:t>预测性能，并与</a:t>
            </a:r>
            <a:r>
              <a:rPr lang="en-US" altLang="zh-CN" dirty="0"/>
              <a:t>200</a:t>
            </a:r>
            <a:r>
              <a:rPr lang="zh-CN" altLang="zh-CN" dirty="0"/>
              <a:t>条样本学习的模型预测性能进行比较。</a:t>
            </a:r>
          </a:p>
        </p:txBody>
      </p:sp>
    </p:spTree>
    <p:extLst>
      <p:ext uri="{BB962C8B-B14F-4D97-AF65-F5344CB8AC3E}">
        <p14:creationId xmlns:p14="http://schemas.microsoft.com/office/powerpoint/2010/main" val="115692820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分类分析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8650" y="1564482"/>
            <a:ext cx="7711440" cy="4519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分类学习最常见的监督学习问题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二分类问题：如手机垃圾短信识别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多分类问题：停车场车牌数字识别</a:t>
            </a:r>
            <a:endParaRPr lang="en-US" altLang="zh-CN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分类学习采用不同的算法得到不同的分类模型</a:t>
            </a:r>
            <a:endParaRPr lang="en-US" altLang="zh-CN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常见算法：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决策树（</a:t>
            </a:r>
            <a:r>
              <a:rPr lang="en-US" altLang="zh-CN" dirty="0">
                <a:sym typeface="+mn-ea"/>
              </a:rPr>
              <a:t>Decision Tree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贝叶斯分类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ym typeface="+mn-ea"/>
              </a:rPr>
              <a:t>KNN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K </a:t>
            </a:r>
            <a:r>
              <a:rPr lang="zh-CN" altLang="en-US" dirty="0">
                <a:sym typeface="+mn-ea"/>
              </a:rPr>
              <a:t>近邻）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支持向量机（</a:t>
            </a:r>
            <a:r>
              <a:rPr lang="en-US" altLang="zh-CN" dirty="0">
                <a:sym typeface="+mn-ea"/>
              </a:rPr>
              <a:t>SVM</a:t>
            </a:r>
            <a:r>
              <a:rPr lang="zh-CN" altLang="en-US" dirty="0">
                <a:sym typeface="+mn-ea"/>
              </a:rPr>
              <a:t>， </a:t>
            </a:r>
            <a:r>
              <a:rPr lang="en-US" altLang="zh-CN" dirty="0">
                <a:sym typeface="+mn-ea"/>
              </a:rPr>
              <a:t>Support Vector Machine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神经网络（</a:t>
            </a:r>
            <a:r>
              <a:rPr lang="en-US" altLang="zh-CN" dirty="0">
                <a:sym typeface="+mn-ea"/>
              </a:rPr>
              <a:t>Neural Network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集成学习（</a:t>
            </a:r>
            <a:r>
              <a:rPr lang="en-US" altLang="zh-CN" dirty="0">
                <a:sym typeface="+mn-ea"/>
              </a:rPr>
              <a:t>Ensemble learning</a:t>
            </a:r>
            <a:r>
              <a:rPr lang="zh-CN" altLang="en-US" dirty="0">
                <a:sym typeface="+mn-ea"/>
              </a:rPr>
              <a:t>）等</a:t>
            </a:r>
            <a:endParaRPr lang="en-US" altLang="zh-CN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5-2</a:t>
            </a:r>
            <a:r>
              <a:rPr lang="zh-CN" altLang="en-US" dirty="0"/>
              <a:t>：银行客户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49" y="1697927"/>
            <a:ext cx="7748096" cy="971702"/>
          </a:xfrm>
        </p:spPr>
        <p:txBody>
          <a:bodyPr>
            <a:normAutofit fontScale="92500"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某银行拥有客户的基本信息、是否能够偿还债务的历史记录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建立模型，预测新客户是否具有偿还债务的能力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1D12CB-4097-438C-9FB7-2646206D2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B4D581-086A-4759-BEF1-11D93AD5D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7" y="28016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D5C8F7-10CF-4D55-BEDF-0227039F0905}"/>
              </a:ext>
            </a:extLst>
          </p:cNvPr>
          <p:cNvGraphicFramePr>
            <a:graphicFrameLocks noGrp="1"/>
          </p:cNvGraphicFramePr>
          <p:nvPr/>
        </p:nvGraphicFramePr>
        <p:xfrm>
          <a:off x="1309551" y="2641741"/>
          <a:ext cx="5476915" cy="1417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277">
                  <a:extLst>
                    <a:ext uri="{9D8B030D-6E8A-4147-A177-3AD203B41FA5}">
                      <a16:colId xmlns:a16="http://schemas.microsoft.com/office/drawing/2014/main" val="2805490857"/>
                    </a:ext>
                  </a:extLst>
                </a:gridCol>
                <a:gridCol w="1151695">
                  <a:extLst>
                    <a:ext uri="{9D8B030D-6E8A-4147-A177-3AD203B41FA5}">
                      <a16:colId xmlns:a16="http://schemas.microsoft.com/office/drawing/2014/main" val="2218043742"/>
                    </a:ext>
                  </a:extLst>
                </a:gridCol>
                <a:gridCol w="1226631">
                  <a:extLst>
                    <a:ext uri="{9D8B030D-6E8A-4147-A177-3AD203B41FA5}">
                      <a16:colId xmlns:a16="http://schemas.microsoft.com/office/drawing/2014/main" val="1910864188"/>
                    </a:ext>
                  </a:extLst>
                </a:gridCol>
                <a:gridCol w="1340855">
                  <a:extLst>
                    <a:ext uri="{9D8B030D-6E8A-4147-A177-3AD203B41FA5}">
                      <a16:colId xmlns:a16="http://schemas.microsoft.com/office/drawing/2014/main" val="3663677067"/>
                    </a:ext>
                  </a:extLst>
                </a:gridCol>
                <a:gridCol w="1248457">
                  <a:extLst>
                    <a:ext uri="{9D8B030D-6E8A-4147-A177-3AD203B41FA5}">
                      <a16:colId xmlns:a16="http://schemas.microsoft.com/office/drawing/2014/main" val="44623716"/>
                    </a:ext>
                  </a:extLst>
                </a:gridCol>
              </a:tblGrid>
              <a:tr h="3484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拥有房产（是</a:t>
                      </a:r>
                      <a:r>
                        <a:rPr lang="en-US" sz="1100" kern="0">
                          <a:effectLst/>
                        </a:rPr>
                        <a:t>/</a:t>
                      </a:r>
                      <a:r>
                        <a:rPr lang="zh-CN" sz="1100" kern="0">
                          <a:effectLst/>
                        </a:rPr>
                        <a:t>否）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婚姻状况（单身、已婚、离婚）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年收入（单位：万元）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无法偿还债务（是</a:t>
                      </a:r>
                      <a:r>
                        <a:rPr lang="en-US" sz="1100" kern="0" dirty="0">
                          <a:effectLst/>
                        </a:rPr>
                        <a:t>/</a:t>
                      </a:r>
                      <a:r>
                        <a:rPr lang="zh-CN" sz="1100" kern="0" dirty="0">
                          <a:effectLst/>
                        </a:rPr>
                        <a:t>否）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6834281"/>
                  </a:ext>
                </a:extLst>
              </a:tr>
              <a:tr h="178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单身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12.5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0949198"/>
                  </a:ext>
                </a:extLst>
              </a:tr>
              <a:tr h="178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已婚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2984130"/>
                  </a:ext>
                </a:extLst>
              </a:tr>
              <a:tr h="178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单身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855477"/>
                  </a:ext>
                </a:extLst>
              </a:tr>
              <a:tr h="178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已婚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6430142"/>
                  </a:ext>
                </a:extLst>
              </a:tr>
              <a:tr h="178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离婚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9.5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0200245"/>
                  </a:ext>
                </a:extLst>
              </a:tr>
              <a:tr h="178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…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…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8300190"/>
                  </a:ext>
                </a:extLst>
              </a:tr>
            </a:tbl>
          </a:graphicData>
        </a:graphic>
      </p:graphicFrame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E992A779-3E7B-4915-AC28-89D8C51B8A4F}"/>
              </a:ext>
            </a:extLst>
          </p:cNvPr>
          <p:cNvSpPr txBox="1">
            <a:spLocks/>
          </p:cNvSpPr>
          <p:nvPr/>
        </p:nvSpPr>
        <p:spPr>
          <a:xfrm>
            <a:off x="628649" y="4365545"/>
            <a:ext cx="7157817" cy="2127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数据集中每条数据包括多个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（房产、婚姻和年收入）以及一个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分类标签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（是否无法偿还债务）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分类算法通过数据集自动学习获得分类模型（也称为分类器）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新客户贷款，依据客户各项特征的值，分类模型预测此客户未来是否具有偿还能力</a:t>
            </a:r>
          </a:p>
        </p:txBody>
      </p:sp>
    </p:spTree>
    <p:extLst>
      <p:ext uri="{BB962C8B-B14F-4D97-AF65-F5344CB8AC3E}">
        <p14:creationId xmlns:p14="http://schemas.microsoft.com/office/powerpoint/2010/main" val="46417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9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5t7做">
            <a:extLst>
              <a:ext uri="{FF2B5EF4-FFF2-40B4-BE49-F238E27FC236}">
                <a16:creationId xmlns:a16="http://schemas.microsoft.com/office/drawing/2014/main" id="{D6EFF11F-7FE2-4E9A-8915-C6A8C2D1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07" y="2295457"/>
            <a:ext cx="28575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决策树原理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80" y="1549345"/>
            <a:ext cx="7711440" cy="38399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ym typeface="+mn-ea"/>
              </a:rPr>
              <a:t>例</a:t>
            </a:r>
            <a:r>
              <a:rPr lang="en-US" altLang="zh-CN" dirty="0">
                <a:sym typeface="+mn-ea"/>
              </a:rPr>
              <a:t>5-2 </a:t>
            </a:r>
            <a:r>
              <a:rPr lang="zh-CN" altLang="en-US" dirty="0">
                <a:sym typeface="+mn-ea"/>
              </a:rPr>
              <a:t>判别过程可用决策树来实现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7B2D08-D66B-4605-9F6A-C299FE654FE8}"/>
              </a:ext>
            </a:extLst>
          </p:cNvPr>
          <p:cNvSpPr/>
          <p:nvPr/>
        </p:nvSpPr>
        <p:spPr>
          <a:xfrm>
            <a:off x="859535" y="5660275"/>
            <a:ext cx="5835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决策树构造算法：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ID3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C4.5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CART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03392124-AE8E-4933-B51A-F300E736F810}"/>
              </a:ext>
            </a:extLst>
          </p:cNvPr>
          <p:cNvSpPr txBox="1">
            <a:spLocks/>
          </p:cNvSpPr>
          <p:nvPr/>
        </p:nvSpPr>
        <p:spPr>
          <a:xfrm>
            <a:off x="1121244" y="4555566"/>
            <a:ext cx="6877128" cy="708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  <a:sym typeface="+mn-ea"/>
              </a:rPr>
              <a:t>客户的特征：无房产、单身、年收入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  <a:sym typeface="+mn-ea"/>
              </a:rPr>
              <a:t>5.5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  <a:sym typeface="+mn-ea"/>
              </a:rPr>
              <a:t>万元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沿蓝色路径预测：无法偿还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线形标注 2 12">
            <a:extLst>
              <a:ext uri="{FF2B5EF4-FFF2-40B4-BE49-F238E27FC236}">
                <a16:creationId xmlns:a16="http://schemas.microsoft.com/office/drawing/2014/main" id="{D799BB1D-73C4-4680-826B-A4F7D3C3D3B9}"/>
              </a:ext>
            </a:extLst>
          </p:cNvPr>
          <p:cNvSpPr/>
          <p:nvPr/>
        </p:nvSpPr>
        <p:spPr>
          <a:xfrm>
            <a:off x="4680966" y="2374908"/>
            <a:ext cx="1110234" cy="499999"/>
          </a:xfrm>
          <a:prstGeom prst="borderCallout2">
            <a:avLst>
              <a:gd name="adj1" fmla="val 20191"/>
              <a:gd name="adj2" fmla="val -1461"/>
              <a:gd name="adj3" fmla="val 22102"/>
              <a:gd name="adj4" fmla="val -28162"/>
              <a:gd name="adj5" fmla="val 136739"/>
              <a:gd name="adj6" fmla="val -80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结点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样本特征项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线形标注 2 12">
            <a:extLst>
              <a:ext uri="{FF2B5EF4-FFF2-40B4-BE49-F238E27FC236}">
                <a16:creationId xmlns:a16="http://schemas.microsoft.com/office/drawing/2014/main" id="{35239BF0-9897-4FD1-97CD-61F76DC6613E}"/>
              </a:ext>
            </a:extLst>
          </p:cNvPr>
          <p:cNvSpPr/>
          <p:nvPr/>
        </p:nvSpPr>
        <p:spPr>
          <a:xfrm>
            <a:off x="859535" y="3585885"/>
            <a:ext cx="957072" cy="495061"/>
          </a:xfrm>
          <a:prstGeom prst="borderCallout2">
            <a:avLst>
              <a:gd name="adj1" fmla="val 38852"/>
              <a:gd name="adj2" fmla="val 101765"/>
              <a:gd name="adj3" fmla="val 33299"/>
              <a:gd name="adj4" fmla="val 128873"/>
              <a:gd name="adj5" fmla="val 11038"/>
              <a:gd name="adj6" fmla="val 165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分支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特征取值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55971F3-6A12-4ADE-9BE8-32F482E825FB}"/>
              </a:ext>
            </a:extLst>
          </p:cNvPr>
          <p:cNvCxnSpPr>
            <a:cxnSpLocks/>
          </p:cNvCxnSpPr>
          <p:nvPr/>
        </p:nvCxnSpPr>
        <p:spPr>
          <a:xfrm flipH="1" flipV="1">
            <a:off x="2994555" y="2624907"/>
            <a:ext cx="463295" cy="332874"/>
          </a:xfrm>
          <a:prstGeom prst="straightConnector1">
            <a:avLst/>
          </a:prstGeom>
          <a:ln w="15875" cap="flat" cmpd="sng" algn="ctr">
            <a:solidFill>
              <a:schemeClr val="accent5"/>
            </a:solidFill>
            <a:prstDash val="dash"/>
            <a:round/>
            <a:headEnd type="stealth" w="med" len="sm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52A8FCB-284D-4DE4-AF27-91FF8963FA20}"/>
              </a:ext>
            </a:extLst>
          </p:cNvPr>
          <p:cNvCxnSpPr>
            <a:cxnSpLocks/>
          </p:cNvCxnSpPr>
          <p:nvPr/>
        </p:nvCxnSpPr>
        <p:spPr>
          <a:xfrm flipV="1">
            <a:off x="3198981" y="3158354"/>
            <a:ext cx="361083" cy="257753"/>
          </a:xfrm>
          <a:prstGeom prst="straightConnector1">
            <a:avLst/>
          </a:prstGeom>
          <a:ln w="15875" cap="flat" cmpd="sng" algn="ctr">
            <a:solidFill>
              <a:schemeClr val="accent5"/>
            </a:solidFill>
            <a:prstDash val="dash"/>
            <a:round/>
            <a:headEnd type="stealth" w="med" len="sm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542F440-BFDF-4D90-B85C-996578BD738C}"/>
              </a:ext>
            </a:extLst>
          </p:cNvPr>
          <p:cNvCxnSpPr>
            <a:cxnSpLocks/>
          </p:cNvCxnSpPr>
          <p:nvPr/>
        </p:nvCxnSpPr>
        <p:spPr>
          <a:xfrm flipH="1" flipV="1">
            <a:off x="3255264" y="3696700"/>
            <a:ext cx="304800" cy="223028"/>
          </a:xfrm>
          <a:prstGeom prst="straightConnector1">
            <a:avLst/>
          </a:prstGeom>
          <a:ln w="15875" cap="flat" cmpd="sng" algn="ctr">
            <a:solidFill>
              <a:schemeClr val="accent5"/>
            </a:solidFill>
            <a:prstDash val="dash"/>
            <a:round/>
            <a:headEnd type="stealth" w="med" len="sm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1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8" grpId="0" build="p"/>
      <p:bldP spid="10" grpId="0" animBg="1"/>
      <p:bldP spid="11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分类模型性能评估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49" y="1697926"/>
            <a:ext cx="7157817" cy="103917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使用分类器计算样本分类结果，得到预测类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计算每个样本真实类（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ground truth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）对应的预测类，得到混淆矩阵（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confusion matrix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1D12CB-4097-438C-9FB7-2646206D2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B4D581-086A-4759-BEF1-11D93AD5D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7" y="28016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6725B8-240B-4374-872C-95D3DFC56F5D}"/>
              </a:ext>
            </a:extLst>
          </p:cNvPr>
          <p:cNvGraphicFramePr>
            <a:graphicFrameLocks noGrp="1"/>
          </p:cNvGraphicFramePr>
          <p:nvPr/>
        </p:nvGraphicFramePr>
        <p:xfrm>
          <a:off x="4792665" y="2898087"/>
          <a:ext cx="3817620" cy="1061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8917">
                  <a:extLst>
                    <a:ext uri="{9D8B030D-6E8A-4147-A177-3AD203B41FA5}">
                      <a16:colId xmlns:a16="http://schemas.microsoft.com/office/drawing/2014/main" val="2278732424"/>
                    </a:ext>
                  </a:extLst>
                </a:gridCol>
                <a:gridCol w="953608">
                  <a:extLst>
                    <a:ext uri="{9D8B030D-6E8A-4147-A177-3AD203B41FA5}">
                      <a16:colId xmlns:a16="http://schemas.microsoft.com/office/drawing/2014/main" val="569208263"/>
                    </a:ext>
                  </a:extLst>
                </a:gridCol>
                <a:gridCol w="1225095">
                  <a:extLst>
                    <a:ext uri="{9D8B030D-6E8A-4147-A177-3AD203B41FA5}">
                      <a16:colId xmlns:a16="http://schemas.microsoft.com/office/drawing/2014/main" val="1453166352"/>
                    </a:ext>
                  </a:extLst>
                </a:gridCol>
              </a:tblGrid>
              <a:tr h="678872">
                <a:tc>
                  <a:txBody>
                    <a:bodyPr/>
                    <a:lstStyle/>
                    <a:p>
                      <a:pPr indent="908050" algn="just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预测类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真实类</a:t>
                      </a:r>
                      <a:r>
                        <a:rPr lang="en-US" sz="1100" kern="0" dirty="0">
                          <a:effectLst/>
                        </a:rPr>
                        <a:t>       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Class=Yes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Class=No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3725995"/>
                  </a:ext>
                </a:extLst>
              </a:tr>
              <a:tr h="191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Class=Yes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a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b 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92762297"/>
                  </a:ext>
                </a:extLst>
              </a:tr>
              <a:tr h="191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Class=No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 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d 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990918699"/>
                  </a:ext>
                </a:extLst>
              </a:tr>
            </a:tbl>
          </a:graphicData>
        </a:graphic>
      </p:graphicFrame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D6DD9A6-F607-4256-A92F-3515832ECD97}"/>
              </a:ext>
            </a:extLst>
          </p:cNvPr>
          <p:cNvSpPr txBox="1">
            <a:spLocks/>
          </p:cNvSpPr>
          <p:nvPr/>
        </p:nvSpPr>
        <p:spPr>
          <a:xfrm>
            <a:off x="628650" y="2956333"/>
            <a:ext cx="3476820" cy="48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计算准确率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Accuracy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B604F2D-A50C-4F2F-8E6C-E7630E7E1AF1}"/>
                  </a:ext>
                </a:extLst>
              </p:cNvPr>
              <p:cNvSpPr/>
              <p:nvPr/>
            </p:nvSpPr>
            <p:spPr>
              <a:xfrm>
                <a:off x="1490810" y="3429000"/>
                <a:ext cx="2860527" cy="622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𝐴𝑐𝑐𝑢𝑟𝑎𝑐𝑦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num>
                        <m:den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B604F2D-A50C-4F2F-8E6C-E7630E7E1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10" y="3429000"/>
                <a:ext cx="2860527" cy="6228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688FF2E-B6C8-4882-B1F8-CE6A77B78E5D}"/>
              </a:ext>
            </a:extLst>
          </p:cNvPr>
          <p:cNvSpPr txBox="1">
            <a:spLocks/>
          </p:cNvSpPr>
          <p:nvPr/>
        </p:nvSpPr>
        <p:spPr>
          <a:xfrm>
            <a:off x="675304" y="4435028"/>
            <a:ext cx="7249496" cy="725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实际问题，关心模型对某一特定类别的预测能力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使用精确率（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Precession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）、召回率（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Recall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F1-measure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79C323A-BB44-4298-BCB8-E7ED8D930660}"/>
                  </a:ext>
                </a:extLst>
              </p:cNvPr>
              <p:cNvSpPr/>
              <p:nvPr/>
            </p:nvSpPr>
            <p:spPr>
              <a:xfrm>
                <a:off x="808028" y="5362846"/>
                <a:ext cx="2165272" cy="57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𝑃𝑟𝑒𝑐𝑖𝑠𝑠𝑖𝑜𝑛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79C323A-BB44-4298-BCB8-E7ED8D930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28" y="5362846"/>
                <a:ext cx="2165272" cy="571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AA1CEE4-5338-46EA-BA34-5FA0031B0F72}"/>
                  </a:ext>
                </a:extLst>
              </p:cNvPr>
              <p:cNvSpPr/>
              <p:nvPr/>
            </p:nvSpPr>
            <p:spPr>
              <a:xfrm>
                <a:off x="3501156" y="5373926"/>
                <a:ext cx="1735154" cy="57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𝑅𝑒𝑐𝑎𝑙𝑙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AA1CEE4-5338-46EA-BA34-5FA0031B0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156" y="5373926"/>
                <a:ext cx="1735154" cy="57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458136E-4418-4343-B3B4-888AAE03B8E7}"/>
                  </a:ext>
                </a:extLst>
              </p:cNvPr>
              <p:cNvSpPr/>
              <p:nvPr/>
            </p:nvSpPr>
            <p:spPr>
              <a:xfrm>
                <a:off x="5764167" y="5373926"/>
                <a:ext cx="1874616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𝐹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1=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458136E-4418-4343-B3B4-888AAE03B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167" y="5373926"/>
                <a:ext cx="1874616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2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9" grpId="0" build="p"/>
      <p:bldP spid="7" grpId="0"/>
      <p:bldP spid="20" grpId="0" build="p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45260"/>
            <a:ext cx="7886700" cy="1613535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dirty="0"/>
              <a:t>也称为哈希映射（</a:t>
            </a:r>
            <a:r>
              <a:rPr lang="en-US" altLang="zh-CN" dirty="0"/>
              <a:t>Hash map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{ }</a:t>
            </a:r>
            <a:r>
              <a:rPr lang="zh-CN" altLang="en-US" dirty="0"/>
              <a:t>表示，用：分割键和值</a:t>
            </a: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键 必须是不可变对象，整数、浮点数、字符串或元组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通过“键”，可以查找到与之关联的“值”。 </a:t>
            </a:r>
          </a:p>
        </p:txBody>
      </p:sp>
      <p:grpSp>
        <p:nvGrpSpPr>
          <p:cNvPr id="4" name="组合 15"/>
          <p:cNvGrpSpPr/>
          <p:nvPr/>
        </p:nvGrpSpPr>
        <p:grpSpPr bwMode="auto">
          <a:xfrm>
            <a:off x="818562" y="3545061"/>
            <a:ext cx="628650" cy="2286000"/>
            <a:chOff x="1143000" y="3276600"/>
            <a:chExt cx="838200" cy="3048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1143000" y="3276600"/>
              <a:ext cx="838200" cy="304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143000" y="3733800"/>
              <a:ext cx="8382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143000" y="4191000"/>
              <a:ext cx="8382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143000" y="4724400"/>
              <a:ext cx="8382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143000" y="5257800"/>
              <a:ext cx="8382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143000" y="5791200"/>
              <a:ext cx="8382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6"/>
          <p:cNvGrpSpPr/>
          <p:nvPr/>
        </p:nvGrpSpPr>
        <p:grpSpPr bwMode="auto">
          <a:xfrm>
            <a:off x="1790112" y="3545061"/>
            <a:ext cx="1375116" cy="2286000"/>
            <a:chOff x="1143000" y="3276600"/>
            <a:chExt cx="838200" cy="3048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143000" y="3276600"/>
              <a:ext cx="838200" cy="304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143000" y="3733800"/>
              <a:ext cx="8382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43000" y="4191000"/>
              <a:ext cx="8382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143000" y="4724400"/>
              <a:ext cx="8382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143000" y="5257800"/>
              <a:ext cx="8382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143000" y="5791200"/>
              <a:ext cx="8382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589962" y="3202161"/>
            <a:ext cx="1143000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50" dirty="0"/>
              <a:t>Key(Sorted)</a:t>
            </a:r>
            <a:endParaRPr lang="zh-CN" altLang="en-US" sz="1350" dirty="0"/>
          </a:p>
        </p:txBody>
      </p:sp>
      <p:sp>
        <p:nvSpPr>
          <p:cNvPr id="19" name="TextBox 31"/>
          <p:cNvSpPr txBox="1">
            <a:spLocks noChangeArrowheads="1"/>
          </p:cNvSpPr>
          <p:nvPr/>
        </p:nvSpPr>
        <p:spPr bwMode="auto">
          <a:xfrm>
            <a:off x="1847262" y="3202161"/>
            <a:ext cx="628650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50"/>
              <a:t>Value</a:t>
            </a:r>
            <a:endParaRPr lang="zh-CN" altLang="en-US" sz="135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447212" y="3716511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447212" y="4059411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16595" y="3578012"/>
            <a:ext cx="2489983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‘a’                 ‘my work’ </a:t>
            </a:r>
            <a:endParaRPr lang="zh-CN" altLang="en-US" sz="1350" dirty="0"/>
          </a:p>
        </p:txBody>
      </p:sp>
      <p:sp>
        <p:nvSpPr>
          <p:cNvPr id="23" name="文本框 22"/>
          <p:cNvSpPr txBox="1"/>
          <p:nvPr/>
        </p:nvSpPr>
        <p:spPr>
          <a:xfrm>
            <a:off x="914834" y="3971072"/>
            <a:ext cx="2250394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7                    4285 </a:t>
            </a:r>
            <a:endParaRPr lang="zh-CN" altLang="en-US" sz="1350" dirty="0"/>
          </a:p>
        </p:txBody>
      </p:sp>
      <p:sp>
        <p:nvSpPr>
          <p:cNvPr id="24" name="文本框 23"/>
          <p:cNvSpPr txBox="1"/>
          <p:nvPr/>
        </p:nvSpPr>
        <p:spPr>
          <a:xfrm>
            <a:off x="916595" y="4321626"/>
            <a:ext cx="2489983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‘b’                  [1, 2, 3, 4]   </a:t>
            </a:r>
            <a:endParaRPr lang="zh-CN" altLang="en-US" sz="1350" dirty="0"/>
          </a:p>
        </p:txBody>
      </p:sp>
      <p:sp>
        <p:nvSpPr>
          <p:cNvPr id="25" name="文本框 24"/>
          <p:cNvSpPr txBox="1"/>
          <p:nvPr/>
        </p:nvSpPr>
        <p:spPr>
          <a:xfrm>
            <a:off x="3429635" y="3501390"/>
            <a:ext cx="5161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使用方法：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创建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&gt;&gt;&gt; d1 = {‘a’: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my work’, 7: 4285, ’b’:[1,2,3,4] }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&gt;&gt;&gt; d1[7] = 7841           #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修改键对应的值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&gt;&gt;&gt; d1[‘b’]                      #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查找键对应的值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&gt;&gt;&gt; ‘b’ in d1                   #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判断键是否存在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&gt;&gt;&gt; d1[‘dummy’] = ‘my home’   #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添加新键值对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447212" y="4469132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19" grpId="0"/>
      <p:bldP spid="22" grpId="0"/>
      <p:bldP spid="23" grpId="0"/>
      <p:bldP spid="24" grpId="0"/>
      <p:bldP spid="25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决策树分类实现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3082"/>
            <a:ext cx="7886700" cy="86093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决策树：</a:t>
            </a:r>
            <a:r>
              <a:rPr lang="en-US" altLang="zh-CN" dirty="0" err="1"/>
              <a:t>DecisionTreeClassifier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支持二分类和多分类问题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C455BD8-936E-4EAD-86D1-2897B23AFC87}"/>
              </a:ext>
            </a:extLst>
          </p:cNvPr>
          <p:cNvGraphicFramePr>
            <a:graphicFrameLocks noGrp="1"/>
          </p:cNvGraphicFramePr>
          <p:nvPr/>
        </p:nvGraphicFramePr>
        <p:xfrm>
          <a:off x="2055114" y="5550642"/>
          <a:ext cx="5217414" cy="996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6269">
                  <a:extLst>
                    <a:ext uri="{9D8B030D-6E8A-4147-A177-3AD203B41FA5}">
                      <a16:colId xmlns:a16="http://schemas.microsoft.com/office/drawing/2014/main" val="1991763266"/>
                    </a:ext>
                  </a:extLst>
                </a:gridCol>
                <a:gridCol w="4251145">
                  <a:extLst>
                    <a:ext uri="{9D8B030D-6E8A-4147-A177-3AD203B41FA5}">
                      <a16:colId xmlns:a16="http://schemas.microsoft.com/office/drawing/2014/main" val="4174319534"/>
                    </a:ext>
                  </a:extLst>
                </a:gridCol>
              </a:tblGrid>
              <a:tr h="3369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参数说明：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8135058"/>
                  </a:ext>
                </a:extLst>
              </a:tr>
              <a:tr h="3064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i="1" kern="100" dirty="0">
                          <a:effectLst/>
                        </a:rPr>
                        <a:t>X</a:t>
                      </a:r>
                      <a:r>
                        <a:rPr lang="en-US" sz="1100" kern="100" dirty="0">
                          <a:effectLst/>
                        </a:rPr>
                        <a:t>[</a:t>
                      </a:r>
                      <a:r>
                        <a:rPr lang="en-US" sz="1100" kern="100" dirty="0" err="1">
                          <a:effectLst/>
                        </a:rPr>
                        <a:t>m,n</a:t>
                      </a:r>
                      <a:r>
                        <a:rPr lang="en-US" sz="1100" kern="100" dirty="0">
                          <a:effectLst/>
                        </a:rPr>
                        <a:t>]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样本特征</a:t>
                      </a:r>
                      <a:r>
                        <a:rPr lang="zh-CN" sz="1100" kern="100" dirty="0">
                          <a:effectLst/>
                        </a:rPr>
                        <a:t>二维数组，</a:t>
                      </a:r>
                      <a:r>
                        <a:rPr lang="en-US" sz="1100" i="1" kern="100" dirty="0">
                          <a:effectLst/>
                        </a:rPr>
                        <a:t>m </a:t>
                      </a:r>
                      <a:r>
                        <a:rPr lang="zh-CN" sz="1100" kern="100" dirty="0">
                          <a:effectLst/>
                        </a:rPr>
                        <a:t>样本数，</a:t>
                      </a:r>
                      <a:r>
                        <a:rPr lang="en-US" sz="1100" i="1" kern="100" dirty="0">
                          <a:effectLst/>
                        </a:rPr>
                        <a:t>n </a:t>
                      </a:r>
                      <a:r>
                        <a:rPr lang="zh-CN" sz="1100" kern="100" dirty="0">
                          <a:effectLst/>
                        </a:rPr>
                        <a:t>特征项个数，数值型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6190418"/>
                  </a:ext>
                </a:extLst>
              </a:tr>
              <a:tr h="3529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i="1" kern="100" dirty="0">
                          <a:effectLst/>
                        </a:rPr>
                        <a:t>y</a:t>
                      </a:r>
                      <a:r>
                        <a:rPr lang="en-US" sz="1100" kern="100" dirty="0">
                          <a:effectLst/>
                        </a:rPr>
                        <a:t>[n]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分类标签的一维数组，必须为整数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7992658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12914C8E-9D86-4B80-8FAA-F0D47F807EFF}"/>
              </a:ext>
            </a:extLst>
          </p:cNvPr>
          <p:cNvSpPr/>
          <p:nvPr/>
        </p:nvSpPr>
        <p:spPr>
          <a:xfrm>
            <a:off x="444246" y="2395788"/>
            <a:ext cx="8071104" cy="2909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570865" algn="just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模型初始化：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tree.DecisionTreeClassifier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 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0865" algn="just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模型学习：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clf.fit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(X, y) 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0865" algn="just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Accuracy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计算：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clf.score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0865" algn="just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模型预测：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predicted_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clf.predict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(X)  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0865" algn="just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混淆矩阵计算：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metrics.confusion_matrix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(y,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predicted_y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0865" algn="just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分类性能报告：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metrics.classification_report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(y,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predicted_y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37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5-3</a:t>
            </a:r>
            <a:r>
              <a:rPr lang="zh-CN" altLang="en-US" dirty="0"/>
              <a:t>：决策树分类（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3083"/>
            <a:ext cx="7886700" cy="87487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银行贷款偿还数据集共包括</a:t>
            </a:r>
            <a:r>
              <a:rPr lang="en-US" altLang="zh-CN" dirty="0"/>
              <a:t>15</a:t>
            </a:r>
            <a:r>
              <a:rPr lang="zh-CN" altLang="en-US" dirty="0"/>
              <a:t>个样本，保存在文本文件</a:t>
            </a:r>
            <a:r>
              <a:rPr lang="en-US" altLang="zh-CN" dirty="0"/>
              <a:t>bankdebt.csv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每个样本包含</a:t>
            </a:r>
            <a:r>
              <a:rPr lang="en-US" altLang="zh-CN" dirty="0"/>
              <a:t>3</a:t>
            </a:r>
            <a:r>
              <a:rPr lang="zh-CN" altLang="en-US" dirty="0"/>
              <a:t>个特征项，</a:t>
            </a:r>
            <a:r>
              <a:rPr lang="en-US" altLang="zh-CN" dirty="0"/>
              <a:t>1</a:t>
            </a:r>
            <a:r>
              <a:rPr lang="zh-CN" altLang="en-US" dirty="0"/>
              <a:t>个分类标签，二分类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434723-9399-4696-A358-1ECFA3968B92}"/>
              </a:ext>
            </a:extLst>
          </p:cNvPr>
          <p:cNvSpPr txBox="1">
            <a:spLocks/>
          </p:cNvSpPr>
          <p:nvPr/>
        </p:nvSpPr>
        <p:spPr>
          <a:xfrm>
            <a:off x="720473" y="2734375"/>
            <a:ext cx="1713356" cy="350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读取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数据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C6DF8B6-DF8E-42FA-BB50-2FF86085C667}"/>
              </a:ext>
            </a:extLst>
          </p:cNvPr>
          <p:cNvSpPr txBox="1">
            <a:spLocks/>
          </p:cNvSpPr>
          <p:nvPr/>
        </p:nvSpPr>
        <p:spPr>
          <a:xfrm>
            <a:off x="720472" y="4001625"/>
            <a:ext cx="4324494" cy="350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）数据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预处理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字符类型替换为数字</a:t>
            </a: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D846EF30-FE94-400C-B7B5-B7D841830989}"/>
              </a:ext>
            </a:extLst>
          </p:cNvPr>
          <p:cNvSpPr txBox="1"/>
          <p:nvPr/>
        </p:nvSpPr>
        <p:spPr>
          <a:xfrm>
            <a:off x="1037462" y="3168260"/>
            <a:ext cx="5814441" cy="577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filename = 'data\bankdebt.csv'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(filename,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nrows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5,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index_col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0, header = None)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print(data)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9365DC3-180B-4934-8CA7-3ADA14FAC1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53072" y="2784503"/>
            <a:ext cx="1713356" cy="9608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文本框 7">
            <a:extLst>
              <a:ext uri="{FF2B5EF4-FFF2-40B4-BE49-F238E27FC236}">
                <a16:creationId xmlns:a16="http://schemas.microsoft.com/office/drawing/2014/main" id="{D60B6466-46D2-4DC6-B948-C75B68C81123}"/>
              </a:ext>
            </a:extLst>
          </p:cNvPr>
          <p:cNvSpPr txBox="1"/>
          <p:nvPr/>
        </p:nvSpPr>
        <p:spPr>
          <a:xfrm>
            <a:off x="952119" y="4469086"/>
            <a:ext cx="5276850" cy="154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(filename,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index_col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0, header = None)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[data[1] == 'Yes',1 ] = 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[data[1] == 'No',1 ] = 0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[data[4] == 'Yes',4 ] = 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[data[4] == 'No',4 ] = 0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[data[2] == 'Single',2 ] = 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[data[2] == 'Married',2 ] = 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[data[2] == 'Divorced',2] = 3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[1:5,:] )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7F7F041-90E9-4250-A7BF-674602DF9A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51903" y="4863138"/>
            <a:ext cx="1323975" cy="1152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782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  <p:bldP spid="17" grpId="0" animBg="1"/>
      <p:bldP spid="19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5-3</a:t>
            </a:r>
            <a:r>
              <a:rPr lang="zh-CN" altLang="en-US" dirty="0"/>
              <a:t>：决策树分类（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434723-9399-4696-A358-1ECFA3968B92}"/>
              </a:ext>
            </a:extLst>
          </p:cNvPr>
          <p:cNvSpPr txBox="1">
            <a:spLocks/>
          </p:cNvSpPr>
          <p:nvPr/>
        </p:nvSpPr>
        <p:spPr>
          <a:xfrm>
            <a:off x="768095" y="1477342"/>
            <a:ext cx="5372353" cy="384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设置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，训练分类器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C6DF8B6-DF8E-42FA-BB50-2FF86085C667}"/>
              </a:ext>
            </a:extLst>
          </p:cNvPr>
          <p:cNvSpPr txBox="1">
            <a:spLocks/>
          </p:cNvSpPr>
          <p:nvPr/>
        </p:nvSpPr>
        <p:spPr>
          <a:xfrm>
            <a:off x="768096" y="3964557"/>
            <a:ext cx="4392484" cy="384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）评估分类器性能</a:t>
            </a: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44E4B5BB-CE45-418F-A2D8-A7CFF90A5A88}"/>
              </a:ext>
            </a:extLst>
          </p:cNvPr>
          <p:cNvSpPr txBox="1"/>
          <p:nvPr/>
        </p:nvSpPr>
        <p:spPr>
          <a:xfrm>
            <a:off x="863598" y="1924656"/>
            <a:ext cx="3665730" cy="1223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 =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 :, 1:3 ].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values.astype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(float)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 =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 :, 4].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values.astype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int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#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导入决策树，训练分类器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sklearn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import tree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clf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tree.DecisionTreeClassifier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clf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clf.fit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(X, y)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clf.score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  #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计算分类器的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Accuracy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277432-0536-448F-B0C6-F32CBBFC6238}"/>
              </a:ext>
            </a:extLst>
          </p:cNvPr>
          <p:cNvSpPr/>
          <p:nvPr/>
        </p:nvSpPr>
        <p:spPr>
          <a:xfrm>
            <a:off x="4793601" y="2816139"/>
            <a:ext cx="22878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输出的准确率结果为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1.0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7ED0E33D-4C89-42E0-8A54-E5EA10F189A6}"/>
              </a:ext>
            </a:extLst>
          </p:cNvPr>
          <p:cNvSpPr txBox="1"/>
          <p:nvPr/>
        </p:nvSpPr>
        <p:spPr>
          <a:xfrm>
            <a:off x="863598" y="4435644"/>
            <a:ext cx="5276850" cy="9002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predicted_y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clf.predict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(X)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sklearn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import metrics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metrics.classification_report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predicted_y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print('Confusion matrix:' 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marR="0" lvl="0" indent="-44958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metrics.confusion_matrix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predicted_y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 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6DD79EF-5364-42B6-ADCE-C84062AEB0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313" y="5783204"/>
            <a:ext cx="3162300" cy="821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999AF15-4966-4F75-ACCB-8A69910F47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4237" y="6162934"/>
            <a:ext cx="1108710" cy="441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166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9" grpId="0" animBg="1"/>
      <p:bldP spid="3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97025"/>
            <a:ext cx="7886700" cy="608965"/>
          </a:xfrm>
        </p:spPr>
        <p:txBody>
          <a:bodyPr/>
          <a:lstStyle/>
          <a:p>
            <a:r>
              <a:rPr lang="zh-CN" altLang="en-US" dirty="0"/>
              <a:t>缩进表示层次关系，唯一方式</a:t>
            </a:r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1413" y="2235542"/>
            <a:ext cx="3558558" cy="18106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628650" y="4229100"/>
            <a:ext cx="7886700" cy="60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注释</a:t>
            </a:r>
          </a:p>
        </p:txBody>
      </p:sp>
      <p:sp>
        <p:nvSpPr>
          <p:cNvPr id="31" name="文本框 7"/>
          <p:cNvSpPr txBox="1"/>
          <p:nvPr/>
        </p:nvSpPr>
        <p:spPr>
          <a:xfrm>
            <a:off x="2200275" y="5020945"/>
            <a:ext cx="5276850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#This is the comment</a:t>
            </a:r>
          </a:p>
          <a:p>
            <a:pPr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200" dirty="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 </a:t>
            </a:r>
          </a:p>
          <a:p>
            <a:pPr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"""</a:t>
            </a:r>
          </a:p>
          <a:p>
            <a:pPr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This is a multiline comment</a:t>
            </a:r>
          </a:p>
          <a:p>
            <a:pPr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In Python</a:t>
            </a:r>
          </a:p>
          <a:p>
            <a:pPr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"""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5065395" y="3912235"/>
            <a:ext cx="1494790" cy="410210"/>
          </a:xfrm>
          <a:prstGeom prst="borderCallout1">
            <a:avLst>
              <a:gd name="adj1" fmla="val 53560"/>
              <a:gd name="adj2" fmla="val -3537"/>
              <a:gd name="adj3" fmla="val 306501"/>
              <a:gd name="adj4" fmla="val -92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/>
              <a:t>单行注释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5382895" y="5239385"/>
            <a:ext cx="1494790" cy="410210"/>
          </a:xfrm>
          <a:prstGeom prst="borderCallout1">
            <a:avLst>
              <a:gd name="adj1" fmla="val 53560"/>
              <a:gd name="adj2" fmla="val -3537"/>
              <a:gd name="adj3" fmla="val 192546"/>
              <a:gd name="adj4" fmla="val -119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/>
              <a:t>多行注释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31" grpId="0" animBg="1"/>
      <p:bldP spid="8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键盘输入和屏幕输出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1690688"/>
            <a:ext cx="8189886" cy="4611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键盘输入，逗号隔开</a:t>
            </a:r>
            <a:endParaRPr lang="zh-CN" alt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&gt;&gt;&gt; s = input("</a:t>
            </a:r>
            <a:r>
              <a:rPr lang="zh-CN" altLang="en-US" dirty="0"/>
              <a:t>姓名和年龄</a:t>
            </a:r>
            <a:r>
              <a:rPr lang="en-US" altLang="zh-CN" dirty="0"/>
              <a:t>: “)</a:t>
            </a:r>
          </a:p>
          <a:p>
            <a:pPr marL="0" indent="0">
              <a:buNone/>
            </a:pPr>
            <a:r>
              <a:rPr lang="zh-CN" altLang="en-US" dirty="0"/>
              <a:t>姓名和年龄</a:t>
            </a:r>
            <a:r>
              <a:rPr lang="en-US" altLang="zh-CN" dirty="0"/>
              <a:t>: wang,18</a:t>
            </a:r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name,age</a:t>
            </a:r>
            <a:r>
              <a:rPr lang="en-US" altLang="zh-CN" dirty="0"/>
              <a:t> = </a:t>
            </a:r>
            <a:r>
              <a:rPr lang="en-US" altLang="zh-CN" dirty="0" err="1"/>
              <a:t>s.split</a:t>
            </a:r>
            <a:r>
              <a:rPr lang="en-US" altLang="zh-CN" dirty="0"/>
              <a:t>(", ")  #</a:t>
            </a:r>
            <a:r>
              <a:rPr lang="zh-CN" altLang="en-US" dirty="0"/>
              <a:t>切分字符串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&gt;&gt;&gt; print(</a:t>
            </a:r>
            <a:r>
              <a:rPr lang="en-US" altLang="zh-CN" dirty="0" err="1"/>
              <a:t>name,age</a:t>
            </a:r>
            <a:r>
              <a:rPr lang="en-US" altLang="zh-CN" dirty="0"/>
              <a:t>)   #</a:t>
            </a:r>
            <a:r>
              <a:rPr lang="zh-CN" altLang="en-US" dirty="0"/>
              <a:t>屏幕输出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wang</a:t>
            </a:r>
            <a:r>
              <a:rPr lang="en-US" altLang="zh-CN" dirty="0">
                <a:solidFill>
                  <a:srgbClr val="0000FF"/>
                </a:solidFill>
              </a:rPr>
              <a:t> 18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格式化输出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&gt;&gt;&gt; print("name:{}, age:{}".format(</a:t>
            </a:r>
            <a:r>
              <a:rPr lang="en-US" altLang="zh-CN" dirty="0" err="1"/>
              <a:t>name,age</a:t>
            </a:r>
            <a:r>
              <a:rPr lang="en-US" altLang="zh-CN" dirty="0"/>
              <a:t>))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name:wang</a:t>
            </a:r>
            <a:r>
              <a:rPr lang="en-US" altLang="zh-CN" dirty="0">
                <a:solidFill>
                  <a:srgbClr val="0000FF"/>
                </a:solidFill>
              </a:rPr>
              <a:t>, age:18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饼图绘制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652766" cy="369332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4-10</a:t>
            </a:r>
            <a:r>
              <a:rPr lang="zh-CN" altLang="en-US" dirty="0"/>
              <a:t>：从</a:t>
            </a:r>
            <a:r>
              <a:rPr lang="en-US" altLang="zh-CN" dirty="0"/>
              <a:t>advertising.csv</a:t>
            </a:r>
            <a:r>
              <a:rPr lang="zh-CN" altLang="en-US" dirty="0"/>
              <a:t>中读取营销数据，绘制各类广告投入占比的饼图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CEC9B5-D6FC-4D24-8023-1D76B614E2B5}"/>
              </a:ext>
            </a:extLst>
          </p:cNvPr>
          <p:cNvGraphicFramePr>
            <a:graphicFrameLocks noGrp="1"/>
          </p:cNvGraphicFramePr>
          <p:nvPr/>
        </p:nvGraphicFramePr>
        <p:xfrm>
          <a:off x="2497836" y="2073434"/>
          <a:ext cx="3555492" cy="84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910">
                  <a:extLst>
                    <a:ext uri="{9D8B030D-6E8A-4147-A177-3AD203B41FA5}">
                      <a16:colId xmlns:a16="http://schemas.microsoft.com/office/drawing/2014/main" val="1159916460"/>
                    </a:ext>
                  </a:extLst>
                </a:gridCol>
                <a:gridCol w="740442">
                  <a:extLst>
                    <a:ext uri="{9D8B030D-6E8A-4147-A177-3AD203B41FA5}">
                      <a16:colId xmlns:a16="http://schemas.microsoft.com/office/drawing/2014/main" val="537748048"/>
                    </a:ext>
                  </a:extLst>
                </a:gridCol>
                <a:gridCol w="740442">
                  <a:extLst>
                    <a:ext uri="{9D8B030D-6E8A-4147-A177-3AD203B41FA5}">
                      <a16:colId xmlns:a16="http://schemas.microsoft.com/office/drawing/2014/main" val="2493571474"/>
                    </a:ext>
                  </a:extLst>
                </a:gridCol>
                <a:gridCol w="987256">
                  <a:extLst>
                    <a:ext uri="{9D8B030D-6E8A-4147-A177-3AD203B41FA5}">
                      <a16:colId xmlns:a16="http://schemas.microsoft.com/office/drawing/2014/main" val="412183736"/>
                    </a:ext>
                  </a:extLst>
                </a:gridCol>
                <a:gridCol w="740442">
                  <a:extLst>
                    <a:ext uri="{9D8B030D-6E8A-4147-A177-3AD203B41FA5}">
                      <a16:colId xmlns:a16="http://schemas.microsoft.com/office/drawing/2014/main" val="1425007733"/>
                    </a:ext>
                  </a:extLst>
                </a:gridCol>
              </a:tblGrid>
              <a:tr h="2101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TV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Weibo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WeChat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Sales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987638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230.1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37.8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69.2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22.1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1342523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44.5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39.3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45.1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10.4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7346027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17.2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45.9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69.3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9.3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711795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453C904-FEB3-4521-9346-DAE1138337AF}"/>
              </a:ext>
            </a:extLst>
          </p:cNvPr>
          <p:cNvSpPr/>
          <p:nvPr/>
        </p:nvSpPr>
        <p:spPr>
          <a:xfrm>
            <a:off x="780288" y="3244334"/>
            <a:ext cx="5955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计算各类渠道的广告总投入，绘制饼图表示各类广告占比</a:t>
            </a:r>
            <a:endParaRPr lang="zh-CN" altLang="en-US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F83653CB-E5D2-48DB-9537-114C05990BD9}"/>
              </a:ext>
            </a:extLst>
          </p:cNvPr>
          <p:cNvSpPr txBox="1"/>
          <p:nvPr/>
        </p:nvSpPr>
        <p:spPr>
          <a:xfrm>
            <a:off x="885063" y="3944110"/>
            <a:ext cx="5015865" cy="154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准备数据，计算各类广告投入费用总和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('data/advertising.csv')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piedata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data[['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TV','Weibo','WeChat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']]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datasum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piedata.sum</a:t>
            </a:r>
            <a:r>
              <a:rPr lang="en-US" sz="1050" b="1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 </a:t>
            </a:r>
            <a:endParaRPr lang="zh-CN" sz="1200" b="1" dirty="0">
              <a:effectLst/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绘制饼图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datasum.plot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 kind='pie',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=(6,6), title='Advertising Expenditure',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=14,             </a:t>
            </a:r>
            <a:r>
              <a:rPr lang="en-US" sz="1050" b="1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explode=[0,0.2,0],shadow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startangle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=60, 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autopct</a:t>
            </a:r>
            <a:r>
              <a:rPr lang="en-US" sz="1050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='%1.1f%%')</a:t>
            </a:r>
            <a:endParaRPr lang="zh-CN" sz="1200" dirty="0">
              <a:effectLst/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43011F-F5DB-4844-BD96-698BFDD4EA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61557" y="3986720"/>
            <a:ext cx="2053590" cy="16948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97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</a:t>
            </a:r>
            <a:r>
              <a:rPr lang="en-US" altLang="zh-CN" dirty="0"/>
              <a:t>-</a:t>
            </a:r>
            <a:r>
              <a:rPr lang="zh-CN" altLang="en-US" dirty="0"/>
              <a:t>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0546" y="1550453"/>
            <a:ext cx="1860977" cy="365452"/>
          </a:xfrm>
        </p:spPr>
        <p:txBody>
          <a:bodyPr>
            <a:normAutofit fontScale="67500" lnSpcReduction="20000"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 err="1"/>
              <a:t>elif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4395470" y="365125"/>
            <a:ext cx="4366260" cy="2300605"/>
          </a:xfrm>
          <a:prstGeom prst="rect">
            <a:avLst/>
          </a:prstGeom>
          <a:ln>
            <a:solidFill>
              <a:srgbClr val="0099CC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</a:rPr>
              <a:t>if c &gt;= 35: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</a:rPr>
              <a:t>    print "Warning: Heat Wave!"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</a:rPr>
              <a:t>else: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</a:rPr>
              <a:t>    if c &lt;= -6: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</a:rPr>
              <a:t>        print "Warning: Cold Wave!"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</a:rPr>
              <a:t>    else: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</a:rPr>
              <a:t>        print "Have fun!"</a:t>
            </a:r>
          </a:p>
        </p:txBody>
      </p:sp>
      <p:sp>
        <p:nvSpPr>
          <p:cNvPr id="7" name="内容占位符 2"/>
          <p:cNvSpPr txBox="1"/>
          <p:nvPr/>
        </p:nvSpPr>
        <p:spPr>
          <a:xfrm>
            <a:off x="314324" y="2743835"/>
            <a:ext cx="6408447" cy="335343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100" dirty="0"/>
              <a:t>温度转换程序</a:t>
            </a:r>
            <a:endParaRPr lang="en-US" altLang="zh-CN" sz="21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</a:rPr>
              <a:t>f = input("Temperature in degrees 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Farenheit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</a:rPr>
              <a:t>: ")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</a:rPr>
              <a:t>c = (f - 32) * 5.0 / 9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</a:rPr>
              <a:t>print "Temperature in degrees Celsius:", c</a:t>
            </a:r>
          </a:p>
          <a:p>
            <a:pPr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</a:rPr>
              <a:t>if c &gt;= 35:</a:t>
            </a:r>
          </a:p>
          <a:p>
            <a:pPr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</a:rPr>
              <a:t>    print "Warning: Heat Wave!"</a:t>
            </a:r>
          </a:p>
          <a:p>
            <a:pPr>
              <a:buFontTx/>
              <a:buNone/>
              <a:defRPr/>
            </a:pP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elif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</a:rPr>
              <a:t> c &lt;= -6:</a:t>
            </a:r>
          </a:p>
          <a:p>
            <a:pPr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</a:rPr>
              <a:t>    print "Warning: Cold Wave!"</a:t>
            </a:r>
          </a:p>
          <a:p>
            <a:pPr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</a:rPr>
              <a:t>else:</a:t>
            </a:r>
          </a:p>
          <a:p>
            <a:pPr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</a:rPr>
              <a:t>    print "Have fun!" </a:t>
            </a:r>
          </a:p>
        </p:txBody>
      </p:sp>
      <p:sp>
        <p:nvSpPr>
          <p:cNvPr id="8" name="内容占位符 2"/>
          <p:cNvSpPr txBox="1"/>
          <p:nvPr/>
        </p:nvSpPr>
        <p:spPr>
          <a:xfrm>
            <a:off x="4300855" y="5254625"/>
            <a:ext cx="4555490" cy="110871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/>
              <a:t>三元表达式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1500" b="1" dirty="0">
                <a:solidFill>
                  <a:schemeClr val="accent1"/>
                </a:solidFill>
              </a:rPr>
              <a:t>value = true-expr if condition else false-expr</a:t>
            </a:r>
          </a:p>
          <a:p>
            <a:pPr marL="0" indent="0">
              <a:buNone/>
            </a:pPr>
            <a:r>
              <a:rPr lang="en-US" altLang="zh-CN" sz="1800" dirty="0"/>
              <a:t>&gt;&gt;&gt; </a:t>
            </a:r>
            <a:r>
              <a:rPr lang="en-US" altLang="zh-CN" sz="1800" dirty="0" err="1"/>
              <a:t>abb</a:t>
            </a:r>
            <a:r>
              <a:rPr lang="en-US" altLang="zh-CN" sz="1800" dirty="0"/>
              <a:t> = x if a&gt;0 else y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</a:t>
            </a:r>
            <a:r>
              <a:rPr lang="en-US" altLang="zh-CN" dirty="0"/>
              <a:t>-</a:t>
            </a:r>
            <a:r>
              <a:rPr lang="zh-CN" altLang="en-US" dirty="0"/>
              <a:t>循环</a:t>
            </a:r>
          </a:p>
        </p:txBody>
      </p:sp>
      <p:sp>
        <p:nvSpPr>
          <p:cNvPr id="13" name="内容占位符 2"/>
          <p:cNvSpPr txBox="1"/>
          <p:nvPr/>
        </p:nvSpPr>
        <p:spPr>
          <a:xfrm>
            <a:off x="628650" y="1691005"/>
            <a:ext cx="3978275" cy="69469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 &lt;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循环控制变量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 in &lt;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1772099" y="2385932"/>
            <a:ext cx="1132242" cy="435686"/>
          </a:xfrm>
          <a:prstGeom prst="borderCallout1">
            <a:avLst>
              <a:gd name="adj1" fmla="val 53336"/>
              <a:gd name="adj2" fmla="val -2006"/>
              <a:gd name="adj3" fmla="val -65866"/>
              <a:gd name="adj4" fmla="val -68620"/>
            </a:avLst>
          </a:prstGeom>
          <a:noFill/>
          <a:ln>
            <a:solidFill>
              <a:srgbClr val="FF0000"/>
            </a:solidFill>
            <a:prstDash val="sys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35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注意</a:t>
            </a:r>
            <a:r>
              <a:rPr lang="en-US" altLang="zh-CN" sz="135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缩进</a:t>
            </a:r>
          </a:p>
        </p:txBody>
      </p:sp>
      <p:sp>
        <p:nvSpPr>
          <p:cNvPr id="18" name="内容占位符 2"/>
          <p:cNvSpPr txBox="1"/>
          <p:nvPr/>
        </p:nvSpPr>
        <p:spPr>
          <a:xfrm>
            <a:off x="626427" y="4882920"/>
            <a:ext cx="2750185" cy="118681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None/>
              <a:defRPr/>
            </a:pPr>
            <a:r>
              <a:rPr lang="en-US" altLang="zh-CN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 &lt;</a:t>
            </a:r>
            <a:r>
              <a:rPr lang="en-US" altLang="zh-CN" sz="1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布尔表达式</a:t>
            </a:r>
            <a:r>
              <a:rPr lang="en-US" altLang="zh-CN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&gt;:</a:t>
            </a:r>
          </a:p>
          <a:p>
            <a:pPr lvl="0" algn="l">
              <a:buNone/>
              <a:defRPr/>
            </a:pPr>
            <a:r>
              <a:rPr lang="en-US" altLang="zh-CN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</a:t>
            </a:r>
            <a:r>
              <a:rPr lang="en-US" altLang="zh-CN" sz="1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循环体</a:t>
            </a:r>
            <a:r>
              <a:rPr lang="en-US" altLang="zh-CN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</a:p>
          <a:p>
            <a:pPr lvl="0" algn="l"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不确定循环次数</a:t>
            </a:r>
            <a:endParaRPr lang="en-US" altLang="zh-C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None/>
              <a:defRPr/>
            </a:pPr>
            <a:endParaRPr lang="en-US" altLang="zh-CN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43201" y="5403835"/>
            <a:ext cx="6175024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200" dirty="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sum = 0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  <a:p>
            <a:pPr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200" dirty="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x = input("Input a number (&lt;Enter&gt; '' to quit): ") 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  <a:p>
            <a:pPr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200" dirty="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while x != "":</a:t>
            </a:r>
          </a:p>
          <a:p>
            <a:pPr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200" dirty="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    sum = sum + </a:t>
            </a:r>
            <a:r>
              <a:rPr lang="en-US" altLang="zh-CN" sz="1400" kern="1200" dirty="0" err="1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eval</a:t>
            </a:r>
            <a:r>
              <a:rPr lang="en-US" altLang="zh-CN" sz="1400" kern="1200" dirty="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(x)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  <a:p>
            <a:pPr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200" dirty="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    x = input("Input a number (&lt;Enter&gt; '' to quit): ")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36" name="文本框 7"/>
          <p:cNvSpPr txBox="1"/>
          <p:nvPr/>
        </p:nvSpPr>
        <p:spPr>
          <a:xfrm>
            <a:off x="5552440" y="1691005"/>
            <a:ext cx="2962910" cy="738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200" dirty="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s = 0</a:t>
            </a:r>
          </a:p>
          <a:p>
            <a:pPr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200" dirty="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for </a:t>
            </a:r>
            <a:r>
              <a:rPr lang="en-US" altLang="zh-CN" sz="1400" kern="1200" dirty="0" err="1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i</a:t>
            </a:r>
            <a:r>
              <a:rPr lang="en-US" altLang="zh-CN" sz="1400" kern="1200" dirty="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 in [1,3,5,7,9]:</a:t>
            </a:r>
          </a:p>
          <a:p>
            <a:pPr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200" dirty="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    s += </a:t>
            </a:r>
            <a:r>
              <a:rPr lang="en-US" altLang="zh-CN" sz="1400" kern="1200" dirty="0" err="1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i</a:t>
            </a:r>
            <a:endParaRPr lang="en-US" altLang="zh-CN" sz="1400" kern="1200" dirty="0">
              <a:solidFill>
                <a:srgbClr val="000000"/>
              </a:solidFill>
              <a:latin typeface="Courier New" panose="02070309020205020404"/>
              <a:ea typeface="等线" panose="02010600030101010101" charset="-122"/>
              <a:cs typeface="Courier New" panose="02070309020205020404"/>
              <a:sym typeface="Times New Roman" panose="020206030504050203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28650" y="2960072"/>
            <a:ext cx="6889750" cy="7951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range(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Times New Roman" panose="02020603050405020304" charset="0"/>
              </a:rPr>
              <a:t>start, end, step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列表生成函数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1200" b="1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按照步长step在范围[start, end-1]内生成等差序列，start缺省为0，step缺省为1</a:t>
            </a:r>
          </a:p>
        </p:txBody>
      </p:sp>
      <p:sp>
        <p:nvSpPr>
          <p:cNvPr id="37" name="文本框 7"/>
          <p:cNvSpPr txBox="1"/>
          <p:nvPr/>
        </p:nvSpPr>
        <p:spPr>
          <a:xfrm>
            <a:off x="626427" y="4072006"/>
            <a:ext cx="5288915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200" dirty="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for </a:t>
            </a:r>
            <a:r>
              <a:rPr lang="en-US" altLang="zh-CN" sz="1600" kern="1200" dirty="0" err="1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i</a:t>
            </a:r>
            <a:r>
              <a:rPr lang="en-US" altLang="zh-CN" sz="1600" kern="1200" dirty="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 in range(0,10,2):</a:t>
            </a:r>
          </a:p>
          <a:p>
            <a:pPr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200" dirty="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    print(</a:t>
            </a:r>
            <a:r>
              <a:rPr lang="en-US" altLang="zh-CN" sz="1600" kern="1200" dirty="0" err="1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i</a:t>
            </a:r>
            <a:r>
              <a:rPr lang="en-US" altLang="zh-CN" sz="1600" kern="1200" dirty="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Times New Roman" panose="0202060305040502030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ldLvl="0" animBg="1"/>
      <p:bldP spid="18" grpId="0"/>
      <p:bldP spid="8" grpId="0" animBg="1"/>
      <p:bldP spid="36" grpId="0" animBg="1"/>
      <p:bldP spid="100" grpId="0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第三方工具包导入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0267"/>
            <a:ext cx="7886700" cy="49326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直接导入整个方法库或包，调用时需要加上包名</a:t>
            </a:r>
            <a:endParaRPr lang="en-US" altLang="zh-CN" sz="3265" dirty="0"/>
          </a:p>
          <a:p>
            <a:pPr marL="457200" lvl="1" indent="0">
              <a:buNone/>
            </a:pPr>
            <a:r>
              <a:rPr lang="en-US" altLang="zh-CN" dirty="0"/>
              <a:t>&gt;&gt;&gt; import math               #导入math包</a:t>
            </a:r>
          </a:p>
          <a:p>
            <a:pPr marL="457200" lvl="1" indent="0">
              <a:buNone/>
            </a:pPr>
            <a:r>
              <a:rPr lang="en-US" altLang="zh-CN" dirty="0"/>
              <a:t>&gt;&gt;&gt; math.sqrt(5)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2.23606797749979</a:t>
            </a:r>
          </a:p>
          <a:p>
            <a:r>
              <a:rPr lang="en-US" altLang="zh-CN" dirty="0"/>
              <a:t>导入方法库中某个函数，调用时直接使用函数名</a:t>
            </a:r>
          </a:p>
          <a:p>
            <a:pPr marL="457200" lvl="1" indent="0">
              <a:buNone/>
            </a:pPr>
            <a:r>
              <a:rPr lang="en-US" altLang="zh-CN" dirty="0"/>
              <a:t>&gt;&gt;&gt; from math import sqrt       #从math包导入sqrt函数</a:t>
            </a:r>
          </a:p>
          <a:p>
            <a:pPr marL="457200" lvl="1" indent="0">
              <a:buNone/>
            </a:pPr>
            <a:r>
              <a:rPr lang="en-US" altLang="zh-CN" dirty="0"/>
              <a:t>&gt;&gt;&gt; sqrt(5)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2.23606797749979</a:t>
            </a:r>
          </a:p>
          <a:p>
            <a:r>
              <a:rPr lang="en-US" altLang="zh-CN" dirty="0"/>
              <a:t>导入方法库中某个类或函数并重命名，调用时使用临时替代名</a:t>
            </a:r>
          </a:p>
          <a:p>
            <a:pPr marL="457200" lvl="1" indent="0">
              <a:buNone/>
            </a:pPr>
            <a:r>
              <a:rPr lang="en-US" altLang="zh-CN" dirty="0"/>
              <a:t>&gt;&gt;&gt; from math import sqrt as sq       #从math包导入sqrt函数，重命名为sq</a:t>
            </a:r>
          </a:p>
          <a:p>
            <a:pPr marL="457200" lvl="1" indent="0">
              <a:buNone/>
            </a:pPr>
            <a:r>
              <a:rPr lang="en-US" altLang="zh-CN" dirty="0"/>
              <a:t>&gt;&gt;&gt; sq(5)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2.23606797749979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9875"/>
            <a:ext cx="7886700" cy="4351338"/>
          </a:xfrm>
        </p:spPr>
        <p:txBody>
          <a:bodyPr/>
          <a:lstStyle/>
          <a:p>
            <a:r>
              <a:rPr lang="zh-CN" altLang="en-US" dirty="0"/>
              <a:t>函数用 </a:t>
            </a:r>
            <a:r>
              <a:rPr lang="en-US" altLang="zh-CN" dirty="0" err="1"/>
              <a:t>def</a:t>
            </a:r>
            <a:r>
              <a:rPr lang="zh-CN" altLang="en-US" dirty="0"/>
              <a:t>关键字申明，用</a:t>
            </a:r>
            <a:r>
              <a:rPr lang="en-US" altLang="zh-CN" dirty="0"/>
              <a:t>return </a:t>
            </a:r>
            <a:r>
              <a:rPr lang="zh-CN" altLang="en-US" dirty="0"/>
              <a:t>关键字返回值，可以返回多个值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0315" y="2499992"/>
            <a:ext cx="3993776" cy="233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参数传递：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C00000"/>
                </a:solidFill>
              </a:rPr>
              <a:t>1) </a:t>
            </a:r>
            <a:r>
              <a:rPr lang="zh-CN" altLang="en-US" dirty="0">
                <a:solidFill>
                  <a:srgbClr val="C00000"/>
                </a:solidFill>
              </a:rPr>
              <a:t>按位置传递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err="1"/>
              <a:t>def</a:t>
            </a:r>
            <a:r>
              <a:rPr lang="en-US" altLang="zh-CN" dirty="0"/>
              <a:t> f1(</a:t>
            </a:r>
            <a:r>
              <a:rPr lang="en-US" altLang="zh-CN" dirty="0" err="1"/>
              <a:t>x,y,z</a:t>
            </a:r>
            <a:r>
              <a:rPr lang="en-US" altLang="zh-CN" dirty="0"/>
              <a:t>): ...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/>
              <a:t>f1(1,2,3)</a:t>
            </a:r>
          </a:p>
          <a:p>
            <a:pPr>
              <a:lnSpc>
                <a:spcPct val="90000"/>
              </a:lnSpc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C00000"/>
                </a:solidFill>
              </a:rPr>
              <a:t>2) </a:t>
            </a:r>
            <a:r>
              <a:rPr lang="zh-CN" altLang="en-US" dirty="0">
                <a:solidFill>
                  <a:srgbClr val="C00000"/>
                </a:solidFill>
              </a:rPr>
              <a:t>按名传递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C00000"/>
                </a:solidFill>
              </a:rPr>
              <a:t>形参=实参（关键字参数）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err="1"/>
              <a:t>def</a:t>
            </a:r>
            <a:r>
              <a:rPr lang="en-US" altLang="zh-CN" dirty="0"/>
              <a:t> f2(x</a:t>
            </a:r>
            <a:r>
              <a:rPr lang="zh-CN" altLang="en-US" dirty="0"/>
              <a:t>，</a:t>
            </a:r>
            <a:r>
              <a:rPr lang="en-US" altLang="zh-CN" dirty="0"/>
              <a:t>z=3,y=2)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/>
              <a:t>f( 1, z=4)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96738" y="4753422"/>
            <a:ext cx="3450277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&gt;&gt;&gt; def say(message, times = 1):</a:t>
            </a:r>
          </a:p>
          <a:p>
            <a:pPr lvl="0" algn="l"/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print (message * times)</a:t>
            </a:r>
          </a:p>
          <a:p>
            <a:pPr lvl="0" algn="l"/>
            <a:endParaRPr lang="en-US" altLang="zh-CN" sz="1600" dirty="0" err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0" algn="l"/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&gt;&gt;&gt; say( 'Hello' )</a:t>
            </a:r>
          </a:p>
          <a:p>
            <a:pPr lvl="0" algn="l"/>
            <a:r>
              <a:rPr lang="en-US" altLang="zh-CN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Hello</a:t>
            </a:r>
          </a:p>
          <a:p>
            <a:pPr lvl="0" algn="l"/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&gt;&gt;&gt; say( 'World', 5 )</a:t>
            </a:r>
          </a:p>
          <a:p>
            <a:pPr lvl="0" algn="l"/>
            <a:r>
              <a:rPr lang="en-US" altLang="zh-CN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WorldWorldWorldWorldWorld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 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3175"/>
            <a:ext cx="9172575" cy="68656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多维数据结构与运算</a:t>
            </a:r>
            <a:br>
              <a:rPr lang="en-US" altLang="zh-CN" dirty="0">
                <a:solidFill>
                  <a:srgbClr val="000066"/>
                </a:solidFill>
              </a:rPr>
            </a:b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多维数据计算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1617786"/>
            <a:ext cx="7560212" cy="310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数据分析的数据组织方式</a:t>
            </a:r>
            <a:endParaRPr lang="en-US" altLang="zh-CN" dirty="0"/>
          </a:p>
          <a:p>
            <a:pPr lvl="1"/>
            <a:r>
              <a:rPr lang="zh-CN" altLang="en-US" dirty="0"/>
              <a:t>向量、矩阵</a:t>
            </a:r>
            <a:endParaRPr lang="en-US" altLang="zh-CN" dirty="0"/>
          </a:p>
          <a:p>
            <a:pPr lvl="1"/>
            <a:r>
              <a:rPr lang="zh-CN" altLang="en-US" dirty="0"/>
              <a:t>高效计算</a:t>
            </a:r>
            <a:endParaRPr lang="en-US" altLang="zh-CN" dirty="0"/>
          </a:p>
          <a:p>
            <a:r>
              <a:rPr lang="en-US" altLang="zh-CN" dirty="0" err="1"/>
              <a:t>NumPy</a:t>
            </a:r>
            <a:r>
              <a:rPr lang="zh-CN" altLang="zh-CN" dirty="0"/>
              <a:t>库提供了多维数组</a:t>
            </a:r>
            <a:r>
              <a:rPr lang="en-US" altLang="zh-CN" dirty="0" err="1"/>
              <a:t>ndarray</a:t>
            </a:r>
            <a:endParaRPr lang="en-US" altLang="zh-CN" dirty="0"/>
          </a:p>
          <a:p>
            <a:pPr lvl="1"/>
            <a:r>
              <a:rPr lang="zh-CN" altLang="zh-CN" dirty="0"/>
              <a:t>支持丰富数据表示方式</a:t>
            </a:r>
            <a:endParaRPr lang="en-US" altLang="zh-CN" dirty="0"/>
          </a:p>
          <a:p>
            <a:pPr lvl="1"/>
            <a:r>
              <a:rPr lang="en-US" altLang="zh-CN" dirty="0"/>
              <a:t>Anaconda</a:t>
            </a:r>
            <a:r>
              <a:rPr lang="zh-CN" altLang="en-US" dirty="0"/>
              <a:t>环境中已安装</a:t>
            </a: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4757445"/>
            <a:ext cx="7560212" cy="1702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ndarray</a:t>
            </a:r>
            <a:r>
              <a:rPr lang="en-US" altLang="zh-CN" dirty="0"/>
              <a:t>: </a:t>
            </a:r>
            <a:r>
              <a:rPr lang="en-US" altLang="zh-CN" dirty="0" err="1"/>
              <a:t>NumPy</a:t>
            </a:r>
            <a:r>
              <a:rPr lang="zh-CN" altLang="en-US" dirty="0"/>
              <a:t>核心</a:t>
            </a:r>
            <a:endParaRPr lang="en-US" altLang="zh-CN" dirty="0"/>
          </a:p>
          <a:p>
            <a:pPr lvl="1"/>
            <a:r>
              <a:rPr lang="en-US" altLang="zh-CN" dirty="0"/>
              <a:t>N-dimensional array, N</a:t>
            </a:r>
            <a:r>
              <a:rPr lang="zh-CN" altLang="en-US" dirty="0"/>
              <a:t>维数组</a:t>
            </a:r>
            <a:endParaRPr lang="en-US" altLang="zh-CN" dirty="0"/>
          </a:p>
          <a:p>
            <a:pPr lvl="1"/>
            <a:r>
              <a:rPr lang="zh-CN" altLang="en-US" dirty="0"/>
              <a:t>相同数据类型的元素组成的多维数组</a:t>
            </a:r>
            <a:endParaRPr lang="en-US" altLang="zh-CN" dirty="0"/>
          </a:p>
          <a:p>
            <a:pPr lvl="2"/>
            <a:r>
              <a:rPr lang="zh-CN" altLang="en-US" dirty="0"/>
              <a:t>数组大小需事先指定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2-1</a:t>
            </a:r>
            <a:r>
              <a:rPr lang="zh-CN" altLang="en-US" dirty="0"/>
              <a:t>：学生课程考试成绩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477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zh-CN" dirty="0"/>
              <a:t>位同学参加了学业水平考试，考试科目共</a:t>
            </a:r>
            <a:r>
              <a:rPr lang="en-US" altLang="zh-CN" dirty="0"/>
              <a:t>7</a:t>
            </a:r>
            <a:r>
              <a:rPr lang="zh-CN" altLang="zh-CN" dirty="0"/>
              <a:t>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08890" y="2765596"/>
          <a:ext cx="7551338" cy="3112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9720">
                  <a:extLst>
                    <a:ext uri="{9D8B030D-6E8A-4147-A177-3AD203B41FA5}">
                      <a16:colId xmlns:a16="http://schemas.microsoft.com/office/drawing/2014/main" val="2766456696"/>
                    </a:ext>
                  </a:extLst>
                </a:gridCol>
                <a:gridCol w="840490">
                  <a:extLst>
                    <a:ext uri="{9D8B030D-6E8A-4147-A177-3AD203B41FA5}">
                      <a16:colId xmlns:a16="http://schemas.microsoft.com/office/drawing/2014/main" val="1771449844"/>
                    </a:ext>
                  </a:extLst>
                </a:gridCol>
                <a:gridCol w="910531">
                  <a:extLst>
                    <a:ext uri="{9D8B030D-6E8A-4147-A177-3AD203B41FA5}">
                      <a16:colId xmlns:a16="http://schemas.microsoft.com/office/drawing/2014/main" val="3156150885"/>
                    </a:ext>
                  </a:extLst>
                </a:gridCol>
                <a:gridCol w="950688">
                  <a:extLst>
                    <a:ext uri="{9D8B030D-6E8A-4147-A177-3AD203B41FA5}">
                      <a16:colId xmlns:a16="http://schemas.microsoft.com/office/drawing/2014/main" val="1711179206"/>
                    </a:ext>
                  </a:extLst>
                </a:gridCol>
                <a:gridCol w="944151">
                  <a:extLst>
                    <a:ext uri="{9D8B030D-6E8A-4147-A177-3AD203B41FA5}">
                      <a16:colId xmlns:a16="http://schemas.microsoft.com/office/drawing/2014/main" val="3802742784"/>
                    </a:ext>
                  </a:extLst>
                </a:gridCol>
                <a:gridCol w="794730">
                  <a:extLst>
                    <a:ext uri="{9D8B030D-6E8A-4147-A177-3AD203B41FA5}">
                      <a16:colId xmlns:a16="http://schemas.microsoft.com/office/drawing/2014/main" val="2343597143"/>
                    </a:ext>
                  </a:extLst>
                </a:gridCol>
                <a:gridCol w="1064621">
                  <a:extLst>
                    <a:ext uri="{9D8B030D-6E8A-4147-A177-3AD203B41FA5}">
                      <a16:colId xmlns:a16="http://schemas.microsoft.com/office/drawing/2014/main" val="1228410261"/>
                    </a:ext>
                  </a:extLst>
                </a:gridCol>
                <a:gridCol w="926407">
                  <a:extLst>
                    <a:ext uri="{9D8B030D-6E8A-4147-A177-3AD203B41FA5}">
                      <a16:colId xmlns:a16="http://schemas.microsoft.com/office/drawing/2014/main" val="1528709600"/>
                    </a:ext>
                  </a:extLst>
                </a:gridCol>
              </a:tblGrid>
              <a:tr h="787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姓名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Math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English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Python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Chinese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Art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Database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Physics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9520034"/>
                  </a:ext>
                </a:extLst>
              </a:tr>
              <a:tr h="465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王微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77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84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89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3079808"/>
                  </a:ext>
                </a:extLst>
              </a:tr>
              <a:tr h="465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肖良英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64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174978"/>
                  </a:ext>
                </a:extLst>
              </a:tr>
              <a:tr h="465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方绮雯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88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87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86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4438263"/>
                  </a:ext>
                </a:extLst>
              </a:tr>
              <a:tr h="465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刘旭阳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88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83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86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3681881"/>
                  </a:ext>
                </a:extLst>
              </a:tr>
              <a:tr h="465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钱易铭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0149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5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一维数组对象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1395877"/>
          </a:xfrm>
        </p:spPr>
        <p:txBody>
          <a:bodyPr>
            <a:normAutofit/>
          </a:bodyPr>
          <a:lstStyle/>
          <a:p>
            <a:r>
              <a:rPr lang="zh-CN" altLang="en-US" dirty="0"/>
              <a:t>创建一维数组分别保存学生姓名和考试科目，访问数组元素</a:t>
            </a:r>
            <a:endParaRPr lang="en-US" altLang="zh-CN" dirty="0"/>
          </a:p>
          <a:p>
            <a:pPr lvl="1"/>
            <a:r>
              <a:rPr lang="en-US" altLang="zh-CN" dirty="0" err="1"/>
              <a:t>np.array</a:t>
            </a:r>
            <a:r>
              <a:rPr lang="en-US" altLang="zh-CN" dirty="0"/>
              <a:t>( )</a:t>
            </a:r>
            <a:r>
              <a:rPr lang="zh-CN" altLang="en-US" dirty="0"/>
              <a:t>，基于列表创建一维数组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3356437"/>
            <a:ext cx="80276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names = </a:t>
            </a:r>
            <a:r>
              <a:rPr lang="en-US" altLang="zh-CN" sz="16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np.array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(['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王微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肖良英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方绮雯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刘旭阳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','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钱易铭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'])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names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王微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肖良英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方绮雯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刘旭阳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钱易铭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='&lt;U3')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subjects = </a:t>
            </a:r>
            <a:r>
              <a:rPr lang="en-US" altLang="zh-CN" sz="16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np.array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(['Math', 'English', 'Python', '</a:t>
            </a:r>
            <a:r>
              <a:rPr lang="en-US" altLang="zh-CN" sz="16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Chinese','Art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'Database', 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'Physics'])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subjects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array(['Math', 'English', 'Python', 'Chinese', 'Art', 'Database', 'Physics'],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='&lt;U8')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9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077098"/>
            <a:ext cx="1945738" cy="57995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数组特性</a:t>
            </a:r>
          </a:p>
        </p:txBody>
      </p:sp>
      <p:sp>
        <p:nvSpPr>
          <p:cNvPr id="5" name="矩形 4"/>
          <p:cNvSpPr/>
          <p:nvPr/>
        </p:nvSpPr>
        <p:spPr>
          <a:xfrm>
            <a:off x="3109650" y="307709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names.ndim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#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数组维度</a:t>
            </a:r>
          </a:p>
          <a:p>
            <a:pPr algn="just"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names.size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#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数组元素个数</a:t>
            </a:r>
          </a:p>
          <a:p>
            <a:pPr algn="just"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names.dtype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#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数组数据类型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('&lt;U3')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5125058"/>
            <a:ext cx="5613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索引序号范围为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[0, n-1]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-1]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为数组大小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序列的索引使用方式一致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986066" y="5125058"/>
            <a:ext cx="2743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names[2]</a:t>
            </a:r>
            <a:endParaRPr lang="zh-CN" altLang="zh-CN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方绮雯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subjects[-3]</a:t>
            </a:r>
            <a:endParaRPr lang="zh-CN" altLang="zh-CN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'Art'	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726" y="1474009"/>
            <a:ext cx="84200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names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王微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肖良英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方绮雯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刘旭阳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钱易铭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='&lt;U3')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subjects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array(['Math', 'English', 'Python', 'Chinese', 'Art', 'Database', 'Physics'],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='&lt;U8')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6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/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一维数组切片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205" y="2730934"/>
            <a:ext cx="7711440" cy="851325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ym typeface="+mn-ea"/>
              </a:rPr>
              <a:t>抽取数组的一部分元素生成新数组称为切片操作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直接以列表形式给出需要的元素索引</a:t>
            </a:r>
            <a:endParaRPr lang="en-US" altLang="zh-CN" dirty="0"/>
          </a:p>
        </p:txBody>
      </p:sp>
      <p:sp>
        <p:nvSpPr>
          <p:cNvPr id="10" name="线形标注 2 9"/>
          <p:cNvSpPr/>
          <p:nvPr/>
        </p:nvSpPr>
        <p:spPr>
          <a:xfrm>
            <a:off x="5454132" y="4135183"/>
            <a:ext cx="2383580" cy="619697"/>
          </a:xfrm>
          <a:prstGeom prst="borderCallout2">
            <a:avLst>
              <a:gd name="adj1" fmla="val 47378"/>
              <a:gd name="adj2" fmla="val -483"/>
              <a:gd name="adj3" fmla="val 42501"/>
              <a:gd name="adj4" fmla="val -33075"/>
              <a:gd name="adj5" fmla="val -53160"/>
              <a:gd name="adj6" fmla="val -98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外层括号表示元素访问</a:t>
            </a:r>
            <a:endParaRPr lang="en-US" altLang="zh-CN" sz="1600" b="1" dirty="0"/>
          </a:p>
          <a:p>
            <a:r>
              <a:rPr lang="zh-CN" altLang="en-US" sz="1600" b="1" dirty="0"/>
              <a:t>内层括号表示列表</a:t>
            </a:r>
            <a:endParaRPr lang="en-US" altLang="zh-CN" sz="1600" b="1" dirty="0"/>
          </a:p>
        </p:txBody>
      </p:sp>
      <p:sp>
        <p:nvSpPr>
          <p:cNvPr id="17" name="矩形 16"/>
          <p:cNvSpPr/>
          <p:nvPr/>
        </p:nvSpPr>
        <p:spPr>
          <a:xfrm>
            <a:off x="449621" y="1340657"/>
            <a:ext cx="85419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names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王微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肖良英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方绮雯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刘旭阳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钱易铭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='&lt;U3')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subjects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array(['Math', 'English', 'Python', 'Chinese', 'Art', 'Database', 'Physics'],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='&lt;U8')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7354" y="3587587"/>
            <a:ext cx="78752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subjects[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0,2,4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]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两层括号，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[0,2,4]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</a:t>
            </a:r>
            <a:r>
              <a:rPr lang="zh-CN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索引列表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array(['Math', 'Python', 'Art'],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='&lt;U8')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628650" y="4650573"/>
            <a:ext cx="7711440" cy="682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sym typeface="+mn-ea"/>
              </a:rPr>
              <a:t>索引也可表示为：</a:t>
            </a:r>
            <a:r>
              <a:rPr lang="en-US" altLang="zh-CN" dirty="0" err="1">
                <a:sym typeface="+mn-ea"/>
              </a:rPr>
              <a:t>start:end:step</a:t>
            </a:r>
            <a:endParaRPr lang="en-US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生成 </a:t>
            </a:r>
            <a:r>
              <a:rPr lang="en-US" altLang="zh-CN" dirty="0">
                <a:sym typeface="+mn-ea"/>
              </a:rPr>
              <a:t>start ~ end-1</a:t>
            </a:r>
            <a:r>
              <a:rPr lang="zh-CN" altLang="en-US" dirty="0">
                <a:sym typeface="+mn-ea"/>
              </a:rPr>
              <a:t>，步长</a:t>
            </a:r>
            <a:r>
              <a:rPr lang="en-US" altLang="zh-CN" dirty="0">
                <a:sym typeface="+mn-ea"/>
              </a:rPr>
              <a:t>step</a:t>
            </a:r>
            <a:r>
              <a:rPr lang="zh-CN" altLang="en-US" dirty="0">
                <a:sym typeface="+mn-ea"/>
              </a:rPr>
              <a:t>的等差数列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086363" y="5394317"/>
            <a:ext cx="76080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names[ 1:4 ]  #</a:t>
            </a: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抽取索引为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的元素</a:t>
            </a: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肖良英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方绮雯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刘旭阳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'],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='&lt;U3')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subjects[ : -1:2]  #</a:t>
            </a: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抽取索引为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的元素</a:t>
            </a: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array(['Math', 'Python', 'Art'],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='&lt;U8')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0" name="线形标注 2 19"/>
          <p:cNvSpPr/>
          <p:nvPr/>
        </p:nvSpPr>
        <p:spPr>
          <a:xfrm>
            <a:off x="6310799" y="5676483"/>
            <a:ext cx="2383580" cy="976852"/>
          </a:xfrm>
          <a:prstGeom prst="borderCallout2">
            <a:avLst>
              <a:gd name="adj1" fmla="val 47378"/>
              <a:gd name="adj2" fmla="val -483"/>
              <a:gd name="adj3" fmla="val 42501"/>
              <a:gd name="adj4" fmla="val -33075"/>
              <a:gd name="adj5" fmla="val 39140"/>
              <a:gd name="adj6" fmla="val -12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/>
              <a:t>start</a:t>
            </a:r>
            <a:r>
              <a:rPr lang="zh-CN" altLang="en-US" sz="1600" b="1" dirty="0"/>
              <a:t>省略：从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开始</a:t>
            </a:r>
            <a:endParaRPr lang="en-US" altLang="zh-CN" sz="1600" b="1" dirty="0"/>
          </a:p>
          <a:p>
            <a:r>
              <a:rPr lang="en-US" altLang="zh-CN" sz="1600" b="1" dirty="0"/>
              <a:t>end</a:t>
            </a:r>
            <a:r>
              <a:rPr lang="zh-CN" altLang="en-US" sz="1600" b="1" dirty="0"/>
              <a:t>省略：到最后</a:t>
            </a:r>
            <a:endParaRPr lang="en-US" altLang="zh-CN" sz="1600" b="1" dirty="0"/>
          </a:p>
          <a:p>
            <a:r>
              <a:rPr lang="en-US" altLang="zh-CN" sz="1600" b="1" dirty="0"/>
              <a:t>step</a:t>
            </a:r>
            <a:r>
              <a:rPr lang="zh-CN" altLang="en-US" sz="1600" b="1" dirty="0"/>
              <a:t>省略：步长为</a:t>
            </a:r>
            <a:r>
              <a:rPr lang="en-US" altLang="zh-CN" sz="1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032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5" grpId="0" build="p"/>
      <p:bldP spid="18" grpId="0" build="p"/>
      <p:bldP spid="6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箱须图（</a:t>
            </a:r>
            <a:r>
              <a:rPr lang="en-US" altLang="zh-CN" dirty="0"/>
              <a:t>Box plot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09"/>
            <a:ext cx="7629253" cy="183805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表达数据的分位数分布，观察异常值</a:t>
            </a:r>
            <a:endParaRPr lang="en-US" altLang="zh-CN" dirty="0"/>
          </a:p>
          <a:p>
            <a:pPr lvl="1"/>
            <a:r>
              <a:rPr lang="zh-CN" altLang="en-US" dirty="0"/>
              <a:t>将样本居中的</a:t>
            </a:r>
            <a:r>
              <a:rPr lang="en-US" altLang="zh-CN" dirty="0"/>
              <a:t>50%</a:t>
            </a:r>
            <a:r>
              <a:rPr lang="zh-CN" altLang="en-US" dirty="0"/>
              <a:t>值域用一个长方形表示</a:t>
            </a:r>
            <a:endParaRPr lang="en-US" altLang="zh-CN" dirty="0"/>
          </a:p>
          <a:p>
            <a:pPr lvl="1"/>
            <a:r>
              <a:rPr lang="zh-CN" altLang="en-US" dirty="0"/>
              <a:t>较小和较大的四分之一值域各用一根线表示</a:t>
            </a:r>
            <a:endParaRPr lang="en-US" altLang="zh-CN" dirty="0"/>
          </a:p>
          <a:p>
            <a:pPr lvl="1"/>
            <a:r>
              <a:rPr lang="zh-CN" altLang="en-US" dirty="0"/>
              <a:t>异常值用“</a:t>
            </a:r>
            <a:r>
              <a:rPr lang="en-US" altLang="zh-CN" dirty="0"/>
              <a:t>o”</a:t>
            </a:r>
            <a:r>
              <a:rPr lang="zh-CN" altLang="en-US" dirty="0"/>
              <a:t>表示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D43409-7D6A-425D-B6D1-8C7335A333C2}"/>
              </a:ext>
            </a:extLst>
          </p:cNvPr>
          <p:cNvSpPr/>
          <p:nvPr/>
        </p:nvSpPr>
        <p:spPr>
          <a:xfrm>
            <a:off x="628650" y="3147192"/>
            <a:ext cx="7116318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Series.plot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(kind='box', 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72ACB6-9199-427B-AD51-5E2903232C97}"/>
              </a:ext>
            </a:extLst>
          </p:cNvPr>
          <p:cNvSpPr txBox="1">
            <a:spLocks/>
          </p:cNvSpPr>
          <p:nvPr/>
        </p:nvSpPr>
        <p:spPr>
          <a:xfrm>
            <a:off x="306021" y="3652838"/>
            <a:ext cx="7761575" cy="476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/>
              <a:t>例</a:t>
            </a:r>
            <a:r>
              <a:rPr lang="en-US" altLang="zh-CN" sz="1600" b="1" dirty="0"/>
              <a:t>4-10</a:t>
            </a:r>
            <a:r>
              <a:rPr lang="zh-CN" altLang="en-US" sz="1600" dirty="0"/>
              <a:t>：从</a:t>
            </a:r>
            <a:r>
              <a:rPr lang="en-US" altLang="zh-CN" sz="1600" dirty="0"/>
              <a:t>advertising.csv</a:t>
            </a:r>
            <a:r>
              <a:rPr lang="zh-CN" altLang="en-US" sz="1600" dirty="0"/>
              <a:t>中读取营销数据，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绘制各类广告投入投入的箱须图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95DF0C-1720-47B7-8FA7-404C05D59215}"/>
              </a:ext>
            </a:extLst>
          </p:cNvPr>
          <p:cNvSpPr txBox="1"/>
          <p:nvPr/>
        </p:nvSpPr>
        <p:spPr>
          <a:xfrm>
            <a:off x="762616" y="4391362"/>
            <a:ext cx="3927796" cy="895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('data\Advertising.csv')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advdata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data[['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TV','Weibo','WeChat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']]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绘制各类经费投入的箱须图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advdata.plot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(kind='box',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=(6,6), title='Advertising Expenditure')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4C63C5-3D73-4D3B-964D-F8EB9B302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30423" y="2675466"/>
            <a:ext cx="4913577" cy="418253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7703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根据条件筛选数组元素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8" y="1559085"/>
            <a:ext cx="8387336" cy="961409"/>
          </a:xfrm>
        </p:spPr>
        <p:txBody>
          <a:bodyPr>
            <a:normAutofit/>
          </a:bodyPr>
          <a:lstStyle/>
          <a:p>
            <a:r>
              <a:rPr lang="zh-CN" altLang="en-US" dirty="0"/>
              <a:t>使用条件表达式和关系运算符</a:t>
            </a:r>
            <a:endParaRPr lang="en-US" altLang="zh-CN" dirty="0"/>
          </a:p>
          <a:p>
            <a:pPr lvl="1"/>
            <a:r>
              <a:rPr lang="zh-CN" altLang="en-US" dirty="0"/>
              <a:t>筛选出</a:t>
            </a:r>
            <a:r>
              <a:rPr lang="en-US" altLang="zh-CN" dirty="0"/>
              <a:t>names</a:t>
            </a:r>
            <a:r>
              <a:rPr lang="zh-CN" altLang="en-US" dirty="0"/>
              <a:t>数组中值等于“王微”或“钱易铭”的元素</a:t>
            </a:r>
          </a:p>
        </p:txBody>
      </p:sp>
      <p:sp>
        <p:nvSpPr>
          <p:cNvPr id="5" name="矩形 4"/>
          <p:cNvSpPr/>
          <p:nvPr/>
        </p:nvSpPr>
        <p:spPr>
          <a:xfrm>
            <a:off x="879229" y="2289828"/>
            <a:ext cx="7947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97510" algn="just">
              <a:spcAft>
                <a:spcPts val="0"/>
              </a:spcAf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names[ (names == '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王微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') | (names== '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钱易铭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')] </a:t>
            </a:r>
          </a:p>
          <a:p>
            <a:pPr indent="397510" algn="just"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array(['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王微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钱易铭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'], 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='&lt;U3')</a:t>
            </a:r>
          </a:p>
        </p:txBody>
      </p:sp>
      <p:sp>
        <p:nvSpPr>
          <p:cNvPr id="6" name="矩形 5"/>
          <p:cNvSpPr/>
          <p:nvPr/>
        </p:nvSpPr>
        <p:spPr>
          <a:xfrm>
            <a:off x="628650" y="3234323"/>
            <a:ext cx="78867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条件表达式：生成布尔型的数组</a:t>
            </a:r>
            <a:endParaRPr lang="en-US" altLang="zh-CN" sz="2800" dirty="0"/>
          </a:p>
        </p:txBody>
      </p:sp>
      <p:sp>
        <p:nvSpPr>
          <p:cNvPr id="7" name="矩形 6"/>
          <p:cNvSpPr/>
          <p:nvPr/>
        </p:nvSpPr>
        <p:spPr>
          <a:xfrm>
            <a:off x="879229" y="3689054"/>
            <a:ext cx="77814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mask = (names == '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王微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') | (names== '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钱易铭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mask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 True, False, False,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False,True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],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=bool)    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names[ mask ]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array(['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王微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钱易铭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 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='&lt;U3')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316479" y="537524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871185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22694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567004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073201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9734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'</a:t>
                      </a:r>
                      <a:r>
                        <a:rPr lang="zh-CN" altLang="en-US" dirty="0"/>
                        <a:t>王微</a:t>
                      </a:r>
                      <a:r>
                        <a:rPr lang="en-US" altLang="zh-CN" dirty="0"/>
                        <a:t>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'</a:t>
                      </a:r>
                      <a:r>
                        <a:rPr lang="zh-CN" altLang="en-US" dirty="0"/>
                        <a:t>肖良英</a:t>
                      </a:r>
                      <a:r>
                        <a:rPr lang="en-US" altLang="zh-CN" dirty="0"/>
                        <a:t>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'</a:t>
                      </a:r>
                      <a:r>
                        <a:rPr lang="zh-CN" altLang="en-US" dirty="0"/>
                        <a:t>方绮雯</a:t>
                      </a:r>
                      <a:r>
                        <a:rPr lang="en-US" altLang="zh-CN" dirty="0"/>
                        <a:t>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'</a:t>
                      </a:r>
                      <a:r>
                        <a:rPr lang="zh-CN" altLang="en-US" dirty="0"/>
                        <a:t>刘旭阳</a:t>
                      </a:r>
                      <a:r>
                        <a:rPr lang="en-US" altLang="zh-CN" dirty="0"/>
                        <a:t>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'</a:t>
                      </a:r>
                      <a:r>
                        <a:rPr lang="zh-CN" altLang="en-US" dirty="0"/>
                        <a:t>钱易铭</a:t>
                      </a:r>
                      <a:r>
                        <a:rPr lang="en-US" altLang="zh-CN" dirty="0"/>
                        <a:t>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93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FF"/>
                          </a:solidFill>
                        </a:rPr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FF"/>
                          </a:solidFill>
                        </a:rPr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FF"/>
                          </a:solidFill>
                        </a:rPr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FF"/>
                          </a:solidFill>
                        </a:rPr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FF"/>
                          </a:solidFill>
                        </a:rPr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938017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64104" y="5375241"/>
            <a:ext cx="2221767" cy="117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names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mask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names[mask]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189870" y="6182450"/>
            <a:ext cx="6826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array(['</a:t>
            </a:r>
            <a:r>
              <a:rPr lang="zh-CN" altLang="zh-CN" dirty="0">
                <a:solidFill>
                  <a:srgbClr val="0000FF"/>
                </a:solidFill>
              </a:rPr>
              <a:t>王微</a:t>
            </a:r>
            <a:r>
              <a:rPr lang="en-US" altLang="zh-CN" dirty="0">
                <a:solidFill>
                  <a:srgbClr val="0000FF"/>
                </a:solidFill>
              </a:rPr>
              <a:t>‘,                                                             '</a:t>
            </a:r>
            <a:r>
              <a:rPr lang="zh-CN" altLang="zh-CN" dirty="0">
                <a:solidFill>
                  <a:srgbClr val="0000FF"/>
                </a:solidFill>
              </a:rPr>
              <a:t>钱易铭</a:t>
            </a:r>
            <a:r>
              <a:rPr lang="en-US" altLang="zh-CN" dirty="0">
                <a:solidFill>
                  <a:srgbClr val="0000FF"/>
                </a:solidFill>
              </a:rPr>
              <a:t>'] </a:t>
            </a:r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2583229" y="5326332"/>
            <a:ext cx="736746" cy="835247"/>
          </a:xfrm>
          <a:prstGeom prst="flowChartAlternateProcess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7301132" y="5337879"/>
            <a:ext cx="984739" cy="835247"/>
          </a:xfrm>
          <a:prstGeom prst="flowChartAlternateProcess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/>
      <p:bldP spid="7" grpId="0" build="p"/>
      <p:bldP spid="12" grpId="0"/>
      <p:bldP spid="13" grpId="0"/>
      <p:bldP spid="4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</a:t>
            </a:r>
            <a:r>
              <a:rPr lang="zh-CN" altLang="en-US" dirty="0"/>
              <a:t>二维数组对象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228653"/>
            <a:ext cx="7711440" cy="903898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array</a:t>
            </a:r>
            <a:r>
              <a:rPr lang="zh-CN" altLang="en-US" dirty="0">
                <a:sym typeface="+mn-ea"/>
              </a:rPr>
              <a:t>函数创建二维</a:t>
            </a:r>
            <a:r>
              <a:rPr lang="en-US" altLang="zh-CN" dirty="0" err="1">
                <a:sym typeface="+mn-ea"/>
              </a:rPr>
              <a:t>ndarray</a:t>
            </a:r>
            <a:r>
              <a:rPr lang="zh-CN" altLang="en-US" dirty="0">
                <a:sym typeface="+mn-ea"/>
              </a:rPr>
              <a:t>数组对象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初始化的列表，其元素也是列表</a:t>
            </a:r>
            <a:endParaRPr lang="en-US" altLang="zh-CN" dirty="0">
              <a:sym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8650" y="1564482"/>
            <a:ext cx="7711440" cy="9038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创建二维数组</a:t>
            </a:r>
            <a:r>
              <a:rPr lang="en-US" altLang="zh-CN" dirty="0">
                <a:sym typeface="+mn-ea"/>
              </a:rPr>
              <a:t>scores</a:t>
            </a:r>
            <a:r>
              <a:rPr lang="zh-CN" altLang="en-US" dirty="0">
                <a:sym typeface="+mn-ea"/>
              </a:rPr>
              <a:t>，记录 “</a:t>
            </a:r>
            <a:r>
              <a:rPr lang="en-US" altLang="zh-CN" dirty="0">
                <a:sym typeface="+mn-ea"/>
              </a:rPr>
              <a:t>names”</a:t>
            </a:r>
            <a:r>
              <a:rPr lang="zh-CN" altLang="en-US" dirty="0">
                <a:sym typeface="+mn-ea"/>
              </a:rPr>
              <a:t>中同学“</a:t>
            </a:r>
            <a:r>
              <a:rPr lang="en-US" altLang="zh-CN" dirty="0">
                <a:sym typeface="+mn-ea"/>
              </a:rPr>
              <a:t>subjects”</a:t>
            </a:r>
            <a:r>
              <a:rPr lang="zh-CN" altLang="en-US" dirty="0">
                <a:sym typeface="+mn-ea"/>
              </a:rPr>
              <a:t>的各门课程考试成绩</a:t>
            </a:r>
            <a:endParaRPr lang="en-US" altLang="zh-CN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390" y="2468380"/>
            <a:ext cx="81982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scores=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([[70,85,77,90,82,84,89],</a:t>
            </a: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[60,64,80,75,80,92,90], [90,93,88,87,86,90,91],</a:t>
            </a: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[80,82,91,88,83,86,80],[88,72,78,90,91,73,80]])</a:t>
            </a:r>
            <a:endParaRPr lang="zh-CN" altLang="zh-CN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</a:t>
            </a:r>
            <a:endParaRPr lang="zh-CN" altLang="zh-CN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array([[70, 85, 77, 90, 82, 84, 89],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[60, 64, 80, 75, 80, 92, 90],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[90, 93, 88, 87, 86, 90, 91],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[80, 82, 91, 88, 83, 86, 80],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[88, 72, 78, 90, 91, 73, 80]])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3582034" y="2451944"/>
            <a:ext cx="3080894" cy="354270"/>
          </a:xfrm>
          <a:prstGeom prst="flowChartAlternateProcess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6663118" y="3505354"/>
            <a:ext cx="2027492" cy="507269"/>
          </a:xfrm>
          <a:prstGeom prst="borderCallout2">
            <a:avLst>
              <a:gd name="adj1" fmla="val 47378"/>
              <a:gd name="adj2" fmla="val -483"/>
              <a:gd name="adj3" fmla="val -16133"/>
              <a:gd name="adj4" fmla="val -43327"/>
              <a:gd name="adj5" fmla="val -176964"/>
              <a:gd name="adj6" fmla="val -105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/>
              <a:t>一行数据</a:t>
            </a:r>
            <a:endParaRPr lang="en-US" altLang="zh-CN" sz="2400" b="1" dirty="0"/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 flipH="1">
            <a:off x="4572000" y="3429000"/>
            <a:ext cx="1225297" cy="2468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1491106" y="3583906"/>
            <a:ext cx="4019678" cy="354270"/>
          </a:xfrm>
          <a:prstGeom prst="flowChartAlternateProcess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uiExpand="1" build="p"/>
      <p:bldP spid="7" grpId="0" animBg="1"/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访问二维数组元素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697926"/>
            <a:ext cx="1945738" cy="57995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数组特性</a:t>
            </a:r>
          </a:p>
        </p:txBody>
      </p:sp>
      <p:sp>
        <p:nvSpPr>
          <p:cNvPr id="7" name="矩形 6"/>
          <p:cNvSpPr/>
          <p:nvPr/>
        </p:nvSpPr>
        <p:spPr>
          <a:xfrm>
            <a:off x="3214466" y="1690688"/>
            <a:ext cx="55942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scores.ndim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数组维数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scores.size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数组元素总数，行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×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列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scores.shape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数组的行数和列数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(5, 7)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scores.dtype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数组元素的类型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('int32')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20089" y="4354376"/>
            <a:ext cx="8208207" cy="165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二维数组切片操作的基本格式：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 row , column ]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row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行序号，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column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列序号，中间用‘，’隔开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行、列切片的表示方式与一维数组相同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”代替行或列，表示选中对应的所有行或列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19" y="236139"/>
            <a:ext cx="3166131" cy="1099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二维数组切片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711440" cy="561438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ym typeface="+mn-ea"/>
              </a:rPr>
              <a:t>访问指定行、列的元素，给出行和列两个索引值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82701" y="1950742"/>
            <a:ext cx="36496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scores[1,0]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60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scores[[1,3],[0,1]]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array([60, 82])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19" y="213276"/>
            <a:ext cx="3166131" cy="10991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679434" y="1950742"/>
            <a:ext cx="53128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scores[[1,3]]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array([[60, 64, 80, 75, 80, 92, 90],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[80, 82, 91, 88, 83, 86, 80]])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6131770" y="2904009"/>
            <a:ext cx="2383580" cy="507269"/>
          </a:xfrm>
          <a:prstGeom prst="borderCallout2">
            <a:avLst>
              <a:gd name="adj1" fmla="val 47378"/>
              <a:gd name="adj2" fmla="val -483"/>
              <a:gd name="adj3" fmla="val -24453"/>
              <a:gd name="adj4" fmla="val -12798"/>
              <a:gd name="adj5" fmla="val -138139"/>
              <a:gd name="adj6" fmla="val -31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取某行所有列值，可以省略列 ：</a:t>
            </a:r>
            <a:endParaRPr lang="en-US" altLang="zh-CN" sz="1600" b="1" dirty="0"/>
          </a:p>
        </p:txBody>
      </p:sp>
      <p:sp>
        <p:nvSpPr>
          <p:cNvPr id="11" name="线形标注 2 10"/>
          <p:cNvSpPr/>
          <p:nvPr/>
        </p:nvSpPr>
        <p:spPr>
          <a:xfrm>
            <a:off x="2920197" y="3209132"/>
            <a:ext cx="2942493" cy="430277"/>
          </a:xfrm>
          <a:prstGeom prst="borderCallout2">
            <a:avLst>
              <a:gd name="adj1" fmla="val 47378"/>
              <a:gd name="adj2" fmla="val -483"/>
              <a:gd name="adj3" fmla="val -24453"/>
              <a:gd name="adj4" fmla="val -12798"/>
              <a:gd name="adj5" fmla="val -111983"/>
              <a:gd name="adj6" fmla="val -8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抽取</a:t>
            </a:r>
            <a:r>
              <a:rPr lang="en-US" altLang="zh-CN" sz="1600" b="1" dirty="0"/>
              <a:t>scores[1,0],scores[3,1]</a:t>
            </a:r>
          </a:p>
        </p:txBody>
      </p:sp>
      <p:sp>
        <p:nvSpPr>
          <p:cNvPr id="12" name="矩形 11"/>
          <p:cNvSpPr/>
          <p:nvPr/>
        </p:nvSpPr>
        <p:spPr>
          <a:xfrm>
            <a:off x="704850" y="4310299"/>
            <a:ext cx="322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scores[: , [0,1]]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array([[70, 85],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[60, 64],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[90, 93],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[80, 82],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[88, 72]])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" name="线形标注 2 12"/>
          <p:cNvSpPr/>
          <p:nvPr/>
        </p:nvSpPr>
        <p:spPr>
          <a:xfrm>
            <a:off x="1032781" y="3729584"/>
            <a:ext cx="2942493" cy="430277"/>
          </a:xfrm>
          <a:prstGeom prst="borderCallout2">
            <a:avLst>
              <a:gd name="adj1" fmla="val 99689"/>
              <a:gd name="adj2" fmla="val 36330"/>
              <a:gd name="adj3" fmla="val 139020"/>
              <a:gd name="adj4" fmla="val 40270"/>
              <a:gd name="adj5" fmla="val 188806"/>
              <a:gd name="adj6" fmla="val 46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抽取部分列，行不能省略</a:t>
            </a:r>
            <a:endParaRPr lang="en-US" altLang="zh-CN" sz="1600" b="1" dirty="0"/>
          </a:p>
        </p:txBody>
      </p:sp>
      <p:sp>
        <p:nvSpPr>
          <p:cNvPr id="14" name="矩形 13"/>
          <p:cNvSpPr/>
          <p:nvPr/>
        </p:nvSpPr>
        <p:spPr>
          <a:xfrm>
            <a:off x="4255476" y="3827874"/>
            <a:ext cx="43215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scores[ [0,3], 1:4 ]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array([85, 77, 90]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[ 82, 91, 88,])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93822" y="556954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scores[[1,3]][:,[0,1]]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array([[60, 64],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[80, 82]])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6" name="线形标注 2 15"/>
          <p:cNvSpPr/>
          <p:nvPr/>
        </p:nvSpPr>
        <p:spPr>
          <a:xfrm>
            <a:off x="4389121" y="4882240"/>
            <a:ext cx="3902592" cy="430277"/>
          </a:xfrm>
          <a:prstGeom prst="borderCallout2">
            <a:avLst>
              <a:gd name="adj1" fmla="val 100126"/>
              <a:gd name="adj2" fmla="val 55547"/>
              <a:gd name="adj3" fmla="val 122672"/>
              <a:gd name="adj4" fmla="val 60650"/>
              <a:gd name="adj5" fmla="val 203955"/>
              <a:gd name="adj6" fmla="val 52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抽取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行中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列数据，两层切片</a:t>
            </a:r>
            <a:endParaRPr lang="en-US" altLang="zh-C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9" grpId="0"/>
      <p:bldP spid="10" grpId="0" animBg="1"/>
      <p:bldP spid="11" grpId="0" animBg="1"/>
      <p:bldP spid="12" grpId="0"/>
      <p:bldP spid="13" grpId="0" animBg="1"/>
      <p:bldP spid="14" grpId="0"/>
      <p:bldP spid="15" grpId="0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条件筛选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2221959"/>
            <a:ext cx="7711440" cy="561438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使用布尔型数组筛选访问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其他数组</a:t>
            </a:r>
            <a:r>
              <a:rPr lang="zh-CN" altLang="en-US" dirty="0">
                <a:sym typeface="+mn-ea"/>
              </a:rPr>
              <a:t>的元素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05790" y="2714964"/>
            <a:ext cx="8261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scores[(names == '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肖良英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 | (names == '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方绮雯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'), :]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array([[60, 64, 80, 75, 80, 92, 90],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[90, 93, 88, 87, 86, 90, 91]])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线形标注 2 10"/>
          <p:cNvSpPr/>
          <p:nvPr/>
        </p:nvSpPr>
        <p:spPr>
          <a:xfrm>
            <a:off x="3746967" y="3763864"/>
            <a:ext cx="4708512" cy="430277"/>
          </a:xfrm>
          <a:prstGeom prst="borderCallout2">
            <a:avLst>
              <a:gd name="adj1" fmla="val 47378"/>
              <a:gd name="adj2" fmla="val -483"/>
              <a:gd name="adj3" fmla="val -24453"/>
              <a:gd name="adj4" fmla="val -12798"/>
              <a:gd name="adj5" fmla="val -118055"/>
              <a:gd name="adj6" fmla="val -18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行筛选，</a:t>
            </a:r>
            <a:r>
              <a:rPr lang="en-US" altLang="zh-CN" sz="1600" b="1" dirty="0"/>
              <a:t>names</a:t>
            </a:r>
            <a:r>
              <a:rPr lang="zh-CN" altLang="en-US" sz="1600" b="1" dirty="0"/>
              <a:t>的长度</a:t>
            </a:r>
            <a:r>
              <a:rPr lang="en-US" altLang="zh-CN" sz="1600" b="1" dirty="0"/>
              <a:t> </a:t>
            </a:r>
            <a:r>
              <a:rPr lang="zh-CN" altLang="en-US" sz="1600" b="1" dirty="0"/>
              <a:t>和 </a:t>
            </a:r>
            <a:r>
              <a:rPr lang="en-US" altLang="zh-CN" sz="1600" b="1" dirty="0"/>
              <a:t>scores</a:t>
            </a:r>
            <a:r>
              <a:rPr lang="zh-CN" altLang="en-US" sz="1600" b="1" dirty="0"/>
              <a:t>的行数一致 </a:t>
            </a:r>
            <a:endParaRPr lang="en-US" altLang="zh-CN" sz="1600" b="1" dirty="0"/>
          </a:p>
        </p:txBody>
      </p:sp>
      <p:sp>
        <p:nvSpPr>
          <p:cNvPr id="12" name="矩形 11"/>
          <p:cNvSpPr/>
          <p:nvPr/>
        </p:nvSpPr>
        <p:spPr>
          <a:xfrm>
            <a:off x="605790" y="5296773"/>
            <a:ext cx="82611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scores[(names == '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肖良英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 | (names == '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方绮雯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')][:,(subjects == 'Math') | (subjects == 'Python')]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array([[60, 80],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[90, 88]])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05790" y="4334422"/>
            <a:ext cx="7711440" cy="781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选择“肖良英”和“方绮雯”的“</a:t>
            </a:r>
            <a:r>
              <a:rPr lang="en-US" altLang="zh-CN" dirty="0">
                <a:sym typeface="+mn-ea"/>
              </a:rPr>
              <a:t>Math”</a:t>
            </a:r>
            <a:r>
              <a:rPr lang="zh-CN" altLang="en-US" dirty="0">
                <a:sym typeface="+mn-ea"/>
              </a:rPr>
              <a:t>和“</a:t>
            </a:r>
            <a:r>
              <a:rPr lang="en-US" altLang="zh-CN" dirty="0">
                <a:sym typeface="+mn-ea"/>
              </a:rPr>
              <a:t>Python”</a:t>
            </a:r>
            <a:r>
              <a:rPr lang="zh-CN" altLang="en-US" dirty="0">
                <a:sym typeface="+mn-ea"/>
              </a:rPr>
              <a:t>课程成绩，可以使用两层筛选实现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364" y="384698"/>
            <a:ext cx="3981450" cy="1571625"/>
          </a:xfrm>
          <a:prstGeom prst="rect">
            <a:avLst/>
          </a:prstGeom>
        </p:spPr>
      </p:pic>
      <p:sp>
        <p:nvSpPr>
          <p:cNvPr id="10" name="线形标注 2 9"/>
          <p:cNvSpPr/>
          <p:nvPr/>
        </p:nvSpPr>
        <p:spPr>
          <a:xfrm>
            <a:off x="5656216" y="6108338"/>
            <a:ext cx="3061597" cy="430277"/>
          </a:xfrm>
          <a:prstGeom prst="borderCallout2">
            <a:avLst>
              <a:gd name="adj1" fmla="val -4232"/>
              <a:gd name="adj2" fmla="val 35461"/>
              <a:gd name="adj3" fmla="val -57849"/>
              <a:gd name="adj4" fmla="val 37635"/>
              <a:gd name="adj5" fmla="val -141128"/>
              <a:gd name="adj6" fmla="val 47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第一层筛选后的所有行，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行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0906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 animBg="1"/>
      <p:bldP spid="12" grpId="0"/>
      <p:bldP spid="17" grpId="0" build="p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思考与练习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301990" cy="473192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一维数组访问。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en-US" altLang="zh-CN" dirty="0"/>
              <a:t>subjects</a:t>
            </a:r>
            <a:r>
              <a:rPr lang="zh-CN" altLang="en-US" dirty="0"/>
              <a:t>数组中选择并显示序号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门课的名称，使用负值序号选择并显示</a:t>
            </a:r>
            <a:r>
              <a:rPr lang="en-US" altLang="zh-CN" dirty="0"/>
              <a:t>names</a:t>
            </a:r>
            <a:r>
              <a:rPr lang="zh-CN" altLang="en-US" dirty="0"/>
              <a:t>数组中 </a:t>
            </a:r>
            <a:r>
              <a:rPr lang="en-US" altLang="zh-CN" dirty="0"/>
              <a:t>'</a:t>
            </a:r>
            <a:r>
              <a:rPr lang="zh-CN" altLang="en-US" dirty="0"/>
              <a:t>方绮雯</a:t>
            </a:r>
            <a:r>
              <a:rPr lang="en-US" altLang="zh-CN" dirty="0"/>
              <a:t>'</a:t>
            </a:r>
            <a:r>
              <a:rPr lang="zh-CN" altLang="en-US" dirty="0"/>
              <a:t>。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/>
              <a:t>选择并显示</a:t>
            </a:r>
            <a:r>
              <a:rPr lang="en-US" altLang="zh-CN" dirty="0"/>
              <a:t>names</a:t>
            </a:r>
            <a:r>
              <a:rPr lang="zh-CN" altLang="en-US" dirty="0"/>
              <a:t>数组从</a:t>
            </a:r>
            <a:r>
              <a:rPr lang="en-US" altLang="zh-CN" dirty="0"/>
              <a:t>2</a:t>
            </a:r>
            <a:r>
              <a:rPr lang="zh-CN" altLang="en-US" dirty="0"/>
              <a:t>到最后的数组元素；选择并显示</a:t>
            </a:r>
            <a:r>
              <a:rPr lang="en-US" altLang="zh-CN" dirty="0"/>
              <a:t>subjects</a:t>
            </a:r>
            <a:r>
              <a:rPr lang="zh-CN" altLang="en-US" dirty="0"/>
              <a:t>数组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的数组元素。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/>
              <a:t>使用布尔条件选择并显示</a:t>
            </a:r>
            <a:r>
              <a:rPr lang="en-US" altLang="zh-CN" dirty="0"/>
              <a:t>subjects</a:t>
            </a:r>
            <a:r>
              <a:rPr lang="zh-CN" altLang="en-US" dirty="0"/>
              <a:t>数组中的英语和物理科目名称。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二维数组访问。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900" dirty="0"/>
              <a:t>选择并显示</a:t>
            </a:r>
            <a:r>
              <a:rPr lang="en-US" altLang="zh-CN" sz="2900" dirty="0"/>
              <a:t>scores</a:t>
            </a:r>
            <a:r>
              <a:rPr lang="zh-CN" altLang="en-US" sz="2900" dirty="0"/>
              <a:t>数组的</a:t>
            </a:r>
            <a:r>
              <a:rPr lang="en-US" altLang="zh-CN" sz="2900" dirty="0"/>
              <a:t>1</a:t>
            </a:r>
            <a:r>
              <a:rPr lang="zh-CN" altLang="en-US" sz="2900" dirty="0"/>
              <a:t>、</a:t>
            </a:r>
            <a:r>
              <a:rPr lang="en-US" altLang="zh-CN" sz="2900" dirty="0"/>
              <a:t>4</a:t>
            </a:r>
            <a:r>
              <a:rPr lang="zh-CN" altLang="en-US" sz="2900" dirty="0"/>
              <a:t>行。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900" dirty="0"/>
              <a:t>选择并显示</a:t>
            </a:r>
            <a:r>
              <a:rPr lang="en-US" altLang="zh-CN" sz="2900" dirty="0"/>
              <a:t>scores</a:t>
            </a:r>
            <a:r>
              <a:rPr lang="zh-CN" altLang="en-US" sz="2900" dirty="0"/>
              <a:t>数组中行号</a:t>
            </a:r>
            <a:r>
              <a:rPr lang="en-US" altLang="zh-CN" sz="2900" dirty="0"/>
              <a:t>2</a:t>
            </a:r>
            <a:r>
              <a:rPr lang="zh-CN" altLang="en-US" sz="2900" dirty="0"/>
              <a:t>、</a:t>
            </a:r>
            <a:r>
              <a:rPr lang="en-US" altLang="zh-CN" sz="2900" dirty="0"/>
              <a:t>4</a:t>
            </a:r>
            <a:r>
              <a:rPr lang="zh-CN" altLang="en-US" sz="2900" dirty="0"/>
              <a:t>同学的数学和</a:t>
            </a:r>
            <a:r>
              <a:rPr lang="en-US" altLang="zh-CN" sz="2900" dirty="0"/>
              <a:t>Python</a:t>
            </a:r>
            <a:r>
              <a:rPr lang="zh-CN" altLang="en-US" sz="2900" dirty="0"/>
              <a:t>成绩。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900" dirty="0"/>
              <a:t>选择并显示</a:t>
            </a:r>
            <a:r>
              <a:rPr lang="en-US" altLang="zh-CN" sz="2900" dirty="0"/>
              <a:t>scores</a:t>
            </a:r>
            <a:r>
              <a:rPr lang="zh-CN" altLang="en-US" sz="2900" dirty="0"/>
              <a:t>数组中所有同学的数学和艺术课程成绩。</a:t>
            </a: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900" dirty="0"/>
              <a:t>选择并显示</a:t>
            </a:r>
            <a:r>
              <a:rPr lang="en-US" altLang="zh-CN" sz="2900" dirty="0"/>
              <a:t>scores</a:t>
            </a:r>
            <a:r>
              <a:rPr lang="zh-CN" altLang="en-US" sz="2900" dirty="0"/>
              <a:t>数组中“王微”和“刘旭阳”的英语和艺术课程成绩。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生成由整数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10~19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组成的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2×5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的二维数组。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创建多维数组的常用方法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2573927" cy="51689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err="1"/>
              <a:t>arange</a:t>
            </a:r>
            <a:r>
              <a:rPr lang="en-US" altLang="zh-CN" dirty="0"/>
              <a:t>()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3030582" y="1464310"/>
            <a:ext cx="56684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np.arange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(0,11)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array([ 0,  1,  2,  3,  4,  5,  6,  7,  8,  9, 10])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np.arange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(3,11,2)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array([3, 5, 7, 9])</a:t>
            </a: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np.arange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(0.3,1.5,0.3)</a:t>
            </a: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array([ 0.3,  0.6,  0.9,  1.2])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704850" y="3218636"/>
            <a:ext cx="7810500" cy="8177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reshape()</a:t>
            </a:r>
          </a:p>
          <a:p>
            <a:pPr lvl="1"/>
            <a:r>
              <a:rPr lang="zh-CN" altLang="en-US" dirty="0"/>
              <a:t>将一维数组转换为指定的多维数组</a:t>
            </a:r>
            <a:endParaRPr lang="en-US" altLang="zh-CN" dirty="0"/>
          </a:p>
        </p:txBody>
      </p:sp>
      <p:sp>
        <p:nvSpPr>
          <p:cNvPr id="13" name="线形标注 2 12"/>
          <p:cNvSpPr/>
          <p:nvPr/>
        </p:nvSpPr>
        <p:spPr>
          <a:xfrm>
            <a:off x="5751571" y="3218636"/>
            <a:ext cx="2763779" cy="430277"/>
          </a:xfrm>
          <a:prstGeom prst="borderCallout2">
            <a:avLst>
              <a:gd name="adj1" fmla="val 47378"/>
              <a:gd name="adj2" fmla="val -483"/>
              <a:gd name="adj3" fmla="val -24453"/>
              <a:gd name="adj4" fmla="val -12798"/>
              <a:gd name="adj5" fmla="val -118055"/>
              <a:gd name="adj6" fmla="val -18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/>
              <a:t>arange</a:t>
            </a:r>
            <a:r>
              <a:rPr lang="zh-CN" altLang="en-US" sz="1600" b="1" dirty="0"/>
              <a:t>可以生成浮点数列</a:t>
            </a:r>
            <a:endParaRPr lang="en-US" altLang="zh-CN" sz="1600" b="1" dirty="0"/>
          </a:p>
        </p:txBody>
      </p:sp>
      <p:sp>
        <p:nvSpPr>
          <p:cNvPr id="10" name="矩形 9"/>
          <p:cNvSpPr/>
          <p:nvPr/>
        </p:nvSpPr>
        <p:spPr>
          <a:xfrm>
            <a:off x="457200" y="4036423"/>
            <a:ext cx="5059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(0,15).reshape(3,5)</a:t>
            </a:r>
            <a:endParaRPr lang="zh-CN" altLang="zh-CN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array([[ 0,  1,  2,  3,  4],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[ 5,  6,  7,  8,  9],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[10, 11, 12, 13, 14]])</a:t>
            </a:r>
            <a:endParaRPr lang="zh-CN" altLang="zh-CN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704850" y="5295243"/>
            <a:ext cx="2900499" cy="4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zeros()</a:t>
            </a:r>
            <a:r>
              <a:rPr lang="zh-CN" altLang="en-US" dirty="0"/>
              <a:t>、 </a:t>
            </a:r>
            <a:r>
              <a:rPr lang="en-US" altLang="zh-CN" dirty="0"/>
              <a:t>ones()</a:t>
            </a:r>
          </a:p>
        </p:txBody>
      </p:sp>
      <p:sp>
        <p:nvSpPr>
          <p:cNvPr id="11" name="矩形 10"/>
          <p:cNvSpPr/>
          <p:nvPr/>
        </p:nvSpPr>
        <p:spPr>
          <a:xfrm>
            <a:off x="4860745" y="4311144"/>
            <a:ext cx="4167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np.zeros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((3,4))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array([[ 0.,  0.,  0.,  0.],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[ 0.,  0.,  0.,  0.],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[ 0.,  0.,  0.,  0.]])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05349" y="5352982"/>
            <a:ext cx="44124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np.ones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((4,3))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array([[ 1.,  1.,  1.],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[ 1.,  1.,  1.],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[ 1.,  1.,  1.],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[ 1.,  1.,  1.]])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12" grpId="0"/>
      <p:bldP spid="13" grpId="0" animBg="1"/>
      <p:bldP spid="10" grpId="0"/>
      <p:bldP spid="15" grpId="0"/>
      <p:bldP spid="11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多维数组运算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基本算数运算</a:t>
            </a:r>
            <a:endParaRPr lang="en-US" altLang="zh-CN" dirty="0"/>
          </a:p>
          <a:p>
            <a:r>
              <a:rPr lang="zh-CN" altLang="en-US" dirty="0"/>
              <a:t>函数运算</a:t>
            </a:r>
          </a:p>
        </p:txBody>
      </p:sp>
    </p:spTree>
    <p:extLst>
      <p:ext uri="{BB962C8B-B14F-4D97-AF65-F5344CB8AC3E}">
        <p14:creationId xmlns:p14="http://schemas.microsoft.com/office/powerpoint/2010/main" val="15558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二维数组与标量运算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158990" cy="51689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为所有同学的所有课程成绩增加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74320" y="1859340"/>
            <a:ext cx="518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637155" algn="ctr"/>
              </a:tabLs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 + 5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637155" algn="ctr"/>
              </a:tabLs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array([[75, 90, 82, 95, 87, 89, 94],	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[65, 69, 85, 80, 85, 97, 95],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[95, 98, 93, 92, 91, 95, 96],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[85, 87, 96, 93, 88, 91, 85],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[93, 77, 83, 95, 96, 78, 85]])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628650" y="4633623"/>
            <a:ext cx="1304381" cy="2379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等价于</a:t>
            </a:r>
          </a:p>
        </p:txBody>
      </p:sp>
      <p:sp>
        <p:nvSpPr>
          <p:cNvPr id="9" name="矩形 8"/>
          <p:cNvSpPr/>
          <p:nvPr/>
        </p:nvSpPr>
        <p:spPr>
          <a:xfrm>
            <a:off x="2411403" y="3528215"/>
            <a:ext cx="642779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a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np.ones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((5,7))*5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a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array([[ 5.,  5.,  5.,  5.,  5.,  5.,  5.],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[ 5.,  5.,  5.,  5.,  5.,  5.,  5.],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[ 5.,  5.,  5.,  5.,  5.,  5.,  5.],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[ 5.,  5.,  5.,  5.,  5.,  5.,  5.],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[ 5.,  5.,  5.,  5.,  5.,  5.,  5.]])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 + a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array([[ 75.,  90.,  82.,  95.,  87.,  89.,  94.],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[ 65.,  69.,  85.,  80.,  85.,  97.,  95.],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[ 95.,  98.,  93.,  92.,  91.,  95.,  96.],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[ 85.,  87.,  96.,  93.,  88.,  91.,  85.],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[ 93.,  77.,  83.,  95.,  96.,  78.,  85.]])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二维数组与一维数组运算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350" y="1577499"/>
            <a:ext cx="7810501" cy="854080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dirty="0"/>
              <a:t>每个科目基础分不同，为各科目增加相应的基础分。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953292" y="2318389"/>
            <a:ext cx="59224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bonus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np.array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([3,4,5,3,6,7,2])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 + bonus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array([[73, 89, 82, 93, 88, 91, 91],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[63, 68, 85, 78, 86, 99, 92],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[93, 97, 93, 90, 92, 97, 93],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[83, 86, 96, 91, 89, 93, 82],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[91, 76, 83, 93, 97, 80, 82]])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28650" y="4411194"/>
            <a:ext cx="7394121" cy="586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修改选定数据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231392" y="5120742"/>
            <a:ext cx="72839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scores[names == '</a:t>
            </a: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肖良英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subjects == 'English'] 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array([64])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scores[names == '</a:t>
            </a: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肖良英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subjects == 'English'] + 5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array([69])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6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箱须图（</a:t>
            </a:r>
            <a:r>
              <a:rPr lang="en-US" altLang="zh-CN" dirty="0"/>
              <a:t>Box plot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629253" cy="982862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Pandas</a:t>
            </a:r>
            <a:r>
              <a:rPr lang="zh-CN" altLang="en-US" dirty="0"/>
              <a:t>提供专门绘制箱须图的函数</a:t>
            </a:r>
            <a:r>
              <a:rPr lang="en-US" altLang="zh-CN" dirty="0"/>
              <a:t>boxplot</a:t>
            </a:r>
          </a:p>
          <a:p>
            <a:pPr lvl="1"/>
            <a:r>
              <a:rPr lang="zh-CN" altLang="en-US" dirty="0"/>
              <a:t>方便将观察样本按照其他特征进行分组对比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D43409-7D6A-425D-B6D1-8C7335A333C2}"/>
              </a:ext>
            </a:extLst>
          </p:cNvPr>
          <p:cNvSpPr/>
          <p:nvPr/>
        </p:nvSpPr>
        <p:spPr>
          <a:xfrm>
            <a:off x="628650" y="2353167"/>
            <a:ext cx="7116318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DataFrame.boxplot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 by, 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72ACB6-9199-427B-AD51-5E2903232C97}"/>
              </a:ext>
            </a:extLst>
          </p:cNvPr>
          <p:cNvSpPr txBox="1">
            <a:spLocks/>
          </p:cNvSpPr>
          <p:nvPr/>
        </p:nvSpPr>
        <p:spPr>
          <a:xfrm>
            <a:off x="704848" y="3832538"/>
            <a:ext cx="7761575" cy="476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4-10</a:t>
            </a:r>
            <a:r>
              <a:rPr lang="zh-CN" altLang="en-US" dirty="0"/>
              <a:t>：从</a:t>
            </a:r>
            <a:r>
              <a:rPr lang="en-US" altLang="zh-CN" dirty="0"/>
              <a:t>students.csv</a:t>
            </a:r>
            <a:r>
              <a:rPr lang="zh-CN" altLang="en-US" dirty="0"/>
              <a:t>中读取学生数据，按性别绘制学生成绩的箱须图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557490-6B41-481E-BF1A-BB5EFABD43DC}"/>
              </a:ext>
            </a:extLst>
          </p:cNvPr>
          <p:cNvGraphicFramePr>
            <a:graphicFrameLocks noGrp="1"/>
          </p:cNvGraphicFramePr>
          <p:nvPr/>
        </p:nvGraphicFramePr>
        <p:xfrm>
          <a:off x="1558399" y="2833569"/>
          <a:ext cx="3619500" cy="484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869">
                  <a:extLst>
                    <a:ext uri="{9D8B030D-6E8A-4147-A177-3AD203B41FA5}">
                      <a16:colId xmlns:a16="http://schemas.microsoft.com/office/drawing/2014/main" val="2039347462"/>
                    </a:ext>
                  </a:extLst>
                </a:gridCol>
                <a:gridCol w="2638631">
                  <a:extLst>
                    <a:ext uri="{9D8B030D-6E8A-4147-A177-3AD203B41FA5}">
                      <a16:colId xmlns:a16="http://schemas.microsoft.com/office/drawing/2014/main" val="1087205597"/>
                    </a:ext>
                  </a:extLst>
                </a:gridCol>
              </a:tblGrid>
              <a:tr h="2727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参数说明：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468117"/>
                  </a:ext>
                </a:extLst>
              </a:tr>
              <a:tr h="2121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by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用于分组的列名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504284"/>
                  </a:ext>
                </a:extLst>
              </a:tr>
            </a:tbl>
          </a:graphicData>
        </a:graphic>
      </p:graphicFrame>
      <p:sp>
        <p:nvSpPr>
          <p:cNvPr id="11" name="文本框 7">
            <a:extLst>
              <a:ext uri="{FF2B5EF4-FFF2-40B4-BE49-F238E27FC236}">
                <a16:creationId xmlns:a16="http://schemas.microsoft.com/office/drawing/2014/main" id="{DAA68C23-55F4-4B19-8EA5-30D9CD04BD64}"/>
              </a:ext>
            </a:extLst>
          </p:cNvPr>
          <p:cNvSpPr txBox="1"/>
          <p:nvPr/>
        </p:nvSpPr>
        <p:spPr>
          <a:xfrm>
            <a:off x="821822" y="4425352"/>
            <a:ext cx="3671237" cy="577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('data\students.csv')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stdata1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[[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Gender'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'Score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]]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stdata1.boxplot(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by='Gender',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=(6,6))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BA42FF7-FBAA-4CFC-91E8-436E673A28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9844" y="4437380"/>
            <a:ext cx="2034540" cy="2055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线形标注 2 12">
            <a:extLst>
              <a:ext uri="{FF2B5EF4-FFF2-40B4-BE49-F238E27FC236}">
                <a16:creationId xmlns:a16="http://schemas.microsoft.com/office/drawing/2014/main" id="{08A67AAF-2528-4F26-90E4-9A8B5DA0CC7C}"/>
              </a:ext>
            </a:extLst>
          </p:cNvPr>
          <p:cNvSpPr/>
          <p:nvPr/>
        </p:nvSpPr>
        <p:spPr>
          <a:xfrm>
            <a:off x="2225889" y="5840228"/>
            <a:ext cx="2115866" cy="422402"/>
          </a:xfrm>
          <a:prstGeom prst="borderCallout2">
            <a:avLst>
              <a:gd name="adj1" fmla="val 20191"/>
              <a:gd name="adj2" fmla="val -1461"/>
              <a:gd name="adj3" fmla="val 22102"/>
              <a:gd name="adj4" fmla="val -28162"/>
              <a:gd name="adj5" fmla="val -265873"/>
              <a:gd name="adj6" fmla="val -44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Dataframe</a:t>
            </a:r>
            <a:r>
              <a:rPr lang="zh-CN" altLang="en-US" sz="1400" dirty="0"/>
              <a:t>对象要包括绘制列和分组列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419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build="p"/>
      <p:bldP spid="11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23851"/>
            <a:ext cx="7886700" cy="515983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“</a:t>
            </a:r>
            <a:r>
              <a:rPr lang="zh-CN" altLang="en-US" dirty="0"/>
              <a:t>大润发”、“沃尔玛”、“联华”和“农工商”四个超市都卖苹果、香蕉、桔子和芒果四种水果。使用</a:t>
            </a:r>
            <a:r>
              <a:rPr lang="en-US" altLang="zh-CN" dirty="0" err="1"/>
              <a:t>NumPy</a:t>
            </a:r>
            <a:r>
              <a:rPr lang="zh-CN" altLang="en-US" dirty="0"/>
              <a:t>的</a:t>
            </a:r>
            <a:r>
              <a:rPr lang="en-US" altLang="zh-CN" dirty="0" err="1"/>
              <a:t>ndarray</a:t>
            </a:r>
            <a:r>
              <a:rPr lang="zh-CN" altLang="en-US" dirty="0"/>
              <a:t>实现以下功能。</a:t>
            </a:r>
          </a:p>
          <a:p>
            <a:pPr marL="514350" indent="-514350">
              <a:lnSpc>
                <a:spcPct val="110000"/>
              </a:lnSpc>
              <a:buFont typeface="+mj-lt"/>
              <a:buAutoNum type="alphaLcParenR"/>
            </a:pPr>
            <a:r>
              <a:rPr lang="zh-CN" altLang="en-US" dirty="0"/>
              <a:t>创建</a:t>
            </a:r>
            <a:r>
              <a:rPr lang="en-US" altLang="zh-CN" dirty="0"/>
              <a:t>2</a:t>
            </a:r>
            <a:r>
              <a:rPr lang="zh-CN" altLang="en-US" dirty="0"/>
              <a:t>个一维数组分别存储超市名称和水果名称；</a:t>
            </a:r>
          </a:p>
          <a:p>
            <a:pPr marL="514350" indent="-514350">
              <a:lnSpc>
                <a:spcPct val="110000"/>
              </a:lnSpc>
              <a:buFont typeface="+mj-lt"/>
              <a:buAutoNum type="alphaLcParenR"/>
            </a:pPr>
            <a:r>
              <a:rPr lang="zh-CN" altLang="en-US" dirty="0"/>
              <a:t>创建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4×4</a:t>
            </a:r>
            <a:r>
              <a:rPr lang="zh-CN" altLang="en-US" dirty="0"/>
              <a:t>的二维数组存储不同超市的水果价格，其中价格由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范围内的随机数生成；</a:t>
            </a:r>
          </a:p>
          <a:p>
            <a:pPr marL="514350" indent="-514350">
              <a:lnSpc>
                <a:spcPct val="110000"/>
              </a:lnSpc>
              <a:buFont typeface="+mj-lt"/>
              <a:buAutoNum type="alphaLcParenR"/>
            </a:pPr>
            <a:r>
              <a:rPr lang="zh-CN" altLang="en-US" dirty="0"/>
              <a:t>选择“大润发”的苹果和“联华”的香蕉，并将价格增加</a:t>
            </a:r>
            <a:r>
              <a:rPr lang="en-US" altLang="zh-CN" dirty="0"/>
              <a:t>1</a:t>
            </a:r>
            <a:r>
              <a:rPr lang="zh-CN" altLang="en-US" dirty="0"/>
              <a:t>元；</a:t>
            </a:r>
          </a:p>
          <a:p>
            <a:pPr marL="514350" indent="-514350">
              <a:lnSpc>
                <a:spcPct val="110000"/>
              </a:lnSpc>
              <a:buFont typeface="+mj-lt"/>
              <a:buAutoNum type="alphaLcParenR"/>
            </a:pPr>
            <a:r>
              <a:rPr lang="en-US" altLang="zh-CN" dirty="0"/>
              <a:t> “</a:t>
            </a:r>
            <a:r>
              <a:rPr lang="zh-CN" altLang="en-US" dirty="0"/>
              <a:t>农工商”水果大减价，所有水果价格减少</a:t>
            </a:r>
            <a:r>
              <a:rPr lang="en-US" altLang="zh-CN" dirty="0"/>
              <a:t>2</a:t>
            </a:r>
            <a:r>
              <a:rPr lang="zh-CN" altLang="en-US" dirty="0"/>
              <a:t>元；</a:t>
            </a:r>
          </a:p>
          <a:p>
            <a:pPr marL="514350" indent="-514350">
              <a:lnSpc>
                <a:spcPct val="110000"/>
              </a:lnSpc>
              <a:buFont typeface="+mj-lt"/>
              <a:buAutoNum type="alphaLcParenR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统计四个超市苹果和芒果的销售均价；</a:t>
            </a:r>
          </a:p>
          <a:p>
            <a:pPr marL="514350" indent="-514350">
              <a:lnSpc>
                <a:spcPct val="110000"/>
              </a:lnSpc>
              <a:buFont typeface="+mj-lt"/>
              <a:buAutoNum type="alphaLcParenR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找出桔子价格最贵的超市名称（不是编号）。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52825" y="843756"/>
            <a:ext cx="559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打包提交名为：</a:t>
            </a:r>
            <a:r>
              <a:rPr lang="en-US" altLang="zh-CN" dirty="0"/>
              <a:t>“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-Data-2-1.zip”</a:t>
            </a:r>
          </a:p>
        </p:txBody>
      </p:sp>
    </p:spTree>
    <p:extLst>
      <p:ext uri="{BB962C8B-B14F-4D97-AF65-F5344CB8AC3E}">
        <p14:creationId xmlns:p14="http://schemas.microsoft.com/office/powerpoint/2010/main" val="2930080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多维数组运算</a:t>
            </a:r>
            <a:r>
              <a:rPr lang="en-US" altLang="zh-CN" dirty="0"/>
              <a:t>-</a:t>
            </a:r>
            <a:r>
              <a:rPr lang="zh-CN" altLang="en-US" dirty="0"/>
              <a:t>通用函数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6923859" cy="516890"/>
          </a:xfrm>
        </p:spPr>
        <p:txBody>
          <a:bodyPr>
            <a:normAutofit/>
          </a:bodyPr>
          <a:lstStyle/>
          <a:p>
            <a:r>
              <a:rPr lang="zh-CN" altLang="en-US" dirty="0"/>
              <a:t>一元，</a:t>
            </a:r>
            <a:r>
              <a:rPr lang="en-US" altLang="zh-CN" dirty="0"/>
              <a:t>1</a:t>
            </a:r>
            <a:r>
              <a:rPr lang="zh-CN" altLang="en-US" dirty="0"/>
              <a:t>个输入数组，返回</a:t>
            </a:r>
            <a:r>
              <a:rPr lang="en-US" altLang="zh-CN" dirty="0"/>
              <a:t>1</a:t>
            </a:r>
            <a:r>
              <a:rPr lang="zh-CN" altLang="en-US" dirty="0"/>
              <a:t>个数组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4400" y="2129243"/>
          <a:ext cx="7600950" cy="4454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4301">
                  <a:extLst>
                    <a:ext uri="{9D8B030D-6E8A-4147-A177-3AD203B41FA5}">
                      <a16:colId xmlns:a16="http://schemas.microsoft.com/office/drawing/2014/main" val="3569740579"/>
                    </a:ext>
                  </a:extLst>
                </a:gridCol>
                <a:gridCol w="5506649">
                  <a:extLst>
                    <a:ext uri="{9D8B030D-6E8A-4147-A177-3AD203B41FA5}">
                      <a16:colId xmlns:a16="http://schemas.microsoft.com/office/drawing/2014/main" val="423098851"/>
                    </a:ext>
                  </a:extLst>
                </a:gridCol>
              </a:tblGrid>
              <a:tr h="416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函数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6345085"/>
                  </a:ext>
                </a:extLst>
              </a:tr>
              <a:tr h="416602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abs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fabs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计算整数、浮点数或复数的绝对值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274616"/>
                  </a:ext>
                </a:extLst>
              </a:tr>
              <a:tr h="416602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sqrt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计算各元素的平方根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1092024"/>
                  </a:ext>
                </a:extLst>
              </a:tr>
              <a:tr h="416602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square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计算各元素的平方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1870559"/>
                  </a:ext>
                </a:extLst>
              </a:tr>
              <a:tr h="416602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计算各元素的指数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399746"/>
                  </a:ext>
                </a:extLst>
              </a:tr>
              <a:tr h="416602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log10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自然对数、底数为</a:t>
                      </a:r>
                      <a:r>
                        <a:rPr lang="en-US" sz="1600">
                          <a:effectLst/>
                        </a:rPr>
                        <a:t>10</a:t>
                      </a:r>
                      <a:r>
                        <a:rPr lang="zh-CN" sz="1600">
                          <a:effectLst/>
                        </a:rPr>
                        <a:t>的</a:t>
                      </a:r>
                      <a:r>
                        <a:rPr lang="en-US" sz="1600">
                          <a:effectLst/>
                        </a:rPr>
                        <a:t>log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39577"/>
                  </a:ext>
                </a:extLst>
              </a:tr>
              <a:tr h="416602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sign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计算各元素的正负号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186691"/>
                  </a:ext>
                </a:extLst>
              </a:tr>
              <a:tr h="416602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ceil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计算各元素的</a:t>
                      </a:r>
                      <a:r>
                        <a:rPr lang="en-US" sz="1600">
                          <a:effectLst/>
                        </a:rPr>
                        <a:t>ceiling</a:t>
                      </a:r>
                      <a:r>
                        <a:rPr lang="zh-CN" sz="1600">
                          <a:effectLst/>
                        </a:rPr>
                        <a:t>值，即大于等于该值的最小整数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5823508"/>
                  </a:ext>
                </a:extLst>
              </a:tr>
              <a:tr h="416602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floor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计算各元素的</a:t>
                      </a:r>
                      <a:r>
                        <a:rPr lang="en-US" sz="1600">
                          <a:effectLst/>
                        </a:rPr>
                        <a:t>floor</a:t>
                      </a:r>
                      <a:r>
                        <a:rPr lang="zh-CN" sz="1600">
                          <a:effectLst/>
                        </a:rPr>
                        <a:t>值，即小于等于该值的最大整数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4226287"/>
                  </a:ext>
                </a:extLst>
              </a:tr>
              <a:tr h="7050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cos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cosh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sin </a:t>
                      </a:r>
                      <a:endParaRPr lang="zh-CN" sz="16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sinh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tan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tanh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普通和双曲型三角函数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816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通用函数</a:t>
            </a:r>
            <a:r>
              <a:rPr lang="en-US" altLang="zh-CN" dirty="0"/>
              <a:t>-</a:t>
            </a:r>
            <a:r>
              <a:rPr lang="zh-CN" altLang="en-US" dirty="0"/>
              <a:t>二元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5016681" cy="51689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2</a:t>
            </a:r>
            <a:r>
              <a:rPr lang="zh-CN" altLang="en-US" dirty="0"/>
              <a:t>个输入数组，返回</a:t>
            </a:r>
            <a:r>
              <a:rPr lang="en-US" altLang="zh-CN" dirty="0"/>
              <a:t>1</a:t>
            </a:r>
            <a:r>
              <a:rPr lang="zh-CN" altLang="en-US" dirty="0"/>
              <a:t>个数组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6023" y="2129249"/>
          <a:ext cx="7679327" cy="4126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0491">
                  <a:extLst>
                    <a:ext uri="{9D8B030D-6E8A-4147-A177-3AD203B41FA5}">
                      <a16:colId xmlns:a16="http://schemas.microsoft.com/office/drawing/2014/main" val="2761555992"/>
                    </a:ext>
                  </a:extLst>
                </a:gridCol>
                <a:gridCol w="5478836">
                  <a:extLst>
                    <a:ext uri="{9D8B030D-6E8A-4147-A177-3AD203B41FA5}">
                      <a16:colId xmlns:a16="http://schemas.microsoft.com/office/drawing/2014/main" val="3451397747"/>
                    </a:ext>
                  </a:extLst>
                </a:gridCol>
              </a:tblGrid>
              <a:tr h="42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函数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7228269"/>
                  </a:ext>
                </a:extLst>
              </a:tr>
              <a:tr h="4276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将数据中对应的元素相加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0293582"/>
                  </a:ext>
                </a:extLst>
              </a:tr>
              <a:tr h="4276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subtract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从第一个数组中减去第二个数组中的元素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3085208"/>
                  </a:ext>
                </a:extLst>
              </a:tr>
              <a:tr h="4276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multiply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数组元素相乘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210970"/>
                  </a:ext>
                </a:extLst>
              </a:tr>
              <a:tr h="4089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divide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数组对应元素相除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2524155"/>
                  </a:ext>
                </a:extLst>
              </a:tr>
              <a:tr h="7237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power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对第一个数组中的元素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zh-CN" sz="1600" dirty="0">
                          <a:effectLst/>
                        </a:rPr>
                        <a:t>，根据第二个数组中的相应元素</a:t>
                      </a:r>
                      <a:r>
                        <a:rPr lang="en-US" sz="1600" dirty="0">
                          <a:effectLst/>
                        </a:rPr>
                        <a:t>B</a:t>
                      </a:r>
                      <a:r>
                        <a:rPr lang="zh-CN" sz="1600" dirty="0">
                          <a:effectLst/>
                        </a:rPr>
                        <a:t>，计算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en-US" sz="1600" baseline="30000" dirty="0">
                          <a:effectLst/>
                        </a:rPr>
                        <a:t>B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7055173"/>
                  </a:ext>
                </a:extLst>
              </a:tr>
              <a:tr h="4276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元素级的求模运算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8679987"/>
                  </a:ext>
                </a:extLst>
              </a:tr>
              <a:tr h="4276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copysign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将第二个数组中的值的符号复制给第一个数组中的值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308713"/>
                  </a:ext>
                </a:extLst>
              </a:tr>
              <a:tr h="4276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equal,not_equal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执行元素级的比较运算，产生布尔型数组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364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0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通用函数</a:t>
            </a:r>
            <a:r>
              <a:rPr lang="en-US" altLang="zh-CN" dirty="0"/>
              <a:t>-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158990" cy="40127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zh-CN" altLang="en-US" dirty="0"/>
              <a:t>将同学的考试成绩转换成整数形式的十分制分数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704850" y="4288293"/>
            <a:ext cx="5983334" cy="401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为每个同学的分数减去</a:t>
            </a:r>
            <a:r>
              <a:rPr lang="en-US" altLang="zh-CN" dirty="0"/>
              <a:t>3</a:t>
            </a:r>
            <a:r>
              <a:rPr lang="zh-CN" altLang="en-US" dirty="0"/>
              <a:t>分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79570" y="1849657"/>
            <a:ext cx="65745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np.floor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(scores/10)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array([[ 7.,  8.,  7.,  9.,  8.,  8.,  8.],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[ 6.,  6.,  8.,  7.,  8.,  9.,  9.],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[ 9.,  9.,  8.,  8.,  8.,  9.,  9.],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[ 8.,  8.,  9.,  8.,  8.,  8.,  8.],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[ 8.,  7.,  7.,  9.,  9.,  7.,  8.]])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4576" y="4841419"/>
            <a:ext cx="58896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np.subtract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(scores, 3)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array([[67, 82, 74, 87, 79, 81, 86],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[57, 61, 77, 72, 77, 89, 87],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[87, 90, 85, 84, 83, 87, 88],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[77, 79, 88, 85, 80, 83, 77],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[85, 69, 75, 87, 88, 70, 77]])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聚合函数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629253" cy="79556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支持在行、列或者全体数组元素上的聚集函数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16773" y="1961002"/>
          <a:ext cx="5532667" cy="2445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372">
                  <a:extLst>
                    <a:ext uri="{9D8B030D-6E8A-4147-A177-3AD203B41FA5}">
                      <a16:colId xmlns:a16="http://schemas.microsoft.com/office/drawing/2014/main" val="3105493132"/>
                    </a:ext>
                  </a:extLst>
                </a:gridCol>
                <a:gridCol w="3947295">
                  <a:extLst>
                    <a:ext uri="{9D8B030D-6E8A-4147-A177-3AD203B41FA5}">
                      <a16:colId xmlns:a16="http://schemas.microsoft.com/office/drawing/2014/main" val="35987485"/>
                    </a:ext>
                  </a:extLst>
                </a:gridCol>
              </a:tblGrid>
              <a:tr h="326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函数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描述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8985763"/>
                  </a:ext>
                </a:extLst>
              </a:tr>
              <a:tr h="326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sum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求和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560749"/>
                  </a:ext>
                </a:extLst>
              </a:tr>
              <a:tr h="326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算</a:t>
                      </a:r>
                      <a:r>
                        <a:rPr lang="zh-CN" altLang="en-US" sz="1600" dirty="0">
                          <a:effectLst/>
                        </a:rPr>
                        <a:t>术</a:t>
                      </a:r>
                      <a:r>
                        <a:rPr lang="zh-CN" sz="1600" dirty="0">
                          <a:effectLst/>
                        </a:rPr>
                        <a:t>平均值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788691"/>
                  </a:ext>
                </a:extLst>
              </a:tr>
              <a:tr h="326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min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max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最大值和最小值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4129049"/>
                  </a:ext>
                </a:extLst>
              </a:tr>
              <a:tr h="326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argmin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argmax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最大值和最小值的索引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917707"/>
                  </a:ext>
                </a:extLst>
              </a:tr>
              <a:tr h="326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cumsum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从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开始向前累加各元素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5043964"/>
                  </a:ext>
                </a:extLst>
              </a:tr>
              <a:tr h="326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cumprod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从</a:t>
                      </a:r>
                      <a:r>
                        <a:rPr lang="en-US" sz="1600" dirty="0">
                          <a:effectLst/>
                        </a:rPr>
                        <a:t>1</a:t>
                      </a:r>
                      <a:r>
                        <a:rPr lang="zh-CN" sz="1600" dirty="0">
                          <a:effectLst/>
                        </a:rPr>
                        <a:t>开始向前累乘各元素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282815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900792" y="4800250"/>
            <a:ext cx="2965813" cy="354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统计不同科目的成绩总分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183106" y="4534750"/>
            <a:ext cx="4688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scores.sum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(axis = 0)     #</a:t>
            </a: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按列求和</a:t>
            </a: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array([388, 396, 414, 430, 422, 425, 430])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00792" y="5365747"/>
            <a:ext cx="3880213" cy="513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求“王微”所有课程成绩的平均分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00792" y="5862778"/>
            <a:ext cx="4152792" cy="400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查询英语考试成绩最高同学的姓名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582640" y="5465598"/>
            <a:ext cx="4289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scores[names == '</a:t>
            </a: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王微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'].mean()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82.428571428571431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92472" y="6217282"/>
            <a:ext cx="6608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names[scores[:,subjects == 'English'].argmax()]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方绮雯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19" y="213276"/>
            <a:ext cx="3166131" cy="10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7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随机数组生成函数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158990" cy="51689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err="1"/>
              <a:t>np.random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5712" y="2399617"/>
          <a:ext cx="6554071" cy="28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0529">
                  <a:extLst>
                    <a:ext uri="{9D8B030D-6E8A-4147-A177-3AD203B41FA5}">
                      <a16:colId xmlns:a16="http://schemas.microsoft.com/office/drawing/2014/main" val="1708898162"/>
                    </a:ext>
                  </a:extLst>
                </a:gridCol>
                <a:gridCol w="4823542">
                  <a:extLst>
                    <a:ext uri="{9D8B030D-6E8A-4147-A177-3AD203B41FA5}">
                      <a16:colId xmlns:a16="http://schemas.microsoft.com/office/drawing/2014/main" val="1999005044"/>
                    </a:ext>
                  </a:extLst>
                </a:gridCol>
              </a:tblGrid>
              <a:tr h="365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函数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0152013"/>
                  </a:ext>
                </a:extLst>
              </a:tr>
              <a:tr h="3651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random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随机产生</a:t>
                      </a:r>
                      <a:r>
                        <a:rPr lang="en-US" sz="1600" dirty="0">
                          <a:effectLst/>
                        </a:rPr>
                        <a:t>[0,1)</a:t>
                      </a:r>
                      <a:r>
                        <a:rPr lang="zh-CN" sz="1600" dirty="0">
                          <a:effectLst/>
                        </a:rPr>
                        <a:t>之间的浮点值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7532021"/>
                  </a:ext>
                </a:extLst>
              </a:tr>
              <a:tr h="3651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randint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随机生成给定范围内的一组整数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4503408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uniform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随机生成给定范围内服从均匀分布的一组浮点数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2734316"/>
                  </a:ext>
                </a:extLst>
              </a:tr>
              <a:tr h="6133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choice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在给定的序列内随机选择元素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3718377"/>
                  </a:ext>
                </a:extLst>
              </a:tr>
              <a:tr h="7302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normal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随机生成一组服从给定均值和方差的正态分布随机数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121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2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随机数组生成函数</a:t>
            </a:r>
            <a:r>
              <a:rPr lang="en-US" altLang="zh-CN" dirty="0"/>
              <a:t>-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158990" cy="1197388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dirty="0"/>
              <a:t>模块生成由</a:t>
            </a:r>
            <a:r>
              <a:rPr lang="en-US" altLang="zh-CN" dirty="0"/>
              <a:t>10</a:t>
            </a:r>
            <a:r>
              <a:rPr lang="zh-CN" altLang="en-US" dirty="0"/>
              <a:t>个随机整数组成的一维数组，整数的取值范围从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5</a:t>
            </a:r>
          </a:p>
          <a:p>
            <a:pPr lvl="1"/>
            <a:r>
              <a:rPr lang="en-US" altLang="zh-CN" dirty="0" err="1"/>
              <a:t>randint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C00000"/>
                </a:solidFill>
              </a:rPr>
              <a:t>start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C00000"/>
                </a:solidFill>
              </a:rPr>
              <a:t>end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C00000"/>
                </a:solidFill>
              </a:rPr>
              <a:t>size</a:t>
            </a:r>
            <a:r>
              <a:rPr lang="en-US" altLang="zh-CN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2852928" y="2661698"/>
            <a:ext cx="5886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np.random.randint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(0,6,10)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array([5, 5, 0, 2, 4, 3, 1, 2, 5, 4])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04850" y="3536950"/>
            <a:ext cx="7341870" cy="865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生成服从均值为</a:t>
            </a:r>
            <a:r>
              <a:rPr lang="en-US" altLang="zh-CN" dirty="0"/>
              <a:t>0</a:t>
            </a:r>
            <a:r>
              <a:rPr lang="zh-CN" altLang="en-US" dirty="0"/>
              <a:t>、方差为</a:t>
            </a:r>
            <a:r>
              <a:rPr lang="en-US" altLang="zh-CN" dirty="0"/>
              <a:t>1</a:t>
            </a:r>
            <a:r>
              <a:rPr lang="zh-CN" altLang="en-US" dirty="0"/>
              <a:t>的服从</a:t>
            </a:r>
            <a:r>
              <a:rPr lang="zh-CN" altLang="en-US" b="1" dirty="0">
                <a:solidFill>
                  <a:srgbClr val="C00000"/>
                </a:solidFill>
              </a:rPr>
              <a:t>正态分布</a:t>
            </a:r>
            <a:r>
              <a:rPr lang="zh-CN" altLang="en-US" dirty="0"/>
              <a:t>的</a:t>
            </a:r>
            <a:r>
              <a:rPr lang="en-US" altLang="zh-CN" dirty="0"/>
              <a:t>4×5</a:t>
            </a:r>
            <a:r>
              <a:rPr lang="zh-CN" altLang="en-US" dirty="0"/>
              <a:t>二维数组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70441" y="5472507"/>
            <a:ext cx="814490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np.random.normal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( 0,1, size = (4,5) )</a:t>
            </a:r>
            <a:endParaRPr lang="zh-CN" altLang="zh-CN" sz="1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array([[ 0.50293855, -0.65924346,  1.10370417,  0.97295644, -0.94182097],</a:t>
            </a:r>
            <a:endParaRPr lang="zh-CN" altLang="zh-CN" sz="14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[-0.10743896, -0.62138498, -0.70710979, -0.31265519, -0.10357636],</a:t>
            </a:r>
            <a:endParaRPr lang="zh-CN" altLang="zh-CN" sz="14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[ 1.32282187,  0.91143092, -1.1728774 ,  0.51703585, -1.38091545],</a:t>
            </a:r>
            <a:endParaRPr lang="zh-CN" altLang="zh-CN" sz="14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[-2.02050138, -0.936194  ,  1.47082363,  1.73261098, -0.42447148]])</a:t>
            </a:r>
            <a:endParaRPr lang="zh-CN" altLang="zh-CN" sz="14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9" name="图片 8" descr="微信图片_201801151020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5990" y="3916722"/>
            <a:ext cx="2633345" cy="171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思考与练习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46490"/>
            <a:ext cx="7886700" cy="3665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将</a:t>
            </a:r>
            <a:r>
              <a:rPr lang="en-US" altLang="zh-CN" dirty="0"/>
              <a:t>scores</a:t>
            </a:r>
            <a:r>
              <a:rPr lang="zh-CN" altLang="en-US" dirty="0"/>
              <a:t>数组中所有同学的英语成绩减去</a:t>
            </a:r>
            <a:r>
              <a:rPr lang="en-US" altLang="zh-CN" dirty="0"/>
              <a:t>3</a:t>
            </a:r>
            <a:r>
              <a:rPr lang="zh-CN" altLang="en-US" dirty="0"/>
              <a:t>分并显示。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统计</a:t>
            </a:r>
            <a:r>
              <a:rPr lang="en-US" altLang="zh-CN" dirty="0"/>
              <a:t>scores</a:t>
            </a:r>
            <a:r>
              <a:rPr lang="zh-CN" altLang="en-US" dirty="0"/>
              <a:t>数组中每名同学所有科目的平均分并显示。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使用随机函数生成</a:t>
            </a:r>
            <a:r>
              <a:rPr lang="en-US" altLang="zh-CN" dirty="0"/>
              <a:t>[-1,1]</a:t>
            </a:r>
            <a:r>
              <a:rPr lang="zh-CN" altLang="en-US" dirty="0"/>
              <a:t>之间服从均匀分布的</a:t>
            </a:r>
            <a:r>
              <a:rPr lang="en-US" altLang="zh-CN" dirty="0"/>
              <a:t>3×4</a:t>
            </a:r>
            <a:r>
              <a:rPr lang="zh-CN" altLang="en-US" dirty="0"/>
              <a:t>二维数组，并计算所有元素的和。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368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案例：随机游走轨迹模拟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25582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随机游走（</a:t>
            </a:r>
            <a:r>
              <a:rPr lang="en-US" altLang="zh-CN" dirty="0"/>
              <a:t>Random Walk</a:t>
            </a:r>
            <a:r>
              <a:rPr lang="zh-CN" altLang="en-US" dirty="0"/>
              <a:t>）又称随机游动或随机漫步</a:t>
            </a:r>
            <a:endParaRPr lang="en-US" altLang="zh-CN" dirty="0"/>
          </a:p>
          <a:p>
            <a:pPr lvl="1"/>
            <a:r>
              <a:rPr lang="zh-CN" altLang="en-US" dirty="0"/>
              <a:t>花粉的布朗运动、证券的涨跌</a:t>
            </a:r>
            <a:endParaRPr lang="en-US" altLang="zh-CN" dirty="0"/>
          </a:p>
          <a:p>
            <a:r>
              <a:rPr lang="zh-CN" altLang="en-US" dirty="0"/>
              <a:t>结合</a:t>
            </a:r>
            <a:r>
              <a:rPr lang="en-US" altLang="zh-CN" dirty="0" err="1"/>
              <a:t>NumPy</a:t>
            </a:r>
            <a:r>
              <a:rPr lang="zh-CN" altLang="en-US" dirty="0"/>
              <a:t>的随机数生成函数与</a:t>
            </a:r>
            <a:r>
              <a:rPr lang="en-US" altLang="zh-CN" dirty="0" err="1"/>
              <a:t>ndarray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初始位置：（</a:t>
            </a:r>
            <a:r>
              <a:rPr lang="en-US" altLang="zh-CN" dirty="0"/>
              <a:t>0, 0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每一步随机地沿着</a:t>
            </a:r>
            <a:r>
              <a:rPr lang="en-US" altLang="zh-CN" dirty="0"/>
              <a:t>x</a:t>
            </a:r>
            <a:r>
              <a:rPr lang="zh-CN" altLang="en-US" dirty="0"/>
              <a:t>轴方向左移或右移一个单位，</a:t>
            </a:r>
            <a:endParaRPr lang="en-US" altLang="zh-CN" dirty="0"/>
          </a:p>
          <a:p>
            <a:pPr lvl="1"/>
            <a:r>
              <a:rPr lang="zh-CN" altLang="en-US" dirty="0"/>
              <a:t>同时沿着</a:t>
            </a:r>
            <a:r>
              <a:rPr lang="en-US" altLang="zh-CN" dirty="0"/>
              <a:t>y</a:t>
            </a:r>
            <a:r>
              <a:rPr lang="zh-CN" altLang="en-US" dirty="0"/>
              <a:t>轴方向左移或右移一个单位</a:t>
            </a:r>
            <a:endParaRPr lang="en-US" altLang="zh-CN" dirty="0"/>
          </a:p>
          <a:p>
            <a:pPr lvl="1"/>
            <a:r>
              <a:rPr lang="zh-CN" altLang="en-US" dirty="0"/>
              <a:t>左移或者右移的概率是相等的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379" y="4769576"/>
            <a:ext cx="2742971" cy="19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模拟每步游走方向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3144"/>
            <a:ext cx="7886700" cy="22381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创建一个</a:t>
            </a:r>
            <a:r>
              <a:rPr lang="en-US" altLang="zh-CN" dirty="0"/>
              <a:t>2×n</a:t>
            </a:r>
            <a:r>
              <a:rPr lang="zh-CN" altLang="en-US" dirty="0"/>
              <a:t>的二维数组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行分别表示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轴上的运动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为移动总步数，每列记录一步</a:t>
            </a:r>
            <a:endParaRPr lang="en-US" altLang="zh-CN" dirty="0"/>
          </a:p>
          <a:p>
            <a:pPr lvl="1"/>
            <a:r>
              <a:rPr lang="zh-CN" altLang="en-US" dirty="0"/>
              <a:t>数组元素取值为</a:t>
            </a:r>
            <a:r>
              <a:rPr lang="en-US" altLang="zh-CN" dirty="0"/>
              <a:t>-1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假设某次随机游走走了</a:t>
            </a:r>
            <a:r>
              <a:rPr lang="en-US" altLang="zh-CN" dirty="0"/>
              <a:t>10</a:t>
            </a:r>
            <a:r>
              <a:rPr lang="zh-CN" altLang="en-US" dirty="0"/>
              <a:t>步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randint</a:t>
            </a:r>
            <a:r>
              <a:rPr lang="zh-CN" altLang="en-US" dirty="0"/>
              <a:t>函数随机生成每步走的方向</a:t>
            </a:r>
          </a:p>
        </p:txBody>
      </p:sp>
      <p:sp>
        <p:nvSpPr>
          <p:cNvPr id="5" name="矩形 4"/>
          <p:cNvSpPr/>
          <p:nvPr/>
        </p:nvSpPr>
        <p:spPr>
          <a:xfrm>
            <a:off x="275952" y="3828436"/>
            <a:ext cx="6844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steps = 10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rndwlk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np.random.randint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(0, 2, size = (2,steps))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rndwlk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 [[ 0, 1,  1, 1,  1, 1,  1,  0,  0,  1],</a:t>
            </a: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[ 0,  1,  0,  1,  0,  0,  0,  0, 1,  0]] )</a:t>
            </a:r>
          </a:p>
        </p:txBody>
      </p:sp>
      <p:sp>
        <p:nvSpPr>
          <p:cNvPr id="6" name="线形标注 2 5"/>
          <p:cNvSpPr/>
          <p:nvPr/>
        </p:nvSpPr>
        <p:spPr>
          <a:xfrm>
            <a:off x="404291" y="5508763"/>
            <a:ext cx="2369390" cy="430277"/>
          </a:xfrm>
          <a:prstGeom prst="borderCallout2">
            <a:avLst>
              <a:gd name="adj1" fmla="val -7269"/>
              <a:gd name="adj2" fmla="val 22204"/>
              <a:gd name="adj3" fmla="val -69992"/>
              <a:gd name="adj4" fmla="val 33048"/>
              <a:gd name="adj5" fmla="val -170070"/>
              <a:gd name="adj6" fmla="val 78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每次生成的方向不一样</a:t>
            </a:r>
            <a:endParaRPr lang="en-US" altLang="zh-CN" sz="1600" b="1" dirty="0"/>
          </a:p>
        </p:txBody>
      </p:sp>
      <p:sp>
        <p:nvSpPr>
          <p:cNvPr id="7" name="线形标注 2 6"/>
          <p:cNvSpPr/>
          <p:nvPr/>
        </p:nvSpPr>
        <p:spPr>
          <a:xfrm>
            <a:off x="5988014" y="1717832"/>
            <a:ext cx="2826802" cy="642924"/>
          </a:xfrm>
          <a:prstGeom prst="borderCallout2">
            <a:avLst>
              <a:gd name="adj1" fmla="val 47378"/>
              <a:gd name="adj2" fmla="val -483"/>
              <a:gd name="adj3" fmla="val 50276"/>
              <a:gd name="adj4" fmla="val -17997"/>
              <a:gd name="adj5" fmla="val 163650"/>
              <a:gd name="adj6" fmla="val -84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随机整数生成在</a:t>
            </a:r>
            <a:r>
              <a:rPr lang="en-US" altLang="zh-CN" sz="1600" b="1" dirty="0"/>
              <a:t>-1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之间有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个整数，如何跳掉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？</a:t>
            </a:r>
            <a:endParaRPr lang="en-US" altLang="zh-CN" sz="1600" b="1" dirty="0"/>
          </a:p>
        </p:txBody>
      </p:sp>
      <p:sp>
        <p:nvSpPr>
          <p:cNvPr id="8" name="矩形 7"/>
          <p:cNvSpPr/>
          <p:nvPr/>
        </p:nvSpPr>
        <p:spPr>
          <a:xfrm>
            <a:off x="2944368" y="5508763"/>
            <a:ext cx="59697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rndwlk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np.where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rndwlk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&gt;0, 1, -1 )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rndwlk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array([[-1,  1,  1,  1,  1,  1,  1, -1, -1,  1],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[-1,  1, -1,  1, -1, -1, -1, -1,  1, -1]])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6231853" y="3308622"/>
            <a:ext cx="2763779" cy="642924"/>
          </a:xfrm>
          <a:prstGeom prst="borderCallout2">
            <a:avLst>
              <a:gd name="adj1" fmla="val 47378"/>
              <a:gd name="adj2" fmla="val -483"/>
              <a:gd name="adj3" fmla="val 50276"/>
              <a:gd name="adj4" fmla="val -17997"/>
              <a:gd name="adj5" fmla="val 141978"/>
              <a:gd name="adj6" fmla="val -64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生成</a:t>
            </a:r>
            <a:r>
              <a:rPr lang="en-US" altLang="zh-CN" sz="1600" b="1" dirty="0"/>
              <a:t>0~1</a:t>
            </a:r>
            <a:r>
              <a:rPr lang="zh-CN" altLang="en-US" sz="1600" b="1" dirty="0"/>
              <a:t>之间的整数随机数，</a:t>
            </a:r>
            <a:endParaRPr lang="en-US" altLang="zh-CN" sz="1600" b="1" dirty="0"/>
          </a:p>
          <a:p>
            <a:r>
              <a:rPr lang="zh-CN" altLang="en-US" sz="1600" b="1" dirty="0"/>
              <a:t>然后将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转换为</a:t>
            </a:r>
            <a:r>
              <a:rPr lang="en-US" altLang="zh-CN" sz="1600" b="1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12835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D7029-DE7D-4A34-BA9C-7DD2DBC8E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help(</a:t>
            </a:r>
            <a:r>
              <a:rPr lang="en-US" altLang="zh-CN" dirty="0" err="1"/>
              <a:t>pd.merge</a:t>
            </a:r>
            <a:r>
              <a:rPr lang="en-US" altLang="zh-CN" dirty="0"/>
              <a:t>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help(XXX)</a:t>
            </a:r>
            <a:r>
              <a:rPr lang="zh-CN" altLang="en-US" dirty="0"/>
              <a:t>查询参数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DAA227-C3AF-420B-A45B-BCF177904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95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051" y="4313387"/>
            <a:ext cx="318643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计算每步游走后的位置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3144"/>
            <a:ext cx="7886700" cy="931862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步的位置为前</a:t>
            </a:r>
            <a:r>
              <a:rPr lang="en-US" altLang="zh-CN" dirty="0"/>
              <a:t>n-1</a:t>
            </a:r>
            <a:r>
              <a:rPr lang="zh-CN" altLang="en-US" dirty="0"/>
              <a:t>步位置</a:t>
            </a:r>
            <a:r>
              <a:rPr lang="en-US" altLang="zh-CN" dirty="0"/>
              <a:t>+</a:t>
            </a:r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步</a:t>
            </a:r>
            <a:endParaRPr lang="en-US" altLang="zh-CN" dirty="0"/>
          </a:p>
          <a:p>
            <a:pPr lvl="1"/>
            <a:r>
              <a:rPr lang="zh-CN" altLang="en-US" dirty="0"/>
              <a:t>累加和函数</a:t>
            </a:r>
            <a:r>
              <a:rPr lang="en-US" altLang="zh-CN" dirty="0" err="1"/>
              <a:t>cumsum</a:t>
            </a:r>
            <a:r>
              <a:rPr lang="en-US" altLang="zh-CN" dirty="0"/>
              <a:t>()</a:t>
            </a:r>
          </a:p>
        </p:txBody>
      </p:sp>
      <p:sp>
        <p:nvSpPr>
          <p:cNvPr id="9" name="线形标注 2 8"/>
          <p:cNvSpPr/>
          <p:nvPr/>
        </p:nvSpPr>
        <p:spPr>
          <a:xfrm>
            <a:off x="628650" y="5379533"/>
            <a:ext cx="3806681" cy="642924"/>
          </a:xfrm>
          <a:prstGeom prst="borderCallout2">
            <a:avLst>
              <a:gd name="adj1" fmla="val 55505"/>
              <a:gd name="adj2" fmla="val 101608"/>
              <a:gd name="adj3" fmla="val 27926"/>
              <a:gd name="adj4" fmla="val 117652"/>
              <a:gd name="adj5" fmla="val -2956"/>
              <a:gd name="adj6" fmla="val 173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实现方法，第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章，数据可视化时介绍</a:t>
            </a:r>
            <a:endParaRPr lang="en-US" altLang="zh-CN" sz="1600" b="1" dirty="0"/>
          </a:p>
        </p:txBody>
      </p:sp>
      <p:sp>
        <p:nvSpPr>
          <p:cNvPr id="4" name="矩形 3"/>
          <p:cNvSpPr/>
          <p:nvPr/>
        </p:nvSpPr>
        <p:spPr>
          <a:xfrm>
            <a:off x="628650" y="3234934"/>
            <a:ext cx="7886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position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rndwlk.cumsum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(axis = 1)  #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逐</a:t>
            </a: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列求累加和</a:t>
            </a: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position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array([[-1,  0,  1,  2,  3,  4,  5,  4,  3,  4],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[-1,  0, -1,  0, -1, -2, -3, -4, -3, -4]],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=int32)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8650" y="2413775"/>
            <a:ext cx="68145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rndwlk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array([[-1,  1,  1,  1,  1,  1,  1, -1, -1,  1],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[-1,  1, -1,  1, -1, -1, -1, -1,  1, -1]])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3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4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计算每步游走后距原点距离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3144"/>
                <a:ext cx="7886700" cy="9318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平面距离计算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3144"/>
                <a:ext cx="7886700" cy="931862"/>
              </a:xfrm>
              <a:blipFill>
                <a:blip r:embed="rId2"/>
                <a:stretch>
                  <a:fillRect l="-1391" t="-3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29218" y="2117289"/>
            <a:ext cx="8255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dists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np.sqrt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(position[0]**2 + position[1]**2)  #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sqrt</a:t>
            </a: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求平方根</a:t>
            </a: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dists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array([ 1.41421356,  0. , 1.41421356, 2. , 3.16227766,  4.47213595,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5.83095189,  5.65685425,  4.24264069,  5.65685425])</a:t>
            </a: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np.set_printoptions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(precision=4)</a:t>
            </a: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dists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array([ 1.4142,  0.,    1.4142,  2. ,    3.1623,  4.4721,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5.8310,  5.6569,  4.2426,  5.6569])</a:t>
            </a:r>
          </a:p>
          <a:p>
            <a:pPr algn="just">
              <a:spcAft>
                <a:spcPts val="0"/>
              </a:spcAft>
            </a:pP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258" y="4702612"/>
            <a:ext cx="54927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dists.max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 #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游走最远距离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6.3246</a:t>
            </a: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dists.min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 #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游走最远距离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zh-CN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．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dists.mean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 #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游走平均距离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3.3850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5872" y="6119725"/>
            <a:ext cx="59531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(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dists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dists.mean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()).sum()   #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超出平均距离</a:t>
            </a:r>
            <a:endParaRPr lang="zh-CN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  <a:endParaRPr lang="zh-CN" altLang="zh-CN" sz="16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4932369" y="4326615"/>
            <a:ext cx="3806681" cy="642924"/>
          </a:xfrm>
          <a:prstGeom prst="borderCallout2">
            <a:avLst>
              <a:gd name="adj1" fmla="val -1385"/>
              <a:gd name="adj2" fmla="val 48075"/>
              <a:gd name="adj3" fmla="val -83822"/>
              <a:gd name="adj4" fmla="val 29804"/>
              <a:gd name="adj5" fmla="val -166989"/>
              <a:gd name="adj6" fmla="val -14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浮点数小数位很多，可以设置显示位数</a:t>
            </a:r>
            <a:endParaRPr lang="en-US" altLang="zh-CN" sz="1600" b="1" dirty="0"/>
          </a:p>
          <a:p>
            <a:r>
              <a:rPr lang="zh-CN" altLang="en-US" sz="1600" b="1"/>
              <a:t>设置后，一直有效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43040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6" grpId="0"/>
      <p:bldP spid="7" grpId="0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23851"/>
            <a:ext cx="7886700" cy="493776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基于</a:t>
            </a:r>
            <a:r>
              <a:rPr lang="en-US" altLang="zh-CN" dirty="0"/>
              <a:t>2.3</a:t>
            </a:r>
            <a:r>
              <a:rPr lang="zh-CN" altLang="en-US" dirty="0"/>
              <a:t>节中随机游走的例子，使用</a:t>
            </a:r>
            <a:r>
              <a:rPr lang="en-US" altLang="zh-CN" dirty="0" err="1"/>
              <a:t>ndarray</a:t>
            </a:r>
            <a:r>
              <a:rPr lang="zh-CN" altLang="en-US" dirty="0"/>
              <a:t>和随机数生成函数模拟一个物体在三维空间随机游走的过程。</a:t>
            </a:r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/>
              <a:t>创建</a:t>
            </a:r>
            <a:r>
              <a:rPr lang="en-US" altLang="zh-CN" dirty="0"/>
              <a:t>3×10</a:t>
            </a:r>
            <a:r>
              <a:rPr lang="zh-CN" altLang="en-US" dirty="0"/>
              <a:t>的二维数组，记录物体每一步在三个轴向上的移动距离。在每个轴向的移动距离服从标准正态分布（期望为</a:t>
            </a:r>
            <a:r>
              <a:rPr lang="en-US" altLang="zh-CN" dirty="0"/>
              <a:t>0</a:t>
            </a:r>
            <a:r>
              <a:rPr lang="zh-CN" altLang="en-US" dirty="0"/>
              <a:t>，方差为</a:t>
            </a:r>
            <a:r>
              <a:rPr lang="en-US" altLang="zh-CN" dirty="0"/>
              <a:t>1</a:t>
            </a:r>
            <a:r>
              <a:rPr lang="zh-CN" altLang="en-US" dirty="0"/>
              <a:t>）。行序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分别对应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/>
              <a:t>轴；</a:t>
            </a:r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/>
              <a:t>计算每一步走完后物体在三维空间的位置；</a:t>
            </a:r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/>
              <a:t>计算每一步走完后物体距离原点的距离；</a:t>
            </a:r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/>
              <a:t>统计物体在</a:t>
            </a:r>
            <a:r>
              <a:rPr lang="en-US" altLang="zh-CN" dirty="0"/>
              <a:t>z</a:t>
            </a:r>
            <a:r>
              <a:rPr lang="zh-CN" altLang="en-US" dirty="0"/>
              <a:t>轴上到达的最远距离；（提示：使用</a:t>
            </a:r>
            <a:r>
              <a:rPr lang="en-US" altLang="zh-CN" dirty="0"/>
              <a:t>abs()</a:t>
            </a:r>
            <a:r>
              <a:rPr lang="zh-CN" altLang="en-US" dirty="0"/>
              <a:t>绝对值函数对</a:t>
            </a:r>
            <a:r>
              <a:rPr lang="en-US" altLang="zh-CN" dirty="0"/>
              <a:t>z</a:t>
            </a:r>
            <a:r>
              <a:rPr lang="zh-CN" altLang="en-US" dirty="0"/>
              <a:t>轴每一步运动后的位置求绝对值，然后求最大距离）</a:t>
            </a:r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/>
              <a:t>统计物体在三维空间距离原点的最近距离值。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52825" y="843756"/>
            <a:ext cx="559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打包提交名为：</a:t>
            </a:r>
            <a:r>
              <a:rPr lang="en-US" altLang="zh-CN" dirty="0"/>
              <a:t>“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-Data-2-2.zip”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 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3175"/>
            <a:ext cx="9172575" cy="68656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340768"/>
            <a:ext cx="6858000" cy="2387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数据汇总与统计</a:t>
            </a:r>
            <a:br>
              <a:rPr lang="en-US" altLang="zh-CN" dirty="0">
                <a:solidFill>
                  <a:srgbClr val="000066"/>
                </a:solidFill>
              </a:rPr>
            </a:br>
            <a:endParaRPr lang="en-US" altLang="zh-CN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448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内容目录</a:t>
            </a: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467544" y="1556792"/>
            <a:ext cx="7992888" cy="413325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 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统计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基本概念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016BBB"/>
                </a:solidFill>
                <a:cs typeface="+mn-ea"/>
                <a:sym typeface="+mn-lt"/>
              </a:rPr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600" dirty="0">
                <a:solidFill>
                  <a:srgbClr val="016BBB"/>
                </a:solidFill>
                <a:cs typeface="+mn-ea"/>
                <a:sym typeface="+mn-lt"/>
              </a:rPr>
              <a:t>统计的含义 </a:t>
            </a:r>
            <a:r>
              <a:rPr lang="en-US" altLang="zh-CN" sz="1600" dirty="0">
                <a:solidFill>
                  <a:srgbClr val="016BBB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srgbClr val="016BBB"/>
                </a:solidFill>
                <a:cs typeface="+mn-ea"/>
                <a:sym typeface="+mn-lt"/>
              </a:rPr>
              <a:t>常用统计量</a:t>
            </a:r>
            <a:endParaRPr lang="zh-CN" altLang="zh-CN" sz="1600" dirty="0">
              <a:solidFill>
                <a:srgbClr val="016BBB"/>
              </a:solidFill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 Pandas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数据结构  </a:t>
            </a:r>
            <a:r>
              <a:rPr lang="en-US" altLang="zh-CN" sz="1800" b="1" dirty="0" err="1">
                <a:solidFill>
                  <a:srgbClr val="C00000"/>
                </a:solidFill>
                <a:cs typeface="+mn-ea"/>
                <a:sym typeface="+mn-lt"/>
              </a:rPr>
              <a:t>Seires</a:t>
            </a:r>
            <a:r>
              <a:rPr lang="zh-CN" altLang="en-US" sz="1600" dirty="0">
                <a:solidFill>
                  <a:srgbClr val="016BBB"/>
                </a:solidFill>
                <a:cs typeface="+mn-ea"/>
                <a:sym typeface="+mn-lt"/>
              </a:rPr>
              <a:t>对象及数据访问 </a:t>
            </a:r>
            <a:r>
              <a:rPr lang="en-US" altLang="zh-CN" sz="1600" dirty="0">
                <a:solidFill>
                  <a:srgbClr val="016BBB"/>
                </a:solidFill>
                <a:cs typeface="+mn-ea"/>
                <a:sym typeface="+mn-lt"/>
              </a:rPr>
              <a:t>| </a:t>
            </a:r>
            <a:r>
              <a:rPr lang="en-US" altLang="zh-CN" sz="1600" b="1" dirty="0" err="1">
                <a:solidFill>
                  <a:srgbClr val="C00000"/>
                </a:solidFill>
                <a:cs typeface="+mn-ea"/>
                <a:sym typeface="+mn-lt"/>
              </a:rPr>
              <a:t>DataFrame</a:t>
            </a:r>
            <a:r>
              <a:rPr lang="zh-CN" altLang="en-US" sz="1600" dirty="0">
                <a:solidFill>
                  <a:srgbClr val="016BBB"/>
                </a:solidFill>
                <a:cs typeface="+mn-ea"/>
                <a:sym typeface="+mn-lt"/>
              </a:rPr>
              <a:t>对象及数据访问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数据文件读取  </a:t>
            </a:r>
            <a:r>
              <a:rPr lang="zh-CN" altLang="en-US" sz="1600" dirty="0">
                <a:solidFill>
                  <a:srgbClr val="016BBB"/>
                </a:solidFill>
                <a:cs typeface="+mn-ea"/>
                <a:sym typeface="+mn-lt"/>
              </a:rPr>
              <a:t>读写</a:t>
            </a:r>
            <a:r>
              <a:rPr lang="en-US" altLang="zh-CN" sz="1600" b="1" dirty="0">
                <a:solidFill>
                  <a:srgbClr val="016BBB"/>
                </a:solidFill>
                <a:cs typeface="+mn-ea"/>
                <a:sym typeface="+mn-lt"/>
              </a:rPr>
              <a:t>CSV</a:t>
            </a:r>
            <a:r>
              <a:rPr lang="zh-CN" altLang="en-US" sz="1600" dirty="0">
                <a:solidFill>
                  <a:srgbClr val="016BBB"/>
                </a:solidFill>
                <a:cs typeface="+mn-ea"/>
                <a:sym typeface="+mn-lt"/>
              </a:rPr>
              <a:t>和文本文件 </a:t>
            </a:r>
            <a:r>
              <a:rPr lang="en-US" altLang="zh-CN" sz="1600" dirty="0">
                <a:solidFill>
                  <a:srgbClr val="016BBB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srgbClr val="016BBB"/>
                </a:solidFill>
                <a:cs typeface="+mn-ea"/>
                <a:sym typeface="+mn-lt"/>
              </a:rPr>
              <a:t>读写</a:t>
            </a:r>
            <a:r>
              <a:rPr lang="en-US" altLang="zh-CN" sz="1600" b="1" dirty="0">
                <a:solidFill>
                  <a:srgbClr val="016BBB"/>
                </a:solidFill>
                <a:cs typeface="+mn-ea"/>
                <a:sym typeface="+mn-lt"/>
              </a:rPr>
              <a:t>Excel</a:t>
            </a:r>
            <a:r>
              <a:rPr lang="zh-CN" altLang="en-US" sz="1600" dirty="0">
                <a:solidFill>
                  <a:srgbClr val="016BBB"/>
                </a:solidFill>
                <a:cs typeface="+mn-ea"/>
                <a:sym typeface="+mn-lt"/>
              </a:rPr>
              <a:t>文件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数据清洗  </a:t>
            </a:r>
            <a:r>
              <a:rPr lang="zh-CN" altLang="en-US" sz="1600" dirty="0">
                <a:solidFill>
                  <a:srgbClr val="016BBB"/>
                </a:solidFill>
                <a:cs typeface="+mn-ea"/>
                <a:sym typeface="+mn-lt"/>
              </a:rPr>
              <a:t>缺失数据处理 </a:t>
            </a:r>
            <a:r>
              <a:rPr lang="en-US" altLang="zh-CN" sz="1600" dirty="0">
                <a:solidFill>
                  <a:srgbClr val="016BBB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srgbClr val="016BBB"/>
                </a:solidFill>
                <a:cs typeface="+mn-ea"/>
                <a:sym typeface="+mn-lt"/>
              </a:rPr>
              <a:t>去重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数据规整化  </a:t>
            </a:r>
            <a:r>
              <a:rPr lang="zh-CN" altLang="en-US" sz="1600" dirty="0">
                <a:solidFill>
                  <a:srgbClr val="016BBB"/>
                </a:solidFill>
                <a:cs typeface="+mn-ea"/>
                <a:sym typeface="+mn-lt"/>
              </a:rPr>
              <a:t>数据合并 </a:t>
            </a:r>
            <a:r>
              <a:rPr lang="en-US" altLang="zh-CN" sz="1600" dirty="0">
                <a:solidFill>
                  <a:srgbClr val="016BBB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srgbClr val="016BBB"/>
                </a:solidFill>
                <a:cs typeface="+mn-ea"/>
                <a:sym typeface="+mn-lt"/>
              </a:rPr>
              <a:t>数据排序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统计分析  </a:t>
            </a:r>
            <a:r>
              <a:rPr lang="zh-CN" altLang="en-US" sz="1600" dirty="0">
                <a:solidFill>
                  <a:srgbClr val="016BBB"/>
                </a:solidFill>
                <a:cs typeface="+mn-ea"/>
                <a:sym typeface="+mn-lt"/>
              </a:rPr>
              <a:t>通用函数与运算 </a:t>
            </a:r>
            <a:r>
              <a:rPr lang="en-US" altLang="zh-CN" sz="1600" dirty="0">
                <a:solidFill>
                  <a:srgbClr val="016BBB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srgbClr val="016BBB"/>
                </a:solidFill>
                <a:cs typeface="+mn-ea"/>
                <a:sym typeface="+mn-lt"/>
              </a:rPr>
              <a:t>统计函数 </a:t>
            </a:r>
            <a:r>
              <a:rPr lang="en-US" altLang="zh-CN" sz="1600" dirty="0">
                <a:solidFill>
                  <a:srgbClr val="016BBB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srgbClr val="016BBB"/>
                </a:solidFill>
                <a:cs typeface="+mn-ea"/>
                <a:sym typeface="+mn-lt"/>
              </a:rPr>
              <a:t>相关性分析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DDA36C-C0F5-4B11-957B-6AD304B46974}"/>
              </a:ext>
            </a:extLst>
          </p:cNvPr>
          <p:cNvSpPr txBox="1">
            <a:spLocks/>
          </p:cNvSpPr>
          <p:nvPr/>
        </p:nvSpPr>
        <p:spPr>
          <a:xfrm>
            <a:off x="403921" y="160758"/>
            <a:ext cx="5832475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36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数据汇总与统计</a:t>
            </a:r>
            <a:r>
              <a:rPr lang="en-US" altLang="zh-CN" sz="36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统计的含义</a:t>
            </a: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r>
              <a:rPr lang="en-US" altLang="zh-CN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zh-CN" altLang="en-US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统计的基本概念</a:t>
            </a:r>
            <a:r>
              <a:rPr lang="en-US" altLang="zh-CN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 | </a:t>
            </a: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统计的含义</a:t>
            </a:r>
            <a:endParaRPr lang="en-US" altLang="zh-CN" sz="28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30832" y="1009530"/>
            <a:ext cx="8601318" cy="205127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2000" dirty="0">
                <a:cs typeface="+mn-ea"/>
                <a:sym typeface="+mn-lt"/>
              </a:rPr>
              <a:t>统计是对数据资料的获取、整理、分析、描述及推断方法的总称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2000" dirty="0">
                <a:cs typeface="+mn-ea"/>
                <a:sym typeface="+mn-lt"/>
              </a:rPr>
              <a:t>在理解现有数据的基础上，统计分析进一步发现规律</a:t>
            </a:r>
            <a:endParaRPr lang="en-US" altLang="zh-CN" sz="2000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1600" dirty="0">
                <a:cs typeface="+mn-ea"/>
                <a:sym typeface="+mn-lt"/>
              </a:rPr>
              <a:t>对未来实施预测</a:t>
            </a:r>
            <a:endParaRPr lang="en-US" altLang="zh-CN" sz="1600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1600" dirty="0">
                <a:cs typeface="+mn-ea"/>
                <a:sym typeface="+mn-lt"/>
              </a:rPr>
              <a:t>如市场预测、人口预测、经济发展预测等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4305" y="2979273"/>
            <a:ext cx="3889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案例</a:t>
            </a:r>
            <a:r>
              <a:rPr lang="en-US" altLang="zh-CN" sz="2000" dirty="0"/>
              <a:t>3-1</a:t>
            </a:r>
            <a:r>
              <a:rPr lang="zh-CN" altLang="en-US" sz="2000" dirty="0"/>
              <a:t>：学生问卷调查统计分析</a:t>
            </a:r>
          </a:p>
        </p:txBody>
      </p:sp>
      <p:pic>
        <p:nvPicPr>
          <p:cNvPr id="1026" name="图片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1" y="3669560"/>
            <a:ext cx="4234839" cy="2384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52" y="4403594"/>
            <a:ext cx="3851920" cy="127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3"/>
          <p:cNvSpPr txBox="1">
            <a:spLocks/>
          </p:cNvSpPr>
          <p:nvPr/>
        </p:nvSpPr>
        <p:spPr>
          <a:xfrm>
            <a:off x="4821876" y="3752980"/>
            <a:ext cx="3998596" cy="540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en-US" altLang="zh-CN" sz="2000" dirty="0">
                <a:solidFill>
                  <a:srgbClr val="016BBB"/>
                </a:solidFill>
                <a:cs typeface="+mn-ea"/>
                <a:sym typeface="+mn-lt"/>
              </a:rPr>
              <a:t>50</a:t>
            </a:r>
            <a:r>
              <a:rPr lang="zh-CN" altLang="en-US" sz="2000" dirty="0">
                <a:solidFill>
                  <a:srgbClr val="016BBB"/>
                </a:solidFill>
                <a:cs typeface="+mn-ea"/>
                <a:sym typeface="+mn-lt"/>
              </a:rPr>
              <a:t>名同学的反馈结果</a:t>
            </a:r>
            <a:endParaRPr lang="en-US" altLang="zh-CN" sz="2000" dirty="0">
              <a:solidFill>
                <a:srgbClr val="016BBB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219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cs typeface="+mn-ea"/>
                <a:sym typeface="+mn-lt"/>
              </a:rPr>
              <a:t>1. </a:t>
            </a:r>
            <a:r>
              <a:rPr lang="zh-CN" altLang="en-US" sz="2800" dirty="0">
                <a:solidFill>
                  <a:srgbClr val="0276E0"/>
                </a:solidFill>
                <a:cs typeface="+mn-ea"/>
                <a:sym typeface="+mn-lt"/>
              </a:rPr>
              <a:t>统计的基本概念</a:t>
            </a:r>
            <a:r>
              <a:rPr lang="en-US" altLang="zh-CN" sz="2800" dirty="0">
                <a:solidFill>
                  <a:srgbClr val="0276E0"/>
                </a:solidFill>
                <a:cs typeface="+mn-ea"/>
                <a:sym typeface="+mn-lt"/>
              </a:rPr>
              <a:t> | 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总体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009531"/>
            <a:ext cx="8589640" cy="2347461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2000" dirty="0">
                <a:cs typeface="+mn-ea"/>
              </a:rPr>
              <a:t>研究对象的全体称为</a:t>
            </a:r>
            <a:r>
              <a:rPr lang="zh-CN" altLang="en-US" sz="2000" b="1" dirty="0">
                <a:solidFill>
                  <a:srgbClr val="C00000"/>
                </a:solidFill>
                <a:cs typeface="+mn-ea"/>
              </a:rPr>
              <a:t>总体</a:t>
            </a:r>
            <a:endParaRPr lang="en-US" altLang="zh-CN" sz="2000" dirty="0">
              <a:cs typeface="+mn-ea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1600" dirty="0">
                <a:cs typeface="+mn-ea"/>
              </a:rPr>
              <a:t>如：所有学生的身高、成绩和体重等</a:t>
            </a:r>
            <a:endParaRPr lang="en-US" altLang="zh-CN" sz="1600" dirty="0">
              <a:cs typeface="+mn-ea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2000" dirty="0">
                <a:cs typeface="+mn-ea"/>
              </a:rPr>
              <a:t>总体中的每一个成员都是</a:t>
            </a:r>
            <a:r>
              <a:rPr lang="zh-CN" altLang="en-US" sz="2000" b="1" dirty="0">
                <a:solidFill>
                  <a:srgbClr val="C00000"/>
                </a:solidFill>
                <a:cs typeface="+mn-ea"/>
              </a:rPr>
              <a:t>个体</a:t>
            </a:r>
            <a:endParaRPr lang="en-US" altLang="zh-CN" sz="2000" b="1" dirty="0">
              <a:solidFill>
                <a:srgbClr val="C00000"/>
              </a:solidFill>
              <a:cs typeface="+mn-ea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1600" dirty="0">
                <a:cs typeface="+mn-ea"/>
              </a:rPr>
              <a:t>如：单个同学的身高、成绩</a:t>
            </a:r>
            <a:endParaRPr lang="en-US" altLang="zh-CN" sz="1600" dirty="0">
              <a:cs typeface="+mn-ea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2000" dirty="0">
                <a:cs typeface="+mn-ea"/>
              </a:rPr>
              <a:t>从总体中抽出部分个体组成的集合称为</a:t>
            </a:r>
            <a:r>
              <a:rPr lang="zh-CN" altLang="en-US" sz="2000" b="1" dirty="0">
                <a:solidFill>
                  <a:srgbClr val="C00000"/>
                </a:solidFill>
                <a:cs typeface="+mn-ea"/>
              </a:rPr>
              <a:t>样本</a:t>
            </a:r>
            <a:r>
              <a:rPr lang="zh-CN" altLang="en-US" sz="2000" dirty="0">
                <a:cs typeface="+mn-ea"/>
              </a:rPr>
              <a:t>，样本中所含个体的数目称为</a:t>
            </a:r>
            <a:r>
              <a:rPr lang="zh-CN" altLang="en-US" sz="2000" b="1" dirty="0">
                <a:solidFill>
                  <a:srgbClr val="C00000"/>
                </a:solidFill>
                <a:cs typeface="+mn-ea"/>
              </a:rPr>
              <a:t>样本容量</a:t>
            </a:r>
            <a:endParaRPr lang="en-US" altLang="zh-CN" sz="2000" b="1" dirty="0">
              <a:solidFill>
                <a:srgbClr val="C00000"/>
              </a:solidFill>
              <a:cs typeface="+mn-ea"/>
            </a:endParaRPr>
          </a:p>
          <a:p>
            <a:pPr marL="0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sz="2000" dirty="0">
              <a:cs typeface="+mn-ea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  <a:p>
            <a:pPr marL="0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sz="2000" dirty="0">
              <a:cs typeface="+mn-ea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  <a:p>
            <a:pPr marL="0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sz="2000" dirty="0">
              <a:cs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77180" y="5345030"/>
            <a:ext cx="858964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2000" dirty="0">
                <a:cs typeface="+mn-ea"/>
              </a:rPr>
              <a:t>案例</a:t>
            </a:r>
            <a:r>
              <a:rPr lang="en-US" altLang="zh-CN" sz="2000" dirty="0">
                <a:cs typeface="+mn-ea"/>
              </a:rPr>
              <a:t>3-1</a:t>
            </a:r>
            <a:r>
              <a:rPr lang="zh-CN" altLang="en-US" sz="2000" dirty="0">
                <a:cs typeface="+mn-ea"/>
              </a:rPr>
              <a:t>包括学生的性别、年龄、课程兴趣等</a:t>
            </a:r>
            <a:r>
              <a:rPr lang="en-US" altLang="zh-CN" sz="2000" dirty="0">
                <a:cs typeface="+mn-ea"/>
              </a:rPr>
              <a:t>9</a:t>
            </a:r>
            <a:r>
              <a:rPr lang="zh-CN" altLang="en-US" sz="2000" dirty="0">
                <a:cs typeface="+mn-ea"/>
              </a:rPr>
              <a:t>个总体</a:t>
            </a:r>
            <a:endParaRPr lang="en-US" altLang="zh-CN" sz="2000" dirty="0">
              <a:cs typeface="+mn-ea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1600" dirty="0">
                <a:cs typeface="+mn-ea"/>
              </a:rPr>
              <a:t>每个总体的样本容量为</a:t>
            </a:r>
            <a:r>
              <a:rPr lang="en-US" altLang="zh-CN" sz="1600" dirty="0">
                <a:cs typeface="+mn-ea"/>
              </a:rPr>
              <a:t>50</a:t>
            </a:r>
            <a:endParaRPr lang="zh-CN" altLang="en-US" sz="1600" dirty="0">
              <a:cs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82B9CA-AE79-41C7-9216-0D97F131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272020"/>
            <a:ext cx="78486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8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583247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cs typeface="+mn-ea"/>
                <a:sym typeface="+mn-lt"/>
              </a:rPr>
              <a:t>1. </a:t>
            </a:r>
            <a:r>
              <a:rPr lang="zh-CN" altLang="en-US" sz="2800" dirty="0">
                <a:solidFill>
                  <a:srgbClr val="0276E0"/>
                </a:solidFill>
                <a:cs typeface="+mn-ea"/>
                <a:sym typeface="+mn-lt"/>
              </a:rPr>
              <a:t>统计的基本概念</a:t>
            </a:r>
            <a:r>
              <a:rPr lang="en-US" altLang="zh-CN" sz="2800" dirty="0">
                <a:solidFill>
                  <a:srgbClr val="0276E0"/>
                </a:solidFill>
                <a:cs typeface="+mn-ea"/>
                <a:sym typeface="+mn-lt"/>
              </a:rPr>
              <a:t> | </a:t>
            </a:r>
            <a:r>
              <a:rPr lang="zh-CN" altLang="en-US" sz="2800" dirty="0">
                <a:solidFill>
                  <a:schemeClr val="tx2"/>
                </a:solidFill>
                <a:cs typeface="+mn-ea"/>
                <a:sym typeface="+mn-lt"/>
              </a:rPr>
              <a:t>常用统计量含义</a:t>
            </a:r>
            <a:endParaRPr lang="zh-CN" altLang="en-US" sz="2800" dirty="0">
              <a:solidFill>
                <a:schemeClr val="tx2"/>
              </a:solidFill>
              <a:cs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91402"/>
              </p:ext>
            </p:extLst>
          </p:nvPr>
        </p:nvGraphicFramePr>
        <p:xfrm>
          <a:off x="251520" y="980728"/>
          <a:ext cx="8568953" cy="5273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9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1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统计量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案例说明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8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样本（一组数据）的算术平均值，反映数据的</a:t>
                      </a:r>
                      <a:r>
                        <a:rPr lang="zh-CN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集中趋势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学生身高均值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168.4cm</a:t>
                      </a:r>
                      <a:r>
                        <a:rPr lang="zh-CN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，描述了全班同学身高的整体特征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2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方差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描述一组数据的</a:t>
                      </a:r>
                      <a:r>
                        <a:rPr lang="zh-CN" altLang="en-US" sz="2000" baseline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离散程度</a:t>
                      </a:r>
                      <a:r>
                        <a:rPr lang="zh-CN" altLang="en-US" sz="20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，或样本</a:t>
                      </a:r>
                      <a:r>
                        <a:rPr lang="zh-CN" altLang="en-US" sz="2000" baseline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个体距离均值的分散程度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两组数据 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{1,9,30,60}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{24,25,25,26}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，样本均值都是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25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，而方差分别为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520.5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0.5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，表示第一组数据的离散程度远大于第二组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6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频率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频数与样本容量的比值为频率。频数是某个值在样本中出现的次数，或样本中不同的值分别出现的次数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案例中性别的值为男和女，男生的频率是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53%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，女生为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47%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  <a:p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2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众数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样本中出现次数最多的值，如果</a:t>
                      </a:r>
                      <a:r>
                        <a:rPr lang="zh-CN" altLang="en-US" sz="2000" baseline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所有值出现的次数一样多</a:t>
                      </a:r>
                      <a:r>
                        <a:rPr lang="zh-CN" altLang="en-US" sz="20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，则认为样本</a:t>
                      </a:r>
                      <a:r>
                        <a:rPr lang="zh-CN" altLang="en-US" sz="2000" baseline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没有众数</a:t>
                      </a:r>
                      <a:r>
                        <a:rPr lang="zh-CN" altLang="en-US" sz="20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课程兴趣反馈数据的众数是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，同学对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《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数据科学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》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比较感兴趣的同学人数最多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538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583247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cs typeface="+mn-ea"/>
                <a:sym typeface="+mn-lt"/>
              </a:rPr>
              <a:t>1. </a:t>
            </a:r>
            <a:r>
              <a:rPr lang="zh-CN" altLang="en-US" sz="2800" dirty="0">
                <a:solidFill>
                  <a:srgbClr val="0276E0"/>
                </a:solidFill>
                <a:cs typeface="+mn-ea"/>
                <a:sym typeface="+mn-lt"/>
              </a:rPr>
              <a:t>统计的基本概念</a:t>
            </a:r>
            <a:r>
              <a:rPr lang="en-US" altLang="zh-CN" sz="2800" dirty="0">
                <a:solidFill>
                  <a:srgbClr val="0276E0"/>
                </a:solidFill>
                <a:cs typeface="+mn-ea"/>
                <a:sym typeface="+mn-lt"/>
              </a:rPr>
              <a:t> | </a:t>
            </a:r>
            <a:r>
              <a:rPr lang="zh-CN" altLang="en-US" sz="2800" dirty="0">
                <a:cs typeface="+mn-ea"/>
                <a:sym typeface="+mn-lt"/>
              </a:rPr>
              <a:t>常用统计量含义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664186"/>
              </p:ext>
            </p:extLst>
          </p:nvPr>
        </p:nvGraphicFramePr>
        <p:xfrm>
          <a:off x="251520" y="980728"/>
          <a:ext cx="8568953" cy="45699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9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1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2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统计量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案例说明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9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分位数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将一个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随机变量的概率分布范围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分为几个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等份的数值点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包括中位数、四分位数、百分位数等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其中：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22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中位数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将样本数据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从小到大顺序排列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，如果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样本容量为奇数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，处在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中间的数是中位数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；否则处在最中间两个数的平均值是中位数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中位数的作用类似于平均值，反应数据整体特征，但是不受最大、最小两个极端数值的影响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1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四分位数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将样本由小到大排列后分成四等份，处于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个分割点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位置的数值就是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四分位数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Q1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表示下四分位数：排在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25%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的数值；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Q2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表示中位数；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Q3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表示上四分位数：排在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75%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的数值。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Q3-Q1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称为四分位距，反应了样本中间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50%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数据的取值范围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646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009530"/>
            <a:ext cx="8589640" cy="515577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存储学生成绩信息</a:t>
            </a:r>
            <a:endParaRPr lang="en-US" altLang="zh-CN" dirty="0"/>
          </a:p>
          <a:p>
            <a:pPr lvl="1"/>
            <a:r>
              <a:rPr lang="zh-CN" altLang="en-US" dirty="0"/>
              <a:t>学生姓名，一维</a:t>
            </a:r>
            <a:r>
              <a:rPr lang="en-US" altLang="zh-CN" dirty="0" err="1"/>
              <a:t>ndarray</a:t>
            </a:r>
            <a:endParaRPr lang="en-US" altLang="zh-CN" dirty="0"/>
          </a:p>
          <a:p>
            <a:pPr lvl="1"/>
            <a:r>
              <a:rPr lang="zh-CN" altLang="en-US" dirty="0"/>
              <a:t>课程名称，一维</a:t>
            </a:r>
            <a:r>
              <a:rPr lang="en-US" altLang="zh-CN" dirty="0" err="1"/>
              <a:t>ndarray</a:t>
            </a:r>
            <a:endParaRPr lang="en-US" altLang="zh-CN" dirty="0"/>
          </a:p>
          <a:p>
            <a:pPr lvl="1"/>
            <a:r>
              <a:rPr lang="zh-CN" altLang="en-US" dirty="0"/>
              <a:t>各位同学的各门课程成绩，二维</a:t>
            </a:r>
            <a:r>
              <a:rPr lang="en-US" altLang="zh-CN" dirty="0" err="1"/>
              <a:t>ndarray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能否将这些数据组织在一个数据结构中？</a:t>
            </a:r>
            <a:endParaRPr lang="en-US" altLang="zh-CN" dirty="0"/>
          </a:p>
          <a:p>
            <a:pPr lvl="1"/>
            <a:r>
              <a:rPr lang="zh-CN" altLang="en-US" dirty="0"/>
              <a:t>将二维的数据的</a:t>
            </a:r>
            <a:r>
              <a:rPr lang="zh-CN" altLang="en-US" b="1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与</a:t>
            </a:r>
            <a:r>
              <a:rPr lang="zh-CN" altLang="en-US" b="1" dirty="0">
                <a:solidFill>
                  <a:srgbClr val="FF0000"/>
                </a:solidFill>
              </a:rPr>
              <a:t>学生姓名</a:t>
            </a:r>
            <a:r>
              <a:rPr lang="zh-CN" altLang="en-US" dirty="0"/>
              <a:t>数组关联</a:t>
            </a:r>
            <a:endParaRPr lang="en-US" altLang="zh-CN" dirty="0"/>
          </a:p>
          <a:p>
            <a:pPr lvl="1"/>
            <a:r>
              <a:rPr lang="zh-CN" altLang="en-US" dirty="0"/>
              <a:t>将二维的数据的</a:t>
            </a:r>
            <a:r>
              <a:rPr lang="zh-CN" altLang="en-US" b="1" dirty="0">
                <a:solidFill>
                  <a:srgbClr val="FF0000"/>
                </a:solidFill>
              </a:rPr>
              <a:t>列</a:t>
            </a:r>
            <a:r>
              <a:rPr lang="zh-CN" altLang="en-US" dirty="0"/>
              <a:t>与</a:t>
            </a:r>
            <a:r>
              <a:rPr lang="zh-CN" altLang="en-US" b="1" dirty="0">
                <a:solidFill>
                  <a:srgbClr val="FF0000"/>
                </a:solidFill>
              </a:rPr>
              <a:t>课程名称</a:t>
            </a:r>
            <a:r>
              <a:rPr lang="zh-CN" altLang="en-US" dirty="0"/>
              <a:t>数组关联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480719" cy="7772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r>
              <a:rPr lang="en-US" altLang="zh-CN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28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Why pandas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538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 background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8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9685" y="-3175"/>
            <a:ext cx="9172575" cy="68656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3571" y="358795"/>
            <a:ext cx="7671062" cy="2387600"/>
          </a:xfrm>
        </p:spPr>
        <p:txBody>
          <a:bodyPr/>
          <a:lstStyle/>
          <a:p>
            <a:r>
              <a:rPr lang="zh-CN" altLang="en-US" b="1" dirty="0">
                <a:solidFill>
                  <a:srgbClr val="FF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 分析与智能计算</a:t>
            </a:r>
            <a:endParaRPr lang="en-US" altLang="zh-CN" dirty="0">
              <a:solidFill>
                <a:srgbClr val="FFFFCC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009530"/>
            <a:ext cx="8589640" cy="537179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en-US" altLang="zh-CN" sz="2000" dirty="0">
                <a:cs typeface="+mn-ea"/>
                <a:sym typeface="+mn-lt"/>
              </a:rPr>
              <a:t>p</a:t>
            </a:r>
            <a:r>
              <a:rPr lang="zh-CN" altLang="en-US" sz="2000" dirty="0">
                <a:cs typeface="+mn-ea"/>
                <a:sym typeface="+mn-lt"/>
              </a:rPr>
              <a:t>andas是基于</a:t>
            </a:r>
            <a:r>
              <a:rPr lang="en-US" altLang="zh-CN" sz="2000" dirty="0">
                <a:cs typeface="+mn-ea"/>
                <a:sym typeface="+mn-lt"/>
              </a:rPr>
              <a:t>python</a:t>
            </a:r>
            <a:r>
              <a:rPr lang="zh-CN" altLang="en-US" sz="2000" dirty="0">
                <a:cs typeface="+mn-ea"/>
                <a:sym typeface="+mn-lt"/>
              </a:rPr>
              <a:t>的数据分析工具包</a:t>
            </a:r>
            <a:endParaRPr lang="en-US" altLang="zh-CN" sz="2000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1600" dirty="0">
                <a:cs typeface="+mn-ea"/>
                <a:sym typeface="+mn-lt"/>
              </a:rPr>
              <a:t>Series数据结构：一维数据</a:t>
            </a:r>
            <a:endParaRPr lang="en-US" altLang="zh-CN" sz="1600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1600" dirty="0">
                <a:cs typeface="+mn-ea"/>
                <a:sym typeface="+mn-lt"/>
              </a:rPr>
              <a:t>DataFrame数据结构：二维数据和高维数据</a:t>
            </a:r>
            <a:endParaRPr lang="en-US" altLang="zh-CN" sz="1600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1600" dirty="0">
                <a:cs typeface="+mn-ea"/>
                <a:sym typeface="+mn-lt"/>
              </a:rPr>
              <a:t>汇集多种数据源数据、处理缺失数据</a:t>
            </a:r>
            <a:endParaRPr lang="en-US" altLang="zh-CN" sz="1600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1600" dirty="0">
                <a:cs typeface="+mn-ea"/>
                <a:sym typeface="+mn-lt"/>
              </a:rPr>
              <a:t>对数据进行切片、聚合和汇总统计</a:t>
            </a:r>
            <a:endParaRPr lang="en-US" altLang="zh-CN" sz="1600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1600" dirty="0">
                <a:cs typeface="+mn-ea"/>
                <a:sym typeface="+mn-lt"/>
              </a:rPr>
              <a:t>实现数据可视化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2000" dirty="0">
                <a:cs typeface="+mn-ea"/>
                <a:sym typeface="+mn-lt"/>
              </a:rPr>
              <a:t>使用前需要导入</a:t>
            </a:r>
            <a:endParaRPr lang="en-US" altLang="zh-CN" sz="2000" dirty="0">
              <a:cs typeface="+mn-ea"/>
              <a:sym typeface="+mn-lt"/>
            </a:endParaRPr>
          </a:p>
          <a:p>
            <a:pPr indent="0" algn="just"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pandas as pd</a:t>
            </a:r>
            <a:endParaRPr lang="zh-CN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 algn="just"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               #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的通用函数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 algn="just">
              <a:buNone/>
            </a:pPr>
            <a:endParaRPr lang="zh-CN" altLang="zh-CN" sz="1800" kern="100" dirty="0">
              <a:solidFill>
                <a:srgbClr val="00B050"/>
              </a:solidFill>
              <a:ea typeface="宋体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2000" dirty="0">
                <a:cs typeface="+mn-ea"/>
              </a:rPr>
              <a:t>为方便使用</a:t>
            </a:r>
            <a:r>
              <a:rPr lang="en-US" altLang="zh-CN" sz="2000" dirty="0">
                <a:cs typeface="+mn-ea"/>
              </a:rPr>
              <a:t>Series</a:t>
            </a:r>
            <a:r>
              <a:rPr lang="zh-CN" altLang="en-US" sz="2000" dirty="0">
                <a:cs typeface="+mn-ea"/>
              </a:rPr>
              <a:t>和</a:t>
            </a:r>
            <a:r>
              <a:rPr lang="en-US" altLang="zh-CN" sz="2000" dirty="0" err="1">
                <a:cs typeface="+mn-ea"/>
              </a:rPr>
              <a:t>DataFrame</a:t>
            </a:r>
            <a:r>
              <a:rPr lang="zh-CN" altLang="en-US" sz="2000" dirty="0">
                <a:cs typeface="+mn-ea"/>
              </a:rPr>
              <a:t>，将其导入本地命名空间</a:t>
            </a:r>
            <a:endParaRPr lang="en-US" altLang="zh-CN" sz="2000" dirty="0">
              <a:cs typeface="+mn-ea"/>
            </a:endParaRPr>
          </a:p>
          <a:p>
            <a:pPr indent="0" algn="just"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pandas import Series,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zh-CN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480719" cy="7772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r>
              <a:rPr lang="en-US" altLang="zh-CN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什么是</a:t>
            </a:r>
            <a:r>
              <a:rPr lang="en-US" altLang="zh-CN" sz="28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pandas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19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009531"/>
            <a:ext cx="8589640" cy="126734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en-US" altLang="zh-CN" sz="2000" dirty="0">
                <a:cs typeface="+mn-ea"/>
              </a:rPr>
              <a:t>Series </a:t>
            </a:r>
            <a:r>
              <a:rPr lang="zh-CN" altLang="en-US" sz="2000" dirty="0">
                <a:cs typeface="+mn-ea"/>
              </a:rPr>
              <a:t>是类似于数组的一维数据结构，由索引（</a:t>
            </a:r>
            <a:r>
              <a:rPr lang="en-US" altLang="zh-CN" sz="2000" dirty="0">
                <a:cs typeface="+mn-ea"/>
              </a:rPr>
              <a:t>index</a:t>
            </a:r>
            <a:r>
              <a:rPr lang="zh-CN" altLang="en-US" sz="2000" dirty="0">
                <a:cs typeface="+mn-ea"/>
              </a:rPr>
              <a:t>）和值（</a:t>
            </a:r>
            <a:r>
              <a:rPr lang="en-US" altLang="zh-CN" sz="2000" dirty="0">
                <a:cs typeface="+mn-ea"/>
              </a:rPr>
              <a:t>values</a:t>
            </a:r>
            <a:r>
              <a:rPr lang="zh-CN" altLang="en-US" sz="2000" dirty="0">
                <a:cs typeface="+mn-ea"/>
              </a:rPr>
              <a:t>）两个相关联的数组组成：</a:t>
            </a:r>
            <a:endParaRPr lang="en-US" altLang="zh-CN" sz="2000" dirty="0">
              <a:cs typeface="+mn-ea"/>
            </a:endParaRPr>
          </a:p>
          <a:p>
            <a:pPr marL="0" indent="0"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sz="2000" dirty="0">
              <a:cs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480719" cy="7772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r>
              <a:rPr lang="en-US" altLang="zh-CN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28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Series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数据结构</a:t>
            </a:r>
            <a:endParaRPr lang="en-US" altLang="zh-CN" sz="28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05051"/>
            <a:ext cx="2174113" cy="209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30832" y="3866406"/>
            <a:ext cx="8589640" cy="23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r>
              <a:rPr lang="en-US" altLang="zh-CN" sz="2000" dirty="0">
                <a:cs typeface="+mn-ea"/>
              </a:rPr>
              <a:t>Series</a:t>
            </a:r>
            <a:r>
              <a:rPr lang="zh-CN" altLang="en-US" sz="2000" dirty="0">
                <a:cs typeface="+mn-ea"/>
              </a:rPr>
              <a:t>创建</a:t>
            </a:r>
            <a:endParaRPr lang="en-US" altLang="zh-CN" sz="2000" dirty="0">
              <a:cs typeface="+mn-ea"/>
            </a:endParaRPr>
          </a:p>
          <a:p>
            <a:pPr marL="0" indent="0"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  <a:buFontTx/>
              <a:buNone/>
            </a:pPr>
            <a:r>
              <a:rPr lang="zh-CN" altLang="en-US" b="1" dirty="0">
                <a:solidFill>
                  <a:srgbClr val="016BBB"/>
                </a:solidFill>
                <a:cs typeface="+mn-ea"/>
                <a:sym typeface="+mn-lt"/>
              </a:rPr>
              <a:t>    </a:t>
            </a:r>
            <a:r>
              <a:rPr lang="zh-CN" altLang="en-US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Series（[data,index,....]）</a:t>
            </a:r>
          </a:p>
          <a:p>
            <a:pPr marL="0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FontTx/>
              <a:buNone/>
            </a:pPr>
            <a:r>
              <a:rPr lang="en-US" altLang="zh-CN" sz="2000" dirty="0">
                <a:cs typeface="+mn-ea"/>
              </a:rPr>
              <a:t>	data</a:t>
            </a:r>
            <a:r>
              <a:rPr lang="zh-CN" altLang="en-US" sz="2000" dirty="0">
                <a:cs typeface="+mn-ea"/>
              </a:rPr>
              <a:t>：</a:t>
            </a:r>
            <a:r>
              <a:rPr lang="en-US" altLang="zh-CN" sz="2000" dirty="0">
                <a:cs typeface="+mn-ea"/>
              </a:rPr>
              <a:t>Python</a:t>
            </a:r>
            <a:r>
              <a:rPr lang="zh-CN" altLang="en-US" sz="2000" dirty="0">
                <a:cs typeface="+mn-ea"/>
              </a:rPr>
              <a:t>的列表或</a:t>
            </a:r>
            <a:r>
              <a:rPr lang="en-US" altLang="zh-CN" sz="2000" dirty="0" err="1">
                <a:cs typeface="+mn-ea"/>
              </a:rPr>
              <a:t>Numpy</a:t>
            </a:r>
            <a:r>
              <a:rPr lang="zh-CN" altLang="en-US" sz="2000" dirty="0">
                <a:cs typeface="+mn-ea"/>
              </a:rPr>
              <a:t>的一维</a:t>
            </a:r>
            <a:r>
              <a:rPr lang="en-US" altLang="zh-CN" sz="2000" dirty="0" err="1">
                <a:cs typeface="+mn-ea"/>
              </a:rPr>
              <a:t>ndarray</a:t>
            </a:r>
            <a:r>
              <a:rPr lang="zh-CN" altLang="en-US" sz="2000" dirty="0">
                <a:cs typeface="+mn-ea"/>
              </a:rPr>
              <a:t>对象</a:t>
            </a:r>
            <a:endParaRPr lang="en-US" altLang="zh-CN" sz="2000" dirty="0">
              <a:cs typeface="+mn-ea"/>
            </a:endParaRPr>
          </a:p>
          <a:p>
            <a:pPr marL="0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FontTx/>
              <a:buNone/>
            </a:pPr>
            <a:r>
              <a:rPr lang="en-US" altLang="zh-CN" sz="2000" dirty="0">
                <a:cs typeface="+mn-ea"/>
              </a:rPr>
              <a:t>        	index</a:t>
            </a:r>
            <a:r>
              <a:rPr lang="zh-CN" altLang="en-US" sz="2000" dirty="0">
                <a:cs typeface="+mn-ea"/>
              </a:rPr>
              <a:t>：列表，若省略则自动生成</a:t>
            </a:r>
            <a:r>
              <a:rPr lang="en-US" altLang="zh-CN" sz="2000" dirty="0">
                <a:cs typeface="+mn-ea"/>
              </a:rPr>
              <a:t>0 ~n-1</a:t>
            </a:r>
            <a:r>
              <a:rPr lang="zh-CN" altLang="zh-CN" sz="2000" dirty="0">
                <a:cs typeface="+mn-ea"/>
              </a:rPr>
              <a:t>的序号标签</a:t>
            </a:r>
            <a:endParaRPr lang="zh-CN" altLang="en-US" sz="20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70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/>
              <a:t>创建</a:t>
            </a:r>
            <a:r>
              <a:rPr lang="en-US" altLang="zh-CN" sz="2000" dirty="0"/>
              <a:t>5</a:t>
            </a:r>
            <a:r>
              <a:rPr lang="zh-CN" altLang="en-US" sz="2000" dirty="0"/>
              <a:t>名篮球运动员身高的</a:t>
            </a:r>
            <a:r>
              <a:rPr lang="en-US" altLang="zh-CN" sz="2000" dirty="0"/>
              <a:t>Series</a:t>
            </a:r>
            <a:r>
              <a:rPr lang="zh-CN" altLang="en-US" sz="2000" dirty="0"/>
              <a:t>结构对象</a:t>
            </a:r>
            <a:r>
              <a:rPr lang="en-US" altLang="zh-CN" sz="2000" dirty="0"/>
              <a:t>height</a:t>
            </a:r>
            <a:r>
              <a:rPr lang="zh-CN" altLang="en-US" sz="2000" dirty="0"/>
              <a:t>，值是身高，索引为球衣号码（数字字符串作为索引）。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height=Series([187,190,185,178,185],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index=['13','14','7','2','9'])           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height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13    187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14    190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7     185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2     178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9     185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dtype: int64</a:t>
            </a:r>
          </a:p>
          <a:p>
            <a:endParaRPr lang="en-US" altLang="zh-CN" dirty="0"/>
          </a:p>
          <a:p>
            <a:r>
              <a:rPr lang="zh-CN" altLang="zh-CN" sz="2000" dirty="0"/>
              <a:t>用字典创建</a:t>
            </a:r>
            <a:r>
              <a:rPr lang="en-US" altLang="zh-CN" sz="2000" dirty="0"/>
              <a:t>Series</a:t>
            </a:r>
            <a:r>
              <a:rPr lang="zh-CN" altLang="zh-CN" sz="2000" dirty="0"/>
              <a:t>对象，将字典的</a:t>
            </a:r>
            <a:r>
              <a:rPr lang="en-US" altLang="zh-CN" sz="2000" dirty="0"/>
              <a:t>key</a:t>
            </a:r>
            <a:r>
              <a:rPr lang="zh-CN" altLang="zh-CN" sz="2000" dirty="0"/>
              <a:t>作为索引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height=Series({'13':187,'14':190,'7':185,'2':178,</a:t>
            </a:r>
          </a:p>
          <a:p>
            <a:pPr marL="0" indent="0">
              <a:buNone/>
            </a:pP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'9':185}) </a:t>
            </a:r>
            <a:endParaRPr lang="zh-CN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560839" cy="7772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r>
              <a:rPr lang="en-US" altLang="zh-CN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28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Series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数据选取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方法</a:t>
            </a: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528" y="1412776"/>
          <a:ext cx="8424938" cy="3456384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effectLst/>
                        </a:rPr>
                        <a:t>   </a:t>
                      </a:r>
                      <a:r>
                        <a:rPr lang="zh-CN" sz="1600" b="1" kern="0" dirty="0">
                          <a:effectLst/>
                        </a:rPr>
                        <a:t>选取类型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effectLst/>
                        </a:rPr>
                        <a:t>  </a:t>
                      </a:r>
                      <a:r>
                        <a:rPr lang="zh-CN" sz="1600" b="1" kern="0" dirty="0">
                          <a:effectLst/>
                        </a:rPr>
                        <a:t>选取方法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/>
                        </a:rPr>
                        <a:t>说明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401">
                <a:tc rowSpan="2">
                  <a:txBody>
                    <a:bodyPr/>
                    <a:lstStyle/>
                    <a:p>
                      <a:pPr indent="13843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索引名选取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0490"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</a:rPr>
                        <a:t>obj</a:t>
                      </a:r>
                      <a:r>
                        <a:rPr lang="en-US" sz="1600" b="1" kern="0" dirty="0">
                          <a:effectLst/>
                        </a:rPr>
                        <a:t> [ index ]</a:t>
                      </a:r>
                      <a:endParaRPr lang="zh-CN" sz="1600" b="1" kern="100" dirty="0">
                        <a:solidFill>
                          <a:srgbClr val="016BBB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选取某个值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10490"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</a:rPr>
                        <a:t>obj</a:t>
                      </a:r>
                      <a:r>
                        <a:rPr lang="en-US" sz="1600" b="1" kern="0" dirty="0">
                          <a:effectLst/>
                        </a:rPr>
                        <a:t> [ </a:t>
                      </a:r>
                      <a:r>
                        <a:rPr lang="en-US" sz="1600" b="1" kern="0" dirty="0" err="1">
                          <a:effectLst/>
                        </a:rPr>
                        <a:t>indexList</a:t>
                      </a:r>
                      <a:r>
                        <a:rPr lang="en-US" sz="1600" b="1" kern="0" dirty="0">
                          <a:effectLst/>
                        </a:rPr>
                        <a:t> ]</a:t>
                      </a:r>
                      <a:endParaRPr lang="zh-CN" sz="1600" b="1" kern="100" dirty="0">
                        <a:solidFill>
                          <a:srgbClr val="016BBB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选取多个值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401">
                <a:tc rowSpan="3">
                  <a:txBody>
                    <a:bodyPr/>
                    <a:lstStyle/>
                    <a:p>
                      <a:pPr indent="13843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基于位置选取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0490"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</a:rPr>
                        <a:t>obj</a:t>
                      </a:r>
                      <a:r>
                        <a:rPr lang="en-US" sz="1600" b="1" kern="0" dirty="0">
                          <a:effectLst/>
                        </a:rPr>
                        <a:t> [ </a:t>
                      </a:r>
                      <a:r>
                        <a:rPr lang="en-US" sz="1600" b="1" kern="0" dirty="0" err="1">
                          <a:effectLst/>
                        </a:rPr>
                        <a:t>loc</a:t>
                      </a:r>
                      <a:r>
                        <a:rPr lang="en-US" sz="1600" b="1" kern="0" dirty="0">
                          <a:effectLst/>
                        </a:rPr>
                        <a:t> ]</a:t>
                      </a:r>
                      <a:endParaRPr lang="zh-CN" sz="1600" b="1" kern="100" dirty="0">
                        <a:solidFill>
                          <a:srgbClr val="016BBB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选取某个值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10490"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</a:rPr>
                        <a:t>obj</a:t>
                      </a:r>
                      <a:r>
                        <a:rPr lang="en-US" sz="1600" b="1" kern="0" dirty="0">
                          <a:effectLst/>
                        </a:rPr>
                        <a:t> [ </a:t>
                      </a:r>
                      <a:r>
                        <a:rPr lang="en-US" sz="1600" b="1" kern="0" dirty="0" err="1">
                          <a:effectLst/>
                        </a:rPr>
                        <a:t>locList</a:t>
                      </a:r>
                      <a:r>
                        <a:rPr lang="en-US" sz="1600" b="1" kern="0" dirty="0">
                          <a:effectLst/>
                        </a:rPr>
                        <a:t> ]</a:t>
                      </a:r>
                      <a:endParaRPr lang="zh-CN" sz="1600" b="1" kern="100" dirty="0">
                        <a:solidFill>
                          <a:srgbClr val="016BBB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选取多个值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10490"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</a:rPr>
                        <a:t>obj</a:t>
                      </a:r>
                      <a:r>
                        <a:rPr lang="en-US" sz="1600" b="1" kern="0" dirty="0">
                          <a:effectLst/>
                        </a:rPr>
                        <a:t> [</a:t>
                      </a:r>
                      <a:r>
                        <a:rPr lang="en-US" sz="1600" b="1" kern="0" dirty="0" err="1">
                          <a:effectLst/>
                        </a:rPr>
                        <a:t>a:b</a:t>
                      </a:r>
                      <a:r>
                        <a:rPr lang="en-US" sz="1600" b="1" kern="0" dirty="0">
                          <a:effectLst/>
                        </a:rPr>
                        <a:t>, c ]</a:t>
                      </a:r>
                      <a:endParaRPr lang="zh-CN" sz="1600" b="1" kern="100" dirty="0">
                        <a:solidFill>
                          <a:srgbClr val="016BBB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选取位置</a:t>
                      </a:r>
                      <a:r>
                        <a:rPr lang="en-US" sz="1600" kern="0" dirty="0">
                          <a:effectLst/>
                        </a:rPr>
                        <a:t>a~(b-1)</a:t>
                      </a:r>
                      <a:r>
                        <a:rPr lang="zh-CN" sz="1600" kern="0" dirty="0">
                          <a:effectLst/>
                        </a:rPr>
                        <a:t>以及</a:t>
                      </a:r>
                      <a:r>
                        <a:rPr lang="en-US" sz="1600" kern="0" dirty="0">
                          <a:effectLst/>
                        </a:rPr>
                        <a:t>c</a:t>
                      </a:r>
                      <a:r>
                        <a:rPr lang="zh-CN" sz="1600" kern="0" dirty="0">
                          <a:effectLst/>
                        </a:rPr>
                        <a:t>的值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602">
                <a:tc>
                  <a:txBody>
                    <a:bodyPr/>
                    <a:lstStyle/>
                    <a:p>
                      <a:pPr indent="138430"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条件筛选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0490"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</a:rPr>
                        <a:t>obj</a:t>
                      </a:r>
                      <a:r>
                        <a:rPr lang="en-US" sz="1600" b="1" kern="0" dirty="0">
                          <a:effectLst/>
                        </a:rPr>
                        <a:t> [ condition ]</a:t>
                      </a:r>
                      <a:endParaRPr lang="zh-CN" sz="1600" b="1" kern="100" dirty="0">
                        <a:solidFill>
                          <a:srgbClr val="016BBB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选取满足条件表达式的值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0984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3-2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/>
              <a:t>使用例</a:t>
            </a:r>
            <a:r>
              <a:rPr lang="en-US" altLang="zh-CN" sz="2000" dirty="0"/>
              <a:t>3-1</a:t>
            </a:r>
            <a:r>
              <a:rPr lang="zh-CN" altLang="zh-CN" sz="2000" dirty="0"/>
              <a:t>创建的球员身高</a:t>
            </a:r>
            <a:r>
              <a:rPr lang="en-US" altLang="zh-CN" sz="2000" dirty="0"/>
              <a:t>Series</a:t>
            </a:r>
            <a:r>
              <a:rPr lang="zh-CN" altLang="zh-CN" sz="2000" dirty="0"/>
              <a:t>对象，实现球员数据的查询、增加、删除和修改。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1. </a:t>
            </a:r>
            <a:r>
              <a:rPr lang="zh-CN" altLang="en-US" sz="2000" dirty="0"/>
              <a:t>球员身高查询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height['13']         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height[0]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187</a:t>
            </a:r>
            <a:endParaRPr lang="zh-CN" altLang="zh-CN" sz="1600" dirty="0">
              <a:solidFill>
                <a:srgbClr val="016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height</a:t>
            </a:r>
            <a:r>
              <a:rPr lang="en-US" altLang="zh-CN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'13','2','7'</a:t>
            </a:r>
            <a:r>
              <a:rPr lang="en-US" altLang="zh-CN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height[[0,3,2]]   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13    187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2    178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7    185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height[1:3]          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检索标签序号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1~3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的球员身高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14    190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7    185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height</a:t>
            </a:r>
            <a:r>
              <a:rPr lang="en-US" altLang="zh-CN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zh-CN" sz="18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height.values</a:t>
            </a:r>
            <a:r>
              <a:rPr lang="en-US" altLang="zh-CN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&gt;=186 ] 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检索高于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186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的球员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13    187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14    190</a:t>
            </a:r>
            <a:endParaRPr lang="en-US" altLang="zh-CN" sz="20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AB0425-6A8D-4933-927E-FCC52727E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628800"/>
            <a:ext cx="195899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0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3-2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    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2. </a:t>
            </a:r>
            <a:r>
              <a:rPr lang="zh-CN" altLang="en-US" sz="2000" dirty="0"/>
              <a:t>球员身高修改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height['13'] = 188    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zh-CN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号队员的身高修改为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188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height['13']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188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 sz="1800" dirty="0">
              <a:solidFill>
                <a:srgbClr val="016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height[1:3] = 160     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修改位置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zh-CN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的数据，标量赋值</a:t>
            </a:r>
          </a:p>
          <a:p>
            <a:pPr marL="40005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height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13    188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 </a:t>
            </a:r>
            <a:r>
              <a:rPr lang="en-US" altLang="zh-CN" sz="16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160</a:t>
            </a:r>
            <a:endParaRPr lang="zh-CN" altLang="zh-CN" sz="1600" b="1" dirty="0">
              <a:solidFill>
                <a:srgbClr val="026B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   </a:t>
            </a:r>
            <a:r>
              <a:rPr lang="en-US" altLang="zh-CN" sz="16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160</a:t>
            </a:r>
            <a:endParaRPr lang="zh-CN" altLang="zh-CN" sz="1600" b="1" dirty="0">
              <a:solidFill>
                <a:srgbClr val="026B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2    178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9    185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5099E6-0A45-453D-8973-06F11334E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332656"/>
            <a:ext cx="195899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1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3-2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975" y="2708920"/>
            <a:ext cx="8589640" cy="356519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dirty="0"/>
              <a:t>3. </a:t>
            </a:r>
            <a:r>
              <a:rPr lang="zh-CN" altLang="en-US" dirty="0"/>
              <a:t>增加新球员</a:t>
            </a:r>
            <a:endParaRPr lang="en-US" altLang="zh-CN" dirty="0"/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= Series([190,187], index=['23','5'])   </a:t>
            </a:r>
            <a:endParaRPr lang="zh-CN" altLang="zh-CN" sz="2400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= height . append( a ) </a:t>
            </a:r>
            <a:endParaRPr lang="zh-CN" altLang="zh-CN" sz="2400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new</a:t>
            </a:r>
            <a:endParaRPr lang="zh-CN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13    188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14    160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7    160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2    178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9    185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1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23    190</a:t>
            </a:r>
            <a:endParaRPr lang="zh-CN" altLang="zh-CN" sz="2100" b="1" dirty="0">
              <a:solidFill>
                <a:srgbClr val="026B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1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5    187</a:t>
            </a:r>
            <a:endParaRPr lang="zh-CN" altLang="zh-CN" sz="2100" b="1" dirty="0">
              <a:solidFill>
                <a:srgbClr val="026B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139144"/>
            <a:ext cx="7920880" cy="1314719"/>
          </a:xfrm>
          <a:prstGeom prst="rect">
            <a:avLst/>
          </a:prstGeom>
          <a:noFill/>
          <a:ln>
            <a:solidFill>
              <a:srgbClr val="016BBB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en-US" altLang="zh-CN" sz="2000" dirty="0">
                <a:cs typeface="+mn-ea"/>
              </a:rPr>
              <a:t>Series</a:t>
            </a:r>
            <a:r>
              <a:rPr lang="zh-CN" altLang="en-US" sz="2000" dirty="0">
                <a:cs typeface="+mn-ea"/>
              </a:rPr>
              <a:t>不能直接添加新数据</a:t>
            </a:r>
            <a:endParaRPr lang="en-US" altLang="zh-CN" sz="2000" dirty="0">
              <a:cs typeface="+mn-ea"/>
            </a:endParaRPr>
          </a:p>
          <a:p>
            <a:pPr marL="342900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en-US" altLang="zh-CN" sz="2000" dirty="0">
                <a:cs typeface="+mn-ea"/>
              </a:rPr>
              <a:t>append()</a:t>
            </a:r>
            <a:r>
              <a:rPr lang="zh-CN" altLang="zh-CN" sz="2000" dirty="0">
                <a:cs typeface="+mn-ea"/>
              </a:rPr>
              <a:t>函数将两个</a:t>
            </a:r>
            <a:r>
              <a:rPr lang="en-US" altLang="zh-CN" sz="2000" dirty="0">
                <a:cs typeface="+mn-ea"/>
              </a:rPr>
              <a:t>Series</a:t>
            </a:r>
            <a:r>
              <a:rPr lang="zh-CN" altLang="zh-CN" sz="2000" dirty="0">
                <a:cs typeface="+mn-ea"/>
              </a:rPr>
              <a:t>拼接产生一个新的</a:t>
            </a:r>
            <a:r>
              <a:rPr lang="en-US" altLang="zh-CN" sz="2000" dirty="0">
                <a:cs typeface="+mn-ea"/>
              </a:rPr>
              <a:t>Series</a:t>
            </a:r>
          </a:p>
          <a:p>
            <a:pPr marL="800100" lvl="1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zh-CN" sz="2000" dirty="0">
                <a:cs typeface="+mn-ea"/>
              </a:rPr>
              <a:t>不改变原</a:t>
            </a:r>
            <a:r>
              <a:rPr lang="en-US" altLang="zh-CN" sz="2000" dirty="0">
                <a:cs typeface="+mn-ea"/>
              </a:rPr>
              <a:t>Series</a:t>
            </a:r>
            <a:endParaRPr lang="zh-CN" altLang="en-US" sz="2000" dirty="0">
              <a:cs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84168" y="4581128"/>
            <a:ext cx="2232248" cy="17554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height</a:t>
            </a:r>
            <a:endParaRPr lang="zh-CN" altLang="zh-CN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13    188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14    160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7    160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2    178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9    185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5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3-2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1" y="1260994"/>
            <a:ext cx="8589640" cy="3211558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4. </a:t>
            </a:r>
            <a:r>
              <a:rPr lang="zh-CN" altLang="en-US" sz="2000" dirty="0"/>
              <a:t>删除离队球员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= height . drop( ['13', '9'] )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zh-CN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号球员数据</a:t>
            </a:r>
          </a:p>
          <a:p>
            <a:pPr marL="40005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new 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14    160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7    160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2    178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</a:rPr>
              <a:t> 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dirty="0"/>
              <a:t>Series</a:t>
            </a:r>
            <a:r>
              <a:rPr lang="zh-CN" altLang="zh-CN" dirty="0"/>
              <a:t>的</a:t>
            </a:r>
            <a:r>
              <a:rPr lang="en-US" altLang="zh-CN" dirty="0"/>
              <a:t>drop()</a:t>
            </a:r>
            <a:r>
              <a:rPr lang="zh-CN" altLang="zh-CN" dirty="0"/>
              <a:t>函数</a:t>
            </a:r>
            <a:r>
              <a:rPr lang="zh-CN" altLang="en-US" dirty="0"/>
              <a:t>缺省</a:t>
            </a:r>
            <a:r>
              <a:rPr lang="zh-CN" altLang="zh-CN" dirty="0">
                <a:highlight>
                  <a:srgbClr val="00FF00"/>
                </a:highlight>
              </a:rPr>
              <a:t>不删除原始对象的数据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02839" y="4365104"/>
            <a:ext cx="1985665" cy="17554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height</a:t>
            </a:r>
            <a:endParaRPr lang="zh-CN" altLang="zh-CN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13    188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14    160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7    160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2    178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9    185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3-2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180" y="1988840"/>
            <a:ext cx="8589640" cy="4579710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/>
              <a:t>   Series</a:t>
            </a:r>
            <a:r>
              <a:rPr lang="zh-CN" altLang="zh-CN" sz="2000" dirty="0"/>
              <a:t>对象创建后，值可以修改，索引也修改，用新的列表替换即可。</a:t>
            </a:r>
          </a:p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5. </a:t>
            </a:r>
            <a:r>
              <a:rPr lang="zh-CN" altLang="en-US" sz="2000" dirty="0"/>
              <a:t>更改球员球衣号码</a:t>
            </a:r>
            <a:endParaRPr lang="en-US" altLang="zh-CN" sz="2000" dirty="0"/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height.index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13,14,7,2,9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注意这里是数字索引</a:t>
            </a:r>
            <a:endParaRPr lang="zh-CN" altLang="zh-CN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188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160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160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178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185</a:t>
            </a:r>
          </a:p>
          <a:p>
            <a:pPr marL="400050" lvl="1" indent="0">
              <a:buNone/>
            </a:pPr>
            <a:endParaRPr lang="en-US" altLang="zh-CN" sz="1600" dirty="0">
              <a:solidFill>
                <a:srgbClr val="026BCA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Series</a:t>
            </a:r>
            <a:r>
              <a:rPr lang="zh-CN" altLang="en-US" sz="2000" dirty="0"/>
              <a:t>的索引为数字，基于位置序号访问需要使用</a:t>
            </a:r>
            <a:r>
              <a:rPr lang="en-US" altLang="zh-CN" sz="2000" dirty="0" err="1"/>
              <a:t>iloc</a:t>
            </a:r>
            <a:r>
              <a:rPr lang="zh-CN" altLang="en-US" sz="2000" dirty="0"/>
              <a:t>方式</a:t>
            </a:r>
            <a:endParaRPr lang="en-US" altLang="zh-CN" sz="2000" dirty="0"/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height.iloc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188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39D1958-AE1D-4A1B-8840-F6068B45589F}"/>
              </a:ext>
            </a:extLst>
          </p:cNvPr>
          <p:cNvSpPr txBox="1">
            <a:spLocks/>
          </p:cNvSpPr>
          <p:nvPr/>
        </p:nvSpPr>
        <p:spPr>
          <a:xfrm>
            <a:off x="6300192" y="214730"/>
            <a:ext cx="2232248" cy="17554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height</a:t>
            </a:r>
            <a:endParaRPr lang="zh-CN" altLang="zh-CN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13    188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14    160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7    160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2    178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9    185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7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思考与练习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052736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创建并访问</a:t>
            </a:r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Series</a:t>
            </a: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对象。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创建如</a:t>
            </a:r>
            <a:r>
              <a:rPr lang="zh-CN" altLang="en-US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表的</a:t>
            </a:r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Series</a:t>
            </a: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数据对象，其中</a:t>
            </a:r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a-f</a:t>
            </a: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为索引；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31638" y="2243204"/>
          <a:ext cx="5976666" cy="881777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996111">
                  <a:extLst>
                    <a:ext uri="{9D8B030D-6E8A-4147-A177-3AD203B41FA5}">
                      <a16:colId xmlns:a16="http://schemas.microsoft.com/office/drawing/2014/main" val="1099319186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val="3321673548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val="4018449932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val="917534141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val="1737990277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val="3564372464"/>
                    </a:ext>
                  </a:extLst>
                </a:gridCol>
              </a:tblGrid>
              <a:tr h="430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9824701"/>
                  </a:ext>
                </a:extLst>
              </a:tr>
              <a:tr h="451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30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25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27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41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25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34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34436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27584" y="3429000"/>
            <a:ext cx="748883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）增加数据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，索引为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）修改索引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对应的值为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）查询值大于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的数据；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）删除位置为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1-3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的数据。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提示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位置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1-3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的索引列表，可以用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series.index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[1:3]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来得到。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86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数据科学的知识结构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98004"/>
            <a:ext cx="7886700" cy="1325975"/>
          </a:xfrm>
        </p:spPr>
        <p:txBody>
          <a:bodyPr>
            <a:normAutofit fontScale="97500"/>
          </a:bodyPr>
          <a:lstStyle/>
          <a:p>
            <a:r>
              <a:rPr lang="zh-CN" altLang="en-US" dirty="0"/>
              <a:t>新兴</a:t>
            </a:r>
            <a:r>
              <a:rPr lang="zh-CN" altLang="en-US" dirty="0">
                <a:sym typeface="+mn-ea"/>
              </a:rPr>
              <a:t>跨领域综合性</a:t>
            </a:r>
            <a:r>
              <a:rPr lang="zh-CN" altLang="en-US" dirty="0"/>
              <a:t>学科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继承了各领域数十年甚至数百年的工作成果，包括统计学、计算机科学、数学、工程学以及其他学科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40" y="3218815"/>
            <a:ext cx="2811145" cy="26301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3588043" y="3092792"/>
            <a:ext cx="5114925" cy="3575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dirty="0"/>
              <a:t>领域专长 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dirty="0"/>
              <a:t>从事数据工作的人员需要了解数据来源的业务领域，充分应用领域知识提出正确的问题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dirty="0"/>
              <a:t>帮助数据分析找到行动方向</a:t>
            </a:r>
          </a:p>
          <a:p>
            <a:pPr lvl="0" fontAlgn="auto">
              <a:lnSpc>
                <a:spcPct val="120000"/>
              </a:lnSpc>
            </a:pPr>
            <a:r>
              <a:rPr lang="zh-CN" altLang="en-US" dirty="0"/>
              <a:t>数学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dirty="0"/>
              <a:t>数学家是团队中解决问题的人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dirty="0"/>
              <a:t>负责建立概率统计模型、进行信号处理，模式识别，预测性分析</a:t>
            </a:r>
          </a:p>
          <a:p>
            <a:pPr lvl="0" fontAlgn="auto">
              <a:lnSpc>
                <a:spcPct val="120000"/>
              </a:lnSpc>
            </a:pPr>
            <a:r>
              <a:rPr lang="zh-CN" altLang="en-US" dirty="0"/>
              <a:t>计算机科学 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dirty="0"/>
              <a:t>数据科学是由计算机系统来实现的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dirty="0"/>
              <a:t>负责建立正确的系统架构，设计技术路线，选用开发平台和工具，最终实现分析目标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4075" y="5919470"/>
            <a:ext cx="2200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数据科学知识体系的韦恩图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009530"/>
            <a:ext cx="8589640" cy="9080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en-US" altLang="zh-CN" sz="2000" dirty="0" err="1"/>
              <a:t>DataFrame</a:t>
            </a:r>
            <a:r>
              <a:rPr lang="en-US" altLang="zh-CN" sz="2000" dirty="0"/>
              <a:t> </a:t>
            </a:r>
            <a:r>
              <a:rPr lang="zh-CN" altLang="zh-CN" sz="2000" dirty="0"/>
              <a:t>包括值（</a:t>
            </a:r>
            <a:r>
              <a:rPr lang="en-US" altLang="zh-CN" sz="2000" dirty="0"/>
              <a:t>values</a:t>
            </a:r>
            <a:r>
              <a:rPr lang="zh-CN" altLang="zh-CN" sz="2000" dirty="0"/>
              <a:t>）、行索引（</a:t>
            </a:r>
            <a:r>
              <a:rPr lang="en-US" altLang="zh-CN" sz="2000" dirty="0"/>
              <a:t>index</a:t>
            </a:r>
            <a:r>
              <a:rPr lang="zh-CN" altLang="zh-CN" sz="2000" dirty="0"/>
              <a:t>）和列索引（</a:t>
            </a:r>
            <a:r>
              <a:rPr lang="en-US" altLang="zh-CN" sz="2000" dirty="0"/>
              <a:t>columns</a:t>
            </a:r>
            <a:r>
              <a:rPr lang="zh-CN" altLang="zh-CN" sz="2000" dirty="0"/>
              <a:t>）</a:t>
            </a:r>
            <a:r>
              <a:rPr lang="en-US" altLang="zh-CN" sz="2000" dirty="0"/>
              <a:t>3</a:t>
            </a:r>
            <a:r>
              <a:rPr lang="zh-CN" altLang="zh-CN" sz="2000" dirty="0"/>
              <a:t>部分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sz="2000" dirty="0">
              <a:cs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128791" cy="7772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r>
              <a:rPr lang="en-US" altLang="zh-CN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2800" dirty="0" err="1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DataFrame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数据结构</a:t>
            </a: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7601"/>
            <a:ext cx="6514947" cy="231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30832" y="4636512"/>
            <a:ext cx="858964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r>
              <a:rPr lang="en-US" altLang="zh-CN" sz="2000" dirty="0" err="1"/>
              <a:t>DataFrame</a:t>
            </a:r>
            <a:r>
              <a:rPr lang="en-US" altLang="zh-CN" sz="2000" dirty="0"/>
              <a:t> </a:t>
            </a:r>
            <a:r>
              <a:rPr lang="zh-CN" altLang="en-US" sz="2000" dirty="0">
                <a:cs typeface="+mn-ea"/>
              </a:rPr>
              <a:t>创建方法：</a:t>
            </a:r>
            <a:endParaRPr lang="en-US" altLang="zh-CN" sz="2000" dirty="0">
              <a:cs typeface="+mn-ea"/>
            </a:endParaRPr>
          </a:p>
          <a:p>
            <a:pPr marL="0" indent="0"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  <a:buFontTx/>
              <a:buNone/>
            </a:pPr>
            <a:r>
              <a:rPr lang="zh-CN" altLang="en-US" b="1" dirty="0">
                <a:solidFill>
                  <a:srgbClr val="016BBB"/>
                </a:solidFill>
                <a:cs typeface="+mn-ea"/>
                <a:sym typeface="+mn-lt"/>
              </a:rPr>
              <a:t>    </a:t>
            </a:r>
            <a:r>
              <a:rPr lang="en-US" altLang="zh-CN" b="1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DataFrame</a:t>
            </a:r>
            <a:r>
              <a:rPr lang="en-US" altLang="zh-CN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( data</a:t>
            </a:r>
            <a:r>
              <a:rPr lang="zh-CN" altLang="en-US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，</a:t>
            </a:r>
            <a:r>
              <a:rPr lang="en-US" altLang="zh-CN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index = […]</a:t>
            </a:r>
            <a:r>
              <a:rPr lang="zh-CN" altLang="en-US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，</a:t>
            </a:r>
            <a:r>
              <a:rPr lang="en-US" altLang="zh-CN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columns=[…] )</a:t>
            </a:r>
          </a:p>
          <a:p>
            <a:pPr marL="0" indent="0"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  <a:buFontTx/>
              <a:buNone/>
            </a:pPr>
            <a:r>
              <a:rPr lang="en-US" altLang="zh-CN" sz="2000" dirty="0">
                <a:cs typeface="+mn-ea"/>
              </a:rPr>
              <a:t>	data</a:t>
            </a:r>
            <a:r>
              <a:rPr lang="zh-CN" altLang="en-US" sz="2000" dirty="0">
                <a:cs typeface="+mn-ea"/>
              </a:rPr>
              <a:t>：列表或</a:t>
            </a:r>
            <a:r>
              <a:rPr lang="en-US" altLang="zh-CN" sz="2000" dirty="0" err="1">
                <a:cs typeface="+mn-ea"/>
              </a:rPr>
              <a:t>NumPy</a:t>
            </a:r>
            <a:r>
              <a:rPr lang="zh-CN" altLang="en-US" sz="2000" dirty="0">
                <a:cs typeface="+mn-ea"/>
              </a:rPr>
              <a:t>的二维</a:t>
            </a:r>
            <a:r>
              <a:rPr lang="en-US" altLang="zh-CN" sz="2000" dirty="0" err="1">
                <a:cs typeface="+mn-ea"/>
              </a:rPr>
              <a:t>ndarray</a:t>
            </a:r>
            <a:r>
              <a:rPr lang="zh-CN" altLang="en-US" sz="2000" dirty="0">
                <a:cs typeface="+mn-ea"/>
              </a:rPr>
              <a:t>对象</a:t>
            </a:r>
            <a:endParaRPr lang="en-US" altLang="zh-CN" sz="2000" dirty="0">
              <a:cs typeface="+mn-ea"/>
            </a:endParaRPr>
          </a:p>
          <a:p>
            <a:pPr marL="0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FontTx/>
              <a:buNone/>
            </a:pPr>
            <a:r>
              <a:rPr lang="en-US" altLang="zh-CN" sz="2000" dirty="0">
                <a:cs typeface="+mn-ea"/>
              </a:rPr>
              <a:t>       	index</a:t>
            </a:r>
            <a:r>
              <a:rPr lang="zh-CN" altLang="en-US" sz="2000" dirty="0">
                <a:cs typeface="+mn-ea"/>
              </a:rPr>
              <a:t>，</a:t>
            </a:r>
            <a:r>
              <a:rPr lang="en-US" altLang="zh-CN" sz="2000" dirty="0" err="1"/>
              <a:t>colunms</a:t>
            </a:r>
            <a:r>
              <a:rPr lang="zh-CN" altLang="en-US" sz="2000" dirty="0"/>
              <a:t>：</a:t>
            </a:r>
            <a:r>
              <a:rPr lang="zh-CN" altLang="en-US" sz="2000" dirty="0">
                <a:cs typeface="+mn-ea"/>
              </a:rPr>
              <a:t>列表，若省略则自动生成</a:t>
            </a:r>
            <a:r>
              <a:rPr lang="en-US" altLang="zh-CN" sz="2000" dirty="0">
                <a:cs typeface="+mn-ea"/>
              </a:rPr>
              <a:t>0 ~n-1</a:t>
            </a:r>
            <a:r>
              <a:rPr lang="zh-CN" altLang="zh-CN" sz="2000" dirty="0">
                <a:cs typeface="+mn-ea"/>
              </a:rPr>
              <a:t>的序号标签</a:t>
            </a:r>
            <a:endParaRPr lang="zh-CN" altLang="en-US" sz="2000" dirty="0">
              <a:cs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8B58E0F-B799-4767-94AA-F8739782586C}"/>
              </a:ext>
            </a:extLst>
          </p:cNvPr>
          <p:cNvSpPr/>
          <p:nvPr/>
        </p:nvSpPr>
        <p:spPr>
          <a:xfrm>
            <a:off x="524107" y="1736958"/>
            <a:ext cx="6177775" cy="22044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6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3-3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9530"/>
            <a:ext cx="8856984" cy="4435694"/>
          </a:xfrm>
        </p:spPr>
        <p:txBody>
          <a:bodyPr>
            <a:normAutofit/>
          </a:bodyPr>
          <a:lstStyle/>
          <a:p>
            <a:r>
              <a:rPr lang="zh-CN" altLang="zh-CN" sz="2000" dirty="0"/>
              <a:t>创建</a:t>
            </a:r>
            <a:r>
              <a:rPr lang="en-US" altLang="zh-CN" sz="2000" dirty="0" err="1"/>
              <a:t>DataFrame</a:t>
            </a:r>
            <a:r>
              <a:rPr lang="zh-CN" altLang="zh-CN" sz="2000" dirty="0"/>
              <a:t>对象</a:t>
            </a:r>
            <a:r>
              <a:rPr lang="en-US" altLang="zh-CN" sz="2000" dirty="0"/>
              <a:t>students</a:t>
            </a:r>
            <a:r>
              <a:rPr lang="zh-CN" altLang="zh-CN" sz="2000" dirty="0"/>
              <a:t>记录</a:t>
            </a:r>
            <a:r>
              <a:rPr lang="en-US" altLang="zh-CN" sz="2000" dirty="0"/>
              <a:t>3</a:t>
            </a:r>
            <a:r>
              <a:rPr lang="zh-CN" altLang="zh-CN" sz="2000" dirty="0"/>
              <a:t>名学生的信息</a:t>
            </a:r>
            <a:endParaRPr lang="en-US" altLang="zh-CN" sz="2000" dirty="0"/>
          </a:p>
          <a:p>
            <a:pPr lvl="1"/>
            <a:r>
              <a:rPr lang="zh-CN" altLang="zh-CN" sz="1600" dirty="0"/>
              <a:t>行索引为数字序号；列索引为</a:t>
            </a:r>
            <a:r>
              <a:rPr lang="en-US" altLang="zh-CN" sz="1600" dirty="0"/>
              <a:t>age</a:t>
            </a:r>
            <a:r>
              <a:rPr lang="zh-CN" altLang="zh-CN" sz="1600" dirty="0"/>
              <a:t>、</a:t>
            </a:r>
            <a:r>
              <a:rPr lang="en-US" altLang="zh-CN" sz="1600" dirty="0"/>
              <a:t>weight</a:t>
            </a:r>
            <a:r>
              <a:rPr lang="zh-CN" altLang="zh-CN" sz="1600" dirty="0"/>
              <a:t>和</a:t>
            </a:r>
            <a:r>
              <a:rPr lang="en-US" altLang="zh-CN" sz="1600" dirty="0"/>
              <a:t>height</a:t>
            </a:r>
          </a:p>
          <a:p>
            <a:pPr marL="0" indent="0">
              <a:buNone/>
            </a:pPr>
            <a:endParaRPr lang="en-US" altLang="zh-CN" dirty="0"/>
          </a:p>
          <a:p>
            <a:pPr marL="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data = [[19,170,68],[20,165,65],[18,175,65]]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students =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index=[1,2,3], columns=['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age','height','weight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  </a:t>
            </a:r>
            <a:endParaRPr lang="zh-CN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students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age  height  weight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1   19     170      68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2   20     165      65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3   18     175      65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  data</a:t>
            </a:r>
            <a:r>
              <a:rPr lang="zh-CN" altLang="zh-CN" sz="2000" dirty="0"/>
              <a:t>列表的每个元素初始化为</a:t>
            </a:r>
            <a:r>
              <a:rPr lang="en-US" altLang="zh-CN" sz="2000" dirty="0" err="1"/>
              <a:t>DataFrame</a:t>
            </a:r>
            <a:r>
              <a:rPr lang="zh-CN" altLang="zh-CN" sz="2000" dirty="0"/>
              <a:t>的一行值</a:t>
            </a:r>
            <a:endParaRPr lang="zh-CN" altLang="en-US" sz="2000" b="1" dirty="0">
              <a:solidFill>
                <a:srgbClr val="016B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560839" cy="7772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r>
              <a:rPr lang="en-US" altLang="zh-CN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2800" dirty="0" err="1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DataFrame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数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据选取方法</a:t>
            </a: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10986"/>
              </p:ext>
            </p:extLst>
          </p:nvPr>
        </p:nvGraphicFramePr>
        <p:xfrm>
          <a:off x="251521" y="1124743"/>
          <a:ext cx="8496945" cy="4968555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705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15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/>
                        </a:rPr>
                        <a:t>选取类型</a:t>
                      </a:r>
                      <a:endParaRPr lang="zh-CN" sz="16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/>
                        </a:rPr>
                        <a:t>选取方法</a:t>
                      </a:r>
                      <a:endParaRPr lang="zh-CN" sz="16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/>
                        </a:rPr>
                        <a:t>说明</a:t>
                      </a:r>
                      <a:endParaRPr lang="zh-CN" sz="16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58">
                <a:tc rowSpan="4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索引名选取</a:t>
                      </a:r>
                      <a:endParaRPr lang="zh-CN" sz="1600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effectLst/>
                        </a:rPr>
                        <a:t>obj</a:t>
                      </a:r>
                      <a:r>
                        <a:rPr lang="en-US" sz="1800" b="1" kern="0" dirty="0">
                          <a:effectLst/>
                        </a:rPr>
                        <a:t>[ col ]</a:t>
                      </a:r>
                      <a:endParaRPr lang="zh-CN" sz="18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选取某列</a:t>
                      </a:r>
                      <a:endParaRPr lang="zh-CN" sz="1800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</a:rPr>
                        <a:t>obj</a:t>
                      </a:r>
                      <a:r>
                        <a:rPr lang="en-US" sz="1600" b="1" kern="0" dirty="0">
                          <a:effectLst/>
                        </a:rPr>
                        <a:t>[ </a:t>
                      </a:r>
                      <a:r>
                        <a:rPr lang="en-US" sz="1600" b="1" kern="0" dirty="0" err="1">
                          <a:effectLst/>
                        </a:rPr>
                        <a:t>colList</a:t>
                      </a:r>
                      <a:r>
                        <a:rPr lang="en-US" sz="1600" b="1" kern="0" dirty="0">
                          <a:effectLst/>
                        </a:rPr>
                        <a:t> ]</a:t>
                      </a:r>
                      <a:endParaRPr lang="zh-CN" sz="16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选取某几列</a:t>
                      </a:r>
                      <a:endParaRPr lang="zh-CN" sz="1600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</a:rPr>
                        <a:t>obj.loc</a:t>
                      </a:r>
                      <a:r>
                        <a:rPr lang="en-US" sz="1600" b="1" kern="0" dirty="0">
                          <a:effectLst/>
                        </a:rPr>
                        <a:t>[ index, col ]</a:t>
                      </a:r>
                      <a:endParaRPr lang="zh-CN" sz="16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选取某行某列</a:t>
                      </a:r>
                      <a:endParaRPr lang="zh-CN" sz="1600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</a:rPr>
                        <a:t>obj.loc</a:t>
                      </a:r>
                      <a:r>
                        <a:rPr lang="en-US" sz="1600" b="1" kern="0" dirty="0">
                          <a:effectLst/>
                        </a:rPr>
                        <a:t>[ </a:t>
                      </a:r>
                      <a:r>
                        <a:rPr lang="en-US" sz="1600" b="1" kern="0" dirty="0" err="1">
                          <a:effectLst/>
                        </a:rPr>
                        <a:t>indexList</a:t>
                      </a:r>
                      <a:r>
                        <a:rPr lang="en-US" sz="1600" b="1" kern="0" dirty="0">
                          <a:effectLst/>
                        </a:rPr>
                        <a:t>, </a:t>
                      </a:r>
                      <a:r>
                        <a:rPr lang="en-US" sz="1600" b="1" kern="0" dirty="0" err="1">
                          <a:effectLst/>
                        </a:rPr>
                        <a:t>colList</a:t>
                      </a:r>
                      <a:r>
                        <a:rPr lang="en-US" sz="1600" b="1" kern="0" dirty="0">
                          <a:effectLst/>
                        </a:rPr>
                        <a:t> ]</a:t>
                      </a:r>
                      <a:endParaRPr lang="zh-CN" sz="16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选取多行多列</a:t>
                      </a:r>
                      <a:endParaRPr lang="zh-CN" sz="1600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458">
                <a:tc row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</a:rPr>
                        <a:t>  </a:t>
                      </a:r>
                      <a:r>
                        <a:rPr lang="zh-CN" sz="1600" kern="0" dirty="0">
                          <a:effectLst/>
                        </a:rPr>
                        <a:t>位置序号选取</a:t>
                      </a:r>
                      <a:endParaRPr lang="zh-CN" sz="1600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</a:rPr>
                        <a:t>obj.iloc</a:t>
                      </a:r>
                      <a:r>
                        <a:rPr lang="en-US" sz="1600" b="1" kern="0" dirty="0">
                          <a:effectLst/>
                        </a:rPr>
                        <a:t>[ </a:t>
                      </a:r>
                      <a:r>
                        <a:rPr lang="en-US" sz="1600" b="1" kern="0" dirty="0" err="1">
                          <a:effectLst/>
                        </a:rPr>
                        <a:t>iloc</a:t>
                      </a:r>
                      <a:r>
                        <a:rPr lang="en-US" sz="1600" b="1" kern="0" dirty="0">
                          <a:effectLst/>
                        </a:rPr>
                        <a:t>, </a:t>
                      </a:r>
                      <a:r>
                        <a:rPr lang="en-US" sz="1600" b="1" kern="0" dirty="0" err="1">
                          <a:effectLst/>
                        </a:rPr>
                        <a:t>cloc</a:t>
                      </a:r>
                      <a:r>
                        <a:rPr lang="en-US" sz="1600" b="1" kern="0" dirty="0">
                          <a:effectLst/>
                        </a:rPr>
                        <a:t>]</a:t>
                      </a:r>
                      <a:endParaRPr lang="zh-CN" sz="16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选取某行某列</a:t>
                      </a:r>
                      <a:endParaRPr lang="zh-CN" sz="1600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</a:rPr>
                        <a:t>obj.iloc</a:t>
                      </a:r>
                      <a:r>
                        <a:rPr lang="en-US" sz="1600" b="1" kern="0" dirty="0">
                          <a:effectLst/>
                        </a:rPr>
                        <a:t>[ </a:t>
                      </a:r>
                      <a:r>
                        <a:rPr lang="en-US" sz="1600" b="1" kern="0" dirty="0" err="1">
                          <a:effectLst/>
                        </a:rPr>
                        <a:t>ilocList</a:t>
                      </a:r>
                      <a:r>
                        <a:rPr lang="en-US" sz="1600" b="1" kern="0" dirty="0">
                          <a:effectLst/>
                        </a:rPr>
                        <a:t>, </a:t>
                      </a:r>
                      <a:r>
                        <a:rPr lang="en-US" sz="1600" b="1" kern="0" dirty="0" err="1">
                          <a:effectLst/>
                        </a:rPr>
                        <a:t>clocList</a:t>
                      </a:r>
                      <a:r>
                        <a:rPr lang="en-US" sz="1600" b="1" kern="0" dirty="0">
                          <a:effectLst/>
                        </a:rPr>
                        <a:t> ]</a:t>
                      </a:r>
                      <a:endParaRPr lang="zh-CN" sz="16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选取多行多列</a:t>
                      </a:r>
                      <a:endParaRPr lang="zh-CN" sz="1600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7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</a:rPr>
                        <a:t>obj.iloc</a:t>
                      </a:r>
                      <a:r>
                        <a:rPr lang="en-US" sz="1600" b="1" kern="0" dirty="0">
                          <a:effectLst/>
                        </a:rPr>
                        <a:t>[ a:b, c:d ]</a:t>
                      </a:r>
                      <a:endParaRPr lang="zh-CN" sz="16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选取</a:t>
                      </a:r>
                      <a:r>
                        <a:rPr lang="en-US" sz="1600" kern="0" dirty="0">
                          <a:effectLst/>
                        </a:rPr>
                        <a:t>a~(b-1)</a:t>
                      </a:r>
                      <a:r>
                        <a:rPr lang="zh-CN" sz="1600" kern="0" dirty="0">
                          <a:effectLst/>
                        </a:rPr>
                        <a:t>行</a:t>
                      </a:r>
                      <a:r>
                        <a:rPr lang="en-US" sz="1600" kern="0" dirty="0">
                          <a:effectLst/>
                        </a:rPr>
                        <a:t>, c~(d-1)</a:t>
                      </a:r>
                      <a:r>
                        <a:rPr lang="zh-CN" sz="1600" kern="0" dirty="0">
                          <a:effectLst/>
                        </a:rPr>
                        <a:t>列</a:t>
                      </a:r>
                      <a:endParaRPr lang="zh-CN" sz="1600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2581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条件筛选</a:t>
                      </a:r>
                      <a:endParaRPr lang="zh-CN" sz="1600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</a:rPr>
                        <a:t>obj.loc</a:t>
                      </a:r>
                      <a:r>
                        <a:rPr lang="en-US" sz="1600" b="1" kern="0" dirty="0">
                          <a:effectLst/>
                        </a:rPr>
                        <a:t>[ condition, </a:t>
                      </a:r>
                      <a:r>
                        <a:rPr lang="en-US" sz="1600" b="1" kern="0" dirty="0" err="1">
                          <a:effectLst/>
                        </a:rPr>
                        <a:t>colList</a:t>
                      </a:r>
                      <a:r>
                        <a:rPr lang="en-US" sz="1600" b="1" kern="0" dirty="0">
                          <a:effectLst/>
                        </a:rPr>
                        <a:t> ]</a:t>
                      </a:r>
                      <a:endParaRPr lang="zh-CN" sz="16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使用索引构造条件表达式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选取满足条件的行</a:t>
                      </a:r>
                      <a:endParaRPr lang="zh-CN" sz="1600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8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</a:rPr>
                        <a:t>obj.iloc</a:t>
                      </a:r>
                      <a:r>
                        <a:rPr lang="en-US" sz="1600" b="1" kern="0" dirty="0">
                          <a:effectLst/>
                        </a:rPr>
                        <a:t>[ condition, </a:t>
                      </a:r>
                      <a:r>
                        <a:rPr lang="en-US" sz="1600" b="1" kern="0" dirty="0" err="1">
                          <a:effectLst/>
                        </a:rPr>
                        <a:t>clocList</a:t>
                      </a:r>
                      <a:r>
                        <a:rPr lang="en-US" sz="1600" b="1" kern="0" dirty="0">
                          <a:effectLst/>
                        </a:rPr>
                        <a:t> ]</a:t>
                      </a:r>
                      <a:endParaRPr lang="zh-CN" sz="16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使用位置序号构造条件表达式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选取满足条件的行</a:t>
                      </a:r>
                      <a:endParaRPr lang="zh-CN" sz="1600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BEDA12C-D265-4026-9F57-3AB2B87914A6}"/>
              </a:ext>
            </a:extLst>
          </p:cNvPr>
          <p:cNvSpPr txBox="1"/>
          <p:nvPr/>
        </p:nvSpPr>
        <p:spPr>
          <a:xfrm>
            <a:off x="5854390" y="2335875"/>
            <a:ext cx="32896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students.loc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[ 1, 'age’]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查询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号同学的年龄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31208E-D0F6-4437-9E62-2B15254D1664}"/>
              </a:ext>
            </a:extLst>
          </p:cNvPr>
          <p:cNvSpPr txBox="1"/>
          <p:nvPr/>
        </p:nvSpPr>
        <p:spPr>
          <a:xfrm>
            <a:off x="6228289" y="2797835"/>
            <a:ext cx="4371279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students.loc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[[1,3],</a:t>
            </a:r>
          </a:p>
          <a:p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height','weight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’]] 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查询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号同学的身高和体重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EFCAB-8998-4D4E-9B3B-36749207BC21}"/>
              </a:ext>
            </a:extLst>
          </p:cNvPr>
          <p:cNvSpPr txBox="1"/>
          <p:nvPr/>
        </p:nvSpPr>
        <p:spPr>
          <a:xfrm>
            <a:off x="5991327" y="3608562"/>
            <a:ext cx="3682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students.iloc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[[0,2],[0,1]] </a:t>
            </a:r>
          </a:p>
          <a:p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查询第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行的第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列的值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0D9826-F044-4844-B2B7-084DADC3C092}"/>
              </a:ext>
            </a:extLst>
          </p:cNvPr>
          <p:cNvSpPr txBox="1"/>
          <p:nvPr/>
        </p:nvSpPr>
        <p:spPr>
          <a:xfrm>
            <a:off x="251521" y="2759027"/>
            <a:ext cx="422909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students.loc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: , ['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height','weight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']] 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”表示所有行的数据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195AB0-912C-418B-B152-62FE19959CB4}"/>
              </a:ext>
            </a:extLst>
          </p:cNvPr>
          <p:cNvSpPr txBox="1"/>
          <p:nvPr/>
        </p:nvSpPr>
        <p:spPr>
          <a:xfrm>
            <a:off x="6228289" y="3972010"/>
            <a:ext cx="27881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</a:t>
            </a:r>
            <a:r>
              <a:rPr lang="en-US" altLang="zh-CN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[1:, 0:2] 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A3DF48-9DA9-4E9B-A90B-0612DA820800}"/>
              </a:ext>
            </a:extLst>
          </p:cNvPr>
          <p:cNvSpPr txBox="1"/>
          <p:nvPr/>
        </p:nvSpPr>
        <p:spPr>
          <a:xfrm>
            <a:off x="794078" y="4960995"/>
            <a:ext cx="5302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 = students['height']&gt;=168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8669D8-6F7B-4280-AD4F-AE17CD4CF713}"/>
              </a:ext>
            </a:extLst>
          </p:cNvPr>
          <p:cNvSpPr txBox="1"/>
          <p:nvPr/>
        </p:nvSpPr>
        <p:spPr>
          <a:xfrm>
            <a:off x="1719629" y="5163036"/>
            <a:ext cx="6795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students.loc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mask, ['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height','weight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6442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3-4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908720"/>
            <a:ext cx="8805664" cy="547260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4200" dirty="0"/>
              <a:t>使用例</a:t>
            </a:r>
            <a:r>
              <a:rPr lang="en-US" altLang="zh-CN" sz="4200" dirty="0"/>
              <a:t>3-3</a:t>
            </a:r>
            <a:r>
              <a:rPr lang="zh-CN" altLang="zh-CN" sz="4200" dirty="0"/>
              <a:t>创建的学生</a:t>
            </a:r>
            <a:r>
              <a:rPr lang="en-US" altLang="zh-CN" sz="4200" dirty="0" err="1"/>
              <a:t>DataFrame</a:t>
            </a:r>
            <a:r>
              <a:rPr lang="zh-CN" altLang="zh-CN" sz="4200" dirty="0"/>
              <a:t>对象，实现学生信息的查询、增加、删除和修改。</a:t>
            </a:r>
            <a:endParaRPr lang="en-US" altLang="zh-CN" sz="4200" dirty="0"/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4200" dirty="0"/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en-US" sz="4200" dirty="0"/>
              <a:t>     </a:t>
            </a:r>
            <a:r>
              <a:rPr lang="en-US" altLang="zh-CN" sz="4200" dirty="0"/>
              <a:t>1. </a:t>
            </a:r>
            <a:r>
              <a:rPr lang="zh-CN" altLang="en-US" sz="4200" dirty="0"/>
              <a:t>学生信息查询</a:t>
            </a:r>
            <a:endParaRPr lang="en-US" altLang="zh-CN" sz="4200" dirty="0"/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4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students.loc</a:t>
            </a:r>
            <a:r>
              <a:rPr lang="en-US" altLang="zh-CN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[ 1, 'age'] </a:t>
            </a:r>
            <a:r>
              <a:rPr lang="en-US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查询</a:t>
            </a:r>
            <a:r>
              <a:rPr lang="en-US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号同学的年龄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3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zh-CN" altLang="zh-CN" sz="34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4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students.loc</a:t>
            </a:r>
            <a:r>
              <a:rPr lang="en-US" altLang="zh-CN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[[1,3],['</a:t>
            </a:r>
            <a:r>
              <a:rPr lang="en-US" altLang="zh-CN" sz="4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height','weight</a:t>
            </a:r>
            <a:r>
              <a:rPr lang="en-US" altLang="zh-CN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']] </a:t>
            </a:r>
            <a:r>
              <a:rPr lang="en-US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查询</a:t>
            </a:r>
            <a:r>
              <a:rPr lang="en-US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号同学的身高和体重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3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height  weight</a:t>
            </a:r>
            <a:endParaRPr lang="zh-CN" altLang="zh-CN" sz="34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3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1     170      68</a:t>
            </a:r>
            <a:endParaRPr lang="zh-CN" altLang="zh-CN" sz="34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3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3     175      65</a:t>
            </a:r>
            <a:endParaRPr lang="zh-CN" altLang="zh-CN" sz="34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4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students.iloc</a:t>
            </a:r>
            <a:r>
              <a:rPr lang="en-US" altLang="zh-CN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[[0,2],[0,1]]  </a:t>
            </a:r>
            <a:r>
              <a:rPr lang="en-US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查询第</a:t>
            </a:r>
            <a:r>
              <a:rPr lang="en-US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行的第</a:t>
            </a:r>
            <a:r>
              <a:rPr lang="en-US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zh-CN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列的值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3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age  height</a:t>
            </a:r>
            <a:endParaRPr lang="zh-CN" altLang="zh-CN" sz="34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3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1   19      170</a:t>
            </a:r>
            <a:endParaRPr lang="zh-CN" altLang="zh-CN" sz="34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3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3   18      175</a:t>
            </a:r>
            <a:endParaRPr lang="zh-CN" altLang="zh-CN" sz="34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483839-799F-4D47-A149-5A902311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412776"/>
            <a:ext cx="2457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0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3-4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561" y="1272656"/>
            <a:ext cx="8589640" cy="5432970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students.loc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: , ['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height','weight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']]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”表示所有行的数据</a:t>
            </a: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height  weight</a:t>
            </a:r>
            <a:endParaRPr lang="zh-CN" altLang="zh-CN" sz="17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1     170      68</a:t>
            </a:r>
            <a:endParaRPr lang="zh-CN" altLang="zh-CN" sz="17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2     165      65</a:t>
            </a:r>
            <a:endParaRPr lang="zh-CN" altLang="zh-CN" sz="17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3     175      65</a:t>
            </a:r>
            <a:endParaRPr lang="zh-CN" altLang="zh-CN" sz="17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30000"/>
              </a:lnSpc>
              <a:spcBef>
                <a:spcPct val="19608"/>
              </a:spcBef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students[['height', 'weight']] </a:t>
            </a:r>
            <a:r>
              <a:rPr lang="en-US" altLang="zh-CN" sz="1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查询所有同学的身高和体重</a:t>
            </a:r>
            <a:r>
              <a:rPr lang="zh-CN" altLang="en-US" sz="1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，常用形式</a:t>
            </a:r>
            <a:endParaRPr lang="zh-CN" altLang="zh-CN" sz="17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7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  weight</a:t>
            </a:r>
            <a:endParaRPr lang="zh-CN" altLang="zh-CN" sz="17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1     170      68</a:t>
            </a:r>
            <a:endParaRPr lang="zh-CN" altLang="zh-CN" sz="17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2     165      65</a:t>
            </a:r>
            <a:endParaRPr lang="zh-CN" altLang="zh-CN" sz="17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3     175      65</a:t>
            </a:r>
            <a:endParaRPr lang="zh-CN" altLang="zh-CN" sz="17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30000"/>
              </a:lnSpc>
              <a:spcBef>
                <a:spcPct val="19608"/>
              </a:spcBef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</a:t>
            </a:r>
            <a:r>
              <a:rPr lang="en-US" altLang="zh-CN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[1:, 0:2] 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通过切片抽取某些行和列的数据</a:t>
            </a:r>
          </a:p>
          <a:p>
            <a:pPr marL="400050" lvl="1" indent="0"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7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 height</a:t>
            </a:r>
            <a:endParaRPr lang="zh-CN" altLang="zh-CN" sz="17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2   20     165</a:t>
            </a:r>
            <a:endParaRPr lang="zh-CN" altLang="zh-CN" sz="17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3   18     175</a:t>
            </a:r>
            <a:endParaRPr lang="zh-CN" altLang="zh-CN" sz="17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students[1:3 ] 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抽取行数据，列的“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”可以省略</a:t>
            </a:r>
          </a:p>
          <a:p>
            <a:pPr marL="400050" lvl="1" indent="0"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7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height   weight</a:t>
            </a:r>
            <a:endParaRPr lang="zh-CN" altLang="zh-CN" sz="17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2   20     165      65</a:t>
            </a:r>
            <a:endParaRPr lang="zh-CN" altLang="zh-CN" sz="17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3   18     175      65</a:t>
            </a:r>
            <a:endParaRPr lang="zh-CN" altLang="zh-CN" sz="17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27BE7C-E5EB-42CB-BA3E-1B3823127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16632"/>
            <a:ext cx="2457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3-4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052736"/>
            <a:ext cx="8589640" cy="4896544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endParaRPr lang="en-US" altLang="zh-CN" sz="1600" dirty="0">
              <a:solidFill>
                <a:srgbClr val="00B050"/>
              </a:solidFill>
            </a:endParaRP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800" dirty="0"/>
              <a:t>#</a:t>
            </a:r>
            <a:r>
              <a:rPr lang="zh-CN" altLang="en-US" sz="1800" dirty="0"/>
              <a:t>筛选身高大于</a:t>
            </a:r>
            <a:r>
              <a:rPr lang="en-US" altLang="zh-CN" sz="1800" dirty="0"/>
              <a:t>168</a:t>
            </a:r>
            <a:r>
              <a:rPr lang="zh-CN" altLang="en-US" sz="1800" dirty="0"/>
              <a:t>的同学，显示其身高和体重值</a:t>
            </a:r>
          </a:p>
          <a:p>
            <a:pPr marL="400050" lvl="1" indent="0"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mask = students['height']&gt;=168</a:t>
            </a:r>
          </a:p>
          <a:p>
            <a:pPr marL="400050" lvl="1" indent="0"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mask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True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False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True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height, dtype: bool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endParaRPr lang="en-US" altLang="zh-CN" sz="1600" dirty="0">
              <a:solidFill>
                <a:srgbClr val="00B050"/>
              </a:solidFill>
            </a:endParaRP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800" dirty="0"/>
              <a:t>#mask</a:t>
            </a:r>
            <a:r>
              <a:rPr lang="zh-CN" altLang="en-US" sz="1800" dirty="0"/>
              <a:t>对象索引为</a:t>
            </a:r>
            <a:r>
              <a:rPr lang="en-US" altLang="zh-CN" sz="1800" dirty="0"/>
              <a:t>2</a:t>
            </a:r>
            <a:r>
              <a:rPr lang="zh-CN" altLang="en-US" sz="1800" dirty="0"/>
              <a:t>的行值为</a:t>
            </a:r>
            <a:r>
              <a:rPr lang="en-US" altLang="zh-CN" sz="1800" dirty="0"/>
              <a:t>False</a:t>
            </a:r>
            <a:r>
              <a:rPr lang="zh-CN" altLang="en-US" sz="1800" dirty="0"/>
              <a:t>，对应</a:t>
            </a:r>
            <a:r>
              <a:rPr lang="en-US" altLang="zh-CN" sz="1800" dirty="0"/>
              <a:t>students</a:t>
            </a:r>
            <a:r>
              <a:rPr lang="zh-CN" altLang="en-US" sz="1800" dirty="0"/>
              <a:t>索引为</a:t>
            </a:r>
            <a:r>
              <a:rPr lang="en-US" altLang="zh-CN" sz="1800" dirty="0"/>
              <a:t>2</a:t>
            </a:r>
            <a:r>
              <a:rPr lang="zh-CN" altLang="en-US" sz="1800" dirty="0"/>
              <a:t>的行未选中</a:t>
            </a:r>
          </a:p>
          <a:p>
            <a:pPr marL="400050" lvl="1" indent="0"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students.loc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mask, ['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height','weight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]   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   weight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1      170      68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3      175      65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0E4AC1-8F0B-4B3F-BCEC-FE7430022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16632"/>
            <a:ext cx="2457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3-4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052736"/>
            <a:ext cx="858964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2. </a:t>
            </a:r>
            <a:r>
              <a:rPr lang="zh-CN" altLang="en-US" sz="2000" dirty="0"/>
              <a:t>增加学生信息</a:t>
            </a:r>
            <a:endParaRPr lang="en-US" altLang="zh-CN" sz="2000" dirty="0"/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endParaRPr lang="en-US" altLang="zh-CN" sz="1600" dirty="0">
              <a:solidFill>
                <a:srgbClr val="00B050"/>
              </a:solidFill>
            </a:endParaRP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800" dirty="0"/>
              <a:t>#</a:t>
            </a:r>
            <a:r>
              <a:rPr lang="zh-CN" altLang="en-US" sz="1800" dirty="0"/>
              <a:t>列索引标签不存在，添加新列；存在则为值修改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students['expense'] = [1500,1600,1200]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为学生增加月消费数据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students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height   weight  </a:t>
            </a:r>
            <a:r>
              <a:rPr lang="en-US" altLang="zh-CN" sz="16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expense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1   19     170      68     </a:t>
            </a:r>
            <a:r>
              <a:rPr lang="en-US" altLang="zh-CN" sz="16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1500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2   20     165      65     </a:t>
            </a:r>
            <a:r>
              <a:rPr lang="en-US" altLang="zh-CN" sz="16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1600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3   18     175      65     </a:t>
            </a:r>
            <a:r>
              <a:rPr lang="en-US" altLang="zh-CN" sz="16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1200</a:t>
            </a:r>
          </a:p>
          <a:p>
            <a:pPr lvl="1" indent="-342900">
              <a:lnSpc>
                <a:spcPct val="120000"/>
              </a:lnSpc>
              <a:spcBef>
                <a:spcPct val="19608"/>
              </a:spcBef>
              <a:buAutoNum type="arabicPlain" startAt="3"/>
            </a:pPr>
            <a:endParaRPr lang="en-US" altLang="zh-CN" sz="16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dirty="0" err="1">
                <a:highlight>
                  <a:srgbClr val="FFFF00"/>
                </a:highlight>
              </a:rPr>
              <a:t>DataFrame</a:t>
            </a:r>
            <a:r>
              <a:rPr lang="zh-CN" altLang="en-US" dirty="0">
                <a:highlight>
                  <a:srgbClr val="FFFF00"/>
                </a:highlight>
              </a:rPr>
              <a:t>对象可以添加新的列，但不能直接增加新的行</a:t>
            </a:r>
            <a:endParaRPr lang="en-US" altLang="zh-CN" dirty="0">
              <a:highlight>
                <a:srgbClr val="FFFF00"/>
              </a:highlight>
            </a:endParaRP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zh-CN" altLang="en-US" dirty="0">
                <a:highlight>
                  <a:srgbClr val="FFFF00"/>
                </a:highlight>
              </a:rPr>
              <a:t>增加行需要通过两个</a:t>
            </a:r>
            <a:r>
              <a:rPr lang="en-US" altLang="zh-CN" dirty="0" err="1">
                <a:highlight>
                  <a:srgbClr val="FFFF00"/>
                </a:highlight>
              </a:rPr>
              <a:t>DataFrame</a:t>
            </a:r>
            <a:r>
              <a:rPr lang="zh-CN" altLang="en-US" dirty="0">
                <a:highlight>
                  <a:srgbClr val="FFFF00"/>
                </a:highlight>
              </a:rPr>
              <a:t>对象的合并实现（见章节</a:t>
            </a:r>
            <a:r>
              <a:rPr lang="en-US" altLang="zh-CN" dirty="0">
                <a:highlight>
                  <a:srgbClr val="FFFF00"/>
                </a:highlight>
              </a:rPr>
              <a:t>3.5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endParaRPr lang="en-US" altLang="zh-CN" dirty="0"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6D0B49-40BD-49D9-BF93-57CEDE63E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16632"/>
            <a:ext cx="2457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6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3-4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712968" cy="45365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3. </a:t>
            </a:r>
            <a:r>
              <a:rPr lang="zh-CN" altLang="en-US" sz="2000" dirty="0"/>
              <a:t>修改学生信息</a:t>
            </a:r>
            <a:endParaRPr lang="en-US" altLang="zh-CN" sz="2000" dirty="0"/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students['expense'] = 1000      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选中月消费列，用标量赋值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students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 height   weight  expense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1   19     170      68     </a:t>
            </a:r>
            <a:r>
              <a:rPr lang="en-US" altLang="zh-CN" sz="19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2   20     165      65     </a:t>
            </a:r>
            <a:r>
              <a:rPr lang="en-US" altLang="zh-CN" sz="19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3   18     175      65     </a:t>
            </a:r>
            <a:r>
              <a:rPr lang="en-US" altLang="zh-CN" sz="19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students.loc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:] = [21,180,70,20</a:t>
            </a: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    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修改</a:t>
            </a: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号同学数据，使用列表赋值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students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height     weight  expense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zh-CN" sz="19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21     180      70     20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2   20     165      65     1000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3   18     175      65     1000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2BA049-FFFF-46B7-991F-99C235572F05}"/>
              </a:ext>
            </a:extLst>
          </p:cNvPr>
          <p:cNvSpPr/>
          <p:nvPr/>
        </p:nvSpPr>
        <p:spPr>
          <a:xfrm>
            <a:off x="5429575" y="125417"/>
            <a:ext cx="3456384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>
              <a:lnSpc>
                <a:spcPct val="110000"/>
              </a:lnSpc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students</a:t>
            </a:r>
          </a:p>
          <a:p>
            <a:pPr indent="-57150">
              <a:lnSpc>
                <a:spcPct val="120000"/>
              </a:lnSpc>
              <a:spcBef>
                <a:spcPct val="19608"/>
              </a:spcBef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height   weight  expense</a:t>
            </a:r>
          </a:p>
          <a:p>
            <a:pPr indent="-57150">
              <a:lnSpc>
                <a:spcPct val="120000"/>
              </a:lnSpc>
              <a:spcBef>
                <a:spcPct val="19608"/>
              </a:spcBef>
            </a:pPr>
            <a:r>
              <a:rPr lang="en-US" altLang="zh-CN" sz="12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1   19     170      68     1500</a:t>
            </a:r>
          </a:p>
          <a:p>
            <a:pPr indent="-57150">
              <a:lnSpc>
                <a:spcPct val="120000"/>
              </a:lnSpc>
              <a:spcBef>
                <a:spcPct val="19608"/>
              </a:spcBef>
            </a:pPr>
            <a:r>
              <a:rPr lang="en-US" altLang="zh-CN" sz="12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2   20     165      65     1600</a:t>
            </a:r>
          </a:p>
          <a:p>
            <a:pPr indent="-57150">
              <a:lnSpc>
                <a:spcPct val="120000"/>
              </a:lnSpc>
              <a:spcBef>
                <a:spcPct val="19608"/>
              </a:spcBef>
            </a:pPr>
            <a:r>
              <a:rPr lang="en-US" altLang="zh-CN" sz="12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3   18     175      65     1200</a:t>
            </a:r>
          </a:p>
        </p:txBody>
      </p:sp>
    </p:spTree>
    <p:extLst>
      <p:ext uri="{BB962C8B-B14F-4D97-AF65-F5344CB8AC3E}">
        <p14:creationId xmlns:p14="http://schemas.microsoft.com/office/powerpoint/2010/main" val="8622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3-4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516" y="1700808"/>
            <a:ext cx="871296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3. </a:t>
            </a:r>
            <a:r>
              <a:rPr lang="zh-CN" altLang="en-US" sz="2000" dirty="0"/>
              <a:t>修改学生信息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6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900" dirty="0"/>
              <a:t>#</a:t>
            </a:r>
            <a:r>
              <a:rPr lang="zh-CN" altLang="zh-CN" sz="1900" dirty="0"/>
              <a:t>筛选不合理数据，重新赋值</a:t>
            </a:r>
            <a:endParaRPr lang="en-US" altLang="zh-CN" sz="1900" dirty="0"/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b="1" dirty="0"/>
              <a:t>&gt;&gt;&gt; </a:t>
            </a:r>
            <a:r>
              <a:rPr lang="en-US" altLang="zh-CN" b="1" dirty="0" err="1"/>
              <a:t>students.loc</a:t>
            </a:r>
            <a:r>
              <a:rPr lang="en-US" altLang="zh-CN" b="1" dirty="0"/>
              <a:t>[students['expense']&lt;500, 'expense' ] = 1200</a:t>
            </a:r>
            <a:endParaRPr lang="zh-CN" altLang="en-US" dirty="0"/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b="1" dirty="0"/>
              <a:t>&gt;&gt;&gt; students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26BCA"/>
                </a:solidFill>
              </a:rPr>
              <a:t>age    height   weight  expense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</a:rPr>
              <a:t>1   21     180      70     </a:t>
            </a:r>
            <a:r>
              <a:rPr lang="en-US" altLang="zh-CN" sz="1600" b="1" dirty="0">
                <a:solidFill>
                  <a:srgbClr val="026B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</a:rPr>
              <a:t>2   20     165      65     1000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</a:rPr>
              <a:t>3   18     175      65     1000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1D8E37-46F7-4B4C-A2DE-6781C78E7DF4}"/>
              </a:ext>
            </a:extLst>
          </p:cNvPr>
          <p:cNvSpPr/>
          <p:nvPr/>
        </p:nvSpPr>
        <p:spPr>
          <a:xfrm>
            <a:off x="4572000" y="476672"/>
            <a:ext cx="444624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students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height     weight  expense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1   21     180      70     20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2   20     165      65     1000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3   18     175      65     1000</a:t>
            </a:r>
          </a:p>
        </p:txBody>
      </p:sp>
    </p:spTree>
    <p:extLst>
      <p:ext uri="{BB962C8B-B14F-4D97-AF65-F5344CB8AC3E}">
        <p14:creationId xmlns:p14="http://schemas.microsoft.com/office/powerpoint/2010/main" val="35085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3-4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516" y="1052736"/>
            <a:ext cx="871296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4. </a:t>
            </a:r>
            <a:r>
              <a:rPr lang="zh-CN" altLang="en-US" sz="2000" dirty="0"/>
              <a:t>删除学生信息</a:t>
            </a:r>
            <a:endParaRPr lang="en-US" altLang="zh-CN" sz="2000" dirty="0"/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zh-CN" altLang="en-US" sz="1800" dirty="0"/>
              <a:t>缺省不修改原始数据对象</a:t>
            </a:r>
            <a:endParaRPr lang="en-US" altLang="zh-CN" sz="1800" dirty="0"/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students.drop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axis=0)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#axis=0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表示行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height    weight  expense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2  20     165      65     1600</a:t>
            </a:r>
          </a:p>
          <a:p>
            <a:pPr lvl="1" indent="-342900">
              <a:lnSpc>
                <a:spcPct val="120000"/>
              </a:lnSpc>
              <a:spcBef>
                <a:spcPct val="19608"/>
              </a:spcBef>
              <a:buAutoNum type="arabicPlain" startAt="3"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18     175      65     1200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students.drop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'expense'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axis=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expense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axis=1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表示列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   height   weight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1   21     180      70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2   20     165      65</a:t>
            </a:r>
          </a:p>
          <a:p>
            <a:pPr lvl="1" indent="-342900">
              <a:lnSpc>
                <a:spcPct val="120000"/>
              </a:lnSpc>
              <a:spcBef>
                <a:spcPct val="19608"/>
              </a:spcBef>
              <a:buAutoNum type="arabicPlain" startAt="3"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18     175      65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students.drop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([1, 2],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axis=0)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删除多行，给出行索引名列表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  height   weight  expense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3   18     175      65     1000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18026-49E3-4482-BF94-963AB2063CF0}"/>
              </a:ext>
            </a:extLst>
          </p:cNvPr>
          <p:cNvSpPr/>
          <p:nvPr/>
        </p:nvSpPr>
        <p:spPr>
          <a:xfrm>
            <a:off x="4656904" y="188640"/>
            <a:ext cx="444624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students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height     weight  expense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1   21     180      70     1200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2   20     165      65     1000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3   18     175      65     1000</a:t>
            </a:r>
          </a:p>
        </p:txBody>
      </p:sp>
    </p:spTree>
    <p:extLst>
      <p:ext uri="{BB962C8B-B14F-4D97-AF65-F5344CB8AC3E}">
        <p14:creationId xmlns:p14="http://schemas.microsoft.com/office/powerpoint/2010/main" val="53038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数据科学流程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10800000" flipV="1">
            <a:off x="639191" y="1623470"/>
            <a:ext cx="7886700" cy="1972673"/>
          </a:xfrm>
        </p:spPr>
        <p:txBody>
          <a:bodyPr>
            <a:normAutofit fontScale="72500" lnSpcReduction="2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dirty="0"/>
              <a:t>数据科学研究内容包括研究数据理论、数据处理以及数据管理等</a:t>
            </a:r>
            <a:endParaRPr lang="en-US" altLang="zh-CN" dirty="0"/>
          </a:p>
          <a:p>
            <a:pPr fontAlgn="auto">
              <a:lnSpc>
                <a:spcPct val="120000"/>
              </a:lnSpc>
            </a:pPr>
            <a:r>
              <a:rPr lang="zh-CN" altLang="en-US" dirty="0"/>
              <a:t>术语“数据分析”表示数据科学的核心工作</a:t>
            </a:r>
            <a:endParaRPr lang="en-US" altLang="zh-CN" dirty="0"/>
          </a:p>
          <a:p>
            <a:pPr fontAlgn="auto">
              <a:lnSpc>
                <a:spcPct val="120000"/>
              </a:lnSpc>
            </a:pPr>
            <a:r>
              <a:rPr lang="zh-CN" altLang="en-US" dirty="0"/>
              <a:t>通过对已知数据的探索以及对未来情况的建模，数据分析让预测称为可能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50108803"/>
              </p:ext>
            </p:extLst>
          </p:nvPr>
        </p:nvGraphicFramePr>
        <p:xfrm>
          <a:off x="2392172" y="3899643"/>
          <a:ext cx="4380738" cy="2587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45945" y="5497684"/>
            <a:ext cx="20967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报表、仪表盘</a:t>
            </a:r>
            <a:r>
              <a:rPr lang="zh-CN" altLang="en-US" sz="1350" dirty="0">
                <a:sym typeface="+mn-ea"/>
              </a:rPr>
              <a:t>、图形</a:t>
            </a:r>
          </a:p>
          <a:p>
            <a:r>
              <a:rPr lang="zh-CN" altLang="en-US" sz="1350" dirty="0">
                <a:sym typeface="+mn-ea"/>
              </a:rPr>
              <a:t>发布至报告或应用系统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94068" y="5582889"/>
            <a:ext cx="16211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统计模型</a:t>
            </a:r>
          </a:p>
          <a:p>
            <a:r>
              <a:rPr lang="zh-CN" altLang="en-US" sz="1350" dirty="0"/>
              <a:t>机器学习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94195" y="4368654"/>
            <a:ext cx="1082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ym typeface="+mn-ea"/>
              </a:rPr>
              <a:t>图形统计</a:t>
            </a:r>
            <a:endParaRPr lang="en-US" altLang="zh-CN" sz="1350" dirty="0">
              <a:sym typeface="+mn-ea"/>
            </a:endParaRPr>
          </a:p>
          <a:p>
            <a:r>
              <a:rPr lang="zh-CN" altLang="en-US" sz="1350" dirty="0">
                <a:sym typeface="+mn-ea"/>
              </a:rPr>
              <a:t>考察数据</a:t>
            </a:r>
            <a:endParaRPr lang="zh-CN" altLang="en-US" sz="1350" dirty="0"/>
          </a:p>
        </p:txBody>
      </p:sp>
      <p:sp>
        <p:nvSpPr>
          <p:cNvPr id="8" name="文本框 7"/>
          <p:cNvSpPr txBox="1"/>
          <p:nvPr/>
        </p:nvSpPr>
        <p:spPr>
          <a:xfrm>
            <a:off x="3942715" y="3798424"/>
            <a:ext cx="17087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采集、存储、清洗、标准化、转化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67618" y="4317824"/>
            <a:ext cx="11639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问题描述</a:t>
            </a:r>
            <a:endParaRPr lang="en-US" altLang="zh-CN" sz="1350" dirty="0"/>
          </a:p>
          <a:p>
            <a:r>
              <a:rPr lang="zh-CN" altLang="en-US" sz="1350" dirty="0"/>
              <a:t>目标和需求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5" grpId="0"/>
      <p:bldP spid="6" grpId="0"/>
      <p:bldP spid="7" grpId="0"/>
      <p:bldP spid="8" grpId="0"/>
      <p:bldP spid="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2. Pandas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数据结构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3-4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052736"/>
            <a:ext cx="871296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4. </a:t>
            </a:r>
            <a:r>
              <a:rPr lang="zh-CN" altLang="en-US" sz="2000" dirty="0"/>
              <a:t>删除学生信息</a:t>
            </a:r>
            <a:endParaRPr lang="en-US" altLang="zh-CN" sz="2000" dirty="0"/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endParaRPr lang="en-US" altLang="zh-CN" sz="1600" b="1" dirty="0">
              <a:solidFill>
                <a:srgbClr val="016BBB"/>
              </a:solidFill>
            </a:endParaRP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zh-CN" altLang="zh-CN" sz="1800" dirty="0">
                <a:highlight>
                  <a:srgbClr val="00FF00"/>
                </a:highlight>
              </a:rPr>
              <a:t>如果需要直接删除原始对象的行或列，</a:t>
            </a:r>
            <a:r>
              <a:rPr lang="zh-CN" altLang="en-US" sz="1800" dirty="0">
                <a:highlight>
                  <a:srgbClr val="00FF00"/>
                </a:highlight>
              </a:rPr>
              <a:t>设置</a:t>
            </a:r>
            <a:r>
              <a:rPr lang="zh-CN" altLang="zh-CN" sz="1800" dirty="0">
                <a:highlight>
                  <a:srgbClr val="00FF00"/>
                </a:highlight>
              </a:rPr>
              <a:t>参数</a:t>
            </a:r>
            <a:r>
              <a:rPr lang="en-US" altLang="zh-CN" sz="1800" dirty="0">
                <a:highlight>
                  <a:srgbClr val="00FF00"/>
                </a:highlight>
              </a:rPr>
              <a:t> </a:t>
            </a:r>
            <a:r>
              <a:rPr lang="en-US" altLang="zh-CN" sz="1800" dirty="0" err="1">
                <a:solidFill>
                  <a:srgbClr val="016BBB"/>
                </a:solidFill>
                <a:highlight>
                  <a:srgbClr val="00FF00"/>
                </a:highlight>
              </a:rPr>
              <a:t>inplace</a:t>
            </a:r>
            <a:r>
              <a:rPr lang="en-US" altLang="zh-CN" sz="1800" dirty="0">
                <a:solidFill>
                  <a:srgbClr val="016BBB"/>
                </a:solidFill>
                <a:highlight>
                  <a:srgbClr val="00FF00"/>
                </a:highlight>
              </a:rPr>
              <a:t>=True</a:t>
            </a:r>
            <a:endParaRPr lang="en-US" altLang="zh-CN" sz="1800" dirty="0">
              <a:highlight>
                <a:srgbClr val="00FF00"/>
              </a:highlight>
            </a:endParaRP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800" dirty="0"/>
              <a:t>#</a:t>
            </a:r>
            <a:r>
              <a:rPr lang="zh-CN" altLang="en-US" sz="1800" dirty="0"/>
              <a:t>删除多列，并修改</a:t>
            </a:r>
            <a:r>
              <a:rPr lang="en-US" altLang="zh-CN" sz="1800" dirty="0"/>
              <a:t>students</a:t>
            </a:r>
            <a:r>
              <a:rPr lang="zh-CN" altLang="en-US" sz="1800" dirty="0"/>
              <a:t>对象</a:t>
            </a:r>
            <a:endParaRPr lang="en-US" altLang="zh-CN" sz="1800" dirty="0"/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students.drop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age','weight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'], axis=1,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  expense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1     180     1200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2     165     1000</a:t>
            </a:r>
          </a:p>
          <a:p>
            <a:pPr lvl="1" indent="-342900">
              <a:lnSpc>
                <a:spcPct val="120000"/>
              </a:lnSpc>
              <a:spcBef>
                <a:spcPct val="19608"/>
              </a:spcBef>
              <a:buAutoNum type="arabicPlain" startAt="3"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175     1000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students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  expense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1     180     1200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2     165     1000</a:t>
            </a:r>
          </a:p>
          <a:p>
            <a:pPr lvl="1" indent="-342900">
              <a:lnSpc>
                <a:spcPct val="120000"/>
              </a:lnSpc>
              <a:spcBef>
                <a:spcPct val="19608"/>
              </a:spcBef>
              <a:buAutoNum type="arabicPlain" startAt="3"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175     1000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endParaRPr lang="en-US" altLang="zh-CN" sz="1600" dirty="0"/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endParaRPr lang="en-US" altLang="zh-CN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CF7F93-5372-43B5-8B7F-E25BA7D7E4C8}"/>
              </a:ext>
            </a:extLst>
          </p:cNvPr>
          <p:cNvSpPr/>
          <p:nvPr/>
        </p:nvSpPr>
        <p:spPr>
          <a:xfrm>
            <a:off x="4656904" y="188640"/>
            <a:ext cx="444624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students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height     weight  expense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1   21     180      70     1200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2   20     165      65     1000</a:t>
            </a:r>
          </a:p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3   18     175      65     1000</a:t>
            </a:r>
          </a:p>
        </p:txBody>
      </p:sp>
    </p:spTree>
    <p:extLst>
      <p:ext uri="{BB962C8B-B14F-4D97-AF65-F5344CB8AC3E}">
        <p14:creationId xmlns:p14="http://schemas.microsoft.com/office/powerpoint/2010/main" val="312077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支持的文件格式？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5472608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20000"/>
              </a:lnSpc>
              <a:spcBef>
                <a:spcPct val="19608"/>
              </a:spcBef>
              <a:buNone/>
            </a:pPr>
            <a:endParaRPr lang="en-US" altLang="zh-CN" sz="1600" dirty="0"/>
          </a:p>
          <a:p>
            <a:pPr marL="342900" lvl="1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en-US" altLang="zh-CN" sz="2400" dirty="0">
                <a:cs typeface="+mn-ea"/>
              </a:rPr>
              <a:t>Pandas</a:t>
            </a:r>
            <a:r>
              <a:rPr lang="zh-CN" altLang="en-US" sz="2400" dirty="0">
                <a:cs typeface="+mn-ea"/>
              </a:rPr>
              <a:t>支持多种格式的数据导入和导出</a:t>
            </a:r>
            <a:endParaRPr lang="en-US" altLang="zh-CN" sz="2400" dirty="0">
              <a:cs typeface="+mn-ea"/>
            </a:endParaRPr>
          </a:p>
          <a:p>
            <a:pPr marL="742950" lvl="2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Font typeface="Wingdings" pitchFamily="2" charset="2"/>
              <a:buChar char="n"/>
            </a:pPr>
            <a:r>
              <a:rPr lang="en-US" altLang="zh-CN" sz="2000" dirty="0">
                <a:cs typeface="+mn-ea"/>
              </a:rPr>
              <a:t>CSV</a:t>
            </a:r>
            <a:r>
              <a:rPr lang="zh-CN" altLang="en-US" sz="2000" dirty="0">
                <a:cs typeface="+mn-ea"/>
              </a:rPr>
              <a:t>、</a:t>
            </a:r>
            <a:r>
              <a:rPr lang="en-US" altLang="zh-CN" sz="2000" dirty="0">
                <a:cs typeface="+mn-ea"/>
              </a:rPr>
              <a:t>TXT</a:t>
            </a:r>
            <a:r>
              <a:rPr lang="zh-CN" altLang="en-US" sz="2000" dirty="0">
                <a:cs typeface="+mn-ea"/>
              </a:rPr>
              <a:t>、</a:t>
            </a:r>
            <a:r>
              <a:rPr lang="en-US" altLang="zh-CN" sz="2000" dirty="0">
                <a:cs typeface="+mn-ea"/>
              </a:rPr>
              <a:t>Excel</a:t>
            </a:r>
            <a:r>
              <a:rPr lang="zh-CN" altLang="en-US" sz="2000" dirty="0">
                <a:cs typeface="+mn-ea"/>
              </a:rPr>
              <a:t>、</a:t>
            </a:r>
            <a:r>
              <a:rPr lang="en-US" altLang="zh-CN" sz="2000" dirty="0">
                <a:cs typeface="+mn-ea"/>
              </a:rPr>
              <a:t>HTML</a:t>
            </a:r>
            <a:r>
              <a:rPr lang="zh-CN" altLang="en-US" sz="2000" dirty="0">
                <a:cs typeface="+mn-ea"/>
              </a:rPr>
              <a:t>等文件格式</a:t>
            </a:r>
            <a:endParaRPr lang="en-US" altLang="zh-CN" sz="2000" dirty="0">
              <a:cs typeface="+mn-ea"/>
            </a:endParaRPr>
          </a:p>
          <a:p>
            <a:pPr marL="742950" lvl="2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Font typeface="Wingdings" pitchFamily="2" charset="2"/>
              <a:buChar char="n"/>
            </a:pPr>
            <a:r>
              <a:rPr lang="en-US" altLang="zh-CN" sz="2000" dirty="0">
                <a:cs typeface="+mn-ea"/>
              </a:rPr>
              <a:t>MySQL</a:t>
            </a:r>
            <a:r>
              <a:rPr lang="zh-CN" altLang="en-US" sz="2000" dirty="0">
                <a:cs typeface="+mn-ea"/>
              </a:rPr>
              <a:t>、</a:t>
            </a:r>
            <a:r>
              <a:rPr lang="en-US" altLang="zh-CN" sz="2000" dirty="0" err="1">
                <a:cs typeface="+mn-ea"/>
              </a:rPr>
              <a:t>SQLServer</a:t>
            </a:r>
            <a:r>
              <a:rPr lang="zh-CN" altLang="en-US" sz="2000" dirty="0">
                <a:cs typeface="+mn-ea"/>
              </a:rPr>
              <a:t>等数据库格式</a:t>
            </a:r>
            <a:endParaRPr lang="en-US" altLang="zh-CN" sz="2000" dirty="0">
              <a:cs typeface="+mn-ea"/>
            </a:endParaRPr>
          </a:p>
          <a:p>
            <a:pPr marL="742950" lvl="2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Font typeface="Wingdings" pitchFamily="2" charset="2"/>
              <a:buChar char="n"/>
            </a:pPr>
            <a:r>
              <a:rPr lang="en-US" altLang="zh-CN" sz="2000" dirty="0">
                <a:cs typeface="+mn-ea"/>
              </a:rPr>
              <a:t>JSON</a:t>
            </a:r>
            <a:r>
              <a:rPr lang="zh-CN" altLang="en-US" sz="2000" dirty="0">
                <a:cs typeface="+mn-ea"/>
              </a:rPr>
              <a:t>等</a:t>
            </a:r>
            <a:r>
              <a:rPr lang="en-US" altLang="zh-CN" sz="2000" dirty="0">
                <a:cs typeface="+mn-ea"/>
              </a:rPr>
              <a:t>Web API</a:t>
            </a:r>
            <a:r>
              <a:rPr lang="zh-CN" altLang="en-US" sz="2000" dirty="0">
                <a:cs typeface="+mn-ea"/>
              </a:rPr>
              <a:t>数据交换格式</a:t>
            </a:r>
            <a:endParaRPr lang="en-US" altLang="zh-CN" sz="2000" dirty="0">
              <a:cs typeface="+mn-ea"/>
            </a:endParaRPr>
          </a:p>
          <a:p>
            <a:pPr marL="400050" lvl="2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dirty="0">
              <a:cs typeface="+mn-ea"/>
            </a:endParaRPr>
          </a:p>
          <a:p>
            <a:pPr marL="342900" lvl="1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sz="2400" dirty="0">
                <a:cs typeface="+mn-ea"/>
              </a:rPr>
              <a:t>常用</a:t>
            </a:r>
            <a:r>
              <a:rPr lang="en-US" altLang="zh-CN" sz="2400" dirty="0">
                <a:cs typeface="+mn-ea"/>
              </a:rPr>
              <a:t>CSV</a:t>
            </a:r>
            <a:r>
              <a:rPr lang="zh-CN" altLang="en-US" sz="2400" dirty="0">
                <a:cs typeface="+mn-ea"/>
              </a:rPr>
              <a:t>、</a:t>
            </a:r>
            <a:r>
              <a:rPr lang="en-US" altLang="zh-CN" sz="2400" dirty="0">
                <a:cs typeface="+mn-ea"/>
              </a:rPr>
              <a:t>TXT</a:t>
            </a:r>
            <a:r>
              <a:rPr lang="zh-CN" altLang="en-US" sz="2400" dirty="0">
                <a:cs typeface="+mn-ea"/>
              </a:rPr>
              <a:t>、</a:t>
            </a:r>
            <a:r>
              <a:rPr lang="en-US" altLang="zh-CN" sz="2400" dirty="0">
                <a:cs typeface="+mn-ea"/>
              </a:rPr>
              <a:t>Excel 3</a:t>
            </a:r>
            <a:r>
              <a:rPr lang="zh-CN" altLang="en-US" sz="2400" dirty="0">
                <a:cs typeface="+mn-ea"/>
              </a:rPr>
              <a:t>种文件的数据读写</a:t>
            </a:r>
          </a:p>
        </p:txBody>
      </p:sp>
    </p:spTree>
    <p:extLst>
      <p:ext uri="{BB962C8B-B14F-4D97-AF65-F5344CB8AC3E}">
        <p14:creationId xmlns:p14="http://schemas.microsoft.com/office/powerpoint/2010/main" val="56006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读取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CSV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文件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472608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dirty="0">
                <a:cs typeface="+mn-ea"/>
                <a:sym typeface="+mn-lt"/>
              </a:rPr>
              <a:t>CSV是一种特殊的文本文件，通常使用：</a:t>
            </a:r>
            <a:endParaRPr lang="en-US" altLang="zh-CN" dirty="0">
              <a:cs typeface="+mn-ea"/>
              <a:sym typeface="+mn-lt"/>
            </a:endParaRPr>
          </a:p>
          <a:p>
            <a:pPr marL="742950" lvl="2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dirty="0">
                <a:cs typeface="+mn-ea"/>
                <a:sym typeface="+mn-lt"/>
              </a:rPr>
              <a:t>逗号：字段之间的分隔符</a:t>
            </a:r>
            <a:endParaRPr lang="en-US" altLang="zh-CN" dirty="0">
              <a:cs typeface="+mn-ea"/>
              <a:sym typeface="+mn-lt"/>
            </a:endParaRPr>
          </a:p>
          <a:p>
            <a:pPr marL="742950" lvl="2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dirty="0">
                <a:cs typeface="+mn-ea"/>
                <a:sym typeface="+mn-lt"/>
              </a:rPr>
              <a:t>换行符：记录之间分隔符</a:t>
            </a:r>
            <a:endParaRPr lang="en-US" altLang="zh-CN" dirty="0">
              <a:cs typeface="+mn-ea"/>
              <a:sym typeface="+mn-lt"/>
            </a:endParaRPr>
          </a:p>
          <a:p>
            <a:pPr marL="342900" lvl="1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sz="2000" dirty="0">
                <a:cs typeface="+mn-ea"/>
                <a:sym typeface="+mn-lt"/>
              </a:rPr>
              <a:t>读取</a:t>
            </a:r>
            <a:r>
              <a:rPr lang="en-US" altLang="zh-CN" sz="2000" dirty="0">
                <a:cs typeface="+mn-ea"/>
                <a:sym typeface="+mn-lt"/>
              </a:rPr>
              <a:t>CSV</a:t>
            </a:r>
            <a:r>
              <a:rPr lang="zh-CN" altLang="en-US" sz="2000" dirty="0">
                <a:cs typeface="+mn-ea"/>
                <a:sym typeface="+mn-lt"/>
              </a:rPr>
              <a:t>文件方法</a:t>
            </a:r>
            <a:endParaRPr lang="en-US" altLang="zh-CN" sz="2000" dirty="0">
              <a:cs typeface="+mn-ea"/>
              <a:sym typeface="+mn-lt"/>
            </a:endParaRP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</a:t>
            </a:r>
            <a:r>
              <a:rPr lang="en-US" altLang="zh-CN" b="1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read_csv</a:t>
            </a:r>
            <a:r>
              <a:rPr lang="en-US" altLang="zh-CN" sz="18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 </a:t>
            </a:r>
            <a:r>
              <a:rPr lang="en-US" altLang="zh-CN" sz="18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file, </a:t>
            </a:r>
            <a:r>
              <a:rPr lang="en-US" altLang="zh-CN" sz="1800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sep</a:t>
            </a:r>
            <a:r>
              <a:rPr lang="en-US" altLang="zh-CN" sz="18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=',', header='infer’, </a:t>
            </a:r>
            <a:r>
              <a:rPr lang="en-US" altLang="zh-CN" sz="1800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index_col</a:t>
            </a:r>
            <a:r>
              <a:rPr lang="en-US" altLang="zh-CN" sz="18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=None, </a:t>
            </a: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sz="18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          names=None, </a:t>
            </a:r>
            <a:r>
              <a:rPr lang="en-US" altLang="zh-CN" sz="1800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skiprows</a:t>
            </a:r>
            <a:r>
              <a:rPr lang="en-US" altLang="zh-CN" sz="18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,...</a:t>
            </a:r>
            <a:r>
              <a:rPr lang="en-US" altLang="zh-CN" sz="18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sz="1800" b="1" dirty="0"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53058"/>
              </p:ext>
            </p:extLst>
          </p:nvPr>
        </p:nvGraphicFramePr>
        <p:xfrm>
          <a:off x="539552" y="3717032"/>
          <a:ext cx="7704856" cy="2592289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493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</a:t>
                      </a:r>
                      <a:r>
                        <a:rPr lang="zh-CN" altLang="en-US" sz="1400" kern="0" dirty="0">
                          <a:effectLst/>
                        </a:rPr>
                        <a:t>：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file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字符串，文件路径和文件名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sep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字符串，每行各数据之间的分隔符，默认为‘</a:t>
                      </a:r>
                      <a:r>
                        <a:rPr lang="en-US" sz="1400" kern="0" dirty="0">
                          <a:effectLst/>
                        </a:rPr>
                        <a:t>,</a:t>
                      </a:r>
                      <a:r>
                        <a:rPr lang="zh-CN" sz="1400" kern="0" dirty="0">
                          <a:effectLst/>
                        </a:rPr>
                        <a:t>’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header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highlight>
                            <a:srgbClr val="FFFF00"/>
                          </a:highlight>
                        </a:rPr>
                        <a:t>header=None</a:t>
                      </a:r>
                      <a:r>
                        <a:rPr lang="zh-CN" sz="1400" kern="0" dirty="0">
                          <a:effectLst/>
                          <a:highlight>
                            <a:srgbClr val="FFFF00"/>
                          </a:highlight>
                        </a:rPr>
                        <a:t>，文件中第一行不是列索引</a:t>
                      </a:r>
                      <a:endParaRPr lang="zh-CN" sz="1400" kern="100" dirty="0">
                        <a:effectLst/>
                        <a:highlight>
                          <a:srgbClr val="FFFF00"/>
                        </a:highligh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index_col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highlight>
                            <a:srgbClr val="FFFF00"/>
                          </a:highlight>
                        </a:rPr>
                        <a:t>数字，用作行索引的列</a:t>
                      </a:r>
                      <a:endParaRPr lang="zh-CN" sz="1400" kern="100" dirty="0">
                        <a:effectLst/>
                        <a:highlight>
                          <a:srgbClr val="FFFF00"/>
                        </a:highligh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name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列表</a:t>
                      </a:r>
                      <a:r>
                        <a:rPr lang="zh-CN" sz="1400" kern="0" dirty="0">
                          <a:effectLst/>
                        </a:rPr>
                        <a:t>，</a:t>
                      </a:r>
                      <a:r>
                        <a:rPr lang="zh-CN" sz="1400" kern="0" dirty="0">
                          <a:effectLst/>
                          <a:highlight>
                            <a:srgbClr val="00FF00"/>
                          </a:highlight>
                        </a:rPr>
                        <a:t>定义</a:t>
                      </a:r>
                      <a:r>
                        <a:rPr lang="zh-CN" sz="1400" kern="0" dirty="0">
                          <a:effectLst/>
                        </a:rPr>
                        <a:t>列索引，</a:t>
                      </a:r>
                      <a:r>
                        <a:rPr lang="zh-CN" sz="1400" kern="0" dirty="0">
                          <a:effectLst/>
                          <a:highlight>
                            <a:srgbClr val="00FF00"/>
                          </a:highlight>
                        </a:rPr>
                        <a:t>默认</a:t>
                      </a:r>
                      <a:r>
                        <a:rPr lang="zh-CN" sz="1400" kern="0" dirty="0">
                          <a:effectLst/>
                        </a:rPr>
                        <a:t>文件中</a:t>
                      </a:r>
                      <a:r>
                        <a:rPr lang="zh-CN" sz="1400" kern="0" dirty="0">
                          <a:effectLst/>
                          <a:highlight>
                            <a:srgbClr val="00FF00"/>
                          </a:highlight>
                        </a:rPr>
                        <a:t>第一行为列索引</a:t>
                      </a:r>
                      <a:endParaRPr lang="zh-CN" sz="1400" kern="100" dirty="0">
                        <a:effectLst/>
                        <a:highlight>
                          <a:srgbClr val="00FF00"/>
                        </a:highligh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skiprows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整数或列表，</a:t>
                      </a:r>
                      <a:r>
                        <a:rPr lang="zh-CN" sz="1400" kern="0" dirty="0">
                          <a:effectLst/>
                          <a:highlight>
                            <a:srgbClr val="FFFF00"/>
                          </a:highlight>
                        </a:rPr>
                        <a:t>需要忽略的行数或需要跳过的行号列表</a:t>
                      </a:r>
                      <a:endParaRPr lang="zh-CN" sz="1400" kern="100" dirty="0">
                        <a:effectLst/>
                        <a:highlight>
                          <a:srgbClr val="FFFF00"/>
                        </a:highligh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8BB1D79-2867-4297-8475-064F60391E0A}"/>
              </a:ext>
            </a:extLst>
          </p:cNvPr>
          <p:cNvSpPr txBox="1"/>
          <p:nvPr/>
        </p:nvSpPr>
        <p:spPr>
          <a:xfrm>
            <a:off x="5529404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None</a:t>
            </a:r>
            <a:r>
              <a:rPr lang="zh-CN" altLang="en-US" sz="18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就是默认的意思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1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3-5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908720"/>
            <a:ext cx="8805664" cy="547260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/>
              <a:t>从</a:t>
            </a:r>
            <a:r>
              <a:rPr lang="en-US" altLang="zh-CN" sz="2000" dirty="0"/>
              <a:t>students1.csv</a:t>
            </a:r>
            <a:r>
              <a:rPr lang="zh-CN" altLang="en-US" sz="2000" dirty="0"/>
              <a:t>文件读出数据，保存为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 'data\student1.csv ')     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student[-3:]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显示最后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条数据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省份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3  male  22  180  62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FuJian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57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4  male  20  177  72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79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5  male  20  172  74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ShanDong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91</a:t>
            </a:r>
          </a:p>
          <a:p>
            <a:pPr marL="400050" lvl="1" indent="0">
              <a:buNone/>
            </a:pPr>
            <a:endParaRPr lang="en-US" altLang="zh-CN" sz="1600" dirty="0"/>
          </a:p>
          <a:p>
            <a:pPr marL="400050" lvl="1" indent="0">
              <a:buNone/>
            </a:pPr>
            <a:endParaRPr lang="zh-CN" altLang="zh-CN" sz="1600" dirty="0"/>
          </a:p>
        </p:txBody>
      </p:sp>
      <p:pic>
        <p:nvPicPr>
          <p:cNvPr id="12290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72658"/>
            <a:ext cx="2448272" cy="126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0" y="3725142"/>
            <a:ext cx="8805664" cy="2656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60000"/>
              </a:lnSpc>
              <a:buNone/>
            </a:pPr>
            <a:r>
              <a:rPr lang="zh-CN" altLang="zh-CN" sz="2200" dirty="0"/>
              <a:t>文件中每个同学已有序号，读取时</a:t>
            </a:r>
            <a:r>
              <a:rPr lang="zh-CN" altLang="en-US" sz="2200" dirty="0"/>
              <a:t>作为</a:t>
            </a:r>
            <a:r>
              <a:rPr lang="zh-CN" altLang="zh-CN" sz="2200" dirty="0"/>
              <a:t>行索引</a:t>
            </a:r>
            <a:endParaRPr lang="zh-CN" altLang="en-US" sz="2200" dirty="0"/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'data\student1.csv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',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0 )     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student[ :3]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从开始到序号为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省份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male  20  170  70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71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male  22  180  71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77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male  22  180  62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FuJian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endParaRPr lang="zh-CN" altLang="zh-CN" sz="16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0AAD9C4-BB90-4EF5-B855-2C056FA552B5}"/>
              </a:ext>
            </a:extLst>
          </p:cNvPr>
          <p:cNvSpPr/>
          <p:nvPr/>
        </p:nvSpPr>
        <p:spPr>
          <a:xfrm>
            <a:off x="539552" y="2132856"/>
            <a:ext cx="1008112" cy="1260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056783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文本文件编码格式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08912" cy="50405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>
                <a:highlight>
                  <a:srgbClr val="FFFF00"/>
                </a:highlight>
              </a:rPr>
              <a:t>文本文件包含</a:t>
            </a:r>
            <a:r>
              <a:rPr lang="zh-CN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中文</a:t>
            </a:r>
            <a:r>
              <a:rPr lang="zh-CN" altLang="zh-CN" sz="2000" dirty="0">
                <a:highlight>
                  <a:srgbClr val="FFFF00"/>
                </a:highlight>
              </a:rPr>
              <a:t>，</a:t>
            </a:r>
            <a:r>
              <a:rPr lang="zh-CN" altLang="en-US" sz="2000" dirty="0">
                <a:highlight>
                  <a:srgbClr val="FFFF00"/>
                </a:highlight>
              </a:rPr>
              <a:t>使用</a:t>
            </a:r>
            <a:r>
              <a:rPr lang="zh-CN" altLang="zh-CN" sz="2000" dirty="0">
                <a:highlight>
                  <a:srgbClr val="FFFF00"/>
                </a:highlight>
              </a:rPr>
              <a:t>“</a:t>
            </a:r>
            <a:r>
              <a:rPr lang="en-US" altLang="zh-CN" sz="2000" dirty="0">
                <a:highlight>
                  <a:srgbClr val="FFFF00"/>
                </a:highlight>
              </a:rPr>
              <a:t>UTF-8</a:t>
            </a:r>
            <a:r>
              <a:rPr lang="zh-CN" altLang="zh-CN" sz="2000" dirty="0">
                <a:highlight>
                  <a:srgbClr val="FFFF00"/>
                </a:highlight>
              </a:rPr>
              <a:t>”编码格式</a:t>
            </a:r>
            <a:r>
              <a:rPr lang="zh-CN" altLang="en-US" sz="2000" dirty="0">
                <a:highlight>
                  <a:srgbClr val="FFFF00"/>
                </a:highlight>
              </a:rPr>
              <a:t>保存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/>
              <a:t>其他格式，</a:t>
            </a:r>
            <a:r>
              <a:rPr lang="en-US" altLang="zh-CN" sz="1600" dirty="0"/>
              <a:t>Python 3</a:t>
            </a:r>
            <a:r>
              <a:rPr lang="zh-CN" altLang="zh-CN" sz="1600" dirty="0"/>
              <a:t>读取</a:t>
            </a:r>
            <a:r>
              <a:rPr lang="zh-CN" altLang="en-US" sz="1600" dirty="0"/>
              <a:t>时</a:t>
            </a:r>
            <a:r>
              <a:rPr lang="zh-CN" altLang="zh-CN" sz="1600" dirty="0"/>
              <a:t>报“</a:t>
            </a:r>
            <a:r>
              <a:rPr lang="en-US" altLang="zh-CN" sz="1600" dirty="0"/>
              <a:t>utf-8</a:t>
            </a:r>
            <a:r>
              <a:rPr lang="zh-CN" altLang="zh-CN" sz="1600" dirty="0"/>
              <a:t>” 错误</a:t>
            </a:r>
            <a:endParaRPr lang="en-US" altLang="zh-CN" sz="1600" dirty="0"/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/>
              <a:t>保存方法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>
                <a:highlight>
                  <a:srgbClr val="00FF00"/>
                </a:highlight>
              </a:rPr>
              <a:t>用“记事本”程序打开文件</a:t>
            </a:r>
            <a:r>
              <a:rPr lang="zh-CN" altLang="en-US" sz="1600" dirty="0">
                <a:highlight>
                  <a:srgbClr val="00FF00"/>
                </a:highlight>
              </a:rPr>
              <a:t>，</a:t>
            </a:r>
            <a:r>
              <a:rPr lang="zh-CN" altLang="zh-CN" sz="1600" dirty="0">
                <a:highlight>
                  <a:srgbClr val="00FF00"/>
                </a:highlight>
              </a:rPr>
              <a:t>选择“文件”的“另存为”菜单</a:t>
            </a:r>
            <a:endParaRPr lang="en-US" altLang="zh-CN" sz="1600" dirty="0">
              <a:highlight>
                <a:srgbClr val="00FF00"/>
              </a:highlight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highlight>
                  <a:srgbClr val="00FF00"/>
                </a:highlight>
              </a:rPr>
              <a:t>点击</a:t>
            </a:r>
            <a:r>
              <a:rPr lang="zh-CN" altLang="zh-CN" sz="1600" dirty="0">
                <a:highlight>
                  <a:srgbClr val="00FF00"/>
                </a:highlight>
              </a:rPr>
              <a:t>最下方的“编码”</a:t>
            </a:r>
            <a:r>
              <a:rPr lang="zh-CN" altLang="en-US" sz="1600" dirty="0">
                <a:highlight>
                  <a:srgbClr val="00FF00"/>
                </a:highlight>
              </a:rPr>
              <a:t>下拉列表</a:t>
            </a:r>
            <a:endParaRPr lang="en-US" altLang="zh-CN" sz="1600" dirty="0">
              <a:highlight>
                <a:srgbClr val="00FF00"/>
              </a:highlight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highlight>
                  <a:srgbClr val="00FF00"/>
                </a:highlight>
              </a:rPr>
              <a:t>选择</a:t>
            </a:r>
            <a:r>
              <a:rPr lang="zh-CN" altLang="zh-CN" sz="1600" dirty="0">
                <a:highlight>
                  <a:srgbClr val="00FF00"/>
                </a:highlight>
              </a:rPr>
              <a:t>“</a:t>
            </a:r>
            <a:r>
              <a:rPr lang="en-US" altLang="zh-CN" sz="1600" dirty="0">
                <a:highlight>
                  <a:srgbClr val="00FF00"/>
                </a:highlight>
              </a:rPr>
              <a:t>UTF-8</a:t>
            </a:r>
            <a:r>
              <a:rPr lang="zh-CN" altLang="zh-CN" sz="1600" dirty="0">
                <a:highlight>
                  <a:srgbClr val="00FF00"/>
                </a:highlight>
              </a:rPr>
              <a:t>”</a:t>
            </a:r>
            <a:r>
              <a:rPr lang="zh-CN" altLang="en-US" sz="1600" dirty="0">
                <a:highlight>
                  <a:srgbClr val="00FF00"/>
                </a:highlight>
              </a:rPr>
              <a:t> →“</a:t>
            </a:r>
            <a:r>
              <a:rPr lang="zh-CN" altLang="zh-CN" sz="1600" dirty="0">
                <a:highlight>
                  <a:srgbClr val="00FF00"/>
                </a:highlight>
              </a:rPr>
              <a:t>保存</a:t>
            </a:r>
            <a:r>
              <a:rPr lang="zh-CN" altLang="en-US" sz="1600" dirty="0">
                <a:highlight>
                  <a:srgbClr val="00FF00"/>
                </a:highlight>
              </a:rPr>
              <a:t>”</a:t>
            </a:r>
            <a:endParaRPr lang="en-US" altLang="zh-CN" sz="1200" dirty="0">
              <a:highlight>
                <a:srgbClr val="00FF00"/>
              </a:highlight>
            </a:endParaRPr>
          </a:p>
          <a:p>
            <a:pPr marL="400050" lvl="1" indent="0">
              <a:buNone/>
            </a:pPr>
            <a:endParaRPr lang="zh-CN" altLang="zh-CN" sz="1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537415" y="3789040"/>
            <a:ext cx="5067033" cy="2736304"/>
            <a:chOff x="2051720" y="3129136"/>
            <a:chExt cx="5067033" cy="2736304"/>
          </a:xfrm>
        </p:grpSpPr>
        <p:pic>
          <p:nvPicPr>
            <p:cNvPr id="13315" name="图片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3129136"/>
              <a:ext cx="5067033" cy="2736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3563888" y="5445224"/>
              <a:ext cx="1800200" cy="36004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2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读取文本文件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472608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dirty="0">
                <a:cs typeface="+mn-ea"/>
                <a:sym typeface="+mn-lt"/>
              </a:rPr>
              <a:t>不是以逗号隔开的文本文件，读取时需要设置分隔符参数</a:t>
            </a:r>
            <a:r>
              <a:rPr lang="en-US" altLang="zh-CN" dirty="0" err="1">
                <a:cs typeface="+mn-ea"/>
                <a:sym typeface="+mn-lt"/>
              </a:rPr>
              <a:t>sep</a:t>
            </a:r>
            <a:endParaRPr lang="en-US" altLang="zh-CN" dirty="0">
              <a:cs typeface="+mn-ea"/>
              <a:sym typeface="+mn-lt"/>
            </a:endParaRPr>
          </a:p>
          <a:p>
            <a:pPr marL="742950" lvl="2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dirty="0">
                <a:cs typeface="+mn-ea"/>
                <a:sym typeface="+mn-lt"/>
              </a:rPr>
              <a:t>分隔符既可以是指定字符串，也可以是正则表达式</a:t>
            </a:r>
            <a:endParaRPr lang="en-US" altLang="zh-CN" dirty="0">
              <a:cs typeface="+mn-ea"/>
              <a:sym typeface="+mn-lt"/>
            </a:endParaRPr>
          </a:p>
          <a:p>
            <a:pPr marL="342900" lvl="1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dirty="0">
                <a:cs typeface="+mn-ea"/>
                <a:sym typeface="+mn-lt"/>
              </a:rPr>
              <a:t>常用的通配符</a:t>
            </a:r>
            <a:endParaRPr lang="en-US" altLang="zh-CN" dirty="0"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39769"/>
              </p:ext>
            </p:extLst>
          </p:nvPr>
        </p:nvGraphicFramePr>
        <p:xfrm>
          <a:off x="683568" y="2636912"/>
          <a:ext cx="7776864" cy="295232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80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通配符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描述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\s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空格等空白字符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\S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非空白字符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\t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制表符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highlight>
                            <a:srgbClr val="FFFF00"/>
                          </a:highlight>
                        </a:rPr>
                        <a:t>\n</a:t>
                      </a:r>
                      <a:endParaRPr lang="zh-CN" sz="1800" kern="100" dirty="0">
                        <a:effectLst/>
                        <a:highlight>
                          <a:srgbClr val="FFFF00"/>
                        </a:highligh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highlight>
                            <a:srgbClr val="FFFF00"/>
                          </a:highlight>
                        </a:rPr>
                        <a:t>换行符</a:t>
                      </a:r>
                      <a:endParaRPr lang="zh-CN" sz="1800" kern="100" dirty="0">
                        <a:effectLst/>
                        <a:highlight>
                          <a:srgbClr val="FFFF00"/>
                        </a:highligh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\d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数字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\D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非数字字符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6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3-6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908720"/>
            <a:ext cx="8805664" cy="10801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从</a:t>
            </a:r>
            <a:r>
              <a:rPr lang="en-US" altLang="zh-CN" sz="2000" dirty="0"/>
              <a:t>student2.txt</a:t>
            </a:r>
            <a:r>
              <a:rPr lang="zh-CN" altLang="zh-CN" sz="2000" dirty="0"/>
              <a:t>文件中读取数据，保存至</a:t>
            </a:r>
            <a:r>
              <a:rPr lang="en-US" altLang="zh-CN" sz="2000" dirty="0" err="1"/>
              <a:t>DataFrame</a:t>
            </a:r>
            <a:r>
              <a:rPr lang="zh-CN" altLang="zh-CN" sz="2000" dirty="0"/>
              <a:t>对象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en-US" altLang="zh-CN" sz="1600" dirty="0"/>
              <a:t>student2.txt</a:t>
            </a:r>
            <a:r>
              <a:rPr lang="zh-CN" altLang="zh-CN" sz="1600" dirty="0"/>
              <a:t>以制表符为分割符</a:t>
            </a:r>
            <a:endParaRPr lang="en-US" altLang="zh-CN" sz="16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/>
              <a:t>文件中不包含列索引</a:t>
            </a:r>
            <a:endParaRPr lang="en-US" altLang="zh-CN" sz="1600" dirty="0"/>
          </a:p>
          <a:p>
            <a:pPr marL="400050" lvl="1" indent="0">
              <a:buNone/>
            </a:pPr>
            <a:endParaRPr lang="en-US" altLang="zh-CN" sz="1600" dirty="0"/>
          </a:p>
          <a:p>
            <a:pPr marL="400050" lvl="1" indent="0">
              <a:buNone/>
            </a:pPr>
            <a:endParaRPr lang="en-US" altLang="zh-CN" sz="1600" dirty="0"/>
          </a:p>
          <a:p>
            <a:pPr marL="400050" lvl="1" indent="0">
              <a:buNone/>
            </a:pPr>
            <a:endParaRPr lang="en-US" altLang="zh-CN" sz="1600" dirty="0"/>
          </a:p>
          <a:p>
            <a:pPr marL="400050" lvl="1" indent="0">
              <a:buNone/>
            </a:pPr>
            <a:endParaRPr lang="en-US" altLang="zh-CN" sz="1600" dirty="0"/>
          </a:p>
          <a:p>
            <a:pPr marL="400050" lvl="1" indent="0">
              <a:buNone/>
            </a:pPr>
            <a:endParaRPr lang="en-US" altLang="zh-CN" sz="1600" dirty="0"/>
          </a:p>
          <a:p>
            <a:pPr marL="400050" lvl="1" indent="0">
              <a:buNone/>
            </a:pPr>
            <a:endParaRPr lang="en-US" altLang="zh-CN" sz="1600" dirty="0"/>
          </a:p>
        </p:txBody>
      </p:sp>
      <p:pic>
        <p:nvPicPr>
          <p:cNvPr id="15362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50952"/>
            <a:ext cx="6372459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30832" y="3717032"/>
            <a:ext cx="8805664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colNames</a:t>
            </a:r>
            <a:r>
              <a:rPr lang="en-US" altLang="zh-CN" dirty="0"/>
              <a:t> = ['</a:t>
            </a:r>
            <a:r>
              <a:rPr lang="zh-CN" altLang="en-US" dirty="0"/>
              <a:t>性别</a:t>
            </a:r>
            <a:r>
              <a:rPr lang="en-US" altLang="zh-CN" dirty="0"/>
              <a:t>','</a:t>
            </a:r>
            <a:r>
              <a:rPr lang="zh-CN" altLang="en-US" dirty="0"/>
              <a:t>年龄</a:t>
            </a:r>
            <a:r>
              <a:rPr lang="en-US" altLang="zh-CN" dirty="0"/>
              <a:t>','</a:t>
            </a:r>
            <a:r>
              <a:rPr lang="zh-CN" altLang="en-US" dirty="0"/>
              <a:t>身高</a:t>
            </a:r>
            <a:r>
              <a:rPr lang="en-US" altLang="zh-CN" dirty="0"/>
              <a:t>','</a:t>
            </a:r>
            <a:r>
              <a:rPr lang="zh-CN" altLang="en-US" dirty="0"/>
              <a:t>体重</a:t>
            </a:r>
            <a:r>
              <a:rPr lang="en-US" altLang="zh-CN" dirty="0"/>
              <a:t>','</a:t>
            </a:r>
            <a:r>
              <a:rPr lang="zh-CN" altLang="en-US" dirty="0"/>
              <a:t>省份</a:t>
            </a:r>
            <a:r>
              <a:rPr lang="en-US" altLang="zh-CN" dirty="0"/>
              <a:t>','</a:t>
            </a:r>
            <a:r>
              <a:rPr lang="zh-CN" altLang="en-US" dirty="0"/>
              <a:t>成绩</a:t>
            </a:r>
            <a:r>
              <a:rPr lang="en-US" altLang="zh-CN" dirty="0"/>
              <a:t>'] 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dirty="0"/>
              <a:t>&gt;&gt;&gt; student = </a:t>
            </a:r>
            <a:r>
              <a:rPr lang="en-US" altLang="zh-CN" dirty="0" err="1"/>
              <a:t>pd.read_csv</a:t>
            </a:r>
            <a:r>
              <a:rPr lang="en-US" altLang="zh-CN" dirty="0"/>
              <a:t>('data\student2.txt', </a:t>
            </a:r>
            <a:r>
              <a:rPr lang="en-US" altLang="zh-CN" b="1" dirty="0" err="1">
                <a:highlight>
                  <a:srgbClr val="FFFF00"/>
                </a:highlight>
              </a:rPr>
              <a:t>sep</a:t>
            </a:r>
            <a:r>
              <a:rPr lang="en-US" altLang="zh-CN" b="1" dirty="0">
                <a:highlight>
                  <a:srgbClr val="FFFF00"/>
                </a:highlight>
              </a:rPr>
              <a:t>='\t'</a:t>
            </a:r>
            <a:r>
              <a:rPr lang="en-US" altLang="zh-CN" dirty="0">
                <a:highlight>
                  <a:srgbClr val="FFFF00"/>
                </a:highlight>
              </a:rPr>
              <a:t>, </a:t>
            </a:r>
            <a:r>
              <a:rPr lang="en-US" altLang="zh-CN" dirty="0" err="1"/>
              <a:t>index_col</a:t>
            </a:r>
            <a:r>
              <a:rPr lang="en-US" altLang="zh-CN" dirty="0"/>
              <a:t>=0, 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dirty="0"/>
              <a:t>                                                </a:t>
            </a:r>
            <a:r>
              <a:rPr lang="en-US" altLang="zh-CN" b="1" dirty="0"/>
              <a:t>header=None</a:t>
            </a:r>
            <a:r>
              <a:rPr lang="en-US" altLang="zh-CN" dirty="0"/>
              <a:t>, </a:t>
            </a:r>
            <a:r>
              <a:rPr lang="en-US" altLang="zh-CN" b="1" dirty="0"/>
              <a:t>names= </a:t>
            </a:r>
            <a:r>
              <a:rPr lang="en-US" altLang="zh-CN" b="1" dirty="0" err="1"/>
              <a:t>colNames</a:t>
            </a:r>
            <a:r>
              <a:rPr lang="en-US" altLang="zh-CN" b="1" dirty="0"/>
              <a:t> )    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dirty="0"/>
              <a:t>&gt;&gt;&gt; student[:2]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zh-CN" altLang="en-US" sz="1600" dirty="0"/>
              <a:t> </a:t>
            </a:r>
            <a:r>
              <a:rPr lang="zh-CN" altLang="en-US" sz="1600" dirty="0">
                <a:solidFill>
                  <a:srgbClr val="026BCA"/>
                </a:solidFill>
              </a:rPr>
              <a:t>性别  年龄   身高  体重   省份  成绩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26BCA"/>
                </a:solidFill>
              </a:rPr>
              <a:t>序号                                 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26BCA"/>
                </a:solidFill>
              </a:rPr>
              <a:t>1   male  20  170  70  </a:t>
            </a:r>
            <a:r>
              <a:rPr lang="en-US" altLang="zh-CN" sz="1600" dirty="0" err="1">
                <a:solidFill>
                  <a:srgbClr val="026BCA"/>
                </a:solidFill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</a:rPr>
              <a:t>  71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26BCA"/>
                </a:solidFill>
              </a:rPr>
              <a:t>2   male  22  180  71   </a:t>
            </a:r>
            <a:r>
              <a:rPr lang="en-US" altLang="zh-CN" sz="1600" dirty="0" err="1">
                <a:solidFill>
                  <a:srgbClr val="026BCA"/>
                </a:solidFill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</a:rPr>
              <a:t>  77</a:t>
            </a:r>
            <a:endParaRPr lang="zh-CN" altLang="zh-CN" sz="1600" dirty="0">
              <a:solidFill>
                <a:srgbClr val="026BCA"/>
              </a:solidFill>
            </a:endParaRPr>
          </a:p>
        </p:txBody>
      </p:sp>
      <p:sp>
        <p:nvSpPr>
          <p:cNvPr id="6" name="线形标注 1 4">
            <a:extLst>
              <a:ext uri="{FF2B5EF4-FFF2-40B4-BE49-F238E27FC236}">
                <a16:creationId xmlns:a16="http://schemas.microsoft.com/office/drawing/2014/main" id="{9180B21A-655E-4F1C-857F-CE4BB72DB3F2}"/>
              </a:ext>
            </a:extLst>
          </p:cNvPr>
          <p:cNvSpPr/>
          <p:nvPr/>
        </p:nvSpPr>
        <p:spPr>
          <a:xfrm>
            <a:off x="4633664" y="5085184"/>
            <a:ext cx="3096344" cy="1080120"/>
          </a:xfrm>
          <a:prstGeom prst="borderCallout1">
            <a:avLst>
              <a:gd name="adj1" fmla="val -4178"/>
              <a:gd name="adj2" fmla="val 46719"/>
              <a:gd name="adj3" fmla="val -42352"/>
              <a:gd name="adj4" fmla="val 3178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指明：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）文件中不包括列索引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）列索引名由指定列表给出</a:t>
            </a: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5CD824FF-1B6E-464B-AB51-91FAAE47176D}"/>
              </a:ext>
            </a:extLst>
          </p:cNvPr>
          <p:cNvSpPr/>
          <p:nvPr/>
        </p:nvSpPr>
        <p:spPr>
          <a:xfrm>
            <a:off x="6372200" y="2780928"/>
            <a:ext cx="2232248" cy="1080120"/>
          </a:xfrm>
          <a:prstGeom prst="wedgeEllipseCallout">
            <a:avLst>
              <a:gd name="adj1" fmla="val -55729"/>
              <a:gd name="adj2" fmla="val 8459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‘</a:t>
            </a:r>
            <a:r>
              <a:rPr lang="en-US" altLang="zh-CN" dirty="0"/>
              <a:t>/t</a:t>
            </a:r>
            <a:r>
              <a:rPr lang="zh-CN" altLang="en-US" dirty="0"/>
              <a:t>’表示制表符</a:t>
            </a:r>
          </a:p>
        </p:txBody>
      </p:sp>
    </p:spTree>
    <p:extLst>
      <p:ext uri="{BB962C8B-B14F-4D97-AF65-F5344CB8AC3E}">
        <p14:creationId xmlns:p14="http://schemas.microsoft.com/office/powerpoint/2010/main" val="331238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保存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CSV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文件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472608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dirty="0">
                <a:cs typeface="+mn-ea"/>
                <a:sym typeface="+mn-lt"/>
              </a:rPr>
              <a:t>数据保存到文件</a:t>
            </a:r>
            <a:endParaRPr lang="en-US" altLang="zh-CN" dirty="0">
              <a:cs typeface="+mn-ea"/>
              <a:sym typeface="+mn-lt"/>
            </a:endParaRP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b="1" dirty="0"/>
              <a:t>     </a:t>
            </a:r>
            <a:r>
              <a:rPr lang="en-US" altLang="zh-CN" b="1" dirty="0" err="1"/>
              <a:t>to_csv</a:t>
            </a:r>
            <a:r>
              <a:rPr lang="en-US" altLang="zh-CN" b="1" dirty="0"/>
              <a:t> (file, </a:t>
            </a:r>
            <a:r>
              <a:rPr lang="en-US" altLang="zh-CN" b="1" dirty="0" err="1"/>
              <a:t>sep</a:t>
            </a:r>
            <a:r>
              <a:rPr lang="en-US" altLang="zh-CN" b="1" dirty="0"/>
              <a:t>, mode, index, header,...)</a:t>
            </a: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b="1" dirty="0">
              <a:cs typeface="+mn-ea"/>
              <a:sym typeface="+mn-lt"/>
            </a:endParaRP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dirty="0"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17329"/>
              </p:ext>
            </p:extLst>
          </p:nvPr>
        </p:nvGraphicFramePr>
        <p:xfrm>
          <a:off x="683568" y="2276872"/>
          <a:ext cx="7128792" cy="242427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参数说明：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file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文件路径和文件名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sep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分隔符，默认为</a:t>
                      </a:r>
                      <a:r>
                        <a:rPr lang="zh-CN" sz="1800" kern="0" dirty="0">
                          <a:effectLst/>
                          <a:highlight>
                            <a:srgbClr val="FFFF00"/>
                          </a:highlight>
                        </a:rPr>
                        <a:t>逗号</a:t>
                      </a:r>
                      <a:endParaRPr lang="zh-CN" sz="1800" kern="100" dirty="0">
                        <a:effectLst/>
                        <a:highlight>
                          <a:srgbClr val="FFFF00"/>
                        </a:highligh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mode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导出模式，</a:t>
                      </a:r>
                      <a:r>
                        <a:rPr lang="en-US" sz="1800" kern="0" dirty="0">
                          <a:effectLst/>
                          <a:highlight>
                            <a:srgbClr val="FFFF00"/>
                          </a:highlight>
                        </a:rPr>
                        <a:t>w</a:t>
                      </a:r>
                      <a:r>
                        <a:rPr lang="zh-CN" sz="1800" kern="0" dirty="0">
                          <a:effectLst/>
                          <a:highlight>
                            <a:srgbClr val="FFFF00"/>
                          </a:highlight>
                        </a:rPr>
                        <a:t>为导出到新文件，</a:t>
                      </a:r>
                      <a:r>
                        <a:rPr lang="en-US" sz="1800" kern="0" dirty="0">
                          <a:effectLst/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zh-CN" sz="1800" kern="0" dirty="0">
                          <a:effectLst/>
                          <a:highlight>
                            <a:srgbClr val="FFFF00"/>
                          </a:highlight>
                        </a:rPr>
                        <a:t>为追加到现有文件</a:t>
                      </a:r>
                      <a:endParaRPr lang="zh-CN" sz="1800" kern="100" dirty="0">
                        <a:effectLst/>
                        <a:highlight>
                          <a:srgbClr val="FFFF00"/>
                        </a:highligh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index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是否导出行索引，默认为</a:t>
                      </a:r>
                      <a:r>
                        <a:rPr lang="en-US" sz="1800" kern="0" dirty="0">
                          <a:effectLst/>
                        </a:rPr>
                        <a:t>True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header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是否导出列索引，默认为</a:t>
                      </a:r>
                      <a:r>
                        <a:rPr lang="en-US" sz="1800" kern="0" dirty="0">
                          <a:effectLst/>
                        </a:rPr>
                        <a:t>True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11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3-7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908720"/>
            <a:ext cx="8517632" cy="547260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新建</a:t>
            </a:r>
            <a:r>
              <a:rPr lang="en-US" altLang="zh-CN" sz="2000" dirty="0" err="1"/>
              <a:t>DataFrame</a:t>
            </a:r>
            <a:r>
              <a:rPr lang="zh-CN" altLang="zh-CN" sz="2000" dirty="0"/>
              <a:t>对象</a:t>
            </a:r>
            <a:r>
              <a:rPr lang="en-US" altLang="zh-CN" sz="2000" dirty="0"/>
              <a:t>student</a:t>
            </a:r>
            <a:r>
              <a:rPr lang="zh-CN" altLang="zh-CN" sz="2000" dirty="0"/>
              <a:t>，并将数据保存到</a:t>
            </a:r>
            <a:r>
              <a:rPr lang="en-US" altLang="zh-CN" sz="2000" dirty="0"/>
              <a:t>out.csv</a:t>
            </a:r>
            <a:r>
              <a:rPr lang="zh-CN" altLang="zh-CN" sz="2000" dirty="0"/>
              <a:t>文件</a:t>
            </a:r>
            <a:endParaRPr lang="en-US" altLang="zh-CN" b="1" dirty="0">
              <a:solidFill>
                <a:srgbClr val="016BBB"/>
              </a:solidFill>
            </a:endParaRPr>
          </a:p>
          <a:p>
            <a:pPr marL="400050" lvl="1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data = [[19,68,170],[20,65,165],[18,65,175]]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 =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data,index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=[1,2,3],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columns=['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age','weight','height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 ) 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 .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to_csv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('out.csv', mode='w', header=True, index=False) 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776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读取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Excel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文件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472608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zh-CN" dirty="0"/>
              <a:t>从</a:t>
            </a:r>
            <a:r>
              <a:rPr lang="en-US" altLang="zh-CN" dirty="0"/>
              <a:t>Excel</a:t>
            </a:r>
            <a:r>
              <a:rPr lang="zh-CN" altLang="zh-CN" dirty="0"/>
              <a:t>文件中读取数据的函数类似</a:t>
            </a:r>
            <a:r>
              <a:rPr lang="en-US" altLang="zh-CN" dirty="0"/>
              <a:t>CSV</a:t>
            </a:r>
            <a:r>
              <a:rPr lang="zh-CN" altLang="zh-CN" dirty="0"/>
              <a:t>文件</a:t>
            </a:r>
            <a:endParaRPr lang="en-US" altLang="zh-CN" dirty="0"/>
          </a:p>
          <a:p>
            <a:pPr marL="742950" lvl="2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dirty="0"/>
              <a:t>需</a:t>
            </a:r>
            <a:r>
              <a:rPr lang="zh-CN" altLang="zh-CN" dirty="0"/>
              <a:t>给出数据所在的</a:t>
            </a:r>
            <a:r>
              <a:rPr lang="en-US" altLang="zh-CN" dirty="0">
                <a:highlight>
                  <a:srgbClr val="FFFF00"/>
                </a:highlight>
              </a:rPr>
              <a:t>Sheet</a:t>
            </a:r>
            <a:r>
              <a:rPr lang="zh-CN" altLang="en-US" dirty="0">
                <a:highlight>
                  <a:srgbClr val="FFFF00"/>
                </a:highlight>
              </a:rPr>
              <a:t>表单</a:t>
            </a:r>
            <a:r>
              <a:rPr lang="zh-CN" altLang="zh-CN" dirty="0">
                <a:highlight>
                  <a:srgbClr val="FFFF00"/>
                </a:highlight>
              </a:rPr>
              <a:t>名</a:t>
            </a:r>
            <a:endParaRPr lang="en-US" altLang="zh-CN" dirty="0">
              <a:highlight>
                <a:srgbClr val="FFFF00"/>
              </a:highlight>
            </a:endParaRPr>
          </a:p>
          <a:p>
            <a:pPr marL="342900" lvl="1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dirty="0"/>
              <a:t>读取方法：</a:t>
            </a:r>
            <a:endParaRPr lang="en-US" altLang="zh-CN" dirty="0"/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b="1" dirty="0"/>
              <a:t>   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(file,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sheetname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738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721BA-831A-455D-873D-5F13BAB1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A6DBB-3D1C-49BF-972B-E7712E2FB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873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Volume</a:t>
            </a:r>
            <a:r>
              <a:rPr lang="zh-CN" altLang="en-US" dirty="0"/>
              <a:t>（规模性）</a:t>
            </a:r>
            <a:endParaRPr lang="en-US" altLang="zh-CN" dirty="0"/>
          </a:p>
          <a:p>
            <a:pPr lvl="1"/>
            <a:r>
              <a:rPr lang="zh-CN" altLang="en-US" dirty="0"/>
              <a:t>数据的存储与计算需要耗费海量规模的资源</a:t>
            </a:r>
            <a:endParaRPr lang="en-US" altLang="zh-CN" dirty="0"/>
          </a:p>
          <a:p>
            <a:pPr lvl="1"/>
            <a:r>
              <a:rPr lang="zh-CN" altLang="en-US" dirty="0"/>
              <a:t>卫星收集的数据达到</a:t>
            </a:r>
            <a:r>
              <a:rPr lang="en-US" altLang="zh-CN" dirty="0"/>
              <a:t>32PB</a:t>
            </a:r>
            <a:r>
              <a:rPr lang="zh-CN" altLang="en-US" dirty="0"/>
              <a:t>、新浪微博日活跃人数达到</a:t>
            </a:r>
            <a:r>
              <a:rPr lang="en-US" altLang="zh-CN" dirty="0"/>
              <a:t>1.65 </a:t>
            </a:r>
            <a:r>
              <a:rPr lang="zh-CN" altLang="en-US" dirty="0"/>
              <a:t>亿人。</a:t>
            </a:r>
          </a:p>
          <a:p>
            <a:r>
              <a:rPr lang="en-US" altLang="zh-CN" dirty="0"/>
              <a:t>Velocity</a:t>
            </a:r>
            <a:r>
              <a:rPr lang="zh-CN" altLang="en-US" dirty="0"/>
              <a:t>（高速性）</a:t>
            </a:r>
            <a:endParaRPr lang="en-US" altLang="zh-CN" dirty="0"/>
          </a:p>
          <a:p>
            <a:pPr lvl="1"/>
            <a:r>
              <a:rPr lang="zh-CN" altLang="en-US" dirty="0"/>
              <a:t>增长速度快，需要及时处理</a:t>
            </a:r>
            <a:endParaRPr lang="en-US" altLang="zh-CN" dirty="0"/>
          </a:p>
          <a:p>
            <a:pPr lvl="1"/>
            <a:r>
              <a:rPr lang="zh-CN" altLang="en-US" dirty="0"/>
              <a:t>支付宝“双</a:t>
            </a:r>
            <a:r>
              <a:rPr lang="en-US" altLang="zh-CN" dirty="0"/>
              <a:t>11”</a:t>
            </a:r>
            <a:r>
              <a:rPr lang="zh-CN" altLang="en-US" dirty="0"/>
              <a:t>夜，</a:t>
            </a:r>
            <a:r>
              <a:rPr lang="en-US" altLang="zh-CN" dirty="0"/>
              <a:t>0 </a:t>
            </a:r>
            <a:r>
              <a:rPr lang="zh-CN" altLang="en-US" dirty="0"/>
              <a:t>点支付峰值：</a:t>
            </a:r>
            <a:r>
              <a:rPr lang="en-US" altLang="zh-CN" dirty="0"/>
              <a:t>25.6 </a:t>
            </a:r>
            <a:r>
              <a:rPr lang="zh-CN" altLang="en-US" dirty="0"/>
              <a:t>万笔</a:t>
            </a:r>
            <a:r>
              <a:rPr lang="en-US" altLang="zh-CN" dirty="0"/>
              <a:t>/</a:t>
            </a:r>
            <a:r>
              <a:rPr lang="zh-CN" altLang="en-US" dirty="0"/>
              <a:t>秒，上海地铁日均刷卡：</a:t>
            </a:r>
            <a:r>
              <a:rPr lang="en-US" altLang="zh-CN" dirty="0"/>
              <a:t>2 </a:t>
            </a:r>
            <a:r>
              <a:rPr lang="zh-CN" altLang="en-US" dirty="0"/>
              <a:t>千万次。</a:t>
            </a:r>
          </a:p>
          <a:p>
            <a:r>
              <a:rPr lang="en-US" altLang="zh-CN" dirty="0"/>
              <a:t>Variety</a:t>
            </a:r>
            <a:r>
              <a:rPr lang="zh-CN" altLang="en-US" dirty="0"/>
              <a:t>（多样性）</a:t>
            </a:r>
            <a:endParaRPr lang="en-US" altLang="zh-CN" dirty="0"/>
          </a:p>
          <a:p>
            <a:pPr lvl="1"/>
            <a:r>
              <a:rPr lang="zh-CN" altLang="en-US" dirty="0"/>
              <a:t>数据形式多样，半结构化的关系数据、位置、非结构化的文本、图片、音</a:t>
            </a:r>
            <a:r>
              <a:rPr lang="en-US" altLang="zh-CN" dirty="0"/>
              <a:t>/</a:t>
            </a:r>
            <a:r>
              <a:rPr lang="zh-CN" altLang="en-US" dirty="0"/>
              <a:t>视频数据</a:t>
            </a:r>
            <a:endParaRPr lang="en-US" altLang="zh-CN" dirty="0"/>
          </a:p>
          <a:p>
            <a:pPr lvl="1"/>
            <a:r>
              <a:rPr lang="zh-CN" altLang="en-US" dirty="0"/>
              <a:t>信息来源多样，网络数据、企事业单位数据、政府数据、媒体数据等</a:t>
            </a:r>
            <a:endParaRPr lang="en-US" altLang="zh-CN" dirty="0"/>
          </a:p>
          <a:p>
            <a:r>
              <a:rPr lang="en-US" altLang="zh-CN" dirty="0"/>
              <a:t>Value</a:t>
            </a:r>
            <a:r>
              <a:rPr lang="zh-CN" altLang="en-US" dirty="0"/>
              <a:t>（高价值性）</a:t>
            </a:r>
            <a:endParaRPr lang="en-US" altLang="zh-CN" dirty="0"/>
          </a:p>
          <a:p>
            <a:pPr lvl="1"/>
            <a:r>
              <a:rPr lang="zh-CN" altLang="en-US" dirty="0"/>
              <a:t>大数据价值总量大</a:t>
            </a:r>
            <a:endParaRPr lang="en-US" altLang="zh-CN" dirty="0"/>
          </a:p>
          <a:p>
            <a:pPr lvl="1"/>
            <a:r>
              <a:rPr lang="zh-CN" altLang="en-US" dirty="0"/>
              <a:t>知识密度低，需要通过数据分析有效地发现其价值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4B76D3-213D-400E-920E-5F80B9E2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62" y="515804"/>
            <a:ext cx="1879814" cy="11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6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3-8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108012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从</a:t>
            </a:r>
            <a:r>
              <a:rPr lang="zh-CN" altLang="en-US" sz="2000" dirty="0"/>
              <a:t>如图所示的</a:t>
            </a:r>
            <a:r>
              <a:rPr lang="en-US" altLang="zh-CN" sz="2000" dirty="0"/>
              <a:t>student3. </a:t>
            </a:r>
            <a:r>
              <a:rPr lang="en-US" altLang="zh-CN" sz="2000" dirty="0" err="1"/>
              <a:t>xlsx</a:t>
            </a:r>
            <a:r>
              <a:rPr lang="zh-CN" altLang="zh-CN" sz="2000" dirty="0"/>
              <a:t>文件“</a:t>
            </a:r>
            <a:r>
              <a:rPr lang="en-US" altLang="zh-CN" sz="2000" dirty="0"/>
              <a:t>Group1</a:t>
            </a:r>
            <a:r>
              <a:rPr lang="zh-CN" altLang="zh-CN" sz="2000" dirty="0"/>
              <a:t>” 页中读取数据，保存至</a:t>
            </a:r>
            <a:r>
              <a:rPr lang="en-US" altLang="zh-CN" sz="2000" dirty="0" err="1"/>
              <a:t>DataFrame</a:t>
            </a:r>
            <a:r>
              <a:rPr lang="zh-CN" altLang="zh-CN" sz="2000" dirty="0"/>
              <a:t>对象</a:t>
            </a:r>
            <a:endParaRPr lang="en-US" altLang="zh-CN" sz="2000" dirty="0"/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1600" dirty="0"/>
          </a:p>
        </p:txBody>
      </p:sp>
      <p:pic>
        <p:nvPicPr>
          <p:cNvPr id="17411" name="图片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88202"/>
            <a:ext cx="3462338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395536" y="3645024"/>
            <a:ext cx="8352928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700" dirty="0"/>
              <a:t>#</a:t>
            </a:r>
            <a:r>
              <a:rPr lang="zh-CN" altLang="en-US" sz="1700" dirty="0"/>
              <a:t>将序号列作为</a:t>
            </a:r>
            <a:r>
              <a:rPr lang="en-US" altLang="zh-CN" sz="1700" dirty="0"/>
              <a:t>index</a:t>
            </a:r>
            <a:r>
              <a:rPr lang="zh-CN" altLang="en-US" sz="1700" dirty="0"/>
              <a:t>，跳过前</a:t>
            </a:r>
            <a:r>
              <a:rPr lang="en-US" altLang="zh-CN" sz="1700" dirty="0"/>
              <a:t>3</a:t>
            </a:r>
            <a:r>
              <a:rPr lang="zh-CN" altLang="en-US" sz="1700" dirty="0"/>
              <a:t>行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 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'data\student3.xlsx', 'Group1',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skiprows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=3 )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student[:2]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  年龄   身高  体重   省份  成绩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                                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male  20  170  70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71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male  22  180  71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77 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5004048" y="5013176"/>
            <a:ext cx="3816424" cy="1080120"/>
          </a:xfrm>
          <a:prstGeom prst="borderCallout1">
            <a:avLst>
              <a:gd name="adj1" fmla="val -4178"/>
              <a:gd name="adj2" fmla="val 46719"/>
              <a:gd name="adj3" fmla="val -47432"/>
              <a:gd name="adj4" fmla="val 66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kiprows</a:t>
            </a:r>
            <a:r>
              <a:rPr lang="en-US" altLang="zh-CN" sz="1600" dirty="0"/>
              <a:t> = 3</a:t>
            </a:r>
            <a:r>
              <a:rPr lang="zh-CN" altLang="en-US" sz="1600" dirty="0"/>
              <a:t>，忽略前</a:t>
            </a:r>
            <a:r>
              <a:rPr lang="en-US" altLang="zh-CN" sz="1600" dirty="0"/>
              <a:t>3</a:t>
            </a:r>
            <a:r>
              <a:rPr lang="zh-CN" altLang="en-US" sz="1600" dirty="0"/>
              <a:t>行，即</a:t>
            </a:r>
            <a:r>
              <a:rPr lang="en-US" altLang="zh-CN" sz="1600" dirty="0"/>
              <a:t>0</a:t>
            </a:r>
            <a:r>
              <a:rPr lang="zh-CN" altLang="en-US" sz="1600" dirty="0"/>
              <a:t>、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行忽略指定行：给出行号列表</a:t>
            </a:r>
            <a:endParaRPr lang="en-US" altLang="zh-CN" sz="1600" dirty="0"/>
          </a:p>
          <a:p>
            <a:r>
              <a:rPr lang="zh-CN" altLang="en-US" sz="1600" dirty="0"/>
              <a:t>如</a:t>
            </a:r>
            <a:r>
              <a:rPr lang="en-US" altLang="zh-CN" sz="1600" dirty="0"/>
              <a:t>:</a:t>
            </a:r>
            <a:r>
              <a:rPr lang="zh-CN" altLang="en-US" sz="1600" b="1" dirty="0"/>
              <a:t>忽略第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行，</a:t>
            </a:r>
            <a:r>
              <a:rPr lang="en-US" altLang="zh-CN" sz="1600" b="1" dirty="0" err="1"/>
              <a:t>skiprows</a:t>
            </a:r>
            <a:r>
              <a:rPr lang="en-US" altLang="zh-CN" sz="1600" b="1" dirty="0"/>
              <a:t>=[1,2]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5830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4.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数据清洗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数据清洗？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144282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>
                <a:cs typeface="+mn-ea"/>
                <a:sym typeface="+mn-lt"/>
              </a:rPr>
              <a:t>数据清洗对采集的数据进行重新审查和校验</a:t>
            </a:r>
            <a:endParaRPr lang="en-US" altLang="zh-CN" sz="2000" dirty="0">
              <a:cs typeface="+mn-ea"/>
              <a:sym typeface="+mn-lt"/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删除重复信息、纠正存在的错误，保证数据一致性</a:t>
            </a:r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/>
              <a:t>例：数据缺失问题、数据错误问题、数据重复问题</a:t>
            </a:r>
            <a:endParaRPr lang="en-US" altLang="zh-CN" sz="1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39552" y="2472565"/>
            <a:ext cx="4968552" cy="2055746"/>
            <a:chOff x="539553" y="2420888"/>
            <a:chExt cx="4968552" cy="2055746"/>
          </a:xfrm>
        </p:grpSpPr>
        <p:pic>
          <p:nvPicPr>
            <p:cNvPr id="1026" name="图片 1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3" y="2420888"/>
              <a:ext cx="4968552" cy="2055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3501405" y="2747045"/>
              <a:ext cx="36004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929261" y="3337942"/>
              <a:ext cx="36004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39752" y="3337942"/>
              <a:ext cx="36004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566714" y="3043461"/>
              <a:ext cx="36004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18059" y="3789040"/>
              <a:ext cx="4618037" cy="30708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663490" y="4086481"/>
            <a:ext cx="4711309" cy="2086785"/>
            <a:chOff x="3939133" y="3902246"/>
            <a:chExt cx="4711309" cy="2086785"/>
          </a:xfrm>
        </p:grpSpPr>
        <p:pic>
          <p:nvPicPr>
            <p:cNvPr id="1027" name="图片 13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133" y="3902246"/>
              <a:ext cx="4711309" cy="2086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6751290" y="4831060"/>
              <a:ext cx="36004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713251" y="4975076"/>
              <a:ext cx="360040" cy="1821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766681" y="4476634"/>
              <a:ext cx="360040" cy="1821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172400" y="4479660"/>
              <a:ext cx="360040" cy="1821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线形标注 2 3"/>
          <p:cNvSpPr/>
          <p:nvPr/>
        </p:nvSpPr>
        <p:spPr>
          <a:xfrm>
            <a:off x="6130998" y="2701869"/>
            <a:ext cx="1440160" cy="446881"/>
          </a:xfrm>
          <a:prstGeom prst="borderCallout2">
            <a:avLst>
              <a:gd name="adj1" fmla="val 104008"/>
              <a:gd name="adj2" fmla="val 22091"/>
              <a:gd name="adj3" fmla="val 210580"/>
              <a:gd name="adj4" fmla="val -17990"/>
              <a:gd name="adj5" fmla="val 159392"/>
              <a:gd name="adj6" fmla="val -1419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数据缺失</a:t>
            </a:r>
          </a:p>
        </p:txBody>
      </p:sp>
      <p:sp>
        <p:nvSpPr>
          <p:cNvPr id="18" name="线形标注 2 17"/>
          <p:cNvSpPr/>
          <p:nvPr/>
        </p:nvSpPr>
        <p:spPr>
          <a:xfrm>
            <a:off x="1686916" y="5117986"/>
            <a:ext cx="1440160" cy="446881"/>
          </a:xfrm>
          <a:prstGeom prst="borderCallout2">
            <a:avLst>
              <a:gd name="adj1" fmla="val -2564"/>
              <a:gd name="adj2" fmla="val 36641"/>
              <a:gd name="adj3" fmla="val -45193"/>
              <a:gd name="adj4" fmla="val 19048"/>
              <a:gd name="adj5" fmla="val -245581"/>
              <a:gd name="adj6" fmla="val 618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数据重复</a:t>
            </a:r>
          </a:p>
        </p:txBody>
      </p:sp>
      <p:sp>
        <p:nvSpPr>
          <p:cNvPr id="19" name="线形标注 2 18"/>
          <p:cNvSpPr/>
          <p:nvPr/>
        </p:nvSpPr>
        <p:spPr>
          <a:xfrm>
            <a:off x="6934639" y="3365496"/>
            <a:ext cx="1440160" cy="446881"/>
          </a:xfrm>
          <a:prstGeom prst="borderCallout2">
            <a:avLst>
              <a:gd name="adj1" fmla="val 108270"/>
              <a:gd name="adj2" fmla="val 44578"/>
              <a:gd name="adj3" fmla="val 176477"/>
              <a:gd name="adj4" fmla="val -16667"/>
              <a:gd name="adj5" fmla="val 423691"/>
              <a:gd name="adj6" fmla="val -8634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数据错误</a:t>
            </a:r>
          </a:p>
        </p:txBody>
      </p:sp>
      <p:cxnSp>
        <p:nvCxnSpPr>
          <p:cNvPr id="12" name="直接连接符 11"/>
          <p:cNvCxnSpPr>
            <a:stCxn id="19" idx="1"/>
          </p:cNvCxnSpPr>
          <p:nvPr/>
        </p:nvCxnSpPr>
        <p:spPr>
          <a:xfrm flipH="1">
            <a:off x="6671059" y="3812377"/>
            <a:ext cx="983660" cy="95028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9" idx="1"/>
          </p:cNvCxnSpPr>
          <p:nvPr/>
        </p:nvCxnSpPr>
        <p:spPr>
          <a:xfrm>
            <a:off x="7654719" y="3812377"/>
            <a:ext cx="491283" cy="95028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3" idx="2"/>
          </p:cNvCxnSpPr>
          <p:nvPr/>
        </p:nvCxnSpPr>
        <p:spPr>
          <a:xfrm>
            <a:off x="6475647" y="3148750"/>
            <a:ext cx="180020" cy="201056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9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8" grpId="0" animBg="1"/>
      <p:bldP spid="1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4.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数据清洗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缺失数据处理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47260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>
                <a:cs typeface="+mn-ea"/>
                <a:sym typeface="+mn-lt"/>
              </a:rPr>
              <a:t>主要有数据滤除和数据填充两类方法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cs typeface="+mn-ea"/>
              </a:rPr>
              <a:t>     </a:t>
            </a:r>
            <a:r>
              <a:rPr lang="en-US" altLang="zh-CN" sz="2000" b="1" dirty="0">
                <a:cs typeface="+mn-ea"/>
              </a:rPr>
              <a:t>1. </a:t>
            </a:r>
            <a:r>
              <a:rPr lang="zh-CN" altLang="en-US" sz="2000" b="1" dirty="0">
                <a:cs typeface="+mn-ea"/>
              </a:rPr>
              <a:t>数据滤除</a:t>
            </a:r>
            <a:endParaRPr lang="en-US" altLang="zh-CN" sz="2000" b="1" dirty="0">
              <a:cs typeface="+mn-ea"/>
            </a:endParaRP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obj.dropna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(axis, how, thresh,...)</a:t>
            </a: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49951"/>
              </p:ext>
            </p:extLst>
          </p:nvPr>
        </p:nvGraphicFramePr>
        <p:xfrm>
          <a:off x="827584" y="2924944"/>
          <a:ext cx="6408712" cy="169218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参数说明：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axis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</a:t>
                      </a:r>
                      <a:r>
                        <a:rPr lang="zh-CN" sz="1800" kern="0">
                          <a:effectLst/>
                        </a:rPr>
                        <a:t>表示按行滤除，</a:t>
                      </a:r>
                      <a:r>
                        <a:rPr lang="en-US" sz="1800" kern="0">
                          <a:effectLst/>
                        </a:rPr>
                        <a:t>1</a:t>
                      </a:r>
                      <a:r>
                        <a:rPr lang="zh-CN" sz="1800" kern="0">
                          <a:effectLst/>
                        </a:rPr>
                        <a:t>按列滤除，默认</a:t>
                      </a:r>
                      <a:r>
                        <a:rPr lang="en-US" sz="1800" kern="0">
                          <a:effectLst/>
                        </a:rPr>
                        <a:t>axis=0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how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highlight>
                            <a:srgbClr val="00FF00"/>
                          </a:highlight>
                        </a:rPr>
                        <a:t>'all'</a:t>
                      </a:r>
                      <a:r>
                        <a:rPr lang="zh-CN" sz="1800" kern="0" dirty="0">
                          <a:effectLst/>
                          <a:highlight>
                            <a:srgbClr val="00FF00"/>
                          </a:highlight>
                        </a:rPr>
                        <a:t>表示滤除全部值都为</a:t>
                      </a:r>
                      <a:r>
                        <a:rPr lang="en-US" sz="1800" kern="0" dirty="0" err="1">
                          <a:effectLst/>
                          <a:highlight>
                            <a:srgbClr val="00FF00"/>
                          </a:highlight>
                        </a:rPr>
                        <a:t>NaN</a:t>
                      </a:r>
                      <a:r>
                        <a:rPr lang="zh-CN" sz="1800" kern="0" dirty="0">
                          <a:effectLst/>
                          <a:highlight>
                            <a:srgbClr val="00FF00"/>
                          </a:highlight>
                        </a:rPr>
                        <a:t>的行或列</a:t>
                      </a:r>
                      <a:endParaRPr lang="zh-CN" sz="1800" kern="100" dirty="0">
                        <a:effectLst/>
                        <a:highlight>
                          <a:srgbClr val="00FF00"/>
                        </a:highligh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thresh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只</a:t>
                      </a:r>
                      <a:r>
                        <a:rPr lang="zh-CN" sz="1800" kern="0" dirty="0">
                          <a:effectLst/>
                          <a:highlight>
                            <a:srgbClr val="FFFF00"/>
                          </a:highlight>
                        </a:rPr>
                        <a:t>留下有效数据大于等于</a:t>
                      </a:r>
                      <a:r>
                        <a:rPr lang="en-US" sz="1800" kern="0" dirty="0">
                          <a:effectLst/>
                        </a:rPr>
                        <a:t>thresh</a:t>
                      </a:r>
                      <a:r>
                        <a:rPr lang="zh-CN" sz="1800" kern="0" dirty="0">
                          <a:effectLst/>
                        </a:rPr>
                        <a:t>值的行或列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19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4.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数据清洗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3-9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908720"/>
            <a:ext cx="8661648" cy="547260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从文件</a:t>
            </a:r>
            <a:r>
              <a:rPr lang="en-US" altLang="zh-CN" sz="2000" dirty="0"/>
              <a:t>studentsInfo.xlsx</a:t>
            </a:r>
            <a:r>
              <a:rPr lang="zh-CN" altLang="zh-CN" sz="2000" dirty="0"/>
              <a:t>的“</a:t>
            </a:r>
            <a:r>
              <a:rPr lang="en-US" altLang="zh-CN" sz="2000" dirty="0"/>
              <a:t>Group1</a:t>
            </a:r>
            <a:r>
              <a:rPr lang="zh-CN" altLang="zh-CN" sz="2000" dirty="0"/>
              <a:t>”</a:t>
            </a:r>
            <a:r>
              <a:rPr lang="zh-CN" altLang="en-US" sz="2000" dirty="0"/>
              <a:t>表单</a:t>
            </a:r>
            <a:r>
              <a:rPr lang="zh-CN" altLang="zh-CN" sz="2000" dirty="0"/>
              <a:t>中读取数据，滤除部分缺失数据，填充部分缺失数据。</a:t>
            </a:r>
            <a:endParaRPr lang="en-US" altLang="zh-CN" sz="2000" dirty="0"/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('data\studentsInfo.xlsx’,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'Group1',index_col=0) 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性别   年龄  身高   体重    省份   成绩   月生活费  课程兴趣  案例教学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                                                          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male  20.0  170  70.0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800.0     5     4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male  22.0  180  71.0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77.0  1300.0     3     4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male   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180  62.0 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FuJian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57.0  1000.0     2     4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male  20.0  177  72.0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79.0   900.0     4     4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male  20.0  172   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ShanDong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91.0     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5     5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/>
              <a:t>缺失数据被表示为</a:t>
            </a:r>
            <a:r>
              <a:rPr lang="en-US" altLang="zh-CN" sz="2000" dirty="0" err="1"/>
              <a:t>NaN</a:t>
            </a:r>
            <a:r>
              <a:rPr lang="zh-CN" altLang="en-US" sz="2000" dirty="0"/>
              <a:t>， 赋值时使用</a:t>
            </a:r>
            <a:r>
              <a:rPr lang="en-US" altLang="zh-CN" sz="2000" dirty="0" err="1"/>
              <a:t>np.nan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样本容量大，忽略缺失行</a:t>
            </a:r>
            <a:endParaRPr lang="en-US" altLang="zh-CN" sz="16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/>
              <a:t>样本容量较小，</a:t>
            </a:r>
            <a:r>
              <a:rPr lang="zh-CN" altLang="zh-CN" sz="1600" dirty="0"/>
              <a:t>采用合适的值来</a:t>
            </a:r>
            <a:r>
              <a:rPr lang="zh-CN" altLang="en-US" sz="1600" dirty="0"/>
              <a:t>填</a:t>
            </a:r>
            <a:r>
              <a:rPr lang="zh-CN" altLang="zh-CN" sz="1600" dirty="0"/>
              <a:t>充</a:t>
            </a:r>
            <a:endParaRPr lang="en-US" altLang="zh-CN" sz="1600" dirty="0"/>
          </a:p>
          <a:p>
            <a:pPr marL="0" indent="0">
              <a:lnSpc>
                <a:spcPct val="110000"/>
              </a:lnSpc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094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4.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数据清洗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3-9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33656" cy="55446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stu.dropna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缺省删除包含有缺失值的行（序号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的行被滤除）</a:t>
            </a:r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zh-CN" altLang="en-US" sz="12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   年龄  身高   体重    省份   成绩   月生活费  课程兴趣  案例教学</a:t>
            </a:r>
          </a:p>
          <a:p>
            <a:pPr marL="400050" lvl="1" indent="0">
              <a:buNone/>
            </a:pP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                                                                 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male  22.0  180  71.0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77.0  1300.0     3     4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male  20.0  177  72.0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79.0   900.0     4     4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male  20.0  179  75.0 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YunNan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92.0   950.0     5     5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......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stu.dropna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(thresh=8)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保留有效数据个数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≥8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的行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序号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的行被滤除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zh-CN" altLang="zh-CN" sz="12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省份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课程兴趣  案例教学</a:t>
            </a:r>
          </a:p>
          <a:p>
            <a:pPr marL="400050" lvl="1" indent="0">
              <a:buNone/>
            </a:pP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male  20.0  170  70.0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800.0     5     4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male  22.0  180  71.0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77.0  1300.0     3     4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male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180  62.0 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FuJian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57.0  1000.0     2     4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male  20.0  177  72.0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79.0   900.0     4     4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male  20.0  179  75.0 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YunNan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92.0   950.0     5     5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407194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4.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数据清洗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缺失数据处理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2808312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b="1" dirty="0">
                <a:cs typeface="+mn-ea"/>
              </a:rPr>
              <a:t>2. </a:t>
            </a:r>
            <a:r>
              <a:rPr lang="zh-CN" altLang="en-US" sz="2000" b="1" dirty="0">
                <a:cs typeface="+mn-ea"/>
              </a:rPr>
              <a:t>数据填充</a:t>
            </a:r>
            <a:endParaRPr lang="en-US" altLang="zh-CN" sz="2000" b="1" dirty="0">
              <a:cs typeface="+mn-ea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en-US" sz="2000" dirty="0">
                <a:cs typeface="+mn-ea"/>
              </a:rPr>
              <a:t>填充有两种基本思路：</a:t>
            </a:r>
            <a:endParaRPr lang="en-US" altLang="zh-CN" sz="2000" dirty="0">
              <a:cs typeface="+mn-ea"/>
            </a:endParaRPr>
          </a:p>
          <a:p>
            <a:pPr marL="685800"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</a:rPr>
              <a:t>用默认值填充</a:t>
            </a:r>
            <a:endParaRPr lang="en-US" altLang="zh-CN" sz="1600" dirty="0">
              <a:cs typeface="+mn-ea"/>
            </a:endParaRPr>
          </a:p>
          <a:p>
            <a:pPr marL="685800"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</a:rPr>
              <a:t>用已有数据的均值</a:t>
            </a:r>
            <a:r>
              <a:rPr lang="en-US" altLang="zh-CN" sz="1600" dirty="0">
                <a:cs typeface="+mn-ea"/>
              </a:rPr>
              <a:t>/</a:t>
            </a:r>
            <a:r>
              <a:rPr lang="zh-CN" altLang="en-US" sz="1600" dirty="0">
                <a:cs typeface="+mn-ea"/>
              </a:rPr>
              <a:t>中位数来填充</a:t>
            </a:r>
            <a:endParaRPr lang="en-US" altLang="zh-CN" sz="1600" dirty="0">
              <a:cs typeface="+mn-ea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en-US" sz="2000" dirty="0">
                <a:cs typeface="+mn-ea"/>
              </a:rPr>
              <a:t>格式：</a:t>
            </a:r>
            <a:endParaRPr lang="en-US" altLang="zh-CN" sz="2000" dirty="0">
              <a:cs typeface="+mn-ea"/>
            </a:endParaRPr>
          </a:p>
          <a:p>
            <a:pPr marL="0" lvl="1" indent="0">
              <a:lnSpc>
                <a:spcPct val="15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obj.fillna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(value, method,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67378"/>
              </p:ext>
            </p:extLst>
          </p:nvPr>
        </p:nvGraphicFramePr>
        <p:xfrm>
          <a:off x="755576" y="4005064"/>
          <a:ext cx="7632848" cy="165618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96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参数说明：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value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填充值，可以是标量、字典、</a:t>
                      </a:r>
                      <a:r>
                        <a:rPr lang="en-US" sz="1400" kern="0">
                          <a:effectLst/>
                        </a:rPr>
                        <a:t>Series</a:t>
                      </a:r>
                      <a:r>
                        <a:rPr lang="zh-CN" sz="1400" kern="0">
                          <a:effectLst/>
                        </a:rPr>
                        <a:t>或</a:t>
                      </a:r>
                      <a:r>
                        <a:rPr lang="en-US" sz="1400" kern="0">
                          <a:effectLst/>
                        </a:rPr>
                        <a:t>DataFrame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method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'</a:t>
                      </a:r>
                      <a:r>
                        <a:rPr lang="en-US" sz="1400" kern="0" dirty="0" err="1">
                          <a:effectLst/>
                        </a:rPr>
                        <a:t>ffill</a:t>
                      </a:r>
                      <a:r>
                        <a:rPr lang="en-US" sz="1400" kern="0" dirty="0">
                          <a:effectLst/>
                        </a:rPr>
                        <a:t>'</a:t>
                      </a:r>
                      <a:r>
                        <a:rPr lang="zh-CN" sz="1400" kern="0" dirty="0">
                          <a:effectLst/>
                        </a:rPr>
                        <a:t>：同列</a:t>
                      </a:r>
                      <a:r>
                        <a:rPr lang="zh-CN" sz="1400" kern="0" dirty="0">
                          <a:effectLst/>
                          <a:highlight>
                            <a:srgbClr val="00FF00"/>
                          </a:highlight>
                        </a:rPr>
                        <a:t>前一行</a:t>
                      </a:r>
                      <a:r>
                        <a:rPr lang="zh-CN" sz="1400" kern="0" dirty="0">
                          <a:effectLst/>
                        </a:rPr>
                        <a:t>数据填充缺失值，</a:t>
                      </a:r>
                      <a:r>
                        <a:rPr lang="en-US" sz="1400" kern="0" dirty="0">
                          <a:effectLst/>
                        </a:rPr>
                        <a:t>'</a:t>
                      </a:r>
                      <a:r>
                        <a:rPr lang="en-US" sz="1400" kern="0" dirty="0" err="1">
                          <a:effectLst/>
                        </a:rPr>
                        <a:t>bfill</a:t>
                      </a:r>
                      <a:r>
                        <a:rPr lang="en-US" sz="1400" kern="0" dirty="0">
                          <a:effectLst/>
                        </a:rPr>
                        <a:t>'</a:t>
                      </a:r>
                      <a:r>
                        <a:rPr lang="zh-CN" sz="1400" kern="0" dirty="0">
                          <a:effectLst/>
                        </a:rPr>
                        <a:t>：用</a:t>
                      </a:r>
                      <a:r>
                        <a:rPr lang="zh-CN" sz="1400" kern="0" dirty="0">
                          <a:effectLst/>
                          <a:highlight>
                            <a:srgbClr val="00FF00"/>
                          </a:highlight>
                        </a:rPr>
                        <a:t>后一行</a:t>
                      </a:r>
                      <a:r>
                        <a:rPr lang="zh-CN" sz="1400" kern="0" dirty="0">
                          <a:effectLst/>
                        </a:rPr>
                        <a:t>数据填充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inplace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是否修改原始数据的值，默认为</a:t>
                      </a:r>
                      <a:r>
                        <a:rPr lang="en-US" sz="1400" kern="0" dirty="0">
                          <a:effectLst/>
                        </a:rPr>
                        <a:t>False</a:t>
                      </a:r>
                      <a:r>
                        <a:rPr lang="zh-CN" sz="1400" kern="0" dirty="0">
                          <a:effectLst/>
                        </a:rPr>
                        <a:t>，</a:t>
                      </a:r>
                      <a:r>
                        <a:rPr lang="zh-CN" sz="1400" kern="0" dirty="0">
                          <a:effectLst/>
                          <a:highlight>
                            <a:srgbClr val="FFFF00"/>
                          </a:highlight>
                        </a:rPr>
                        <a:t>产生一个新的数据对象</a:t>
                      </a:r>
                      <a:endParaRPr lang="zh-CN" sz="1400" kern="100" dirty="0">
                        <a:effectLst/>
                        <a:highlight>
                          <a:srgbClr val="FFFF00"/>
                        </a:highligh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43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4.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数据清洗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3-9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33656" cy="55446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案例</a:t>
            </a:r>
            <a:r>
              <a:rPr lang="en-US" altLang="zh-CN" sz="2000" dirty="0"/>
              <a:t>3-1</a:t>
            </a:r>
            <a:r>
              <a:rPr lang="zh-CN" altLang="zh-CN" sz="2000" dirty="0"/>
              <a:t>“年龄”和“体重”列有缺失数据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年龄用默认值填充</a:t>
            </a:r>
            <a:endParaRPr lang="en-US" altLang="zh-CN" sz="16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体重用平均值来填充</a:t>
            </a:r>
            <a:endParaRPr lang="en-US" altLang="zh-CN" sz="1600" dirty="0"/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列填充，构造</a:t>
            </a:r>
            <a:r>
              <a:rPr lang="en-US" altLang="zh-CN" sz="2000" b="1" dirty="0">
                <a:solidFill>
                  <a:srgbClr val="C00000"/>
                </a:solidFill>
              </a:rPr>
              <a:t>{</a:t>
            </a:r>
            <a:r>
              <a:rPr lang="zh-CN" altLang="zh-CN" sz="2000" b="1" dirty="0">
                <a:solidFill>
                  <a:srgbClr val="C00000"/>
                </a:solidFill>
              </a:rPr>
              <a:t>列索引名</a:t>
            </a:r>
            <a:r>
              <a:rPr lang="en-US" altLang="zh-CN" sz="2000" b="1" dirty="0">
                <a:solidFill>
                  <a:srgbClr val="C00000"/>
                </a:solidFill>
              </a:rPr>
              <a:t>:</a:t>
            </a:r>
            <a:r>
              <a:rPr lang="zh-CN" altLang="zh-CN" sz="2000" b="1" dirty="0">
                <a:solidFill>
                  <a:srgbClr val="C00000"/>
                </a:solidFill>
              </a:rPr>
              <a:t>值</a:t>
            </a:r>
            <a:r>
              <a:rPr lang="en-US" altLang="zh-CN" sz="2000" b="1" dirty="0">
                <a:solidFill>
                  <a:srgbClr val="C00000"/>
                </a:solidFill>
              </a:rPr>
              <a:t>}</a:t>
            </a:r>
            <a:r>
              <a:rPr lang="zh-CN" altLang="zh-CN" sz="2000" dirty="0"/>
              <a:t>形式的字典对象作为实际参数</a:t>
            </a:r>
            <a:endParaRPr lang="en-US" altLang="zh-CN" sz="2000" dirty="0"/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stu.fillna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  <a:r>
              <a:rPr lang="en-US" altLang="zh-CN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zh-CN" alt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’:20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zh-CN" alt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</a:t>
            </a:r>
            <a:r>
              <a:rPr lang="en-US" altLang="zh-CN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zh-CN" alt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’].mean()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)</a:t>
            </a:r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  年龄  身高  体重  省份  成绩  月生活费  课程兴趣  案例教学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    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male  20.0  170  70.000000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800.0     5     4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male  22.0  180  71.000000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77.0  1300.0     3     4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male 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20.0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180  62.000000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FuJian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57.0  1000.0     2     4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male  20.0  177  72.000000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79.0   900.0     4     4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male  20.0  172 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63.666667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ShanDong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91.0   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5     5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</a:t>
            </a:r>
          </a:p>
        </p:txBody>
      </p:sp>
    </p:spTree>
    <p:extLst>
      <p:ext uri="{BB962C8B-B14F-4D97-AF65-F5344CB8AC3E}">
        <p14:creationId xmlns:p14="http://schemas.microsoft.com/office/powerpoint/2010/main" val="12547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4.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数据清洗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3-9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33656" cy="55446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用前一行数据替换当前行的空值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stu.fillna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(method='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ffill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每个空值用上一行同列的值填充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   年龄  身高   体重    省份   成绩   月生活费  课程兴趣  案例教学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                                                       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male  20.0  170  70.0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800.0     5     4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male  22.0  180  71.0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77.0  1300.0     3     4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male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22.0  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180  62.0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FuJian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57.0  1000.0     2     4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male  20.0  177  72.0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79.0   900.0     4     4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male  20.0  172 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72.0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ShanDong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91.0  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900.0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5     5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.......</a:t>
            </a:r>
          </a:p>
          <a:p>
            <a:pPr marL="400050" lvl="1" indent="0">
              <a:buNone/>
            </a:pPr>
            <a:endParaRPr lang="en-US" altLang="zh-CN" sz="1600" dirty="0"/>
          </a:p>
          <a:p>
            <a:pPr marL="342900" lvl="1" indent="-342900">
              <a:lnSpc>
                <a:spcPct val="140000"/>
              </a:lnSpc>
              <a:spcBef>
                <a:spcPct val="19608"/>
              </a:spcBef>
              <a:buBlip>
                <a:blip r:embed="rId3"/>
              </a:buBlip>
            </a:pPr>
            <a:r>
              <a:rPr lang="zh-CN" altLang="en-US" dirty="0"/>
              <a:t>填充操作产生新的数据对象，</a:t>
            </a:r>
            <a:r>
              <a:rPr lang="zh-CN" altLang="en-US" dirty="0">
                <a:highlight>
                  <a:srgbClr val="FFFF00"/>
                </a:highlight>
              </a:rPr>
              <a:t>原始数据不会被修改</a:t>
            </a:r>
            <a:endParaRPr lang="en-US" altLang="zh-CN" dirty="0">
              <a:highlight>
                <a:srgbClr val="FFFF00"/>
              </a:highlight>
            </a:endParaRPr>
          </a:p>
          <a:p>
            <a:pPr marL="342900" lvl="1" indent="-342900">
              <a:lnSpc>
                <a:spcPct val="140000"/>
              </a:lnSpc>
              <a:spcBef>
                <a:spcPct val="19608"/>
              </a:spcBef>
              <a:buBlip>
                <a:blip r:embed="rId3"/>
              </a:buBlip>
            </a:pPr>
            <a:r>
              <a:rPr lang="zh-CN" altLang="en-US" dirty="0">
                <a:highlight>
                  <a:srgbClr val="00FF00"/>
                </a:highlight>
              </a:rPr>
              <a:t>直接填充原始数据中的缺失值</a:t>
            </a:r>
            <a:endParaRPr lang="en-US" altLang="zh-CN" dirty="0">
              <a:highlight>
                <a:srgbClr val="00FF00"/>
              </a:highlight>
            </a:endParaRPr>
          </a:p>
          <a:p>
            <a:pPr marL="742950" lvl="2" indent="-342900">
              <a:lnSpc>
                <a:spcPct val="140000"/>
              </a:lnSpc>
              <a:spcBef>
                <a:spcPct val="19608"/>
              </a:spcBef>
              <a:buBlip>
                <a:blip r:embed="rId3"/>
              </a:buBlip>
            </a:pPr>
            <a:r>
              <a:rPr lang="en-US" altLang="zh-CN" dirty="0" err="1"/>
              <a:t>fillna</a:t>
            </a:r>
            <a:r>
              <a:rPr lang="en-US" altLang="zh-CN" dirty="0"/>
              <a:t>() </a:t>
            </a:r>
            <a:r>
              <a:rPr lang="zh-CN" altLang="en-US" dirty="0"/>
              <a:t>增加参数设置：</a:t>
            </a:r>
            <a:r>
              <a:rPr lang="en-US" altLang="zh-CN" dirty="0" err="1">
                <a:highlight>
                  <a:srgbClr val="00FF00"/>
                </a:highlight>
              </a:rPr>
              <a:t>inplace</a:t>
            </a:r>
            <a:r>
              <a:rPr lang="en-US" altLang="zh-CN" dirty="0">
                <a:highlight>
                  <a:srgbClr val="00FF00"/>
                </a:highlight>
              </a:rPr>
              <a:t>=True</a:t>
            </a: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AD4222E6-5346-44F7-BBDC-5EEE1D3897EE}"/>
              </a:ext>
            </a:extLst>
          </p:cNvPr>
          <p:cNvSpPr/>
          <p:nvPr/>
        </p:nvSpPr>
        <p:spPr>
          <a:xfrm>
            <a:off x="6782216" y="2420888"/>
            <a:ext cx="2232248" cy="1080120"/>
          </a:xfrm>
          <a:prstGeom prst="wedgeEllipseCallout">
            <a:avLst>
              <a:gd name="adj1" fmla="val -96965"/>
              <a:gd name="adj2" fmla="val -480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/>
              <a:t>没有前一行，不填充</a:t>
            </a:r>
          </a:p>
        </p:txBody>
      </p:sp>
    </p:spTree>
    <p:extLst>
      <p:ext uri="{BB962C8B-B14F-4D97-AF65-F5344CB8AC3E}">
        <p14:creationId xmlns:p14="http://schemas.microsoft.com/office/powerpoint/2010/main" val="13075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4.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数据清洗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去重 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47260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>
                <a:cs typeface="+mn-ea"/>
              </a:rPr>
              <a:t>例题：</a:t>
            </a:r>
            <a:r>
              <a:rPr lang="zh-CN" altLang="zh-CN" sz="2000" dirty="0">
                <a:cs typeface="+mn-ea"/>
              </a:rPr>
              <a:t>从文件</a:t>
            </a:r>
            <a:r>
              <a:rPr lang="en-US" altLang="zh-CN" sz="2000" dirty="0">
                <a:cs typeface="+mn-ea"/>
              </a:rPr>
              <a:t>studentsInfo.xlsx</a:t>
            </a:r>
            <a:r>
              <a:rPr lang="zh-CN" altLang="zh-CN" sz="2000" dirty="0">
                <a:cs typeface="+mn-ea"/>
              </a:rPr>
              <a:t>的“</a:t>
            </a:r>
            <a:r>
              <a:rPr lang="en-US" altLang="zh-CN" sz="2000" dirty="0">
                <a:cs typeface="+mn-ea"/>
              </a:rPr>
              <a:t>Group1”</a:t>
            </a:r>
            <a:r>
              <a:rPr lang="zh-CN" altLang="zh-CN" sz="2000" dirty="0">
                <a:cs typeface="+mn-ea"/>
              </a:rPr>
              <a:t>页中读取数据，去除重复数据。</a:t>
            </a:r>
            <a:endParaRPr lang="en-US" altLang="zh-CN" sz="2000" dirty="0">
              <a:cs typeface="+mn-ea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>
                <a:cs typeface="+mn-ea"/>
              </a:rPr>
              <a:t>去重函数</a:t>
            </a:r>
            <a:endParaRPr lang="zh-CN" altLang="en-US" sz="2000" dirty="0"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b="1" dirty="0"/>
              <a:t>   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obj.drop_duplicates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('data\studentsInfo.xlsx’,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'Group1',index_col=0)   </a:t>
            </a:r>
            <a:endParaRPr lang="zh-CN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stu.drop_duplicates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去重（序号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的行被滤除）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省份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课程兴趣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案例教学</a:t>
            </a:r>
          </a:p>
          <a:p>
            <a:pPr marL="400050" lvl="1" indent="0">
              <a:buNone/>
            </a:pP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male  20.0  170  70.0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800.0     5     4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male  22.0  180  71.0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77.0  1300.0     3     4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female  20.0  162  47.0  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AnHui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78.0  1000.0     4     4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 male  19.0  169  76.0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HeiLongJiang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88.0  1100.0     5     5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32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数据合并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47260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>
                <a:cs typeface="+mn-ea"/>
                <a:sym typeface="+mn-lt"/>
              </a:rPr>
              <a:t>同一实体的数据来自不同的业务系统</a:t>
            </a:r>
            <a:endParaRPr lang="en-US" altLang="zh-CN" sz="2000" dirty="0">
              <a:cs typeface="+mn-ea"/>
              <a:sym typeface="+mn-lt"/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学生的基本信息来自教务系统</a:t>
            </a:r>
            <a:endParaRPr lang="en-US" altLang="zh-CN" sz="1600" dirty="0">
              <a:cs typeface="+mn-ea"/>
              <a:sym typeface="+mn-lt"/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学生刷卡数据来自一卡通系统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>
                <a:cs typeface="+mn-ea"/>
                <a:sym typeface="+mn-lt"/>
              </a:rPr>
              <a:t>相同实体的多个数据集</a:t>
            </a:r>
            <a:endParaRPr lang="en-US" altLang="zh-CN" sz="2000" dirty="0">
              <a:cs typeface="+mn-ea"/>
              <a:sym typeface="+mn-lt"/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案例</a:t>
            </a:r>
            <a:r>
              <a:rPr lang="en-US" altLang="zh-CN" sz="1600" dirty="0">
                <a:cs typeface="+mn-ea"/>
                <a:sym typeface="+mn-lt"/>
              </a:rPr>
              <a:t>3-1</a:t>
            </a:r>
            <a:r>
              <a:rPr lang="zh-CN" altLang="en-US" sz="1600" dirty="0">
                <a:cs typeface="+mn-ea"/>
                <a:sym typeface="+mn-lt"/>
              </a:rPr>
              <a:t>中反馈数据存放在</a:t>
            </a:r>
            <a:r>
              <a:rPr lang="en-US" altLang="zh-CN" sz="1600" dirty="0">
                <a:cs typeface="+mn-ea"/>
                <a:sym typeface="+mn-lt"/>
              </a:rPr>
              <a:t>5</a:t>
            </a:r>
            <a:r>
              <a:rPr lang="zh-CN" altLang="en-US" sz="1600" dirty="0">
                <a:cs typeface="+mn-ea"/>
                <a:sym typeface="+mn-lt"/>
              </a:rPr>
              <a:t>张</a:t>
            </a:r>
            <a:r>
              <a:rPr lang="en-US" altLang="zh-CN" sz="1600" dirty="0">
                <a:cs typeface="+mn-ea"/>
                <a:sym typeface="+mn-lt"/>
              </a:rPr>
              <a:t>Excel</a:t>
            </a:r>
            <a:r>
              <a:rPr lang="zh-CN" altLang="en-US" sz="1600" dirty="0">
                <a:cs typeface="+mn-ea"/>
                <a:sym typeface="+mn-lt"/>
              </a:rPr>
              <a:t>表中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>
                <a:cs typeface="+mn-ea"/>
                <a:sym typeface="+mn-lt"/>
              </a:rPr>
              <a:t>数据合并可分为两种处理方式</a:t>
            </a:r>
            <a:endParaRPr lang="en-US" altLang="zh-CN" sz="2000" dirty="0">
              <a:cs typeface="+mn-ea"/>
              <a:sym typeface="+mn-lt"/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行数据追加</a:t>
            </a:r>
            <a:endParaRPr lang="en-US" altLang="zh-CN" sz="1600" dirty="0">
              <a:cs typeface="+mn-ea"/>
              <a:sym typeface="+mn-lt"/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列数据连接</a:t>
            </a: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04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20926</Words>
  <Application>Microsoft Office PowerPoint</Application>
  <PresentationFormat>全屏显示(4:3)</PresentationFormat>
  <Paragraphs>2713</Paragraphs>
  <Slides>172</Slides>
  <Notes>71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172</vt:i4>
      </vt:variant>
    </vt:vector>
  </HeadingPairs>
  <TitlesOfParts>
    <vt:vector size="186" baseType="lpstr">
      <vt:lpstr>Arial Unicode MS</vt:lpstr>
      <vt:lpstr>等线</vt:lpstr>
      <vt:lpstr>等线 Light</vt:lpstr>
      <vt:lpstr>宋体</vt:lpstr>
      <vt:lpstr>微软雅黑</vt:lpstr>
      <vt:lpstr>幼圆</vt:lpstr>
      <vt:lpstr>Arial</vt:lpstr>
      <vt:lpstr>Calibri</vt:lpstr>
      <vt:lpstr>Cambria Math</vt:lpstr>
      <vt:lpstr>Courier New</vt:lpstr>
      <vt:lpstr>Times New Roman</vt:lpstr>
      <vt:lpstr>Wingdings</vt:lpstr>
      <vt:lpstr>Office 主题​​</vt:lpstr>
      <vt:lpstr>Equation.KSEE3</vt:lpstr>
      <vt:lpstr>饼图（Pie Chart）</vt:lpstr>
      <vt:lpstr>饼图绘制</vt:lpstr>
      <vt:lpstr>箱须图（Box plot）</vt:lpstr>
      <vt:lpstr>箱须图（Box plot）</vt:lpstr>
      <vt:lpstr>help(pd.merge)  help(XXX)查询参数</vt:lpstr>
      <vt:lpstr>数 据 分析与智能计算</vt:lpstr>
      <vt:lpstr>数据科学的知识结构</vt:lpstr>
      <vt:lpstr>数据科学流程</vt:lpstr>
      <vt:lpstr>大数据</vt:lpstr>
      <vt:lpstr>考试框架</vt:lpstr>
      <vt:lpstr>1.3 Python语言基础（3.x）</vt:lpstr>
      <vt:lpstr>内置的数据类型</vt:lpstr>
      <vt:lpstr>序列</vt:lpstr>
      <vt:lpstr>序列的索引</vt:lpstr>
      <vt:lpstr>Tuple和List</vt:lpstr>
      <vt:lpstr>元组/列表操作（con’t）</vt:lpstr>
      <vt:lpstr>字典</vt:lpstr>
      <vt:lpstr>程序格式</vt:lpstr>
      <vt:lpstr>键盘输入和屏幕输出</vt:lpstr>
      <vt:lpstr>控制流-分支</vt:lpstr>
      <vt:lpstr>控制流-循环</vt:lpstr>
      <vt:lpstr>第三方工具包导入</vt:lpstr>
      <vt:lpstr>自定义函数</vt:lpstr>
      <vt:lpstr>多维数据结构与运算 </vt:lpstr>
      <vt:lpstr>多维数据计算</vt:lpstr>
      <vt:lpstr>案例2-1：学生课程考试成绩</vt:lpstr>
      <vt:lpstr>2.1.1 一维数组对象</vt:lpstr>
      <vt:lpstr>一维数组访问</vt:lpstr>
      <vt:lpstr>一维数组切片</vt:lpstr>
      <vt:lpstr>根据条件筛选数组元素</vt:lpstr>
      <vt:lpstr>2.1.2 二维数组对象</vt:lpstr>
      <vt:lpstr>访问二维数组元素</vt:lpstr>
      <vt:lpstr>二维数组切片</vt:lpstr>
      <vt:lpstr>条件筛选</vt:lpstr>
      <vt:lpstr>思考与练习</vt:lpstr>
      <vt:lpstr>创建多维数组的常用方法</vt:lpstr>
      <vt:lpstr>2.2 多维数组运算</vt:lpstr>
      <vt:lpstr>二维数组与标量运算</vt:lpstr>
      <vt:lpstr>二维数组与一维数组运算</vt:lpstr>
      <vt:lpstr>课后作业</vt:lpstr>
      <vt:lpstr>多维数组运算-通用函数</vt:lpstr>
      <vt:lpstr>通用函数-二元</vt:lpstr>
      <vt:lpstr>通用函数-实例</vt:lpstr>
      <vt:lpstr>聚合函数</vt:lpstr>
      <vt:lpstr>随机数组生成函数</vt:lpstr>
      <vt:lpstr>随机数组生成函数-实例</vt:lpstr>
      <vt:lpstr>思考与练习</vt:lpstr>
      <vt:lpstr>案例：随机游走轨迹模拟</vt:lpstr>
      <vt:lpstr>1. 模拟每步游走方向</vt:lpstr>
      <vt:lpstr>2. 计算每步游走后的位置</vt:lpstr>
      <vt:lpstr>3. 计算每步游走后距原点距离</vt:lpstr>
      <vt:lpstr>课后作业</vt:lpstr>
      <vt:lpstr>数据汇总与统计 </vt:lpstr>
      <vt:lpstr>内容目录</vt:lpstr>
      <vt:lpstr>1. 统计的基本概念 | 统计的含义</vt:lpstr>
      <vt:lpstr>1. 统计的基本概念 | 总体</vt:lpstr>
      <vt:lpstr>1. 统计的基本概念 | 常用统计量含义</vt:lpstr>
      <vt:lpstr>1. 统计的基本概念 | 常用统计量含义</vt:lpstr>
      <vt:lpstr>2. Pandas数据结构 | Why pandas？</vt:lpstr>
      <vt:lpstr>2. Pandas数据结构 | 什么是pandas？</vt:lpstr>
      <vt:lpstr>2. Pandas数据结构 | Series数据结构</vt:lpstr>
      <vt:lpstr>2. Pandas数据结构 | 例题3-1</vt:lpstr>
      <vt:lpstr>2. Pandas数据结构 | Series数据选取方法</vt:lpstr>
      <vt:lpstr>2. Pandas数据结构 | 例题3-2</vt:lpstr>
      <vt:lpstr>2. Pandas数据结构 | 例题3-2</vt:lpstr>
      <vt:lpstr>2. Pandas数据结构 | 例题3-2</vt:lpstr>
      <vt:lpstr>2. Pandas数据结构 | 例题3-2</vt:lpstr>
      <vt:lpstr>2. Pandas数据结构 | 例题3-2</vt:lpstr>
      <vt:lpstr>思考与练习</vt:lpstr>
      <vt:lpstr>2. Pandas数据结构 | DataFrame数据结构</vt:lpstr>
      <vt:lpstr>2. Pandas数据结构 | 例题3-3</vt:lpstr>
      <vt:lpstr>2. Pandas数据结构 | DataFrame数据选取方法</vt:lpstr>
      <vt:lpstr>2. Pandas数据结构 | 例题3-4</vt:lpstr>
      <vt:lpstr>2. Pandas数据结构 | 例题3-4</vt:lpstr>
      <vt:lpstr>2. Pandas数据结构 | 例题3-4</vt:lpstr>
      <vt:lpstr>2. Pandas数据结构 | 例题3-4</vt:lpstr>
      <vt:lpstr>2. Pandas数据结构 | 例题3-4</vt:lpstr>
      <vt:lpstr>2. Pandas数据结构 | 例题3-4</vt:lpstr>
      <vt:lpstr>2. Pandas数据结构 | 例题3-4</vt:lpstr>
      <vt:lpstr>2. Pandas数据结构 | 例题3-4</vt:lpstr>
      <vt:lpstr>3. 数据文件读写 | 支持的文件格式？</vt:lpstr>
      <vt:lpstr>3. 数据文件读写 | 读取CSV文件</vt:lpstr>
      <vt:lpstr>3. 数据文件读写 | 例题3-5</vt:lpstr>
      <vt:lpstr>3. 数据文件读写 | 文本文件编码格式</vt:lpstr>
      <vt:lpstr>3. 数据文件读写 | 读取文本文件</vt:lpstr>
      <vt:lpstr>3. 数据文件读写 | 例题3-6</vt:lpstr>
      <vt:lpstr>3. 数据文件读写 | 保存CSV文件</vt:lpstr>
      <vt:lpstr>3. 数据文件读写 | 例题3-7</vt:lpstr>
      <vt:lpstr>3. 数据文件读写 | 读取Excel文件</vt:lpstr>
      <vt:lpstr>3. 数据文件读写 | 例题3-8</vt:lpstr>
      <vt:lpstr>4. 数据清洗 | 数据清洗？</vt:lpstr>
      <vt:lpstr>4. 数据清洗 | 缺失数据处理</vt:lpstr>
      <vt:lpstr>4. 数据清洗 | 例题3-9</vt:lpstr>
      <vt:lpstr>4. 数据清洗 | 例题3-9续</vt:lpstr>
      <vt:lpstr>4. 数据清洗 | 缺失数据处理</vt:lpstr>
      <vt:lpstr>4. 数据清洗 | 例题3-9续</vt:lpstr>
      <vt:lpstr>4. 数据清洗 | 例题3-9续</vt:lpstr>
      <vt:lpstr>4. 数据清洗 | 去重 例题3-10</vt:lpstr>
      <vt:lpstr>5.数据规整化 | 数据合并</vt:lpstr>
      <vt:lpstr>5.数据规整化 | 数据合并 | 行数据追加 例题3-11</vt:lpstr>
      <vt:lpstr>5.数据规整化 | 数据合并 | 行数据追加 例题3-11续</vt:lpstr>
      <vt:lpstr>5.数据规整化 | 数据合并 | 列数据连接 例题3-12</vt:lpstr>
      <vt:lpstr>5.数据规整化 | 数据合并 | 列数据连接 例题3-12续</vt:lpstr>
      <vt:lpstr>5.数据规整化 | 数据合并 | 列数据合并 例题3-12续</vt:lpstr>
      <vt:lpstr>5.数据规整化 | 数据排序</vt:lpstr>
      <vt:lpstr>5.数据规整化 | 例题3-13</vt:lpstr>
      <vt:lpstr>5.数据规整化 | 例题3-13续</vt:lpstr>
      <vt:lpstr>5.数据规整化 | 数据排序</vt:lpstr>
      <vt:lpstr>5.数据规整化 | 例题3-14</vt:lpstr>
      <vt:lpstr>6.统计分析 | 通用函数与运算</vt:lpstr>
      <vt:lpstr>6.统计分析 | 例题3-15</vt:lpstr>
      <vt:lpstr>6.统计分析 | 统计函数</vt:lpstr>
      <vt:lpstr>6.统计分析 | 例题3-16</vt:lpstr>
      <vt:lpstr>6.统计分析 | 分组</vt:lpstr>
      <vt:lpstr>6.统计分析 | 例题3-17</vt:lpstr>
      <vt:lpstr>6.统计分析 | 例题3-17续</vt:lpstr>
      <vt:lpstr>6.统计分析 | 相关性分析</vt:lpstr>
      <vt:lpstr>6.统计分析 | 例题3-18</vt:lpstr>
      <vt:lpstr>6.统计分析 | 案例-调查反馈表分析</vt:lpstr>
      <vt:lpstr>6.统计分析 | 案例-调查反馈表分析续</vt:lpstr>
      <vt:lpstr>6.统计分析 | 案例-调查反馈表分析续</vt:lpstr>
      <vt:lpstr>6.统计分析 | 案例-调查反馈表分析续</vt:lpstr>
      <vt:lpstr>6.统计分析 | 案例-调查反馈表分析续</vt:lpstr>
      <vt:lpstr>6.统计分析 | 案例-调查反馈表分析续</vt:lpstr>
      <vt:lpstr>6.统计分析 | 案例-调查反馈表分析续</vt:lpstr>
      <vt:lpstr>数据可视化 </vt:lpstr>
      <vt:lpstr>数据可视化</vt:lpstr>
      <vt:lpstr>认识基本图形</vt:lpstr>
      <vt:lpstr>4.1.2 Pandas快速绘图</vt:lpstr>
      <vt:lpstr>4.1.2 Pandas快速绘图</vt:lpstr>
      <vt:lpstr>4.1.3 Matplotlib精细绘图</vt:lpstr>
      <vt:lpstr>多子图绘制</vt:lpstr>
      <vt:lpstr>多子图绘制实例</vt:lpstr>
      <vt:lpstr>设置图元和说明</vt:lpstr>
      <vt:lpstr>保存图表到文件</vt:lpstr>
      <vt:lpstr>思考与练习</vt:lpstr>
      <vt:lpstr>4.2.1 绘制常用图形</vt:lpstr>
      <vt:lpstr>函数绘图</vt:lpstr>
      <vt:lpstr>散点图（Scatter diagram）</vt:lpstr>
      <vt:lpstr>散点图绘制</vt:lpstr>
      <vt:lpstr>散点图矩阵</vt:lpstr>
      <vt:lpstr>柱状图（Bar Chart）</vt:lpstr>
      <vt:lpstr>柱状图绘制</vt:lpstr>
      <vt:lpstr>折线图</vt:lpstr>
      <vt:lpstr>直方图（Histogram）</vt:lpstr>
      <vt:lpstr>直方图绘制</vt:lpstr>
      <vt:lpstr>密度图（Kernel Density Estimate）</vt:lpstr>
      <vt:lpstr>饼图（Pie Chart）</vt:lpstr>
      <vt:lpstr>饼图绘制</vt:lpstr>
      <vt:lpstr>箱须图（Box plot）</vt:lpstr>
      <vt:lpstr>箱须图（Box plot）</vt:lpstr>
      <vt:lpstr>机器学习建模分析 </vt:lpstr>
      <vt:lpstr>机器学习的任务</vt:lpstr>
      <vt:lpstr>有监督学习</vt:lpstr>
      <vt:lpstr>无监督学习</vt:lpstr>
      <vt:lpstr>5.2 回归分析</vt:lpstr>
      <vt:lpstr>案例5-1 广告公司收益预测</vt:lpstr>
      <vt:lpstr>回归模型学习</vt:lpstr>
      <vt:lpstr>回归分析实现</vt:lpstr>
      <vt:lpstr>例5-1：训练回归模型（1）</vt:lpstr>
      <vt:lpstr>例5-1：训练回归模型（2）</vt:lpstr>
      <vt:lpstr>回归模型性能评估</vt:lpstr>
      <vt:lpstr>训练集与测试集</vt:lpstr>
      <vt:lpstr>例5-1：模型评估（2）</vt:lpstr>
      <vt:lpstr>思考与练习</vt:lpstr>
      <vt:lpstr>5.3 分类分析</vt:lpstr>
      <vt:lpstr>案例5-2：银行客户</vt:lpstr>
      <vt:lpstr>5.3.2 决策树原理</vt:lpstr>
      <vt:lpstr>分类模型性能评估</vt:lpstr>
      <vt:lpstr>决策树分类实现</vt:lpstr>
      <vt:lpstr>例5-3：决策树分类（1）</vt:lpstr>
      <vt:lpstr>例5-3：决策树分类（2）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</dc:title>
  <dc:creator>Anita_hsong</dc:creator>
  <cp:keywords>Anita_hsong</cp:keywords>
  <cp:lastModifiedBy>ai ziqing</cp:lastModifiedBy>
  <cp:revision>291</cp:revision>
  <dcterms:created xsi:type="dcterms:W3CDTF">2016-06-12T11:22:00Z</dcterms:created>
  <dcterms:modified xsi:type="dcterms:W3CDTF">2021-03-15T15:28:20Z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