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.xml" ContentType="application/vnd.openxmlformats-officedocument.presentationml.notesSlide+xml"/>
  <Override PartName="/ppt/tags/tag3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7.xml" ContentType="application/vnd.openxmlformats-officedocument.presentationml.tags+xml"/>
  <Override PartName="/ppt/notesSlides/notesSlide4.xml" ContentType="application/vnd.openxmlformats-officedocument.presentationml.notesSlide+xml"/>
  <Override PartName="/ppt/tags/tag38.xml" ContentType="application/vnd.openxmlformats-officedocument.presentationml.tags+xml"/>
  <Override PartName="/ppt/notesSlides/notesSlide5.xml" ContentType="application/vnd.openxmlformats-officedocument.presentationml.notesSlide+xml"/>
  <Override PartName="/ppt/tags/tag39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1.xml" ContentType="application/vnd.openxmlformats-officedocument.presentationml.tags+xml"/>
  <Override PartName="/ppt/notesSlides/notesSlide9.xml" ContentType="application/vnd.openxmlformats-officedocument.presentationml.notesSlide+xml"/>
  <Override PartName="/ppt/tags/tag42.xml" ContentType="application/vnd.openxmlformats-officedocument.presentationml.tags+xml"/>
  <Override PartName="/ppt/notesSlides/notesSlide10.xml" ContentType="application/vnd.openxmlformats-officedocument.presentationml.notesSlide+xml"/>
  <Override PartName="/ppt/tags/tag43.xml" ContentType="application/vnd.openxmlformats-officedocument.presentationml.tags+xml"/>
  <Override PartName="/ppt/notesSlides/notesSlide11.xml" ContentType="application/vnd.openxmlformats-officedocument.presentationml.notesSlide+xml"/>
  <Override PartName="/ppt/tags/tag44.xml" ContentType="application/vnd.openxmlformats-officedocument.presentationml.tags+xml"/>
  <Override PartName="/ppt/notesSlides/notesSlide12.xml" ContentType="application/vnd.openxmlformats-officedocument.presentationml.notesSlide+xml"/>
  <Override PartName="/ppt/tags/tag45.xml" ContentType="application/vnd.openxmlformats-officedocument.presentationml.tags+xml"/>
  <Override PartName="/ppt/notesSlides/notesSlide13.xml" ContentType="application/vnd.openxmlformats-officedocument.presentationml.notesSlide+xml"/>
  <Override PartName="/ppt/tags/tag4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47.xml" ContentType="application/vnd.openxmlformats-officedocument.presentationml.tags+xml"/>
  <Override PartName="/ppt/notesSlides/notesSlide16.xml" ContentType="application/vnd.openxmlformats-officedocument.presentationml.notesSlide+xml"/>
  <Override PartName="/ppt/tags/tag48.xml" ContentType="application/vnd.openxmlformats-officedocument.presentationml.tags+xml"/>
  <Override PartName="/ppt/notesSlides/notesSlide17.xml" ContentType="application/vnd.openxmlformats-officedocument.presentationml.notesSlide+xml"/>
  <Override PartName="/ppt/tags/tag49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81"/>
  </p:notesMasterIdLst>
  <p:sldIdLst>
    <p:sldId id="256" r:id="rId2"/>
    <p:sldId id="257" r:id="rId3"/>
    <p:sldId id="460" r:id="rId4"/>
    <p:sldId id="345" r:id="rId5"/>
    <p:sldId id="258" r:id="rId6"/>
    <p:sldId id="259" r:id="rId7"/>
    <p:sldId id="487" r:id="rId8"/>
    <p:sldId id="260" r:id="rId9"/>
    <p:sldId id="261" r:id="rId10"/>
    <p:sldId id="459" r:id="rId11"/>
    <p:sldId id="262" r:id="rId12"/>
    <p:sldId id="263" r:id="rId13"/>
    <p:sldId id="264" r:id="rId14"/>
    <p:sldId id="265" r:id="rId15"/>
    <p:sldId id="484" r:id="rId16"/>
    <p:sldId id="485" r:id="rId17"/>
    <p:sldId id="266" r:id="rId18"/>
    <p:sldId id="462" r:id="rId19"/>
    <p:sldId id="463" r:id="rId20"/>
    <p:sldId id="464" r:id="rId21"/>
    <p:sldId id="465" r:id="rId22"/>
    <p:sldId id="469" r:id="rId23"/>
    <p:sldId id="470" r:id="rId24"/>
    <p:sldId id="580" r:id="rId25"/>
    <p:sldId id="489" r:id="rId26"/>
    <p:sldId id="490" r:id="rId27"/>
    <p:sldId id="472" r:id="rId28"/>
    <p:sldId id="473" r:id="rId29"/>
    <p:sldId id="491" r:id="rId30"/>
    <p:sldId id="523" r:id="rId31"/>
    <p:sldId id="493" r:id="rId32"/>
    <p:sldId id="494" r:id="rId33"/>
    <p:sldId id="495" r:id="rId34"/>
    <p:sldId id="496" r:id="rId35"/>
    <p:sldId id="497" r:id="rId36"/>
    <p:sldId id="498" r:id="rId37"/>
    <p:sldId id="499" r:id="rId38"/>
    <p:sldId id="500" r:id="rId39"/>
    <p:sldId id="501" r:id="rId40"/>
    <p:sldId id="502" r:id="rId41"/>
    <p:sldId id="503" r:id="rId42"/>
    <p:sldId id="282" r:id="rId43"/>
    <p:sldId id="526" r:id="rId44"/>
    <p:sldId id="527" r:id="rId45"/>
    <p:sldId id="283" r:id="rId46"/>
    <p:sldId id="461" r:id="rId47"/>
    <p:sldId id="528" r:id="rId48"/>
    <p:sldId id="284" r:id="rId49"/>
    <p:sldId id="286" r:id="rId50"/>
    <p:sldId id="530" r:id="rId51"/>
    <p:sldId id="468" r:id="rId52"/>
    <p:sldId id="287" r:id="rId53"/>
    <p:sldId id="288" r:id="rId54"/>
    <p:sldId id="392" r:id="rId55"/>
    <p:sldId id="290" r:id="rId56"/>
    <p:sldId id="291" r:id="rId57"/>
    <p:sldId id="292" r:id="rId58"/>
    <p:sldId id="531" r:id="rId59"/>
    <p:sldId id="532" r:id="rId60"/>
    <p:sldId id="589" r:id="rId61"/>
    <p:sldId id="590" r:id="rId62"/>
    <p:sldId id="591" r:id="rId63"/>
    <p:sldId id="592" r:id="rId64"/>
    <p:sldId id="593" r:id="rId65"/>
    <p:sldId id="594" r:id="rId66"/>
    <p:sldId id="595" r:id="rId67"/>
    <p:sldId id="596" r:id="rId68"/>
    <p:sldId id="597" r:id="rId69"/>
    <p:sldId id="599" r:id="rId70"/>
    <p:sldId id="600" r:id="rId71"/>
    <p:sldId id="601" r:id="rId72"/>
    <p:sldId id="602" r:id="rId73"/>
    <p:sldId id="603" r:id="rId74"/>
    <p:sldId id="604" r:id="rId75"/>
    <p:sldId id="605" r:id="rId76"/>
    <p:sldId id="608" r:id="rId77"/>
    <p:sldId id="606" r:id="rId78"/>
    <p:sldId id="607" r:id="rId79"/>
    <p:sldId id="579" r:id="rId8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00CC"/>
    <a:srgbClr val="339933"/>
    <a:srgbClr val="DDDDDD"/>
    <a:srgbClr val="C0C0C0"/>
    <a:srgbClr val="D1DCB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94685" autoAdjust="0"/>
  </p:normalViewPr>
  <p:slideViewPr>
    <p:cSldViewPr>
      <p:cViewPr>
        <p:scale>
          <a:sx n="69" d="100"/>
          <a:sy n="69" d="100"/>
        </p:scale>
        <p:origin x="-125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21C92-A49A-4867-A77D-FA33BA68F307}" type="datetimeFigureOut">
              <a:rPr lang="zh-CN" altLang="en-US" smtClean="0"/>
              <a:pPr/>
              <a:t>2023/4/24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57EB1-F58D-4197-A87F-1534DD93B2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888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BDDFF3-4273-5F43-BEEC-91D8E5B1BFF9}" type="slidenum">
              <a:rPr lang="en-US"/>
              <a:pPr/>
              <a:t>61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29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FD3B56-A1A0-2041-B3D1-318452E67260}" type="slidenum">
              <a:rPr lang="en-US"/>
              <a:pPr/>
              <a:t>70</a:t>
            </a:fld>
            <a:endParaRPr lang="en-US"/>
          </a:p>
        </p:txBody>
      </p:sp>
      <p:sp>
        <p:nvSpPr>
          <p:cNvPr id="76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25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A07177-952A-5649-BCEF-D8E6BF1BF6B8}" type="slidenum">
              <a:rPr lang="en-US"/>
              <a:pPr/>
              <a:t>71</a:t>
            </a:fld>
            <a:endParaRPr lang="en-US"/>
          </a:p>
        </p:txBody>
      </p:sp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40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17FD31-2383-E048-92C6-C4522123C751}" type="slidenum">
              <a:rPr lang="en-US"/>
              <a:pPr/>
              <a:t>72</a:t>
            </a:fld>
            <a:endParaRPr lang="en-US"/>
          </a:p>
        </p:txBody>
      </p:sp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47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BF216D-6FAF-F144-8023-72B744062775}" type="slidenum">
              <a:rPr lang="en-US"/>
              <a:pPr/>
              <a:t>73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1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17BB91-879C-344A-B490-FCB15C055605}" type="slidenum">
              <a:rPr lang="en-US"/>
              <a:pPr/>
              <a:t>74</a:t>
            </a:fld>
            <a:endParaRPr lang="en-US"/>
          </a:p>
        </p:txBody>
      </p:sp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72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81E92C-A0C6-0740-BC85-68CD485DD2DA}" type="slidenum">
              <a:rPr lang="en-US"/>
              <a:pPr/>
              <a:t>75</a:t>
            </a:fld>
            <a:endParaRPr lang="en-US"/>
          </a:p>
        </p:txBody>
      </p:sp>
      <p:sp>
        <p:nvSpPr>
          <p:cNvPr id="77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51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81E92C-A0C6-0740-BC85-68CD485DD2DA}" type="slidenum">
              <a:rPr lang="en-US"/>
              <a:pPr/>
              <a:t>76</a:t>
            </a:fld>
            <a:endParaRPr lang="en-US"/>
          </a:p>
        </p:txBody>
      </p:sp>
      <p:sp>
        <p:nvSpPr>
          <p:cNvPr id="77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76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CADD5B-6292-9F4C-A574-A604E86B0F61}" type="slidenum">
              <a:rPr lang="en-US"/>
              <a:pPr/>
              <a:t>77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74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84B301-835C-1442-88E2-BDDF5647CB41}" type="slidenum">
              <a:rPr lang="en-US"/>
              <a:pPr/>
              <a:t>78</a:t>
            </a:fld>
            <a:endParaRPr lang="en-US"/>
          </a:p>
        </p:txBody>
      </p:sp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27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B490B2-0863-2D4F-ACF9-AB5685656B2E}" type="slidenum">
              <a:rPr lang="en-US"/>
              <a:pPr/>
              <a:t>62</a:t>
            </a:fld>
            <a:endParaRPr lang="en-US"/>
          </a:p>
        </p:txBody>
      </p:sp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91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9BE548-BF6F-254C-83BF-A6FB67A49291}" type="slidenum">
              <a:rPr lang="en-US"/>
              <a:pPr/>
              <a:t>63</a:t>
            </a:fld>
            <a:endParaRPr lang="en-US"/>
          </a:p>
        </p:txBody>
      </p:sp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09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6644E4-89EE-EE41-B188-A8C03726F675}" type="slidenum">
              <a:rPr lang="en-US"/>
              <a:pPr/>
              <a:t>64</a:t>
            </a:fld>
            <a:endParaRPr lang="en-US"/>
          </a:p>
        </p:txBody>
      </p:sp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3397FE-6931-304D-B001-808EE3DB2999}" type="slidenum">
              <a:rPr lang="en-US"/>
              <a:pPr/>
              <a:t>65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10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97227E-96A9-F54D-AB0F-11F024BE8C57}" type="slidenum">
              <a:rPr lang="en-US"/>
              <a:pPr/>
              <a:t>66</a:t>
            </a:fld>
            <a:endParaRPr lang="en-US"/>
          </a:p>
        </p:txBody>
      </p:sp>
      <p:sp>
        <p:nvSpPr>
          <p:cNvPr id="75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06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77D73E-6395-A547-8056-8C9BAA3E4141}" type="slidenum">
              <a:rPr lang="en-US"/>
              <a:pPr/>
              <a:t>67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09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B021C7-FC33-5B45-8618-1470AEAA840D}" type="slidenum">
              <a:rPr lang="en-US"/>
              <a:pPr/>
              <a:t>68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28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1BBBD6-E71F-7B49-B9A5-2D0EF6519CAC}" type="slidenum">
              <a:rPr lang="en-US"/>
              <a:pPr/>
              <a:t>69</a:t>
            </a:fld>
            <a:endParaRPr lang="en-US"/>
          </a:p>
        </p:txBody>
      </p:sp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3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1E45-C356-41FB-B510-EB3E65F89B3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1289-34D7-47B2-B96E-1DD1405F16B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9C97-79C7-4A38-9111-79C51DC839A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6A83-39AB-4BD8-B3E6-84C22BAB5E0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A3CB-21F0-4873-BABA-B165C34B224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60C1-64CB-408B-8148-B8F78D3502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C673-4A7A-41A6-B44C-DCAC0A16178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7B73CAF9-FD11-4256-9668-6A8A3A0B73F9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188D-9A16-4BD8-9740-B7DB8DD4767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90F3-8FBB-4736-8403-0BCB24A05E3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30867-2D46-473B-BC29-1E44AFB3697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3.jpe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 descr="信纸"/>
          <p:cNvSpPr txBox="1">
            <a:spLocks noChangeArrowheads="1"/>
          </p:cNvSpPr>
          <p:nvPr/>
        </p:nvSpPr>
        <p:spPr bwMode="auto">
          <a:xfrm>
            <a:off x="859504" y="1831026"/>
            <a:ext cx="3384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8.1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图的概念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697173" y="441309"/>
            <a:ext cx="3303587" cy="7016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第</a:t>
            </a:r>
            <a:r>
              <a:rPr kumimoji="1" lang="en-US" altLang="zh-CN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8</a:t>
            </a:r>
            <a:r>
              <a:rPr kumimoji="1"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章  图</a:t>
            </a:r>
          </a:p>
        </p:txBody>
      </p:sp>
      <p:sp>
        <p:nvSpPr>
          <p:cNvPr id="4" name="Text Box 12" descr="信纸"/>
          <p:cNvSpPr txBox="1">
            <a:spLocks noChangeArrowheads="1"/>
          </p:cNvSpPr>
          <p:nvPr/>
        </p:nvSpPr>
        <p:spPr bwMode="auto">
          <a:xfrm>
            <a:off x="859504" y="3226448"/>
            <a:ext cx="3384000" cy="468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8.3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图的遍历</a:t>
            </a:r>
          </a:p>
        </p:txBody>
      </p:sp>
      <p:sp>
        <p:nvSpPr>
          <p:cNvPr id="5" name="Text Box 12" descr="信纸"/>
          <p:cNvSpPr txBox="1">
            <a:spLocks noChangeArrowheads="1"/>
          </p:cNvSpPr>
          <p:nvPr/>
        </p:nvSpPr>
        <p:spPr bwMode="auto">
          <a:xfrm>
            <a:off x="859504" y="2551440"/>
            <a:ext cx="3384000" cy="468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8.2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图的存储结构</a:t>
            </a:r>
          </a:p>
        </p:txBody>
      </p:sp>
      <p:sp>
        <p:nvSpPr>
          <p:cNvPr id="7" name="Text Box 12" descr="信纸"/>
          <p:cNvSpPr txBox="1">
            <a:spLocks noChangeArrowheads="1"/>
          </p:cNvSpPr>
          <p:nvPr/>
        </p:nvSpPr>
        <p:spPr bwMode="auto">
          <a:xfrm>
            <a:off x="4466312" y="2977788"/>
            <a:ext cx="406612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8.6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拓扑排序</a:t>
            </a:r>
          </a:p>
        </p:txBody>
      </p:sp>
      <p:sp>
        <p:nvSpPr>
          <p:cNvPr id="8" name="Text Box 12" descr="信纸"/>
          <p:cNvSpPr txBox="1">
            <a:spLocks noChangeArrowheads="1"/>
          </p:cNvSpPr>
          <p:nvPr/>
        </p:nvSpPr>
        <p:spPr bwMode="auto">
          <a:xfrm>
            <a:off x="4466312" y="3697868"/>
            <a:ext cx="406612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8.7  AOE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网与关键路径</a:t>
            </a:r>
          </a:p>
        </p:txBody>
      </p:sp>
      <p:sp>
        <p:nvSpPr>
          <p:cNvPr id="9" name="Text Box 12" descr="信纸"/>
          <p:cNvSpPr txBox="1">
            <a:spLocks noChangeArrowheads="1"/>
          </p:cNvSpPr>
          <p:nvPr/>
        </p:nvSpPr>
        <p:spPr bwMode="auto">
          <a:xfrm>
            <a:off x="859504" y="3913892"/>
            <a:ext cx="338400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8.4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最小生成树</a:t>
            </a:r>
          </a:p>
        </p:txBody>
      </p:sp>
      <p:sp>
        <p:nvSpPr>
          <p:cNvPr id="10" name="Text Box 12" descr="信纸"/>
          <p:cNvSpPr txBox="1">
            <a:spLocks noChangeArrowheads="1"/>
          </p:cNvSpPr>
          <p:nvPr/>
        </p:nvSpPr>
        <p:spPr bwMode="auto">
          <a:xfrm>
            <a:off x="4466312" y="2262838"/>
            <a:ext cx="406612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8.5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最短路径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xmlns="" id="{CBF4C9F9-4C23-42B6-A446-527B4C46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Text Box 2"/>
          <p:cNvSpPr txBox="1">
            <a:spLocks noChangeArrowheads="1"/>
          </p:cNvSpPr>
          <p:nvPr/>
        </p:nvSpPr>
        <p:spPr bwMode="auto">
          <a:xfrm>
            <a:off x="250825" y="785794"/>
            <a:ext cx="8893175" cy="87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设有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两个图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=(V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G'=(V'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E')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，若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V'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的子集，即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V'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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，且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E'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的子集，即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E'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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，则称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G'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子图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323850" y="3756014"/>
            <a:ext cx="2533650" cy="1989137"/>
            <a:chOff x="323850" y="4030663"/>
            <a:chExt cx="2533650" cy="1989137"/>
          </a:xfrm>
        </p:grpSpPr>
        <p:sp>
          <p:nvSpPr>
            <p:cNvPr id="258052" name="Line 4"/>
            <p:cNvSpPr>
              <a:spLocks noChangeShapeType="1"/>
            </p:cNvSpPr>
            <p:nvPr/>
          </p:nvSpPr>
          <p:spPr bwMode="auto">
            <a:xfrm>
              <a:off x="1570038" y="4271963"/>
              <a:ext cx="12700" cy="48895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53" name="Line 5"/>
            <p:cNvSpPr>
              <a:spLocks noChangeShapeType="1"/>
            </p:cNvSpPr>
            <p:nvPr/>
          </p:nvSpPr>
          <p:spPr bwMode="auto">
            <a:xfrm flipV="1">
              <a:off x="1590675" y="5187950"/>
              <a:ext cx="0" cy="43815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54" name="Line 6"/>
            <p:cNvSpPr>
              <a:spLocks noChangeShapeType="1"/>
            </p:cNvSpPr>
            <p:nvPr/>
          </p:nvSpPr>
          <p:spPr bwMode="auto">
            <a:xfrm flipH="1">
              <a:off x="1843088" y="4970463"/>
              <a:ext cx="50641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55" name="Line 7"/>
            <p:cNvSpPr>
              <a:spLocks noChangeShapeType="1"/>
            </p:cNvSpPr>
            <p:nvPr/>
          </p:nvSpPr>
          <p:spPr bwMode="auto">
            <a:xfrm>
              <a:off x="809625" y="4970463"/>
              <a:ext cx="50641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56" name="Freeform 8"/>
            <p:cNvSpPr>
              <a:spLocks/>
            </p:cNvSpPr>
            <p:nvPr/>
          </p:nvSpPr>
          <p:spPr bwMode="auto">
            <a:xfrm>
              <a:off x="700088" y="5170488"/>
              <a:ext cx="590550" cy="515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367"/>
                </a:cxn>
              </a:cxnLst>
              <a:rect l="0" t="0" r="r" b="b"/>
              <a:pathLst>
                <a:path w="420" h="367">
                  <a:moveTo>
                    <a:pt x="0" y="0"/>
                  </a:moveTo>
                  <a:lnTo>
                    <a:pt x="420" y="367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57" name="Freeform 9"/>
            <p:cNvSpPr>
              <a:spLocks/>
            </p:cNvSpPr>
            <p:nvPr/>
          </p:nvSpPr>
          <p:spPr bwMode="auto">
            <a:xfrm>
              <a:off x="1784350" y="5222875"/>
              <a:ext cx="706438" cy="515938"/>
            </a:xfrm>
            <a:custGeom>
              <a:avLst/>
              <a:gdLst/>
              <a:ahLst/>
              <a:cxnLst>
                <a:cxn ang="0">
                  <a:pos x="0" y="367"/>
                </a:cxn>
                <a:cxn ang="0">
                  <a:pos x="502" y="0"/>
                </a:cxn>
              </a:cxnLst>
              <a:rect l="0" t="0" r="r" b="b"/>
              <a:pathLst>
                <a:path w="502" h="367">
                  <a:moveTo>
                    <a:pt x="0" y="367"/>
                  </a:moveTo>
                  <a:lnTo>
                    <a:pt x="502" y="0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58" name="Freeform 10"/>
            <p:cNvSpPr>
              <a:spLocks/>
            </p:cNvSpPr>
            <p:nvPr/>
          </p:nvSpPr>
          <p:spPr bwMode="auto">
            <a:xfrm>
              <a:off x="1825625" y="4297363"/>
              <a:ext cx="654050" cy="495300"/>
            </a:xfrm>
            <a:custGeom>
              <a:avLst/>
              <a:gdLst/>
              <a:ahLst/>
              <a:cxnLst>
                <a:cxn ang="0">
                  <a:pos x="465" y="353"/>
                </a:cxn>
                <a:cxn ang="0">
                  <a:pos x="0" y="0"/>
                </a:cxn>
              </a:cxnLst>
              <a:rect l="0" t="0" r="r" b="b"/>
              <a:pathLst>
                <a:path w="465" h="353">
                  <a:moveTo>
                    <a:pt x="465" y="353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59" name="Freeform 11"/>
            <p:cNvSpPr>
              <a:spLocks/>
            </p:cNvSpPr>
            <p:nvPr/>
          </p:nvSpPr>
          <p:spPr bwMode="auto">
            <a:xfrm>
              <a:off x="696913" y="4279900"/>
              <a:ext cx="685800" cy="515938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 type="none" w="sm" len="med"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60" name="Oval 12"/>
            <p:cNvSpPr>
              <a:spLocks noChangeArrowheads="1"/>
            </p:cNvSpPr>
            <p:nvPr/>
          </p:nvSpPr>
          <p:spPr bwMode="auto">
            <a:xfrm>
              <a:off x="1336675" y="4030663"/>
              <a:ext cx="506413" cy="4381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8061" name="Oval 13"/>
            <p:cNvSpPr>
              <a:spLocks noChangeArrowheads="1"/>
            </p:cNvSpPr>
            <p:nvPr/>
          </p:nvSpPr>
          <p:spPr bwMode="auto">
            <a:xfrm>
              <a:off x="1336675" y="4767263"/>
              <a:ext cx="506413" cy="4381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58062" name="Oval 14"/>
            <p:cNvSpPr>
              <a:spLocks noChangeArrowheads="1"/>
            </p:cNvSpPr>
            <p:nvPr/>
          </p:nvSpPr>
          <p:spPr bwMode="auto">
            <a:xfrm>
              <a:off x="2349500" y="4767263"/>
              <a:ext cx="508000" cy="4381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58063" name="Oval 15"/>
            <p:cNvSpPr>
              <a:spLocks noChangeArrowheads="1"/>
            </p:cNvSpPr>
            <p:nvPr/>
          </p:nvSpPr>
          <p:spPr bwMode="auto">
            <a:xfrm>
              <a:off x="323850" y="4767263"/>
              <a:ext cx="506413" cy="4381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58064" name="Oval 16"/>
            <p:cNvSpPr>
              <a:spLocks noChangeArrowheads="1"/>
            </p:cNvSpPr>
            <p:nvPr/>
          </p:nvSpPr>
          <p:spPr bwMode="auto">
            <a:xfrm>
              <a:off x="1295400" y="5581650"/>
              <a:ext cx="506413" cy="4381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148263" y="1785926"/>
            <a:ext cx="2700337" cy="2087563"/>
            <a:chOff x="5148263" y="2060575"/>
            <a:chExt cx="2700337" cy="2087563"/>
          </a:xfrm>
        </p:grpSpPr>
        <p:sp>
          <p:nvSpPr>
            <p:cNvPr id="258065" name="Line 17"/>
            <p:cNvSpPr>
              <a:spLocks noChangeShapeType="1"/>
            </p:cNvSpPr>
            <p:nvPr/>
          </p:nvSpPr>
          <p:spPr bwMode="auto">
            <a:xfrm>
              <a:off x="6475413" y="2311400"/>
              <a:ext cx="15875" cy="51593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66" name="Line 18"/>
            <p:cNvSpPr>
              <a:spLocks noChangeShapeType="1"/>
            </p:cNvSpPr>
            <p:nvPr/>
          </p:nvSpPr>
          <p:spPr bwMode="auto">
            <a:xfrm flipH="1">
              <a:off x="6769100" y="3049588"/>
              <a:ext cx="53975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67" name="Freeform 19"/>
            <p:cNvSpPr>
              <a:spLocks/>
            </p:cNvSpPr>
            <p:nvPr/>
          </p:nvSpPr>
          <p:spPr bwMode="auto">
            <a:xfrm>
              <a:off x="5549900" y="3259138"/>
              <a:ext cx="630238" cy="542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367"/>
                </a:cxn>
              </a:cxnLst>
              <a:rect l="0" t="0" r="r" b="b"/>
              <a:pathLst>
                <a:path w="420" h="367">
                  <a:moveTo>
                    <a:pt x="0" y="0"/>
                  </a:moveTo>
                  <a:lnTo>
                    <a:pt x="420" y="367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68" name="Freeform 20"/>
            <p:cNvSpPr>
              <a:spLocks/>
            </p:cNvSpPr>
            <p:nvPr/>
          </p:nvSpPr>
          <p:spPr bwMode="auto">
            <a:xfrm>
              <a:off x="6704013" y="3314700"/>
              <a:ext cx="754062" cy="541338"/>
            </a:xfrm>
            <a:custGeom>
              <a:avLst/>
              <a:gdLst/>
              <a:ahLst/>
              <a:cxnLst>
                <a:cxn ang="0">
                  <a:pos x="0" y="367"/>
                </a:cxn>
                <a:cxn ang="0">
                  <a:pos x="502" y="0"/>
                </a:cxn>
              </a:cxnLst>
              <a:rect l="0" t="0" r="r" b="b"/>
              <a:pathLst>
                <a:path w="502" h="367">
                  <a:moveTo>
                    <a:pt x="0" y="367"/>
                  </a:moveTo>
                  <a:lnTo>
                    <a:pt x="502" y="0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69" name="Freeform 21"/>
            <p:cNvSpPr>
              <a:spLocks/>
            </p:cNvSpPr>
            <p:nvPr/>
          </p:nvSpPr>
          <p:spPr bwMode="auto">
            <a:xfrm>
              <a:off x="5545138" y="2325688"/>
              <a:ext cx="731837" cy="541337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 type="none" w="sm" len="med"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70" name="Oval 22"/>
            <p:cNvSpPr>
              <a:spLocks noChangeArrowheads="1"/>
            </p:cNvSpPr>
            <p:nvPr/>
          </p:nvSpPr>
          <p:spPr bwMode="auto">
            <a:xfrm>
              <a:off x="6227763" y="2060575"/>
              <a:ext cx="541337" cy="4603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8071" name="Oval 23"/>
            <p:cNvSpPr>
              <a:spLocks noChangeArrowheads="1"/>
            </p:cNvSpPr>
            <p:nvPr/>
          </p:nvSpPr>
          <p:spPr bwMode="auto">
            <a:xfrm>
              <a:off x="6227763" y="2835275"/>
              <a:ext cx="541337" cy="4603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58072" name="Oval 24"/>
            <p:cNvSpPr>
              <a:spLocks noChangeArrowheads="1"/>
            </p:cNvSpPr>
            <p:nvPr/>
          </p:nvSpPr>
          <p:spPr bwMode="auto">
            <a:xfrm>
              <a:off x="7308850" y="2835275"/>
              <a:ext cx="539750" cy="4603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58073" name="Oval 25"/>
            <p:cNvSpPr>
              <a:spLocks noChangeArrowheads="1"/>
            </p:cNvSpPr>
            <p:nvPr/>
          </p:nvSpPr>
          <p:spPr bwMode="auto">
            <a:xfrm>
              <a:off x="5148263" y="2835275"/>
              <a:ext cx="539750" cy="4603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58074" name="Oval 26"/>
            <p:cNvSpPr>
              <a:spLocks noChangeArrowheads="1"/>
            </p:cNvSpPr>
            <p:nvPr/>
          </p:nvSpPr>
          <p:spPr bwMode="auto">
            <a:xfrm>
              <a:off x="6183313" y="3690938"/>
              <a:ext cx="53975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219700" y="4044939"/>
            <a:ext cx="2620963" cy="2205037"/>
            <a:chOff x="5219700" y="4319588"/>
            <a:chExt cx="2620963" cy="2205037"/>
          </a:xfrm>
        </p:grpSpPr>
        <p:sp>
          <p:nvSpPr>
            <p:cNvPr id="258076" name="Line 28"/>
            <p:cNvSpPr>
              <a:spLocks noChangeShapeType="1"/>
            </p:cNvSpPr>
            <p:nvPr/>
          </p:nvSpPr>
          <p:spPr bwMode="auto">
            <a:xfrm flipV="1">
              <a:off x="6529388" y="5605463"/>
              <a:ext cx="0" cy="48736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77" name="Freeform 29"/>
            <p:cNvSpPr>
              <a:spLocks/>
            </p:cNvSpPr>
            <p:nvPr/>
          </p:nvSpPr>
          <p:spPr bwMode="auto">
            <a:xfrm>
              <a:off x="5608638" y="5586413"/>
              <a:ext cx="611187" cy="571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367"/>
                </a:cxn>
              </a:cxnLst>
              <a:rect l="0" t="0" r="r" b="b"/>
              <a:pathLst>
                <a:path w="420" h="367">
                  <a:moveTo>
                    <a:pt x="0" y="0"/>
                  </a:moveTo>
                  <a:lnTo>
                    <a:pt x="420" y="367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78" name="Freeform 30"/>
            <p:cNvSpPr>
              <a:spLocks/>
            </p:cNvSpPr>
            <p:nvPr/>
          </p:nvSpPr>
          <p:spPr bwMode="auto">
            <a:xfrm>
              <a:off x="5605463" y="4587875"/>
              <a:ext cx="709612" cy="573088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 type="none" w="sm" len="med"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079" name="Oval 31"/>
            <p:cNvSpPr>
              <a:spLocks noChangeArrowheads="1"/>
            </p:cNvSpPr>
            <p:nvPr/>
          </p:nvSpPr>
          <p:spPr bwMode="auto">
            <a:xfrm>
              <a:off x="6267450" y="4319588"/>
              <a:ext cx="523875" cy="487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8080" name="Oval 32"/>
            <p:cNvSpPr>
              <a:spLocks noChangeArrowheads="1"/>
            </p:cNvSpPr>
            <p:nvPr/>
          </p:nvSpPr>
          <p:spPr bwMode="auto">
            <a:xfrm>
              <a:off x="6267450" y="5137150"/>
              <a:ext cx="523875" cy="487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58081" name="Oval 33"/>
            <p:cNvSpPr>
              <a:spLocks noChangeArrowheads="1"/>
            </p:cNvSpPr>
            <p:nvPr/>
          </p:nvSpPr>
          <p:spPr bwMode="auto">
            <a:xfrm>
              <a:off x="7315200" y="5137150"/>
              <a:ext cx="525463" cy="487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58082" name="Oval 34"/>
            <p:cNvSpPr>
              <a:spLocks noChangeArrowheads="1"/>
            </p:cNvSpPr>
            <p:nvPr/>
          </p:nvSpPr>
          <p:spPr bwMode="auto">
            <a:xfrm>
              <a:off x="5219700" y="5137150"/>
              <a:ext cx="523875" cy="487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58083" name="Oval 35"/>
            <p:cNvSpPr>
              <a:spLocks noChangeArrowheads="1"/>
            </p:cNvSpPr>
            <p:nvPr/>
          </p:nvSpPr>
          <p:spPr bwMode="auto">
            <a:xfrm>
              <a:off x="6224588" y="6042025"/>
              <a:ext cx="523875" cy="4826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258085" name="Freeform 37"/>
            <p:cNvSpPr>
              <a:spLocks/>
            </p:cNvSpPr>
            <p:nvPr/>
          </p:nvSpPr>
          <p:spPr bwMode="auto">
            <a:xfrm>
              <a:off x="6731000" y="5508625"/>
              <a:ext cx="650875" cy="712788"/>
            </a:xfrm>
            <a:custGeom>
              <a:avLst/>
              <a:gdLst/>
              <a:ahLst/>
              <a:cxnLst>
                <a:cxn ang="0">
                  <a:pos x="410" y="0"/>
                </a:cxn>
                <a:cxn ang="0">
                  <a:pos x="0" y="449"/>
                </a:cxn>
              </a:cxnLst>
              <a:rect l="0" t="0" r="r" b="b"/>
              <a:pathLst>
                <a:path w="410" h="449">
                  <a:moveTo>
                    <a:pt x="410" y="0"/>
                  </a:moveTo>
                  <a:lnTo>
                    <a:pt x="0" y="449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8093" name="Group 45"/>
          <p:cNvGrpSpPr>
            <a:grpSpLocks/>
          </p:cNvGrpSpPr>
          <p:nvPr/>
        </p:nvGrpSpPr>
        <p:grpSpPr bwMode="auto">
          <a:xfrm>
            <a:off x="3068638" y="3021001"/>
            <a:ext cx="1647825" cy="852488"/>
            <a:chOff x="1933" y="2213"/>
            <a:chExt cx="1038" cy="537"/>
          </a:xfrm>
        </p:grpSpPr>
        <p:sp>
          <p:nvSpPr>
            <p:cNvPr id="258089" name="Line 41"/>
            <p:cNvSpPr>
              <a:spLocks noChangeShapeType="1"/>
            </p:cNvSpPr>
            <p:nvPr/>
          </p:nvSpPr>
          <p:spPr bwMode="auto">
            <a:xfrm flipH="1">
              <a:off x="2018" y="2251"/>
              <a:ext cx="953" cy="499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58091" name="Text Box 43"/>
            <p:cNvSpPr txBox="1">
              <a:spLocks noChangeArrowheads="1"/>
            </p:cNvSpPr>
            <p:nvPr/>
          </p:nvSpPr>
          <p:spPr bwMode="auto">
            <a:xfrm rot="19823069">
              <a:off x="1933" y="2213"/>
              <a:ext cx="953" cy="19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是子图</a:t>
              </a:r>
            </a:p>
          </p:txBody>
        </p:sp>
      </p:grpSp>
      <p:grpSp>
        <p:nvGrpSpPr>
          <p:cNvPr id="258094" name="Group 46"/>
          <p:cNvGrpSpPr>
            <a:grpSpLocks/>
          </p:cNvGrpSpPr>
          <p:nvPr/>
        </p:nvGrpSpPr>
        <p:grpSpPr bwMode="auto">
          <a:xfrm>
            <a:off x="3419475" y="4722801"/>
            <a:ext cx="1789113" cy="661988"/>
            <a:chOff x="2154" y="3285"/>
            <a:chExt cx="1127" cy="417"/>
          </a:xfrm>
        </p:grpSpPr>
        <p:sp>
          <p:nvSpPr>
            <p:cNvPr id="258090" name="Line 42"/>
            <p:cNvSpPr>
              <a:spLocks noChangeShapeType="1"/>
            </p:cNvSpPr>
            <p:nvPr/>
          </p:nvSpPr>
          <p:spPr bwMode="auto">
            <a:xfrm flipH="1" flipV="1">
              <a:off x="2154" y="3385"/>
              <a:ext cx="998" cy="317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58092" name="Text Box 44"/>
            <p:cNvSpPr txBox="1">
              <a:spLocks noChangeArrowheads="1"/>
            </p:cNvSpPr>
            <p:nvPr/>
          </p:nvSpPr>
          <p:spPr bwMode="auto">
            <a:xfrm rot="1031848">
              <a:off x="2328" y="3285"/>
              <a:ext cx="953" cy="19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不是子图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85720" y="142852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5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、子图</a:t>
            </a:r>
            <a:endParaRPr lang="zh-CN" altLang="en-US"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xmlns="" id="{5FEAAB97-9E32-4DA6-9EAE-292BD3F9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4282" y="116195"/>
            <a:ext cx="8715436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6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、路径和路径长度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在一个图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G=(V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E)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中，从顶点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的一条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baseline="-30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baseline="-30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>
                <a:latin typeface="Consolas" pitchFamily="49" charset="0"/>
                <a:ea typeface="宋体"/>
                <a:cs typeface="Consolas" pitchFamily="49" charset="0"/>
              </a:rPr>
              <a:t>…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i="1" baseline="-30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所有的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i="1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 ∈E(G)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，或者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i="1" baseline="-25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i="1" baseline="-25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&gt; ∈E(G)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路径长度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是指一条路径上经过的边的数目。</a:t>
            </a:r>
            <a:endParaRPr kumimoji="1"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若一条路径上除开始点和结束点可以相同外，其余顶点均不相同，则称此路径为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简单路径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844677" y="3500438"/>
            <a:ext cx="3013075" cy="3001963"/>
            <a:chOff x="1844677" y="3500438"/>
            <a:chExt cx="3013075" cy="3001963"/>
          </a:xfrm>
        </p:grpSpPr>
        <p:sp>
          <p:nvSpPr>
            <p:cNvPr id="10245" name="Freeform 5"/>
            <p:cNvSpPr>
              <a:spLocks/>
            </p:cNvSpPr>
            <p:nvPr/>
          </p:nvSpPr>
          <p:spPr bwMode="auto">
            <a:xfrm>
              <a:off x="3240089" y="4029076"/>
              <a:ext cx="12700" cy="20986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1322"/>
                </a:cxn>
              </a:cxnLst>
              <a:rect l="0" t="0" r="r" b="b"/>
              <a:pathLst>
                <a:path w="8" h="1322">
                  <a:moveTo>
                    <a:pt x="0" y="0"/>
                  </a:moveTo>
                  <a:lnTo>
                    <a:pt x="8" y="1322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46" name="Freeform 6"/>
            <p:cNvSpPr>
              <a:spLocks/>
            </p:cNvSpPr>
            <p:nvPr/>
          </p:nvSpPr>
          <p:spPr bwMode="auto">
            <a:xfrm>
              <a:off x="3416302" y="4051301"/>
              <a:ext cx="52387" cy="2395537"/>
            </a:xfrm>
            <a:custGeom>
              <a:avLst/>
              <a:gdLst/>
              <a:ahLst/>
              <a:cxnLst>
                <a:cxn ang="0">
                  <a:pos x="33" y="1509"/>
                </a:cxn>
                <a:cxn ang="0">
                  <a:pos x="0" y="0"/>
                </a:cxn>
              </a:cxnLst>
              <a:rect l="0" t="0" r="r" b="b"/>
              <a:pathLst>
                <a:path w="33" h="1509">
                  <a:moveTo>
                    <a:pt x="33" y="1509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48" name="Line 8"/>
            <p:cNvSpPr>
              <a:spLocks noChangeShapeType="1"/>
            </p:cNvSpPr>
            <p:nvPr/>
          </p:nvSpPr>
          <p:spPr bwMode="auto">
            <a:xfrm>
              <a:off x="2397127" y="5133976"/>
              <a:ext cx="1920875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>
              <a:off x="2166939" y="5019676"/>
              <a:ext cx="935038" cy="107315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50" name="Freeform 10"/>
            <p:cNvSpPr>
              <a:spLocks/>
            </p:cNvSpPr>
            <p:nvPr/>
          </p:nvSpPr>
          <p:spPr bwMode="auto">
            <a:xfrm>
              <a:off x="3468689" y="5191126"/>
              <a:ext cx="898525" cy="1031875"/>
            </a:xfrm>
            <a:custGeom>
              <a:avLst/>
              <a:gdLst/>
              <a:ahLst/>
              <a:cxnLst>
                <a:cxn ang="0">
                  <a:pos x="0" y="430"/>
                </a:cxn>
                <a:cxn ang="0">
                  <a:pos x="505" y="0"/>
                </a:cxn>
              </a:cxnLst>
              <a:rect l="0" t="0" r="r" b="b"/>
              <a:pathLst>
                <a:path w="505" h="430">
                  <a:moveTo>
                    <a:pt x="0" y="430"/>
                  </a:moveTo>
                  <a:lnTo>
                    <a:pt x="505" y="0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 type="none" w="sm" len="med"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51" name="Oval 11"/>
            <p:cNvSpPr>
              <a:spLocks noChangeArrowheads="1"/>
            </p:cNvSpPr>
            <p:nvPr/>
          </p:nvSpPr>
          <p:spPr bwMode="auto">
            <a:xfrm>
              <a:off x="3036889" y="3500438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0252" name="Oval 12"/>
            <p:cNvSpPr>
              <a:spLocks noChangeArrowheads="1"/>
            </p:cNvSpPr>
            <p:nvPr/>
          </p:nvSpPr>
          <p:spPr bwMode="auto">
            <a:xfrm>
              <a:off x="4318002" y="4760913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0253" name="Oval 13"/>
            <p:cNvSpPr>
              <a:spLocks noChangeArrowheads="1"/>
            </p:cNvSpPr>
            <p:nvPr/>
          </p:nvSpPr>
          <p:spPr bwMode="auto">
            <a:xfrm>
              <a:off x="1844677" y="4827588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0254" name="Oval 14"/>
            <p:cNvSpPr>
              <a:spLocks noChangeArrowheads="1"/>
            </p:cNvSpPr>
            <p:nvPr/>
          </p:nvSpPr>
          <p:spPr bwMode="auto">
            <a:xfrm>
              <a:off x="3073402" y="5962651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0255" name="Freeform 15"/>
            <p:cNvSpPr>
              <a:spLocks/>
            </p:cNvSpPr>
            <p:nvPr/>
          </p:nvSpPr>
          <p:spPr bwMode="auto">
            <a:xfrm>
              <a:off x="3590927" y="5278438"/>
              <a:ext cx="854075" cy="904875"/>
            </a:xfrm>
            <a:custGeom>
              <a:avLst/>
              <a:gdLst/>
              <a:ahLst/>
              <a:cxnLst>
                <a:cxn ang="0">
                  <a:pos x="538" y="0"/>
                </a:cxn>
                <a:cxn ang="0">
                  <a:pos x="364" y="347"/>
                </a:cxn>
                <a:cxn ang="0">
                  <a:pos x="0" y="570"/>
                </a:cxn>
              </a:cxnLst>
              <a:rect l="0" t="0" r="r" b="b"/>
              <a:pathLst>
                <a:path w="538" h="570">
                  <a:moveTo>
                    <a:pt x="538" y="0"/>
                  </a:moveTo>
                  <a:cubicBezTo>
                    <a:pt x="508" y="58"/>
                    <a:pt x="454" y="252"/>
                    <a:pt x="364" y="347"/>
                  </a:cubicBezTo>
                  <a:cubicBezTo>
                    <a:pt x="274" y="442"/>
                    <a:pt x="76" y="524"/>
                    <a:pt x="0" y="570"/>
                  </a:cubicBez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56" name="Freeform 16"/>
            <p:cNvSpPr>
              <a:spLocks/>
            </p:cNvSpPr>
            <p:nvPr/>
          </p:nvSpPr>
          <p:spPr bwMode="auto">
            <a:xfrm>
              <a:off x="2127252" y="3921126"/>
              <a:ext cx="935037" cy="882650"/>
            </a:xfrm>
            <a:custGeom>
              <a:avLst/>
              <a:gdLst/>
              <a:ahLst/>
              <a:cxnLst>
                <a:cxn ang="0">
                  <a:pos x="525" y="0"/>
                </a:cxn>
                <a:cxn ang="0">
                  <a:pos x="383" y="20"/>
                </a:cxn>
                <a:cxn ang="0">
                  <a:pos x="173" y="102"/>
                </a:cxn>
                <a:cxn ang="0">
                  <a:pos x="0" y="369"/>
                </a:cxn>
              </a:cxnLst>
              <a:rect l="0" t="0" r="r" b="b"/>
              <a:pathLst>
                <a:path w="525" h="369">
                  <a:moveTo>
                    <a:pt x="525" y="0"/>
                  </a:moveTo>
                  <a:cubicBezTo>
                    <a:pt x="501" y="3"/>
                    <a:pt x="442" y="3"/>
                    <a:pt x="383" y="20"/>
                  </a:cubicBezTo>
                  <a:cubicBezTo>
                    <a:pt x="324" y="37"/>
                    <a:pt x="237" y="44"/>
                    <a:pt x="173" y="102"/>
                  </a:cubicBezTo>
                  <a:cubicBezTo>
                    <a:pt x="109" y="160"/>
                    <a:pt x="36" y="313"/>
                    <a:pt x="0" y="369"/>
                  </a:cubicBez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57" name="Freeform 17"/>
            <p:cNvSpPr>
              <a:spLocks/>
            </p:cNvSpPr>
            <p:nvPr/>
          </p:nvSpPr>
          <p:spPr bwMode="auto">
            <a:xfrm>
              <a:off x="2259014" y="5329238"/>
              <a:ext cx="804863" cy="903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341"/>
                </a:cxn>
                <a:cxn ang="0">
                  <a:pos x="271" y="465"/>
                </a:cxn>
                <a:cxn ang="0">
                  <a:pos x="507" y="569"/>
                </a:cxn>
              </a:cxnLst>
              <a:rect l="0" t="0" r="r" b="b"/>
              <a:pathLst>
                <a:path w="507" h="569">
                  <a:moveTo>
                    <a:pt x="0" y="0"/>
                  </a:moveTo>
                  <a:cubicBezTo>
                    <a:pt x="15" y="57"/>
                    <a:pt x="51" y="264"/>
                    <a:pt x="96" y="341"/>
                  </a:cubicBezTo>
                  <a:cubicBezTo>
                    <a:pt x="141" y="418"/>
                    <a:pt x="203" y="427"/>
                    <a:pt x="271" y="465"/>
                  </a:cubicBezTo>
                  <a:cubicBezTo>
                    <a:pt x="339" y="503"/>
                    <a:pt x="458" y="547"/>
                    <a:pt x="507" y="569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58" name="Freeform 18"/>
            <p:cNvSpPr>
              <a:spLocks/>
            </p:cNvSpPr>
            <p:nvPr/>
          </p:nvSpPr>
          <p:spPr bwMode="auto">
            <a:xfrm>
              <a:off x="3559177" y="3852863"/>
              <a:ext cx="1008062" cy="889000"/>
            </a:xfrm>
            <a:custGeom>
              <a:avLst/>
              <a:gdLst/>
              <a:ahLst/>
              <a:cxnLst>
                <a:cxn ang="0">
                  <a:pos x="635" y="560"/>
                </a:cxn>
                <a:cxn ang="0">
                  <a:pos x="434" y="164"/>
                </a:cxn>
                <a:cxn ang="0">
                  <a:pos x="0" y="0"/>
                </a:cxn>
              </a:cxnLst>
              <a:rect l="0" t="0" r="r" b="b"/>
              <a:pathLst>
                <a:path w="635" h="560">
                  <a:moveTo>
                    <a:pt x="635" y="560"/>
                  </a:moveTo>
                  <a:cubicBezTo>
                    <a:pt x="601" y="494"/>
                    <a:pt x="540" y="257"/>
                    <a:pt x="434" y="164"/>
                  </a:cubicBezTo>
                  <a:cubicBezTo>
                    <a:pt x="328" y="71"/>
                    <a:pt x="90" y="34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281239" y="3962401"/>
              <a:ext cx="2041526" cy="1025526"/>
              <a:chOff x="2281239" y="3962401"/>
              <a:chExt cx="2041526" cy="1025526"/>
            </a:xfrm>
          </p:grpSpPr>
          <p:sp>
            <p:nvSpPr>
              <p:cNvPr id="10247" name="Freeform 7"/>
              <p:cNvSpPr>
                <a:spLocks/>
              </p:cNvSpPr>
              <p:nvPr/>
            </p:nvSpPr>
            <p:spPr bwMode="auto">
              <a:xfrm>
                <a:off x="2390777" y="4964114"/>
                <a:ext cx="1931988" cy="23813"/>
              </a:xfrm>
              <a:custGeom>
                <a:avLst/>
                <a:gdLst/>
                <a:ahLst/>
                <a:cxnLst>
                  <a:cxn ang="0">
                    <a:pos x="1217" y="0"/>
                  </a:cxn>
                  <a:cxn ang="0">
                    <a:pos x="0" y="15"/>
                  </a:cxn>
                </a:cxnLst>
                <a:rect l="0" t="0" r="r" b="b"/>
                <a:pathLst>
                  <a:path w="1217" h="15">
                    <a:moveTo>
                      <a:pt x="1217" y="0"/>
                    </a:moveTo>
                    <a:lnTo>
                      <a:pt x="0" y="15"/>
                    </a:lnTo>
                  </a:path>
                </a:pathLst>
              </a:custGeom>
              <a:solidFill>
                <a:schemeClr val="accent1"/>
              </a:solidFill>
              <a:ln w="28575">
                <a:solidFill>
                  <a:srgbClr val="FF0000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259" name="Freeform 19"/>
              <p:cNvSpPr>
                <a:spLocks/>
              </p:cNvSpPr>
              <p:nvPr/>
            </p:nvSpPr>
            <p:spPr bwMode="auto">
              <a:xfrm>
                <a:off x="2281239" y="3962401"/>
                <a:ext cx="814388" cy="892175"/>
              </a:xfrm>
              <a:custGeom>
                <a:avLst/>
                <a:gdLst/>
                <a:ahLst/>
                <a:cxnLst>
                  <a:cxn ang="0">
                    <a:pos x="0" y="562"/>
                  </a:cxn>
                  <a:cxn ang="0">
                    <a:pos x="513" y="0"/>
                  </a:cxn>
                </a:cxnLst>
                <a:rect l="0" t="0" r="r" b="b"/>
                <a:pathLst>
                  <a:path w="513" h="562">
                    <a:moveTo>
                      <a:pt x="0" y="562"/>
                    </a:moveTo>
                    <a:lnTo>
                      <a:pt x="513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miter lim="800000"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0260" name="Freeform 20"/>
            <p:cNvSpPr>
              <a:spLocks/>
            </p:cNvSpPr>
            <p:nvPr/>
          </p:nvSpPr>
          <p:spPr bwMode="auto">
            <a:xfrm>
              <a:off x="3536952" y="3951288"/>
              <a:ext cx="917575" cy="844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8" y="532"/>
                </a:cxn>
              </a:cxnLst>
              <a:rect l="0" t="0" r="r" b="b"/>
              <a:pathLst>
                <a:path w="578" h="532">
                  <a:moveTo>
                    <a:pt x="0" y="0"/>
                  </a:moveTo>
                  <a:lnTo>
                    <a:pt x="578" y="532"/>
                  </a:lnTo>
                </a:path>
              </a:pathLst>
            </a:custGeom>
            <a:noFill/>
            <a:ln w="34925">
              <a:solidFill>
                <a:srgbClr val="3333FF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429256" y="4507064"/>
            <a:ext cx="2571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 → 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的一条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简单路径，长度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xmlns="" id="{41E69ABE-30F4-4D61-894A-A64984F3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50826" y="214290"/>
            <a:ext cx="8678892" cy="13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  7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、回路或环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若一条路径上的开始点与结束点为同一个顶点，则此路径被称为回路或环。开始点与结束点相同的简单路径被称为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简单回路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简单环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857224" y="2000240"/>
            <a:ext cx="3101975" cy="3132138"/>
            <a:chOff x="857224" y="2500306"/>
            <a:chExt cx="3101975" cy="3132138"/>
          </a:xfrm>
        </p:grpSpPr>
        <p:sp>
          <p:nvSpPr>
            <p:cNvPr id="11269" name="Freeform 5"/>
            <p:cNvSpPr>
              <a:spLocks/>
            </p:cNvSpPr>
            <p:nvPr/>
          </p:nvSpPr>
          <p:spPr bwMode="auto">
            <a:xfrm>
              <a:off x="2354237" y="3062281"/>
              <a:ext cx="1587" cy="20653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301"/>
                </a:cxn>
              </a:cxnLst>
              <a:rect l="0" t="0" r="r" b="b"/>
              <a:pathLst>
                <a:path w="1" h="1301">
                  <a:moveTo>
                    <a:pt x="1" y="0"/>
                  </a:moveTo>
                  <a:lnTo>
                    <a:pt x="0" y="1301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auto">
            <a:xfrm>
              <a:off x="2520924" y="3051169"/>
              <a:ext cx="22225" cy="2036762"/>
            </a:xfrm>
            <a:custGeom>
              <a:avLst/>
              <a:gdLst/>
              <a:ahLst/>
              <a:cxnLst>
                <a:cxn ang="0">
                  <a:pos x="0" y="1283"/>
                </a:cxn>
                <a:cxn ang="0">
                  <a:pos x="14" y="0"/>
                </a:cxn>
              </a:cxnLst>
              <a:rect l="0" t="0" r="r" b="b"/>
              <a:pathLst>
                <a:path w="14" h="1283">
                  <a:moveTo>
                    <a:pt x="0" y="1283"/>
                  </a:moveTo>
                  <a:lnTo>
                    <a:pt x="14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auto">
            <a:xfrm>
              <a:off x="1385862" y="4075106"/>
              <a:ext cx="2016125" cy="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270" y="0"/>
                </a:cxn>
              </a:cxnLst>
              <a:rect l="0" t="0" r="r" b="b"/>
              <a:pathLst>
                <a:path w="1270" h="21">
                  <a:moveTo>
                    <a:pt x="0" y="21"/>
                  </a:moveTo>
                  <a:lnTo>
                    <a:pt x="1270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auto">
            <a:xfrm>
              <a:off x="1309662" y="4229094"/>
              <a:ext cx="881062" cy="101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5" y="639"/>
                </a:cxn>
              </a:cxnLst>
              <a:rect l="0" t="0" r="r" b="b"/>
              <a:pathLst>
                <a:path w="555" h="639">
                  <a:moveTo>
                    <a:pt x="0" y="0"/>
                  </a:moveTo>
                  <a:lnTo>
                    <a:pt x="555" y="639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auto">
            <a:xfrm>
              <a:off x="2719362" y="4240206"/>
              <a:ext cx="804862" cy="992188"/>
            </a:xfrm>
            <a:custGeom>
              <a:avLst/>
              <a:gdLst/>
              <a:ahLst/>
              <a:cxnLst>
                <a:cxn ang="0">
                  <a:pos x="0" y="625"/>
                </a:cxn>
                <a:cxn ang="0">
                  <a:pos x="507" y="0"/>
                </a:cxn>
              </a:cxnLst>
              <a:rect l="0" t="0" r="r" b="b"/>
              <a:pathLst>
                <a:path w="507" h="625">
                  <a:moveTo>
                    <a:pt x="0" y="625"/>
                  </a:moveTo>
                  <a:lnTo>
                    <a:pt x="507" y="0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rgbClr val="3333FF"/>
              </a:solidFill>
              <a:round/>
              <a:headEnd type="none" w="sm" len="med"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75" name="Oval 11"/>
            <p:cNvSpPr>
              <a:spLocks noChangeArrowheads="1"/>
            </p:cNvSpPr>
            <p:nvPr/>
          </p:nvSpPr>
          <p:spPr bwMode="auto">
            <a:xfrm>
              <a:off x="2138337" y="2500306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1276" name="Oval 12"/>
            <p:cNvSpPr>
              <a:spLocks noChangeArrowheads="1"/>
            </p:cNvSpPr>
            <p:nvPr/>
          </p:nvSpPr>
          <p:spPr bwMode="auto">
            <a:xfrm>
              <a:off x="3419449" y="3760781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1277" name="Oval 13"/>
            <p:cNvSpPr>
              <a:spLocks noChangeArrowheads="1"/>
            </p:cNvSpPr>
            <p:nvPr/>
          </p:nvSpPr>
          <p:spPr bwMode="auto">
            <a:xfrm>
              <a:off x="857224" y="3760781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1278" name="Oval 14"/>
            <p:cNvSpPr>
              <a:spLocks noChangeArrowheads="1"/>
            </p:cNvSpPr>
            <p:nvPr/>
          </p:nvSpPr>
          <p:spPr bwMode="auto">
            <a:xfrm>
              <a:off x="2190724" y="5092694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auto">
            <a:xfrm>
              <a:off x="2736824" y="4300531"/>
              <a:ext cx="939800" cy="1092200"/>
            </a:xfrm>
            <a:custGeom>
              <a:avLst/>
              <a:gdLst/>
              <a:ahLst/>
              <a:cxnLst>
                <a:cxn ang="0">
                  <a:pos x="592" y="0"/>
                </a:cxn>
                <a:cxn ang="0">
                  <a:pos x="480" y="288"/>
                </a:cxn>
                <a:cxn ang="0">
                  <a:pos x="398" y="434"/>
                </a:cxn>
                <a:cxn ang="0">
                  <a:pos x="240" y="552"/>
                </a:cxn>
                <a:cxn ang="0">
                  <a:pos x="0" y="688"/>
                </a:cxn>
              </a:cxnLst>
              <a:rect l="0" t="0" r="r" b="b"/>
              <a:pathLst>
                <a:path w="592" h="688">
                  <a:moveTo>
                    <a:pt x="592" y="0"/>
                  </a:moveTo>
                  <a:cubicBezTo>
                    <a:pt x="573" y="48"/>
                    <a:pt x="512" y="216"/>
                    <a:pt x="480" y="288"/>
                  </a:cubicBezTo>
                  <a:cubicBezTo>
                    <a:pt x="448" y="360"/>
                    <a:pt x="438" y="390"/>
                    <a:pt x="398" y="434"/>
                  </a:cubicBezTo>
                  <a:cubicBezTo>
                    <a:pt x="358" y="478"/>
                    <a:pt x="306" y="510"/>
                    <a:pt x="240" y="552"/>
                  </a:cubicBezTo>
                  <a:cubicBezTo>
                    <a:pt x="174" y="594"/>
                    <a:pt x="50" y="660"/>
                    <a:pt x="0" y="688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auto">
            <a:xfrm>
              <a:off x="1195362" y="2854319"/>
              <a:ext cx="935037" cy="882650"/>
            </a:xfrm>
            <a:custGeom>
              <a:avLst/>
              <a:gdLst/>
              <a:ahLst/>
              <a:cxnLst>
                <a:cxn ang="0">
                  <a:pos x="525" y="0"/>
                </a:cxn>
                <a:cxn ang="0">
                  <a:pos x="383" y="20"/>
                </a:cxn>
                <a:cxn ang="0">
                  <a:pos x="173" y="102"/>
                </a:cxn>
                <a:cxn ang="0">
                  <a:pos x="0" y="369"/>
                </a:cxn>
              </a:cxnLst>
              <a:rect l="0" t="0" r="r" b="b"/>
              <a:pathLst>
                <a:path w="525" h="369">
                  <a:moveTo>
                    <a:pt x="525" y="0"/>
                  </a:moveTo>
                  <a:cubicBezTo>
                    <a:pt x="501" y="3"/>
                    <a:pt x="442" y="3"/>
                    <a:pt x="383" y="20"/>
                  </a:cubicBezTo>
                  <a:cubicBezTo>
                    <a:pt x="324" y="37"/>
                    <a:pt x="237" y="44"/>
                    <a:pt x="173" y="102"/>
                  </a:cubicBezTo>
                  <a:cubicBezTo>
                    <a:pt x="109" y="160"/>
                    <a:pt x="36" y="313"/>
                    <a:pt x="0" y="369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auto">
            <a:xfrm>
              <a:off x="1165199" y="4295769"/>
              <a:ext cx="1003300" cy="1023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" y="375"/>
                </a:cxn>
                <a:cxn ang="0">
                  <a:pos x="285" y="541"/>
                </a:cxn>
                <a:cxn ang="0">
                  <a:pos x="632" y="645"/>
                </a:cxn>
              </a:cxnLst>
              <a:rect l="0" t="0" r="r" b="b"/>
              <a:pathLst>
                <a:path w="632" h="645">
                  <a:moveTo>
                    <a:pt x="0" y="0"/>
                  </a:moveTo>
                  <a:cubicBezTo>
                    <a:pt x="18" y="63"/>
                    <a:pt x="58" y="285"/>
                    <a:pt x="105" y="375"/>
                  </a:cubicBezTo>
                  <a:cubicBezTo>
                    <a:pt x="152" y="465"/>
                    <a:pt x="197" y="496"/>
                    <a:pt x="285" y="541"/>
                  </a:cubicBezTo>
                  <a:cubicBezTo>
                    <a:pt x="373" y="586"/>
                    <a:pt x="560" y="623"/>
                    <a:pt x="632" y="645"/>
                  </a:cubicBezTo>
                </a:path>
              </a:pathLst>
            </a:custGeom>
            <a:solidFill>
              <a:schemeClr val="bg1"/>
            </a:solidFill>
            <a:ln w="28575" cap="flat" cmpd="sng">
              <a:solidFill>
                <a:srgbClr val="3333FF"/>
              </a:solidFill>
              <a:prstDash val="solid"/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auto">
            <a:xfrm>
              <a:off x="2697137" y="2797169"/>
              <a:ext cx="1060450" cy="933450"/>
            </a:xfrm>
            <a:custGeom>
              <a:avLst/>
              <a:gdLst/>
              <a:ahLst/>
              <a:cxnLst>
                <a:cxn ang="0">
                  <a:pos x="668" y="588"/>
                </a:cxn>
                <a:cxn ang="0">
                  <a:pos x="467" y="192"/>
                </a:cxn>
                <a:cxn ang="0">
                  <a:pos x="0" y="0"/>
                </a:cxn>
              </a:cxnLst>
              <a:rect l="0" t="0" r="r" b="b"/>
              <a:pathLst>
                <a:path w="668" h="588">
                  <a:moveTo>
                    <a:pt x="668" y="588"/>
                  </a:moveTo>
                  <a:cubicBezTo>
                    <a:pt x="634" y="522"/>
                    <a:pt x="578" y="290"/>
                    <a:pt x="467" y="192"/>
                  </a:cubicBezTo>
                  <a:cubicBezTo>
                    <a:pt x="356" y="94"/>
                    <a:pt x="97" y="40"/>
                    <a:pt x="0" y="0"/>
                  </a:cubicBezTo>
                </a:path>
              </a:pathLst>
            </a:custGeom>
            <a:solidFill>
              <a:schemeClr val="bg1"/>
            </a:solidFill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323949" y="2928931"/>
              <a:ext cx="2232026" cy="1012825"/>
              <a:chOff x="1323949" y="2928931"/>
              <a:chExt cx="2232026" cy="1012825"/>
            </a:xfrm>
          </p:grpSpPr>
          <p:sp>
            <p:nvSpPr>
              <p:cNvPr id="11271" name="Freeform 7"/>
              <p:cNvSpPr>
                <a:spLocks/>
              </p:cNvSpPr>
              <p:nvPr/>
            </p:nvSpPr>
            <p:spPr bwMode="auto">
              <a:xfrm>
                <a:off x="1417612" y="3941756"/>
                <a:ext cx="1984375" cy="0"/>
              </a:xfrm>
              <a:custGeom>
                <a:avLst/>
                <a:gdLst/>
                <a:ahLst/>
                <a:cxnLst>
                  <a:cxn ang="0">
                    <a:pos x="1116" y="0"/>
                  </a:cxn>
                  <a:cxn ang="0">
                    <a:pos x="0" y="16"/>
                  </a:cxn>
                </a:cxnLst>
                <a:rect l="0" t="0" r="r" b="b"/>
                <a:pathLst>
                  <a:path w="1116" h="16">
                    <a:moveTo>
                      <a:pt x="1116" y="0"/>
                    </a:moveTo>
                    <a:lnTo>
                      <a:pt x="0" y="16"/>
                    </a:lnTo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FF0000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283" name="Freeform 19"/>
              <p:cNvSpPr>
                <a:spLocks/>
              </p:cNvSpPr>
              <p:nvPr/>
            </p:nvSpPr>
            <p:spPr bwMode="auto">
              <a:xfrm>
                <a:off x="1323949" y="2928931"/>
                <a:ext cx="855663" cy="866775"/>
              </a:xfrm>
              <a:custGeom>
                <a:avLst/>
                <a:gdLst/>
                <a:ahLst/>
                <a:cxnLst>
                  <a:cxn ang="0">
                    <a:pos x="0" y="546"/>
                  </a:cxn>
                  <a:cxn ang="0">
                    <a:pos x="539" y="0"/>
                  </a:cxn>
                </a:cxnLst>
                <a:rect l="0" t="0" r="r" b="b"/>
                <a:pathLst>
                  <a:path w="539" h="546">
                    <a:moveTo>
                      <a:pt x="0" y="546"/>
                    </a:moveTo>
                    <a:lnTo>
                      <a:pt x="539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miter lim="800000"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284" name="Freeform 20"/>
              <p:cNvSpPr>
                <a:spLocks/>
              </p:cNvSpPr>
              <p:nvPr/>
            </p:nvSpPr>
            <p:spPr bwMode="auto">
              <a:xfrm>
                <a:off x="2652687" y="2928931"/>
                <a:ext cx="903288" cy="8667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9" y="546"/>
                  </a:cxn>
                </a:cxnLst>
                <a:rect l="0" t="0" r="r" b="b"/>
                <a:pathLst>
                  <a:path w="569" h="546">
                    <a:moveTo>
                      <a:pt x="0" y="0"/>
                    </a:moveTo>
                    <a:lnTo>
                      <a:pt x="569" y="54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miter lim="800000"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4429124" y="3000372"/>
            <a:ext cx="3071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(0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0)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就是一条简单回路，其长度为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DA39231-95D5-4067-883E-BD4A4389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14282" y="142852"/>
            <a:ext cx="8678892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8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、连通、连通图和连通分量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无向图：若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从顶点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有路径，则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称顶点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连通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的。    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 若图中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任意两个顶点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都连通，则称为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连通图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，否则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非连通图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无向图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中的极大连通子图称为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连通分量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。显然，任何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连通图的连通分量只有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一个，即本身，而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非连通图有多个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连通分量</a:t>
            </a:r>
            <a:r>
              <a:rPr kumimoji="1"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327020" y="3786190"/>
            <a:ext cx="2914650" cy="2614688"/>
            <a:chOff x="327020" y="3786190"/>
            <a:chExt cx="2914650" cy="2614688"/>
          </a:xfrm>
        </p:grpSpPr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 flipV="1">
              <a:off x="750883" y="4135440"/>
              <a:ext cx="785812" cy="55086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3843" name="Line 3"/>
            <p:cNvSpPr>
              <a:spLocks noChangeShapeType="1"/>
            </p:cNvSpPr>
            <p:nvPr/>
          </p:nvSpPr>
          <p:spPr bwMode="auto">
            <a:xfrm>
              <a:off x="741358" y="5154615"/>
              <a:ext cx="720725" cy="4318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4" name="Freeform 6"/>
            <p:cNvSpPr>
              <a:spLocks/>
            </p:cNvSpPr>
            <p:nvPr/>
          </p:nvSpPr>
          <p:spPr bwMode="auto">
            <a:xfrm>
              <a:off x="912808" y="4926015"/>
              <a:ext cx="1749425" cy="17463"/>
            </a:xfrm>
            <a:custGeom>
              <a:avLst/>
              <a:gdLst/>
              <a:ahLst/>
              <a:cxnLst>
                <a:cxn ang="0">
                  <a:pos x="1102" y="0"/>
                </a:cxn>
                <a:cxn ang="0">
                  <a:pos x="0" y="11"/>
                </a:cxn>
              </a:cxnLst>
              <a:rect l="0" t="0" r="r" b="b"/>
              <a:pathLst>
                <a:path w="1102" h="11">
                  <a:moveTo>
                    <a:pt x="1102" y="0"/>
                  </a:moveTo>
                  <a:lnTo>
                    <a:pt x="0" y="11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rgbClr val="3333FF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8" name="Oval 10"/>
            <p:cNvSpPr>
              <a:spLocks noChangeArrowheads="1"/>
            </p:cNvSpPr>
            <p:nvPr/>
          </p:nvSpPr>
          <p:spPr bwMode="auto">
            <a:xfrm>
              <a:off x="1492245" y="3786190"/>
              <a:ext cx="584200" cy="5715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2299" name="Oval 11"/>
            <p:cNvSpPr>
              <a:spLocks noChangeArrowheads="1"/>
            </p:cNvSpPr>
            <p:nvPr/>
          </p:nvSpPr>
          <p:spPr bwMode="auto">
            <a:xfrm>
              <a:off x="2657470" y="4659315"/>
              <a:ext cx="584200" cy="5730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2300" name="Oval 12"/>
            <p:cNvSpPr>
              <a:spLocks noChangeArrowheads="1"/>
            </p:cNvSpPr>
            <p:nvPr/>
          </p:nvSpPr>
          <p:spPr bwMode="auto">
            <a:xfrm>
              <a:off x="327020" y="4659315"/>
              <a:ext cx="584200" cy="5730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2301" name="Oval 13"/>
            <p:cNvSpPr>
              <a:spLocks noChangeArrowheads="1"/>
            </p:cNvSpPr>
            <p:nvPr/>
          </p:nvSpPr>
          <p:spPr bwMode="auto">
            <a:xfrm>
              <a:off x="1444620" y="5353053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>
              <a:off x="2062158" y="4135440"/>
              <a:ext cx="720725" cy="550863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57224" y="6000768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一个</a:t>
              </a:r>
              <a:r>
                <a:rPr kumimoji="1" lang="zh-CN" altLang="en-US" sz="2000" dirty="0">
                  <a:solidFill>
                    <a:srgbClr val="00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连通图</a:t>
              </a:r>
              <a:endParaRPr lang="zh-CN" altLang="en-US" sz="200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308491" y="3933786"/>
            <a:ext cx="2620963" cy="2638486"/>
            <a:chOff x="3357554" y="3905268"/>
            <a:chExt cx="2620963" cy="2638486"/>
          </a:xfrm>
        </p:grpSpPr>
        <p:sp>
          <p:nvSpPr>
            <p:cNvPr id="12308" name="Freeform 20"/>
            <p:cNvSpPr>
              <a:spLocks/>
            </p:cNvSpPr>
            <p:nvPr/>
          </p:nvSpPr>
          <p:spPr bwMode="auto">
            <a:xfrm>
              <a:off x="4894260" y="4165618"/>
              <a:ext cx="701675" cy="566737"/>
            </a:xfrm>
            <a:custGeom>
              <a:avLst/>
              <a:gdLst/>
              <a:ahLst/>
              <a:cxnLst>
                <a:cxn ang="0">
                  <a:pos x="442" y="357"/>
                </a:cxn>
                <a:cxn ang="0">
                  <a:pos x="0" y="0"/>
                </a:cxn>
              </a:cxnLst>
              <a:rect l="0" t="0" r="r" b="b"/>
              <a:pathLst>
                <a:path w="442" h="357">
                  <a:moveTo>
                    <a:pt x="442" y="357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2309" name="Freeform 21"/>
            <p:cNvSpPr>
              <a:spLocks/>
            </p:cNvSpPr>
            <p:nvPr/>
          </p:nvSpPr>
          <p:spPr bwMode="auto">
            <a:xfrm>
              <a:off x="3694110" y="4224355"/>
              <a:ext cx="709612" cy="573088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rgbClr val="3333FF"/>
              </a:solidFill>
              <a:round/>
              <a:headEnd type="none" w="sm" len="med"/>
              <a:tailEnd type="none" w="sm" len="sm"/>
            </a:ln>
          </p:spPr>
          <p:txBody>
            <a:bodyPr tIns="108000"/>
            <a:lstStyle/>
            <a:p>
              <a:endParaRPr lang="zh-CN" altLang="en-US"/>
            </a:p>
          </p:txBody>
        </p:sp>
        <p:sp>
          <p:nvSpPr>
            <p:cNvPr id="12310" name="Oval 22"/>
            <p:cNvSpPr>
              <a:spLocks noChangeArrowheads="1"/>
            </p:cNvSpPr>
            <p:nvPr/>
          </p:nvSpPr>
          <p:spPr bwMode="auto">
            <a:xfrm>
              <a:off x="4405304" y="3905268"/>
              <a:ext cx="523875" cy="487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311" name="Oval 23"/>
            <p:cNvSpPr>
              <a:spLocks noChangeArrowheads="1"/>
            </p:cNvSpPr>
            <p:nvPr/>
          </p:nvSpPr>
          <p:spPr bwMode="auto">
            <a:xfrm>
              <a:off x="5453054" y="4722830"/>
              <a:ext cx="525463" cy="487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2312" name="Oval 24"/>
            <p:cNvSpPr>
              <a:spLocks noChangeArrowheads="1"/>
            </p:cNvSpPr>
            <p:nvPr/>
          </p:nvSpPr>
          <p:spPr bwMode="auto">
            <a:xfrm>
              <a:off x="3357554" y="4722830"/>
              <a:ext cx="523875" cy="487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2314" name="Line 26"/>
            <p:cNvSpPr>
              <a:spLocks noChangeShapeType="1"/>
            </p:cNvSpPr>
            <p:nvPr/>
          </p:nvSpPr>
          <p:spPr bwMode="auto">
            <a:xfrm>
              <a:off x="3860792" y="4957780"/>
              <a:ext cx="1584325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42" name="Oval 2"/>
            <p:cNvSpPr>
              <a:spLocks noChangeArrowheads="1"/>
            </p:cNvSpPr>
            <p:nvPr/>
          </p:nvSpPr>
          <p:spPr bwMode="auto">
            <a:xfrm>
              <a:off x="4430704" y="5361005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57620" y="6143644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CC"/>
                  </a:solidFill>
                </a:rPr>
                <a:t>一个非</a:t>
              </a:r>
              <a:r>
                <a:rPr kumimoji="1" lang="zh-CN" altLang="en-US" sz="2000" dirty="0">
                  <a:solidFill>
                    <a:srgbClr val="0000CC"/>
                  </a:solidFill>
                  <a:ea typeface="楷体" pitchFamily="49" charset="-122"/>
                  <a:cs typeface="Times New Roman" pitchFamily="18" charset="0"/>
                </a:rPr>
                <a:t>连通图</a:t>
              </a:r>
              <a:endParaRPr lang="zh-CN" altLang="en-US" sz="2000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929058" y="3857628"/>
            <a:ext cx="5214942" cy="2214578"/>
            <a:chOff x="3929058" y="3857628"/>
            <a:chExt cx="5214942" cy="2214578"/>
          </a:xfrm>
        </p:grpSpPr>
        <p:sp>
          <p:nvSpPr>
            <p:cNvPr id="30" name="TextBox 29"/>
            <p:cNvSpPr txBox="1"/>
            <p:nvPr/>
          </p:nvSpPr>
          <p:spPr>
            <a:xfrm>
              <a:off x="7358050" y="5029154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两个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连通分量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3929058" y="3857628"/>
              <a:ext cx="3286148" cy="141129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962396" y="5357826"/>
              <a:ext cx="3214710" cy="71438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5" name="直接连接符 34"/>
            <p:cNvCxnSpPr>
              <a:stCxn id="32" idx="3"/>
            </p:cNvCxnSpPr>
            <p:nvPr/>
          </p:nvCxnSpPr>
          <p:spPr>
            <a:xfrm>
              <a:off x="7215206" y="4563277"/>
              <a:ext cx="500066" cy="508797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3" idx="3"/>
            </p:cNvCxnSpPr>
            <p:nvPr/>
          </p:nvCxnSpPr>
          <p:spPr>
            <a:xfrm flipV="1">
              <a:off x="7177106" y="5429264"/>
              <a:ext cx="500066" cy="285752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xmlns="" id="{CCD3D9CD-FACA-49CD-AA04-9B410A77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50825" y="404813"/>
            <a:ext cx="8536017" cy="173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 9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、强连通图和强连通分量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有向图：若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从顶点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有路径，则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称从顶点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连通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的。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若图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中的任意两个顶点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都连通，即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从顶点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和从顶点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都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存在路径，则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称图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强连通图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     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857224" y="2643182"/>
            <a:ext cx="2914650" cy="2952753"/>
            <a:chOff x="857224" y="3762395"/>
            <a:chExt cx="2914650" cy="2952753"/>
          </a:xfrm>
        </p:grpSpPr>
        <p:sp>
          <p:nvSpPr>
            <p:cNvPr id="13322" name="Freeform 10"/>
            <p:cNvSpPr>
              <a:spLocks/>
            </p:cNvSpPr>
            <p:nvPr/>
          </p:nvSpPr>
          <p:spPr bwMode="auto">
            <a:xfrm>
              <a:off x="1296961" y="5083195"/>
              <a:ext cx="715963" cy="682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1" y="430"/>
                </a:cxn>
              </a:cxnLst>
              <a:rect l="0" t="0" r="r" b="b"/>
              <a:pathLst>
                <a:path w="451" h="430">
                  <a:moveTo>
                    <a:pt x="0" y="0"/>
                  </a:moveTo>
                  <a:lnTo>
                    <a:pt x="451" y="43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323" name="Freeform 11"/>
            <p:cNvSpPr>
              <a:spLocks/>
            </p:cNvSpPr>
            <p:nvPr/>
          </p:nvSpPr>
          <p:spPr bwMode="auto">
            <a:xfrm>
              <a:off x="2500298" y="5126057"/>
              <a:ext cx="874701" cy="660397"/>
            </a:xfrm>
            <a:custGeom>
              <a:avLst/>
              <a:gdLst/>
              <a:ahLst/>
              <a:cxnLst>
                <a:cxn ang="0">
                  <a:pos x="0" y="430"/>
                </a:cxn>
                <a:cxn ang="0">
                  <a:pos x="505" y="0"/>
                </a:cxn>
              </a:cxnLst>
              <a:rect l="0" t="0" r="r" b="b"/>
              <a:pathLst>
                <a:path w="505" h="430">
                  <a:moveTo>
                    <a:pt x="0" y="430"/>
                  </a:moveTo>
                  <a:lnTo>
                    <a:pt x="505" y="0"/>
                  </a:lnTo>
                </a:path>
              </a:pathLst>
            </a:custGeom>
            <a:solidFill>
              <a:schemeClr val="bg1"/>
            </a:solidFill>
            <a:ln w="28575" cmpd="sng">
              <a:solidFill>
                <a:srgbClr val="3333FF"/>
              </a:solidFill>
              <a:round/>
              <a:headEnd type="none" w="med" len="lg"/>
              <a:tailEnd type="arrow" w="sm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324" name="Oval 12"/>
            <p:cNvSpPr>
              <a:spLocks noChangeArrowheads="1"/>
            </p:cNvSpPr>
            <p:nvPr/>
          </p:nvSpPr>
          <p:spPr bwMode="auto">
            <a:xfrm>
              <a:off x="1971649" y="3762395"/>
              <a:ext cx="584200" cy="5715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3325" name="Oval 13"/>
            <p:cNvSpPr>
              <a:spLocks noChangeArrowheads="1"/>
            </p:cNvSpPr>
            <p:nvPr/>
          </p:nvSpPr>
          <p:spPr bwMode="auto">
            <a:xfrm>
              <a:off x="3187674" y="4584720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3326" name="Oval 14"/>
            <p:cNvSpPr>
              <a:spLocks noChangeArrowheads="1"/>
            </p:cNvSpPr>
            <p:nvPr/>
          </p:nvSpPr>
          <p:spPr bwMode="auto">
            <a:xfrm>
              <a:off x="857224" y="4584720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3327" name="Oval 15"/>
            <p:cNvSpPr>
              <a:spLocks noChangeArrowheads="1"/>
            </p:cNvSpPr>
            <p:nvPr/>
          </p:nvSpPr>
          <p:spPr bwMode="auto">
            <a:xfrm>
              <a:off x="1974824" y="5646757"/>
              <a:ext cx="582612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3332" name="Freeform 20"/>
            <p:cNvSpPr>
              <a:spLocks/>
            </p:cNvSpPr>
            <p:nvPr/>
          </p:nvSpPr>
          <p:spPr bwMode="auto">
            <a:xfrm>
              <a:off x="1284261" y="4119582"/>
              <a:ext cx="698500" cy="495300"/>
            </a:xfrm>
            <a:custGeom>
              <a:avLst/>
              <a:gdLst/>
              <a:ahLst/>
              <a:cxnLst>
                <a:cxn ang="0">
                  <a:pos x="0" y="312"/>
                </a:cxn>
                <a:cxn ang="0">
                  <a:pos x="440" y="0"/>
                </a:cxn>
              </a:cxnLst>
              <a:rect l="0" t="0" r="r" b="b"/>
              <a:pathLst>
                <a:path w="440" h="312">
                  <a:moveTo>
                    <a:pt x="0" y="312"/>
                  </a:moveTo>
                  <a:lnTo>
                    <a:pt x="440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333" name="Freeform 21"/>
            <p:cNvSpPr>
              <a:spLocks/>
            </p:cNvSpPr>
            <p:nvPr/>
          </p:nvSpPr>
          <p:spPr bwMode="auto">
            <a:xfrm>
              <a:off x="2566961" y="4132282"/>
              <a:ext cx="698500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0" y="352"/>
                </a:cxn>
              </a:cxnLst>
              <a:rect l="0" t="0" r="r" b="b"/>
              <a:pathLst>
                <a:path w="440" h="352">
                  <a:moveTo>
                    <a:pt x="0" y="0"/>
                  </a:moveTo>
                  <a:lnTo>
                    <a:pt x="440" y="352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14414" y="6315038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一个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强连通图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929190" y="2722556"/>
            <a:ext cx="2914650" cy="2916299"/>
            <a:chOff x="4929190" y="3055951"/>
            <a:chExt cx="2914650" cy="2916299"/>
          </a:xfrm>
        </p:grpSpPr>
        <p:sp>
          <p:nvSpPr>
            <p:cNvPr id="14341" name="Line 1029"/>
            <p:cNvSpPr>
              <a:spLocks noChangeShapeType="1"/>
            </p:cNvSpPr>
            <p:nvPr/>
          </p:nvSpPr>
          <p:spPr bwMode="auto">
            <a:xfrm>
              <a:off x="5518153" y="4179901"/>
              <a:ext cx="17462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344" name="Oval 1032"/>
            <p:cNvSpPr>
              <a:spLocks noChangeArrowheads="1"/>
            </p:cNvSpPr>
            <p:nvPr/>
          </p:nvSpPr>
          <p:spPr bwMode="auto">
            <a:xfrm>
              <a:off x="6043615" y="3055951"/>
              <a:ext cx="584200" cy="5715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4345" name="Oval 1033"/>
            <p:cNvSpPr>
              <a:spLocks noChangeArrowheads="1"/>
            </p:cNvSpPr>
            <p:nvPr/>
          </p:nvSpPr>
          <p:spPr bwMode="auto">
            <a:xfrm>
              <a:off x="7259640" y="3878276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4346" name="Oval 1034"/>
            <p:cNvSpPr>
              <a:spLocks noChangeArrowheads="1"/>
            </p:cNvSpPr>
            <p:nvPr/>
          </p:nvSpPr>
          <p:spPr bwMode="auto">
            <a:xfrm>
              <a:off x="4929190" y="3878276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4347" name="Oval 1035"/>
            <p:cNvSpPr>
              <a:spLocks noChangeArrowheads="1"/>
            </p:cNvSpPr>
            <p:nvPr/>
          </p:nvSpPr>
          <p:spPr bwMode="auto">
            <a:xfrm>
              <a:off x="6046790" y="4789501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4348" name="Freeform 1036"/>
            <p:cNvSpPr>
              <a:spLocks/>
            </p:cNvSpPr>
            <p:nvPr/>
          </p:nvSpPr>
          <p:spPr bwMode="auto">
            <a:xfrm>
              <a:off x="5386390" y="3413138"/>
              <a:ext cx="668338" cy="498475"/>
            </a:xfrm>
            <a:custGeom>
              <a:avLst/>
              <a:gdLst/>
              <a:ahLst/>
              <a:cxnLst>
                <a:cxn ang="0">
                  <a:pos x="0" y="314"/>
                </a:cxn>
                <a:cxn ang="0">
                  <a:pos x="421" y="0"/>
                </a:cxn>
              </a:cxnLst>
              <a:rect l="0" t="0" r="r" b="b"/>
              <a:pathLst>
                <a:path w="421" h="314">
                  <a:moveTo>
                    <a:pt x="0" y="314"/>
                  </a:moveTo>
                  <a:lnTo>
                    <a:pt x="421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349" name="Freeform 1037"/>
            <p:cNvSpPr>
              <a:spLocks/>
            </p:cNvSpPr>
            <p:nvPr/>
          </p:nvSpPr>
          <p:spPr bwMode="auto">
            <a:xfrm>
              <a:off x="6638928" y="3425838"/>
              <a:ext cx="698500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0" y="352"/>
                </a:cxn>
              </a:cxnLst>
              <a:rect l="0" t="0" r="r" b="b"/>
              <a:pathLst>
                <a:path w="440" h="352">
                  <a:moveTo>
                    <a:pt x="0" y="0"/>
                  </a:moveTo>
                  <a:lnTo>
                    <a:pt x="440" y="352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86380" y="5572140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一个非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强连通图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6" name="任意多边形 25"/>
          <p:cNvSpPr/>
          <p:nvPr/>
        </p:nvSpPr>
        <p:spPr>
          <a:xfrm>
            <a:off x="1726531" y="3396916"/>
            <a:ext cx="1016669" cy="808121"/>
          </a:xfrm>
          <a:custGeom>
            <a:avLst/>
            <a:gdLst>
              <a:gd name="connsiteX0" fmla="*/ 992606 w 1016669"/>
              <a:gd name="connsiteY0" fmla="*/ 260684 h 808121"/>
              <a:gd name="connsiteX1" fmla="*/ 583532 w 1016669"/>
              <a:gd name="connsiteY1" fmla="*/ 32084 h 808121"/>
              <a:gd name="connsiteX2" fmla="*/ 150395 w 1016669"/>
              <a:gd name="connsiteY2" fmla="*/ 68179 h 808121"/>
              <a:gd name="connsiteX3" fmla="*/ 6016 w 1016669"/>
              <a:gd name="connsiteY3" fmla="*/ 332873 h 808121"/>
              <a:gd name="connsiteX4" fmla="*/ 114301 w 1016669"/>
              <a:gd name="connsiteY4" fmla="*/ 561473 h 808121"/>
              <a:gd name="connsiteX5" fmla="*/ 595564 w 1016669"/>
              <a:gd name="connsiteY5" fmla="*/ 802105 h 808121"/>
              <a:gd name="connsiteX6" fmla="*/ 1016669 w 1016669"/>
              <a:gd name="connsiteY6" fmla="*/ 525379 h 808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6669" h="808121">
                <a:moveTo>
                  <a:pt x="992606" y="260684"/>
                </a:moveTo>
                <a:cubicBezTo>
                  <a:pt x="858253" y="162426"/>
                  <a:pt x="723901" y="64168"/>
                  <a:pt x="583532" y="32084"/>
                </a:cubicBezTo>
                <a:cubicBezTo>
                  <a:pt x="443164" y="0"/>
                  <a:pt x="246648" y="18048"/>
                  <a:pt x="150395" y="68179"/>
                </a:cubicBezTo>
                <a:cubicBezTo>
                  <a:pt x="54142" y="118310"/>
                  <a:pt x="12032" y="250657"/>
                  <a:pt x="6016" y="332873"/>
                </a:cubicBezTo>
                <a:cubicBezTo>
                  <a:pt x="0" y="415089"/>
                  <a:pt x="16043" y="483268"/>
                  <a:pt x="114301" y="561473"/>
                </a:cubicBezTo>
                <a:cubicBezTo>
                  <a:pt x="212559" y="639678"/>
                  <a:pt x="445169" y="808121"/>
                  <a:pt x="595564" y="802105"/>
                </a:cubicBezTo>
                <a:cubicBezTo>
                  <a:pt x="745959" y="796089"/>
                  <a:pt x="881314" y="660734"/>
                  <a:pt x="1016669" y="525379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6796D82-1ABD-477A-A490-566769D35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57158" y="571480"/>
            <a:ext cx="8321703" cy="96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有向图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中的极大强连通子图称为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强连通分量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。显然，强连通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图只有一个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强连通分量，即本身。非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强连通图有多个强连通分量。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428728" y="2084337"/>
            <a:ext cx="2914650" cy="2916299"/>
            <a:chOff x="4929190" y="3055951"/>
            <a:chExt cx="2914650" cy="2916299"/>
          </a:xfrm>
        </p:grpSpPr>
        <p:sp>
          <p:nvSpPr>
            <p:cNvPr id="23" name="Line 1029"/>
            <p:cNvSpPr>
              <a:spLocks noChangeShapeType="1"/>
            </p:cNvSpPr>
            <p:nvPr/>
          </p:nvSpPr>
          <p:spPr bwMode="auto">
            <a:xfrm>
              <a:off x="5518153" y="4179901"/>
              <a:ext cx="17462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1032"/>
            <p:cNvSpPr>
              <a:spLocks noChangeArrowheads="1"/>
            </p:cNvSpPr>
            <p:nvPr/>
          </p:nvSpPr>
          <p:spPr bwMode="auto">
            <a:xfrm>
              <a:off x="6043615" y="3055951"/>
              <a:ext cx="584200" cy="5715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" name="Oval 1033"/>
            <p:cNvSpPr>
              <a:spLocks noChangeArrowheads="1"/>
            </p:cNvSpPr>
            <p:nvPr/>
          </p:nvSpPr>
          <p:spPr bwMode="auto">
            <a:xfrm>
              <a:off x="7259640" y="3878276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6" name="Oval 1034"/>
            <p:cNvSpPr>
              <a:spLocks noChangeArrowheads="1"/>
            </p:cNvSpPr>
            <p:nvPr/>
          </p:nvSpPr>
          <p:spPr bwMode="auto">
            <a:xfrm>
              <a:off x="4929190" y="3878276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7" name="Oval 1035"/>
            <p:cNvSpPr>
              <a:spLocks noChangeArrowheads="1"/>
            </p:cNvSpPr>
            <p:nvPr/>
          </p:nvSpPr>
          <p:spPr bwMode="auto">
            <a:xfrm>
              <a:off x="6046790" y="4789501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8" name="Freeform 1036"/>
            <p:cNvSpPr>
              <a:spLocks/>
            </p:cNvSpPr>
            <p:nvPr/>
          </p:nvSpPr>
          <p:spPr bwMode="auto">
            <a:xfrm>
              <a:off x="5386390" y="3413138"/>
              <a:ext cx="668338" cy="498475"/>
            </a:xfrm>
            <a:custGeom>
              <a:avLst/>
              <a:gdLst/>
              <a:ahLst/>
              <a:cxnLst>
                <a:cxn ang="0">
                  <a:pos x="0" y="314"/>
                </a:cxn>
                <a:cxn ang="0">
                  <a:pos x="421" y="0"/>
                </a:cxn>
              </a:cxnLst>
              <a:rect l="0" t="0" r="r" b="b"/>
              <a:pathLst>
                <a:path w="421" h="314">
                  <a:moveTo>
                    <a:pt x="0" y="314"/>
                  </a:moveTo>
                  <a:lnTo>
                    <a:pt x="421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Freeform 1037"/>
            <p:cNvSpPr>
              <a:spLocks/>
            </p:cNvSpPr>
            <p:nvPr/>
          </p:nvSpPr>
          <p:spPr bwMode="auto">
            <a:xfrm>
              <a:off x="6638928" y="3425838"/>
              <a:ext cx="698500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0" y="352"/>
                </a:cxn>
              </a:cxnLst>
              <a:rect l="0" t="0" r="r" b="b"/>
              <a:pathLst>
                <a:path w="440" h="352">
                  <a:moveTo>
                    <a:pt x="0" y="0"/>
                  </a:moveTo>
                  <a:lnTo>
                    <a:pt x="440" y="352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86380" y="5572140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一个非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强连通图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285852" y="2000240"/>
            <a:ext cx="5798035" cy="2438416"/>
            <a:chOff x="3918348" y="3633790"/>
            <a:chExt cx="5357676" cy="2438416"/>
          </a:xfrm>
        </p:grpSpPr>
        <p:sp>
          <p:nvSpPr>
            <p:cNvPr id="32" name="TextBox 31"/>
            <p:cNvSpPr txBox="1"/>
            <p:nvPr/>
          </p:nvSpPr>
          <p:spPr>
            <a:xfrm>
              <a:off x="7358050" y="5029154"/>
              <a:ext cx="1917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两个强</a:t>
              </a:r>
              <a:r>
                <a:rPr kumimoji="1" lang="zh-CN" altLang="en-US" sz="2000" dirty="0">
                  <a:solidFill>
                    <a:srgbClr val="00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连通分量</a:t>
              </a:r>
              <a:endParaRPr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929058" y="3633790"/>
              <a:ext cx="3286148" cy="163513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3918348" y="5357826"/>
              <a:ext cx="3214710" cy="71438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5" name="直接连接符 34"/>
            <p:cNvCxnSpPr>
              <a:stCxn id="33" idx="3"/>
            </p:cNvCxnSpPr>
            <p:nvPr/>
          </p:nvCxnSpPr>
          <p:spPr>
            <a:xfrm>
              <a:off x="7215206" y="4451358"/>
              <a:ext cx="500066" cy="620716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34" idx="3"/>
            </p:cNvCxnSpPr>
            <p:nvPr/>
          </p:nvCxnSpPr>
          <p:spPr>
            <a:xfrm flipV="1">
              <a:off x="7133058" y="5429264"/>
              <a:ext cx="500066" cy="285752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2A458C5-BD8A-4DA9-A479-2091D3C5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750891" y="285728"/>
            <a:ext cx="639287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在一个非强连通中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找强连通分量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的方法。</a:t>
            </a:r>
          </a:p>
        </p:txBody>
      </p:sp>
      <p:sp>
        <p:nvSpPr>
          <p:cNvPr id="23" name="Line 1029"/>
          <p:cNvSpPr>
            <a:spLocks noChangeShapeType="1"/>
          </p:cNvSpPr>
          <p:nvPr/>
        </p:nvSpPr>
        <p:spPr bwMode="auto">
          <a:xfrm>
            <a:off x="1517625" y="3565477"/>
            <a:ext cx="17462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1032"/>
          <p:cNvSpPr>
            <a:spLocks noChangeArrowheads="1"/>
          </p:cNvSpPr>
          <p:nvPr/>
        </p:nvSpPr>
        <p:spPr bwMode="auto">
          <a:xfrm>
            <a:off x="2043087" y="2441527"/>
            <a:ext cx="584200" cy="5715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25" name="Oval 1033"/>
          <p:cNvSpPr>
            <a:spLocks noChangeArrowheads="1"/>
          </p:cNvSpPr>
          <p:nvPr/>
        </p:nvSpPr>
        <p:spPr bwMode="auto">
          <a:xfrm>
            <a:off x="3259112" y="3263852"/>
            <a:ext cx="584200" cy="573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</a:t>
            </a:r>
          </a:p>
        </p:txBody>
      </p:sp>
      <p:sp>
        <p:nvSpPr>
          <p:cNvPr id="26" name="Oval 1034"/>
          <p:cNvSpPr>
            <a:spLocks noChangeArrowheads="1"/>
          </p:cNvSpPr>
          <p:nvPr/>
        </p:nvSpPr>
        <p:spPr bwMode="auto">
          <a:xfrm>
            <a:off x="928662" y="3263852"/>
            <a:ext cx="584200" cy="573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</a:p>
        </p:txBody>
      </p:sp>
      <p:sp>
        <p:nvSpPr>
          <p:cNvPr id="27" name="Oval 1035"/>
          <p:cNvSpPr>
            <a:spLocks noChangeArrowheads="1"/>
          </p:cNvSpPr>
          <p:nvPr/>
        </p:nvSpPr>
        <p:spPr bwMode="auto">
          <a:xfrm>
            <a:off x="928662" y="4289435"/>
            <a:ext cx="582613" cy="5683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</a:p>
        </p:txBody>
      </p:sp>
      <p:sp>
        <p:nvSpPr>
          <p:cNvPr id="28" name="Freeform 1036"/>
          <p:cNvSpPr>
            <a:spLocks/>
          </p:cNvSpPr>
          <p:nvPr/>
        </p:nvSpPr>
        <p:spPr bwMode="auto">
          <a:xfrm>
            <a:off x="1385862" y="2798714"/>
            <a:ext cx="668338" cy="498475"/>
          </a:xfrm>
          <a:custGeom>
            <a:avLst/>
            <a:gdLst/>
            <a:ahLst/>
            <a:cxnLst>
              <a:cxn ang="0">
                <a:pos x="0" y="314"/>
              </a:cxn>
              <a:cxn ang="0">
                <a:pos x="421" y="0"/>
              </a:cxn>
            </a:cxnLst>
            <a:rect l="0" t="0" r="r" b="b"/>
            <a:pathLst>
              <a:path w="421" h="314">
                <a:moveTo>
                  <a:pt x="0" y="314"/>
                </a:moveTo>
                <a:lnTo>
                  <a:pt x="421" y="0"/>
                </a:lnTo>
              </a:path>
            </a:pathLst>
          </a:custGeom>
          <a:noFill/>
          <a:ln w="28575">
            <a:solidFill>
              <a:srgbClr val="3333FF"/>
            </a:solidFill>
            <a:miter lim="800000"/>
            <a:headEnd type="stealth" w="med" len="lg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Freeform 1037"/>
          <p:cNvSpPr>
            <a:spLocks/>
          </p:cNvSpPr>
          <p:nvPr/>
        </p:nvSpPr>
        <p:spPr bwMode="auto">
          <a:xfrm>
            <a:off x="2638400" y="2811414"/>
            <a:ext cx="698500" cy="558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0" y="352"/>
              </a:cxn>
            </a:cxnLst>
            <a:rect l="0" t="0" r="r" b="b"/>
            <a:pathLst>
              <a:path w="440" h="352">
                <a:moveTo>
                  <a:pt x="0" y="0"/>
                </a:moveTo>
                <a:lnTo>
                  <a:pt x="440" y="352"/>
                </a:lnTo>
              </a:path>
            </a:pathLst>
          </a:custGeom>
          <a:noFill/>
          <a:ln w="28575">
            <a:solidFill>
              <a:srgbClr val="3333FF"/>
            </a:solidFill>
            <a:miter lim="800000"/>
            <a:headEnd type="stealth" w="med" len="lg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57290" y="5857892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一个非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强连通图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4348" y="714356"/>
            <a:ext cx="8143932" cy="1423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在图中找有向环。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扩展该有向环：如果某个顶点到该环中任一顶点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有路径，并且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该环中任一顶点到这个顶点也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有路径，则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加入这个顶点。</a:t>
            </a:r>
          </a:p>
        </p:txBody>
      </p:sp>
      <p:sp>
        <p:nvSpPr>
          <p:cNvPr id="19" name="Oval 1035"/>
          <p:cNvSpPr>
            <a:spLocks noChangeArrowheads="1"/>
          </p:cNvSpPr>
          <p:nvPr/>
        </p:nvSpPr>
        <p:spPr bwMode="auto">
          <a:xfrm>
            <a:off x="3286116" y="4289435"/>
            <a:ext cx="582613" cy="5683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4</a:t>
            </a:r>
          </a:p>
        </p:txBody>
      </p:sp>
      <p:sp>
        <p:nvSpPr>
          <p:cNvPr id="20" name="Oval 1035"/>
          <p:cNvSpPr>
            <a:spLocks noChangeArrowheads="1"/>
          </p:cNvSpPr>
          <p:nvPr/>
        </p:nvSpPr>
        <p:spPr bwMode="auto">
          <a:xfrm>
            <a:off x="2071670" y="5075253"/>
            <a:ext cx="582613" cy="5683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>
              <a:lnSpc>
                <a:spcPct val="72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5</a:t>
            </a:r>
          </a:p>
        </p:txBody>
      </p:sp>
      <p:cxnSp>
        <p:nvCxnSpPr>
          <p:cNvPr id="22" name="直接箭头连接符 21"/>
          <p:cNvCxnSpPr>
            <a:stCxn id="26" idx="4"/>
            <a:endCxn id="27" idx="0"/>
          </p:cNvCxnSpPr>
          <p:nvPr/>
        </p:nvCxnSpPr>
        <p:spPr>
          <a:xfrm rot="5400000">
            <a:off x="994118" y="4062791"/>
            <a:ext cx="452496" cy="793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 37"/>
          <p:cNvSpPr/>
          <p:nvPr/>
        </p:nvSpPr>
        <p:spPr>
          <a:xfrm>
            <a:off x="1724551" y="3096157"/>
            <a:ext cx="1077383" cy="353483"/>
          </a:xfrm>
          <a:custGeom>
            <a:avLst/>
            <a:gdLst>
              <a:gd name="connsiteX0" fmla="*/ 848783 w 1077383"/>
              <a:gd name="connsiteY0" fmla="*/ 80433 h 353483"/>
              <a:gd name="connsiteX1" fmla="*/ 505883 w 1077383"/>
              <a:gd name="connsiteY1" fmla="*/ 4233 h 353483"/>
              <a:gd name="connsiteX2" fmla="*/ 48683 w 1077383"/>
              <a:gd name="connsiteY2" fmla="*/ 105833 h 353483"/>
              <a:gd name="connsiteX3" fmla="*/ 213783 w 1077383"/>
              <a:gd name="connsiteY3" fmla="*/ 309033 h 353483"/>
              <a:gd name="connsiteX4" fmla="*/ 721783 w 1077383"/>
              <a:gd name="connsiteY4" fmla="*/ 334433 h 353483"/>
              <a:gd name="connsiteX5" fmla="*/ 1077383 w 1077383"/>
              <a:gd name="connsiteY5" fmla="*/ 194733 h 353483"/>
              <a:gd name="connsiteX0" fmla="*/ 848783 w 1077383"/>
              <a:gd name="connsiteY0" fmla="*/ 80433 h 353483"/>
              <a:gd name="connsiteX1" fmla="*/ 505883 w 1077383"/>
              <a:gd name="connsiteY1" fmla="*/ 4233 h 353483"/>
              <a:gd name="connsiteX2" fmla="*/ 48683 w 1077383"/>
              <a:gd name="connsiteY2" fmla="*/ 105833 h 353483"/>
              <a:gd name="connsiteX3" fmla="*/ 213783 w 1077383"/>
              <a:gd name="connsiteY3" fmla="*/ 309033 h 353483"/>
              <a:gd name="connsiteX4" fmla="*/ 721783 w 1077383"/>
              <a:gd name="connsiteY4" fmla="*/ 334433 h 353483"/>
              <a:gd name="connsiteX5" fmla="*/ 1077383 w 1077383"/>
              <a:gd name="connsiteY5" fmla="*/ 194733 h 35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7383" h="353483">
                <a:moveTo>
                  <a:pt x="848783" y="80433"/>
                </a:moveTo>
                <a:cubicBezTo>
                  <a:pt x="744008" y="40216"/>
                  <a:pt x="639233" y="0"/>
                  <a:pt x="505883" y="4233"/>
                </a:cubicBezTo>
                <a:cubicBezTo>
                  <a:pt x="372533" y="8466"/>
                  <a:pt x="97366" y="55033"/>
                  <a:pt x="48683" y="105833"/>
                </a:cubicBezTo>
                <a:cubicBezTo>
                  <a:pt x="0" y="156633"/>
                  <a:pt x="101600" y="270933"/>
                  <a:pt x="213783" y="309033"/>
                </a:cubicBezTo>
                <a:cubicBezTo>
                  <a:pt x="325966" y="347133"/>
                  <a:pt x="577850" y="353483"/>
                  <a:pt x="721783" y="334433"/>
                </a:cubicBezTo>
                <a:cubicBezTo>
                  <a:pt x="865716" y="315383"/>
                  <a:pt x="971549" y="255058"/>
                  <a:pt x="1077383" y="194733"/>
                </a:cubicBezTo>
              </a:path>
            </a:pathLst>
          </a:cu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直接箭头连接符 39"/>
          <p:cNvCxnSpPr>
            <a:stCxn id="27" idx="5"/>
            <a:endCxn id="20" idx="1"/>
          </p:cNvCxnSpPr>
          <p:nvPr/>
        </p:nvCxnSpPr>
        <p:spPr>
          <a:xfrm rot="16200000" flipH="1">
            <a:off x="1599497" y="4600986"/>
            <a:ext cx="383951" cy="731039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7" idx="6"/>
            <a:endCxn id="25" idx="3"/>
          </p:cNvCxnSpPr>
          <p:nvPr/>
        </p:nvCxnSpPr>
        <p:spPr>
          <a:xfrm flipV="1">
            <a:off x="1511275" y="3753012"/>
            <a:ext cx="1833391" cy="820586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5" idx="4"/>
            <a:endCxn id="19" idx="0"/>
          </p:cNvCxnSpPr>
          <p:nvPr/>
        </p:nvCxnSpPr>
        <p:spPr>
          <a:xfrm rot="16200000" flipH="1">
            <a:off x="3338069" y="4050081"/>
            <a:ext cx="452496" cy="26211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0" idx="7"/>
            <a:endCxn id="19" idx="3"/>
          </p:cNvCxnSpPr>
          <p:nvPr/>
        </p:nvCxnSpPr>
        <p:spPr>
          <a:xfrm rot="5400000" flipH="1" flipV="1">
            <a:off x="2778224" y="4565269"/>
            <a:ext cx="383951" cy="802477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4286248" y="2512965"/>
            <a:ext cx="4011637" cy="3745037"/>
            <a:chOff x="4286248" y="2512965"/>
            <a:chExt cx="4011637" cy="3745037"/>
          </a:xfrm>
        </p:grpSpPr>
        <p:sp>
          <p:nvSpPr>
            <p:cNvPr id="32" name="TextBox 31"/>
            <p:cNvSpPr txBox="1"/>
            <p:nvPr/>
          </p:nvSpPr>
          <p:spPr>
            <a:xfrm>
              <a:off x="5853969" y="5857892"/>
              <a:ext cx="20756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个强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连通分量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9" name="Line 1029"/>
            <p:cNvSpPr>
              <a:spLocks noChangeShapeType="1"/>
            </p:cNvSpPr>
            <p:nvPr/>
          </p:nvSpPr>
          <p:spPr bwMode="auto">
            <a:xfrm>
              <a:off x="5946781" y="3636915"/>
              <a:ext cx="17462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1032"/>
            <p:cNvSpPr>
              <a:spLocks noChangeArrowheads="1"/>
            </p:cNvSpPr>
            <p:nvPr/>
          </p:nvSpPr>
          <p:spPr bwMode="auto">
            <a:xfrm>
              <a:off x="6472243" y="2512965"/>
              <a:ext cx="584200" cy="5715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51" name="Oval 1033"/>
            <p:cNvSpPr>
              <a:spLocks noChangeArrowheads="1"/>
            </p:cNvSpPr>
            <p:nvPr/>
          </p:nvSpPr>
          <p:spPr bwMode="auto">
            <a:xfrm>
              <a:off x="7688268" y="3335290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2" name="Oval 1034"/>
            <p:cNvSpPr>
              <a:spLocks noChangeArrowheads="1"/>
            </p:cNvSpPr>
            <p:nvPr/>
          </p:nvSpPr>
          <p:spPr bwMode="auto">
            <a:xfrm>
              <a:off x="5357818" y="3335290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53" name="Oval 1035"/>
            <p:cNvSpPr>
              <a:spLocks noChangeArrowheads="1"/>
            </p:cNvSpPr>
            <p:nvPr/>
          </p:nvSpPr>
          <p:spPr bwMode="auto">
            <a:xfrm>
              <a:off x="5357818" y="4360873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54" name="Freeform 1036"/>
            <p:cNvSpPr>
              <a:spLocks/>
            </p:cNvSpPr>
            <p:nvPr/>
          </p:nvSpPr>
          <p:spPr bwMode="auto">
            <a:xfrm>
              <a:off x="5815018" y="2870152"/>
              <a:ext cx="668338" cy="498475"/>
            </a:xfrm>
            <a:custGeom>
              <a:avLst/>
              <a:gdLst/>
              <a:ahLst/>
              <a:cxnLst>
                <a:cxn ang="0">
                  <a:pos x="0" y="314"/>
                </a:cxn>
                <a:cxn ang="0">
                  <a:pos x="421" y="0"/>
                </a:cxn>
              </a:cxnLst>
              <a:rect l="0" t="0" r="r" b="b"/>
              <a:pathLst>
                <a:path w="421" h="314">
                  <a:moveTo>
                    <a:pt x="0" y="314"/>
                  </a:moveTo>
                  <a:lnTo>
                    <a:pt x="421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Freeform 1037"/>
            <p:cNvSpPr>
              <a:spLocks/>
            </p:cNvSpPr>
            <p:nvPr/>
          </p:nvSpPr>
          <p:spPr bwMode="auto">
            <a:xfrm>
              <a:off x="7067556" y="2882852"/>
              <a:ext cx="698500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0" y="352"/>
                </a:cxn>
              </a:cxnLst>
              <a:rect l="0" t="0" r="r" b="b"/>
              <a:pathLst>
                <a:path w="440" h="352">
                  <a:moveTo>
                    <a:pt x="0" y="0"/>
                  </a:moveTo>
                  <a:lnTo>
                    <a:pt x="440" y="352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Oval 1035"/>
            <p:cNvSpPr>
              <a:spLocks noChangeArrowheads="1"/>
            </p:cNvSpPr>
            <p:nvPr/>
          </p:nvSpPr>
          <p:spPr bwMode="auto">
            <a:xfrm>
              <a:off x="7715272" y="4360873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57" name="Oval 1035"/>
            <p:cNvSpPr>
              <a:spLocks noChangeArrowheads="1"/>
            </p:cNvSpPr>
            <p:nvPr/>
          </p:nvSpPr>
          <p:spPr bwMode="auto">
            <a:xfrm>
              <a:off x="6500826" y="5146691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cxnSp>
          <p:nvCxnSpPr>
            <p:cNvPr id="58" name="直接箭头连接符 57"/>
            <p:cNvCxnSpPr>
              <a:stCxn id="52" idx="4"/>
              <a:endCxn id="53" idx="0"/>
            </p:cNvCxnSpPr>
            <p:nvPr/>
          </p:nvCxnSpPr>
          <p:spPr>
            <a:xfrm rot="5400000">
              <a:off x="5423274" y="4134229"/>
              <a:ext cx="452496" cy="79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3" idx="6"/>
              <a:endCxn id="51" idx="3"/>
            </p:cNvCxnSpPr>
            <p:nvPr/>
          </p:nvCxnSpPr>
          <p:spPr>
            <a:xfrm flipV="1">
              <a:off x="5940431" y="3824450"/>
              <a:ext cx="1833391" cy="82058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右箭头 63"/>
            <p:cNvSpPr/>
            <p:nvPr/>
          </p:nvSpPr>
          <p:spPr bwMode="auto">
            <a:xfrm>
              <a:off x="4286248" y="3857628"/>
              <a:ext cx="785818" cy="285752"/>
            </a:xfrm>
            <a:prstGeom prst="right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xmlns="" id="{8980C10B-7F19-4FA4-80A3-E7403201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42910" y="285728"/>
            <a:ext cx="8102629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10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、权和网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图中每一条边都可以附带有一个对应的数值，这种与边相关的数值称为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权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。权可以表示从一个顶点到另一个顶点的距离或花费的代价。</a:t>
            </a:r>
            <a:endParaRPr kumimoji="1"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边上带有权的图称为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带权图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网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771775" y="3068638"/>
            <a:ext cx="2447925" cy="2200335"/>
            <a:chOff x="2771775" y="3068638"/>
            <a:chExt cx="2447925" cy="2200335"/>
          </a:xfrm>
        </p:grpSpPr>
        <p:sp>
          <p:nvSpPr>
            <p:cNvPr id="162818" name="Oval 2"/>
            <p:cNvSpPr>
              <a:spLocks noChangeArrowheads="1"/>
            </p:cNvSpPr>
            <p:nvPr/>
          </p:nvSpPr>
          <p:spPr bwMode="auto">
            <a:xfrm>
              <a:off x="3419475" y="3141663"/>
              <a:ext cx="431800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62819" name="Oval 3"/>
            <p:cNvSpPr>
              <a:spLocks noChangeArrowheads="1"/>
            </p:cNvSpPr>
            <p:nvPr/>
          </p:nvSpPr>
          <p:spPr bwMode="auto">
            <a:xfrm>
              <a:off x="4787900" y="3429000"/>
              <a:ext cx="431800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62820" name="Oval 4"/>
            <p:cNvSpPr>
              <a:spLocks noChangeArrowheads="1"/>
            </p:cNvSpPr>
            <p:nvPr/>
          </p:nvSpPr>
          <p:spPr bwMode="auto">
            <a:xfrm>
              <a:off x="2771775" y="4005263"/>
              <a:ext cx="431800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62821" name="Oval 5"/>
            <p:cNvSpPr>
              <a:spLocks noChangeArrowheads="1"/>
            </p:cNvSpPr>
            <p:nvPr/>
          </p:nvSpPr>
          <p:spPr bwMode="auto">
            <a:xfrm>
              <a:off x="4140200" y="4365625"/>
              <a:ext cx="431800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62822" name="Freeform 6"/>
            <p:cNvSpPr>
              <a:spLocks/>
            </p:cNvSpPr>
            <p:nvPr/>
          </p:nvSpPr>
          <p:spPr bwMode="auto">
            <a:xfrm>
              <a:off x="3059113" y="3441700"/>
              <a:ext cx="433387" cy="565150"/>
            </a:xfrm>
            <a:custGeom>
              <a:avLst/>
              <a:gdLst/>
              <a:ahLst/>
              <a:cxnLst>
                <a:cxn ang="0">
                  <a:pos x="0" y="356"/>
                </a:cxn>
                <a:cxn ang="0">
                  <a:pos x="273" y="0"/>
                </a:cxn>
              </a:cxnLst>
              <a:rect l="0" t="0" r="r" b="b"/>
              <a:pathLst>
                <a:path w="273" h="356">
                  <a:moveTo>
                    <a:pt x="0" y="356"/>
                  </a:moveTo>
                  <a:lnTo>
                    <a:pt x="273" y="0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2823" name="Line 7"/>
            <p:cNvSpPr>
              <a:spLocks noChangeShapeType="1"/>
            </p:cNvSpPr>
            <p:nvPr/>
          </p:nvSpPr>
          <p:spPr bwMode="auto">
            <a:xfrm>
              <a:off x="3203575" y="4221163"/>
              <a:ext cx="936625" cy="28892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2824" name="Freeform 8"/>
            <p:cNvSpPr>
              <a:spLocks/>
            </p:cNvSpPr>
            <p:nvPr/>
          </p:nvSpPr>
          <p:spPr bwMode="auto">
            <a:xfrm>
              <a:off x="3175000" y="3644900"/>
              <a:ext cx="1625600" cy="444500"/>
            </a:xfrm>
            <a:custGeom>
              <a:avLst/>
              <a:gdLst/>
              <a:ahLst/>
              <a:cxnLst>
                <a:cxn ang="0">
                  <a:pos x="0" y="280"/>
                </a:cxn>
                <a:cxn ang="0">
                  <a:pos x="1024" y="0"/>
                </a:cxn>
              </a:cxnLst>
              <a:rect l="0" t="0" r="r" b="b"/>
              <a:pathLst>
                <a:path w="1024" h="280">
                  <a:moveTo>
                    <a:pt x="0" y="280"/>
                  </a:moveTo>
                  <a:lnTo>
                    <a:pt x="1024" y="0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2825" name="Freeform 9"/>
            <p:cNvSpPr>
              <a:spLocks/>
            </p:cNvSpPr>
            <p:nvPr/>
          </p:nvSpPr>
          <p:spPr bwMode="auto">
            <a:xfrm>
              <a:off x="3851275" y="3357563"/>
              <a:ext cx="974725" cy="1539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4" y="97"/>
                </a:cxn>
              </a:cxnLst>
              <a:rect l="0" t="0" r="r" b="b"/>
              <a:pathLst>
                <a:path w="614" h="97">
                  <a:moveTo>
                    <a:pt x="0" y="0"/>
                  </a:moveTo>
                  <a:lnTo>
                    <a:pt x="614" y="97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2826" name="Text Box 10"/>
            <p:cNvSpPr txBox="1">
              <a:spLocks noChangeArrowheads="1"/>
            </p:cNvSpPr>
            <p:nvPr/>
          </p:nvSpPr>
          <p:spPr bwMode="auto">
            <a:xfrm>
              <a:off x="4067175" y="3068638"/>
              <a:ext cx="431800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62827" name="Text Box 11"/>
            <p:cNvSpPr txBox="1">
              <a:spLocks noChangeArrowheads="1"/>
            </p:cNvSpPr>
            <p:nvPr/>
          </p:nvSpPr>
          <p:spPr bwMode="auto">
            <a:xfrm>
              <a:off x="2916238" y="3484563"/>
              <a:ext cx="431800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62828" name="Text Box 12"/>
            <p:cNvSpPr txBox="1">
              <a:spLocks noChangeArrowheads="1"/>
            </p:cNvSpPr>
            <p:nvPr/>
          </p:nvSpPr>
          <p:spPr bwMode="auto">
            <a:xfrm>
              <a:off x="3708400" y="3556000"/>
              <a:ext cx="431800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62829" name="Text Box 13"/>
            <p:cNvSpPr txBox="1">
              <a:spLocks noChangeArrowheads="1"/>
            </p:cNvSpPr>
            <p:nvPr/>
          </p:nvSpPr>
          <p:spPr bwMode="auto">
            <a:xfrm>
              <a:off x="3419475" y="4348163"/>
              <a:ext cx="431800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62830" name="Text Box 14"/>
            <p:cNvSpPr txBox="1">
              <a:spLocks noChangeArrowheads="1"/>
            </p:cNvSpPr>
            <p:nvPr/>
          </p:nvSpPr>
          <p:spPr bwMode="auto">
            <a:xfrm>
              <a:off x="3132138" y="4868863"/>
              <a:ext cx="1944687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一个网</a:t>
              </a:r>
            </a:p>
          </p:txBody>
        </p:sp>
      </p:grp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407BEC82-E203-435C-A511-6BD3D90F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8" name="Text Box 4"/>
          <p:cNvSpPr txBox="1">
            <a:spLocks noChangeArrowheads="1"/>
          </p:cNvSpPr>
          <p:nvPr/>
        </p:nvSpPr>
        <p:spPr bwMode="auto">
          <a:xfrm>
            <a:off x="5049860" y="2972153"/>
            <a:ext cx="2951164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6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存储每个顶点的信息</a:t>
            </a:r>
          </a:p>
          <a:p>
            <a:pPr marL="457200" indent="-457200" algn="l">
              <a:lnSpc>
                <a:spcPct val="6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存储每条边的信息</a:t>
            </a:r>
          </a:p>
        </p:txBody>
      </p:sp>
      <p:sp>
        <p:nvSpPr>
          <p:cNvPr id="257030" name="AutoShape 6"/>
          <p:cNvSpPr>
            <a:spLocks noChangeArrowheads="1"/>
          </p:cNvSpPr>
          <p:nvPr/>
        </p:nvSpPr>
        <p:spPr bwMode="auto">
          <a:xfrm>
            <a:off x="1449410" y="1603728"/>
            <a:ext cx="1584325" cy="1368425"/>
          </a:xfrm>
          <a:prstGeom prst="foldedCorner">
            <a:avLst>
              <a:gd name="adj" fmla="val 12500"/>
            </a:avLst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图的</a:t>
            </a:r>
          </a:p>
          <a:p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257031" name="AutoShape 7"/>
          <p:cNvSpPr>
            <a:spLocks noChangeArrowheads="1"/>
          </p:cNvSpPr>
          <p:nvPr/>
        </p:nvSpPr>
        <p:spPr bwMode="auto">
          <a:xfrm>
            <a:off x="5481660" y="1748190"/>
            <a:ext cx="1657350" cy="1008063"/>
          </a:xfrm>
          <a:prstGeom prst="can">
            <a:avLst>
              <a:gd name="adj" fmla="val 25000"/>
            </a:avLst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图的存储结构</a:t>
            </a:r>
          </a:p>
        </p:txBody>
      </p:sp>
      <p:sp>
        <p:nvSpPr>
          <p:cNvPr id="257032" name="Line 8"/>
          <p:cNvSpPr>
            <a:spLocks noChangeShapeType="1"/>
          </p:cNvSpPr>
          <p:nvPr/>
        </p:nvSpPr>
        <p:spPr bwMode="auto">
          <a:xfrm>
            <a:off x="3394098" y="2251428"/>
            <a:ext cx="1727200" cy="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7033" name="Text Box 9"/>
          <p:cNvSpPr txBox="1">
            <a:spLocks noChangeArrowheads="1"/>
          </p:cNvSpPr>
          <p:nvPr/>
        </p:nvSpPr>
        <p:spPr bwMode="auto">
          <a:xfrm>
            <a:off x="3465535" y="1603728"/>
            <a:ext cx="1223963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映射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809773" y="3980215"/>
            <a:ext cx="4032250" cy="1580912"/>
            <a:chOff x="1809773" y="3980215"/>
            <a:chExt cx="4032250" cy="1580912"/>
          </a:xfrm>
        </p:grpSpPr>
        <p:sp>
          <p:nvSpPr>
            <p:cNvPr id="257034" name="Text Box 10"/>
            <p:cNvSpPr txBox="1">
              <a:spLocks noChangeArrowheads="1"/>
            </p:cNvSpPr>
            <p:nvPr/>
          </p:nvSpPr>
          <p:spPr bwMode="auto">
            <a:xfrm>
              <a:off x="1809773" y="3980215"/>
              <a:ext cx="4032250" cy="43088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图的两种主要存储结构：</a:t>
              </a:r>
            </a:p>
          </p:txBody>
        </p:sp>
        <p:sp>
          <p:nvSpPr>
            <p:cNvPr id="257035" name="Text Box 11"/>
            <p:cNvSpPr txBox="1">
              <a:spLocks noChangeArrowheads="1"/>
            </p:cNvSpPr>
            <p:nvPr/>
          </p:nvSpPr>
          <p:spPr bwMode="auto">
            <a:xfrm>
              <a:off x="2025673" y="4699353"/>
              <a:ext cx="2735262" cy="86177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Tx/>
                <a:buBlip>
                  <a:blip r:embed="rId4"/>
                </a:buBlip>
              </a:pPr>
              <a:r>
                <a:rPr lang="en-US" altLang="zh-CN" sz="200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</a:t>
              </a:r>
              <a:r>
                <a:rPr lang="zh-CN" altLang="en-US" sz="200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邻接矩阵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4"/>
                </a:buBlip>
              </a:pPr>
              <a:r>
                <a:rPr lang="zh-CN" altLang="en-US" sz="200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 邻接表</a:t>
              </a:r>
            </a:p>
          </p:txBody>
        </p:sp>
      </p:grpSp>
      <p:sp>
        <p:nvSpPr>
          <p:cNvPr id="9" name="Text Box 12" descr="信纸"/>
          <p:cNvSpPr txBox="1">
            <a:spLocks noChangeArrowheads="1"/>
          </p:cNvSpPr>
          <p:nvPr/>
        </p:nvSpPr>
        <p:spPr bwMode="auto">
          <a:xfrm>
            <a:off x="1142976" y="500042"/>
            <a:ext cx="6858048" cy="584775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  <a:cs typeface="Times New Roman" pitchFamily="18" charset="0"/>
              </a:rPr>
              <a:t>8.2  </a:t>
            </a:r>
            <a:r>
              <a:rPr kumimoji="1" lang="zh-CN" altLang="en-US" sz="32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  <a:cs typeface="Times New Roman" pitchFamily="18" charset="0"/>
              </a:rPr>
              <a:t>图的</a:t>
            </a:r>
            <a:r>
              <a:rPr kumimoji="1" lang="zh-CN" altLang="en-US" sz="32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  <a:cs typeface="Times New Roman" pitchFamily="18" charset="0"/>
              </a:rPr>
              <a:t>存储结构</a:t>
            </a:r>
            <a:r>
              <a:rPr lang="zh-CN" altLang="en-US" sz="32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  <a:cs typeface="Times New Roman" pitchFamily="18" charset="0"/>
              </a:rPr>
              <a:t>和基本运算算法</a:t>
            </a:r>
            <a:endParaRPr kumimoji="1" lang="zh-CN" altLang="en-US" sz="32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BEA1381-6972-4959-B24B-A59E50C2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04800" y="1214422"/>
            <a:ext cx="84582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邻接矩阵是表示顶点之间相邻关系的矩阵。设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=(V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是具有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&gt;0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）个顶点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的图，</a:t>
            </a:r>
            <a:r>
              <a:rPr kumimoji="1"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顶点的编号依次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kumimoji="1"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200" dirty="0">
              <a:solidFill>
                <a:srgbClr val="339933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389" name="Text Box 5" descr="蓝色面巾纸"/>
          <p:cNvSpPr txBox="1">
            <a:spLocks noChangeArrowheads="1"/>
          </p:cNvSpPr>
          <p:nvPr/>
        </p:nvSpPr>
        <p:spPr bwMode="auto">
          <a:xfrm>
            <a:off x="395288" y="333375"/>
            <a:ext cx="5105406" cy="535531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0000"/>
                </a:solidFill>
                <a:ea typeface="隶书" pitchFamily="49" charset="-122"/>
              </a:rPr>
              <a:t>8.2.1  </a:t>
            </a:r>
            <a:r>
              <a:rPr kumimoji="1" lang="zh-CN" altLang="en-US" sz="3200" dirty="0">
                <a:solidFill>
                  <a:srgbClr val="FF0000"/>
                </a:solidFill>
                <a:ea typeface="隶书" pitchFamily="49" charset="-122"/>
              </a:rPr>
              <a:t>邻接矩阵存储方法</a:t>
            </a:r>
            <a:endParaRPr lang="zh-CN" altLang="en-US" sz="3200" dirty="0"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214554"/>
            <a:ext cx="6072230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的邻接矩阵</a:t>
            </a:r>
            <a:r>
              <a:rPr kumimoji="1" lang="en-US" altLang="zh-CN" sz="22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en-US" altLang="zh-CN" sz="2200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阶方阵，其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定义如下：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2928934"/>
            <a:ext cx="621510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（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）如果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无向图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]=1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)∈E(G)   0: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其他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4" y="4143380"/>
            <a:ext cx="58579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（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）如果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有向图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]=1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&gt;∈E(G)  0: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其他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5281E9C0-9942-4E82-9B22-837107B1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68313" y="2071678"/>
            <a:ext cx="7389835" cy="467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Graph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由顶点集合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V(G)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和边集合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E(G)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构成。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endParaRPr kumimoji="1" lang="zh-CN" altLang="en-US" sz="20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76" name="Text Box 4" descr="纸莎草纸"/>
          <p:cNvSpPr txBox="1">
            <a:spLocks noChangeArrowheads="1"/>
          </p:cNvSpPr>
          <p:nvPr/>
        </p:nvSpPr>
        <p:spPr bwMode="auto">
          <a:xfrm>
            <a:off x="323850" y="1288328"/>
            <a:ext cx="3319456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0000"/>
                </a:solidFill>
                <a:ea typeface="隶书" pitchFamily="49" charset="-122"/>
              </a:rPr>
              <a:t>8.1.1  </a:t>
            </a:r>
            <a:r>
              <a:rPr kumimoji="1" lang="zh-CN" altLang="en-US" sz="3200" dirty="0">
                <a:solidFill>
                  <a:srgbClr val="FF0000"/>
                </a:solidFill>
                <a:ea typeface="隶书" pitchFamily="49" charset="-122"/>
              </a:rPr>
              <a:t>图的定义 </a:t>
            </a:r>
            <a:endParaRPr lang="zh-CN" altLang="en-US" sz="3200" dirty="0">
              <a:ea typeface="隶书" pitchFamily="49" charset="-122"/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00034" y="4929198"/>
            <a:ext cx="8208962" cy="878061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dirty="0">
                <a:solidFill>
                  <a:srgbClr val="DB030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dirty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说明：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的图，对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每个顶点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连续编号，即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顶点的编号为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。通过编号唯一确定一个顶点。</a:t>
            </a:r>
          </a:p>
        </p:txBody>
      </p:sp>
      <p:sp>
        <p:nvSpPr>
          <p:cNvPr id="5" name="Text Box 2" descr="信纸"/>
          <p:cNvSpPr txBox="1">
            <a:spLocks noChangeArrowheads="1"/>
          </p:cNvSpPr>
          <p:nvPr/>
        </p:nvSpPr>
        <p:spPr bwMode="auto">
          <a:xfrm>
            <a:off x="2928926" y="285728"/>
            <a:ext cx="3214710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8.1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图的概念</a:t>
            </a:r>
          </a:p>
        </p:txBody>
      </p:sp>
      <p:grpSp>
        <p:nvGrpSpPr>
          <p:cNvPr id="8" name="组合 7"/>
          <p:cNvGrpSpPr>
            <a:grpSpLocks noChangeAspect="1"/>
          </p:cNvGrpSpPr>
          <p:nvPr/>
        </p:nvGrpSpPr>
        <p:grpSpPr>
          <a:xfrm>
            <a:off x="3500430" y="2696536"/>
            <a:ext cx="2362200" cy="1946910"/>
            <a:chOff x="3500430" y="1643050"/>
            <a:chExt cx="2952750" cy="2433638"/>
          </a:xfrm>
        </p:grpSpPr>
        <p:sp>
          <p:nvSpPr>
            <p:cNvPr id="9" name="Line 38"/>
            <p:cNvSpPr>
              <a:spLocks noChangeShapeType="1"/>
            </p:cNvSpPr>
            <p:nvPr/>
          </p:nvSpPr>
          <p:spPr bwMode="auto">
            <a:xfrm>
              <a:off x="4043355" y="2833675"/>
              <a:ext cx="186531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Freeform 39"/>
            <p:cNvSpPr>
              <a:spLocks/>
            </p:cNvSpPr>
            <p:nvPr/>
          </p:nvSpPr>
          <p:spPr bwMode="auto">
            <a:xfrm>
              <a:off x="3911593" y="3006713"/>
              <a:ext cx="811213" cy="709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Freeform 40"/>
            <p:cNvSpPr>
              <a:spLocks/>
            </p:cNvSpPr>
            <p:nvPr/>
          </p:nvSpPr>
          <p:spPr bwMode="auto">
            <a:xfrm>
              <a:off x="5202230" y="2967025"/>
              <a:ext cx="787400" cy="735013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Freeform 41"/>
            <p:cNvSpPr>
              <a:spLocks/>
            </p:cNvSpPr>
            <p:nvPr/>
          </p:nvSpPr>
          <p:spPr bwMode="auto">
            <a:xfrm>
              <a:off x="5202230" y="1936738"/>
              <a:ext cx="847725" cy="669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390"/>
                </a:cxn>
              </a:cxnLst>
              <a:rect l="0" t="0" r="r" b="b"/>
              <a:pathLst>
                <a:path w="517" h="390">
                  <a:moveTo>
                    <a:pt x="0" y="0"/>
                  </a:moveTo>
                  <a:lnTo>
                    <a:pt x="517" y="39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Freeform 42"/>
            <p:cNvSpPr>
              <a:spLocks/>
            </p:cNvSpPr>
            <p:nvPr/>
          </p:nvSpPr>
          <p:spPr bwMode="auto">
            <a:xfrm>
              <a:off x="3835393" y="1987538"/>
              <a:ext cx="923925" cy="747713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435"/>
                </a:cxn>
              </a:cxnLst>
              <a:rect l="0" t="0" r="r" b="b"/>
              <a:pathLst>
                <a:path w="562" h="435">
                  <a:moveTo>
                    <a:pt x="562" y="0"/>
                  </a:moveTo>
                  <a:lnTo>
                    <a:pt x="0" y="435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43"/>
            <p:cNvSpPr>
              <a:spLocks noChangeShapeType="1"/>
            </p:cNvSpPr>
            <p:nvPr/>
          </p:nvSpPr>
          <p:spPr bwMode="auto">
            <a:xfrm>
              <a:off x="4976805" y="2171688"/>
              <a:ext cx="0" cy="161448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Oval 44"/>
            <p:cNvSpPr>
              <a:spLocks noChangeArrowheads="1"/>
            </p:cNvSpPr>
            <p:nvPr/>
          </p:nvSpPr>
          <p:spPr bwMode="auto">
            <a:xfrm>
              <a:off x="4681530" y="1643050"/>
              <a:ext cx="590550" cy="53181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6" name="Oval 45"/>
            <p:cNvSpPr>
              <a:spLocks noChangeArrowheads="1"/>
            </p:cNvSpPr>
            <p:nvPr/>
          </p:nvSpPr>
          <p:spPr bwMode="auto">
            <a:xfrm>
              <a:off x="4681530" y="2546338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7" name="Oval 46"/>
            <p:cNvSpPr>
              <a:spLocks noChangeArrowheads="1"/>
            </p:cNvSpPr>
            <p:nvPr/>
          </p:nvSpPr>
          <p:spPr bwMode="auto">
            <a:xfrm>
              <a:off x="5862630" y="2546338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8" name="Oval 47"/>
            <p:cNvSpPr>
              <a:spLocks noChangeArrowheads="1"/>
            </p:cNvSpPr>
            <p:nvPr/>
          </p:nvSpPr>
          <p:spPr bwMode="auto">
            <a:xfrm>
              <a:off x="3500430" y="2546338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9" name="Oval 48"/>
            <p:cNvSpPr>
              <a:spLocks noChangeArrowheads="1"/>
            </p:cNvSpPr>
            <p:nvPr/>
          </p:nvSpPr>
          <p:spPr bwMode="auto">
            <a:xfrm>
              <a:off x="4630730" y="3540113"/>
              <a:ext cx="592138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</p:grp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xmlns="" id="{DEC3AD23-87BC-4A4E-B171-7B9707B8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85800" y="676275"/>
            <a:ext cx="7958166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）如果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权无向图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kumimoji="1"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kumimoji="1"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 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kumimoji="1" lang="en-US" altLang="zh-CN" sz="2000" i="1" baseline="-30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ij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 err="1">
                <a:latin typeface="Consolas" pitchFamily="49" charset="0"/>
                <a:ea typeface="+mj-ea"/>
                <a:cs typeface="Consolas" pitchFamily="49" charset="0"/>
              </a:rPr>
              <a:t>≠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且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)∈E(G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)  0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∞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：其他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2143116"/>
            <a:ext cx="81439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）如果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带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权有向图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kumimoji="1"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 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kumimoji="1" lang="en-US" altLang="zh-CN" sz="2000" i="1" baseline="-30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ij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 err="1">
                <a:latin typeface="Consolas" pitchFamily="49" charset="0"/>
                <a:ea typeface="+mj-ea"/>
                <a:cs typeface="Consolas" pitchFamily="49" charset="0"/>
              </a:rPr>
              <a:t>≠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且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&gt;∈E(G)   0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∞：其他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230CE51F-3667-4629-A39C-9F4D1982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49" name="AutoShape 57"/>
          <p:cNvSpPr>
            <a:spLocks noChangeArrowheads="1"/>
          </p:cNvSpPr>
          <p:nvPr/>
        </p:nvSpPr>
        <p:spPr bwMode="auto">
          <a:xfrm>
            <a:off x="3636961" y="1750437"/>
            <a:ext cx="792163" cy="215900"/>
          </a:xfrm>
          <a:prstGeom prst="rightArrow">
            <a:avLst>
              <a:gd name="adj1" fmla="val 50000"/>
              <a:gd name="adj2" fmla="val 91728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1042988" y="956687"/>
            <a:ext cx="2089150" cy="2017713"/>
            <a:chOff x="657" y="662"/>
            <a:chExt cx="1316" cy="1271"/>
          </a:xfrm>
        </p:grpSpPr>
        <p:sp>
          <p:nvSpPr>
            <p:cNvPr id="161852" name="Oval 60"/>
            <p:cNvSpPr>
              <a:spLocks noChangeArrowheads="1"/>
            </p:cNvSpPr>
            <p:nvPr/>
          </p:nvSpPr>
          <p:spPr bwMode="auto">
            <a:xfrm>
              <a:off x="1202" y="662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61853" name="Oval 61"/>
            <p:cNvSpPr>
              <a:spLocks noChangeArrowheads="1"/>
            </p:cNvSpPr>
            <p:nvPr/>
          </p:nvSpPr>
          <p:spPr bwMode="auto">
            <a:xfrm>
              <a:off x="1202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61854" name="Oval 62"/>
            <p:cNvSpPr>
              <a:spLocks noChangeArrowheads="1"/>
            </p:cNvSpPr>
            <p:nvPr/>
          </p:nvSpPr>
          <p:spPr bwMode="auto">
            <a:xfrm>
              <a:off x="657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61855" name="Oval 63"/>
            <p:cNvSpPr>
              <a:spLocks noChangeArrowheads="1"/>
            </p:cNvSpPr>
            <p:nvPr/>
          </p:nvSpPr>
          <p:spPr bwMode="auto">
            <a:xfrm>
              <a:off x="1746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61856" name="Oval 64"/>
            <p:cNvSpPr>
              <a:spLocks noChangeArrowheads="1"/>
            </p:cNvSpPr>
            <p:nvPr/>
          </p:nvSpPr>
          <p:spPr bwMode="auto">
            <a:xfrm>
              <a:off x="1202" y="1706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61857" name="Line 65"/>
            <p:cNvSpPr>
              <a:spLocks noChangeShapeType="1"/>
            </p:cNvSpPr>
            <p:nvPr/>
          </p:nvSpPr>
          <p:spPr bwMode="auto">
            <a:xfrm flipH="1">
              <a:off x="793" y="798"/>
              <a:ext cx="409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58" name="Line 66"/>
            <p:cNvSpPr>
              <a:spLocks noChangeShapeType="1"/>
            </p:cNvSpPr>
            <p:nvPr/>
          </p:nvSpPr>
          <p:spPr bwMode="auto">
            <a:xfrm>
              <a:off x="1429" y="798"/>
              <a:ext cx="408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59" name="Line 67"/>
            <p:cNvSpPr>
              <a:spLocks noChangeShapeType="1"/>
            </p:cNvSpPr>
            <p:nvPr/>
          </p:nvSpPr>
          <p:spPr bwMode="auto">
            <a:xfrm>
              <a:off x="884" y="1327"/>
              <a:ext cx="318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60" name="Freeform 68"/>
            <p:cNvSpPr>
              <a:spLocks/>
            </p:cNvSpPr>
            <p:nvPr/>
          </p:nvSpPr>
          <p:spPr bwMode="auto">
            <a:xfrm>
              <a:off x="1421" y="1322"/>
              <a:ext cx="32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61" name="Freeform 69"/>
            <p:cNvSpPr>
              <a:spLocks/>
            </p:cNvSpPr>
            <p:nvPr/>
          </p:nvSpPr>
          <p:spPr bwMode="auto">
            <a:xfrm>
              <a:off x="1312" y="889"/>
              <a:ext cx="4" cy="3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62" name="Line 70"/>
            <p:cNvSpPr>
              <a:spLocks noChangeShapeType="1"/>
            </p:cNvSpPr>
            <p:nvPr/>
          </p:nvSpPr>
          <p:spPr bwMode="auto">
            <a:xfrm>
              <a:off x="793" y="1433"/>
              <a:ext cx="409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63" name="Line 71"/>
            <p:cNvSpPr>
              <a:spLocks noChangeShapeType="1"/>
            </p:cNvSpPr>
            <p:nvPr/>
          </p:nvSpPr>
          <p:spPr bwMode="auto">
            <a:xfrm>
              <a:off x="1316" y="1433"/>
              <a:ext cx="0" cy="27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64" name="Line 72"/>
            <p:cNvSpPr>
              <a:spLocks noChangeShapeType="1"/>
            </p:cNvSpPr>
            <p:nvPr/>
          </p:nvSpPr>
          <p:spPr bwMode="auto">
            <a:xfrm flipH="1">
              <a:off x="1429" y="1433"/>
              <a:ext cx="408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1042988" y="3641827"/>
            <a:ext cx="2089150" cy="2017713"/>
            <a:chOff x="657" y="2250"/>
            <a:chExt cx="1316" cy="1271"/>
          </a:xfrm>
        </p:grpSpPr>
        <p:sp>
          <p:nvSpPr>
            <p:cNvPr id="161866" name="Oval 74"/>
            <p:cNvSpPr>
              <a:spLocks noChangeArrowheads="1"/>
            </p:cNvSpPr>
            <p:nvPr/>
          </p:nvSpPr>
          <p:spPr bwMode="auto">
            <a:xfrm>
              <a:off x="1202" y="2250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61867" name="Oval 75"/>
            <p:cNvSpPr>
              <a:spLocks noChangeArrowheads="1"/>
            </p:cNvSpPr>
            <p:nvPr/>
          </p:nvSpPr>
          <p:spPr bwMode="auto">
            <a:xfrm>
              <a:off x="1202" y="2795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61868" name="Oval 76"/>
            <p:cNvSpPr>
              <a:spLocks noChangeArrowheads="1"/>
            </p:cNvSpPr>
            <p:nvPr/>
          </p:nvSpPr>
          <p:spPr bwMode="auto">
            <a:xfrm>
              <a:off x="657" y="2795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61869" name="Oval 77"/>
            <p:cNvSpPr>
              <a:spLocks noChangeArrowheads="1"/>
            </p:cNvSpPr>
            <p:nvPr/>
          </p:nvSpPr>
          <p:spPr bwMode="auto">
            <a:xfrm>
              <a:off x="1746" y="2795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61870" name="Oval 78"/>
            <p:cNvSpPr>
              <a:spLocks noChangeArrowheads="1"/>
            </p:cNvSpPr>
            <p:nvPr/>
          </p:nvSpPr>
          <p:spPr bwMode="auto">
            <a:xfrm>
              <a:off x="1202" y="3294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61871" name="Freeform 79"/>
            <p:cNvSpPr>
              <a:spLocks/>
            </p:cNvSpPr>
            <p:nvPr/>
          </p:nvSpPr>
          <p:spPr bwMode="auto">
            <a:xfrm>
              <a:off x="827" y="2416"/>
              <a:ext cx="392" cy="400"/>
            </a:xfrm>
            <a:custGeom>
              <a:avLst/>
              <a:gdLst/>
              <a:ahLst/>
              <a:cxnLst>
                <a:cxn ang="0">
                  <a:pos x="392" y="0"/>
                </a:cxn>
                <a:cxn ang="0">
                  <a:pos x="0" y="400"/>
                </a:cxn>
              </a:cxnLst>
              <a:rect l="0" t="0" r="r" b="b"/>
              <a:pathLst>
                <a:path w="392" h="400">
                  <a:moveTo>
                    <a:pt x="392" y="0"/>
                  </a:moveTo>
                  <a:lnTo>
                    <a:pt x="0" y="400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72" name="Freeform 80"/>
            <p:cNvSpPr>
              <a:spLocks/>
            </p:cNvSpPr>
            <p:nvPr/>
          </p:nvSpPr>
          <p:spPr bwMode="auto">
            <a:xfrm>
              <a:off x="1307" y="2472"/>
              <a:ext cx="1" cy="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0"/>
                </a:cxn>
              </a:cxnLst>
              <a:rect l="0" t="0" r="r" b="b"/>
              <a:pathLst>
                <a:path w="1" h="320">
                  <a:moveTo>
                    <a:pt x="0" y="0"/>
                  </a:moveTo>
                  <a:lnTo>
                    <a:pt x="0" y="320"/>
                  </a:lnTo>
                </a:path>
              </a:pathLst>
            </a:custGeom>
            <a:ln>
              <a:headEnd type="none" w="med" len="med"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73" name="Line 81"/>
            <p:cNvSpPr>
              <a:spLocks noChangeShapeType="1"/>
            </p:cNvSpPr>
            <p:nvPr/>
          </p:nvSpPr>
          <p:spPr bwMode="auto">
            <a:xfrm flipH="1" flipV="1">
              <a:off x="1429" y="2387"/>
              <a:ext cx="363" cy="408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74" name="Line 82"/>
            <p:cNvSpPr>
              <a:spLocks noChangeShapeType="1"/>
            </p:cNvSpPr>
            <p:nvPr/>
          </p:nvSpPr>
          <p:spPr bwMode="auto">
            <a:xfrm>
              <a:off x="885" y="2886"/>
              <a:ext cx="317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75" name="Line 83"/>
            <p:cNvSpPr>
              <a:spLocks noChangeShapeType="1"/>
            </p:cNvSpPr>
            <p:nvPr/>
          </p:nvSpPr>
          <p:spPr bwMode="auto">
            <a:xfrm flipH="1">
              <a:off x="1429" y="2886"/>
              <a:ext cx="318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76" name="Freeform 84"/>
            <p:cNvSpPr>
              <a:spLocks/>
            </p:cNvSpPr>
            <p:nvPr/>
          </p:nvSpPr>
          <p:spPr bwMode="auto">
            <a:xfrm>
              <a:off x="1307" y="3016"/>
              <a:ext cx="8" cy="264"/>
            </a:xfrm>
            <a:custGeom>
              <a:avLst/>
              <a:gdLst/>
              <a:ahLst/>
              <a:cxnLst>
                <a:cxn ang="0">
                  <a:pos x="8" y="264"/>
                </a:cxn>
                <a:cxn ang="0">
                  <a:pos x="0" y="0"/>
                </a:cxn>
              </a:cxnLst>
              <a:rect l="0" t="0" r="r" b="b"/>
              <a:pathLst>
                <a:path w="8" h="264">
                  <a:moveTo>
                    <a:pt x="8" y="264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77" name="Line 85"/>
            <p:cNvSpPr>
              <a:spLocks noChangeShapeType="1"/>
            </p:cNvSpPr>
            <p:nvPr/>
          </p:nvSpPr>
          <p:spPr bwMode="auto">
            <a:xfrm flipV="1">
              <a:off x="1429" y="2976"/>
              <a:ext cx="363" cy="409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78" name="Line 86"/>
            <p:cNvSpPr>
              <a:spLocks noChangeShapeType="1"/>
            </p:cNvSpPr>
            <p:nvPr/>
          </p:nvSpPr>
          <p:spPr bwMode="auto">
            <a:xfrm>
              <a:off x="839" y="2976"/>
              <a:ext cx="363" cy="409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1850" name="AutoShape 58"/>
          <p:cNvSpPr>
            <a:spLocks noChangeArrowheads="1"/>
          </p:cNvSpPr>
          <p:nvPr/>
        </p:nvSpPr>
        <p:spPr bwMode="auto">
          <a:xfrm>
            <a:off x="3636961" y="4435577"/>
            <a:ext cx="792163" cy="215900"/>
          </a:xfrm>
          <a:prstGeom prst="rightArrow">
            <a:avLst>
              <a:gd name="adj1" fmla="val 50000"/>
              <a:gd name="adj2" fmla="val 91728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>
            <a:off x="5953125" y="1047175"/>
            <a:ext cx="2768623" cy="2087562"/>
            <a:chOff x="5953125" y="1141413"/>
            <a:chExt cx="2768623" cy="2087562"/>
          </a:xfrm>
        </p:grpSpPr>
        <p:sp>
          <p:nvSpPr>
            <p:cNvPr id="161889" name="Line 97"/>
            <p:cNvSpPr>
              <a:spLocks noChangeShapeType="1"/>
            </p:cNvSpPr>
            <p:nvPr/>
          </p:nvSpPr>
          <p:spPr bwMode="auto">
            <a:xfrm>
              <a:off x="5953125" y="1141413"/>
              <a:ext cx="2087563" cy="2087562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61890" name="Text Box 98"/>
            <p:cNvSpPr txBox="1">
              <a:spLocks noChangeArrowheads="1"/>
            </p:cNvSpPr>
            <p:nvPr/>
          </p:nvSpPr>
          <p:spPr bwMode="auto">
            <a:xfrm>
              <a:off x="7858148" y="2817811"/>
              <a:ext cx="863600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对称</a:t>
              </a: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5951569" y="3584677"/>
            <a:ext cx="3128955" cy="2087563"/>
            <a:chOff x="5951569" y="3783029"/>
            <a:chExt cx="3128955" cy="2087563"/>
          </a:xfrm>
        </p:grpSpPr>
        <p:sp>
          <p:nvSpPr>
            <p:cNvPr id="161887" name="Line 95"/>
            <p:cNvSpPr>
              <a:spLocks noChangeShapeType="1"/>
            </p:cNvSpPr>
            <p:nvPr/>
          </p:nvSpPr>
          <p:spPr bwMode="auto">
            <a:xfrm>
              <a:off x="5951569" y="3783029"/>
              <a:ext cx="2087563" cy="2087563"/>
            </a:xfrm>
            <a:prstGeom prst="line">
              <a:avLst/>
            </a:prstGeom>
            <a:noFill/>
            <a:ln w="38100" cap="rnd">
              <a:solidFill>
                <a:srgbClr val="FF3300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891" name="Text Box 99"/>
            <p:cNvSpPr txBox="1">
              <a:spLocks noChangeArrowheads="1"/>
            </p:cNvSpPr>
            <p:nvPr/>
          </p:nvSpPr>
          <p:spPr bwMode="auto">
            <a:xfrm>
              <a:off x="8001024" y="5461017"/>
              <a:ext cx="1079500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不对称</a:t>
              </a:r>
            </a:p>
          </p:txBody>
        </p:sp>
      </p:grpSp>
      <p:sp>
        <p:nvSpPr>
          <p:cNvPr id="161892" name="Text Box 100"/>
          <p:cNvSpPr txBox="1">
            <a:spLocks noChangeArrowheads="1"/>
          </p:cNvSpPr>
          <p:nvPr/>
        </p:nvSpPr>
        <p:spPr bwMode="auto">
          <a:xfrm>
            <a:off x="611188" y="260350"/>
            <a:ext cx="2532052" cy="457200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邻接矩阵演示</a:t>
            </a:r>
          </a:p>
        </p:txBody>
      </p:sp>
      <p:grpSp>
        <p:nvGrpSpPr>
          <p:cNvPr id="64" name="组合 63"/>
          <p:cNvGrpSpPr/>
          <p:nvPr/>
        </p:nvGrpSpPr>
        <p:grpSpPr>
          <a:xfrm>
            <a:off x="4643438" y="548680"/>
            <a:ext cx="3312342" cy="2286810"/>
            <a:chOff x="2285984" y="3000372"/>
            <a:chExt cx="3312342" cy="2286810"/>
          </a:xfrm>
        </p:grpSpPr>
        <p:sp>
          <p:nvSpPr>
            <p:cNvPr id="65" name="TextBox 64"/>
            <p:cNvSpPr txBox="1"/>
            <p:nvPr/>
          </p:nvSpPr>
          <p:spPr>
            <a:xfrm>
              <a:off x="2285984" y="4143380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dirty="0" err="1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=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13394" y="3500439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 0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713394" y="383560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1    0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 0</a:t>
              </a:r>
              <a:endParaRPr lang="zh-CN" altLang="en-US" sz="2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13394" y="419279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 0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13394" y="4549981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</a:rPr>
                <a:t>1    1    1</a:t>
              </a:r>
              <a:r>
                <a:rPr lang="en-US" altLang="zh-CN" sz="2000" dirty="0"/>
                <a:t>    0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13394" y="4907173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 0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1    1</a:t>
              </a:r>
              <a:r>
                <a:rPr lang="en-US" altLang="zh-CN" sz="2000" dirty="0"/>
                <a:t>    0</a:t>
              </a:r>
              <a:endParaRPr lang="zh-CN" altLang="en-US" sz="2000" dirty="0"/>
            </a:p>
          </p:txBody>
        </p:sp>
        <p:cxnSp>
          <p:nvCxnSpPr>
            <p:cNvPr id="71" name="直接连接符 70"/>
            <p:cNvCxnSpPr/>
            <p:nvPr/>
          </p:nvCxnSpPr>
          <p:spPr>
            <a:xfrm rot="5400000">
              <a:off x="2525698" y="4357694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3454392" y="34290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3454392" y="52848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rot="5400000">
              <a:off x="4668838" y="4357694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454656" y="34290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454656" y="52848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928926" y="352583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C00000"/>
                  </a:solidFill>
                </a:rPr>
                <a:t>0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28926" y="383222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C00000"/>
                  </a:solidFill>
                </a:rPr>
                <a:t>1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8926" y="419279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C00000"/>
                  </a:solidFill>
                </a:rPr>
                <a:t>2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928926" y="454998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C00000"/>
                  </a:solidFill>
                </a:rPr>
                <a:t>3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928926" y="490717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C00000"/>
                  </a:solidFill>
                </a:rPr>
                <a:t>4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714744" y="300037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C00000"/>
                  </a:solidFill>
                </a:rPr>
                <a:t>0    1    2    3    4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4643438" y="3140968"/>
            <a:ext cx="3322691" cy="2286810"/>
            <a:chOff x="2275635" y="3000372"/>
            <a:chExt cx="3322691" cy="2286810"/>
          </a:xfrm>
        </p:grpSpPr>
        <p:sp>
          <p:nvSpPr>
            <p:cNvPr id="84" name="TextBox 83"/>
            <p:cNvSpPr txBox="1"/>
            <p:nvPr/>
          </p:nvSpPr>
          <p:spPr>
            <a:xfrm>
              <a:off x="2275635" y="4143380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dirty="0" err="1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=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713394" y="3500439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 0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 0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713394" y="383560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0    0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 0</a:t>
              </a:r>
              <a:endParaRPr lang="zh-CN" altLang="en-US" sz="20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713394" y="419279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/>
                <a:t>0    0    0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13394" y="4549981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0000FF"/>
                  </a:solidFill>
                </a:rPr>
                <a:t>0    0    0    </a:t>
              </a:r>
              <a:r>
                <a:rPr lang="en-US" altLang="zh-CN" sz="2000" dirty="0"/>
                <a:t>0    0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713394" y="4907173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/>
                <a:t>    0    0</a:t>
              </a:r>
              <a:r>
                <a:rPr lang="en-US" altLang="zh-CN" sz="2000" dirty="0">
                  <a:solidFill>
                    <a:srgbClr val="FF0000"/>
                  </a:solidFill>
                </a:rPr>
                <a:t>    1</a:t>
              </a:r>
              <a:r>
                <a:rPr lang="en-US" altLang="zh-CN" sz="2000" dirty="0"/>
                <a:t>    0</a:t>
              </a:r>
              <a:endParaRPr lang="zh-CN" altLang="en-US" sz="2000" dirty="0"/>
            </a:p>
          </p:txBody>
        </p:sp>
        <p:cxnSp>
          <p:nvCxnSpPr>
            <p:cNvPr id="90" name="直接连接符 89"/>
            <p:cNvCxnSpPr/>
            <p:nvPr/>
          </p:nvCxnSpPr>
          <p:spPr>
            <a:xfrm rot="5400000">
              <a:off x="2525698" y="4357694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3454392" y="34290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3454392" y="52848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rot="5400000">
              <a:off x="4668838" y="4357694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5454656" y="34290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5454656" y="52848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2928926" y="352583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C00000"/>
                  </a:solidFill>
                </a:rPr>
                <a:t>0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928926" y="383222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C00000"/>
                  </a:solidFill>
                </a:rPr>
                <a:t>1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928926" y="419279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C00000"/>
                  </a:solidFill>
                </a:rPr>
                <a:t>2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928926" y="454998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C00000"/>
                  </a:solidFill>
                </a:rPr>
                <a:t>3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28926" y="490717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C00000"/>
                  </a:solidFill>
                </a:rPr>
                <a:t>4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14744" y="300037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C00000"/>
                  </a:solidFill>
                </a:rPr>
                <a:t>0    1    2    3    4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04" name="TextBox 2">
            <a:extLst>
              <a:ext uri="{FF2B5EF4-FFF2-40B4-BE49-F238E27FC236}">
                <a16:creationId xmlns:a16="http://schemas.microsoft.com/office/drawing/2014/main" xmlns="" id="{EEBE4B0F-4AC0-459B-9DCF-83DB5F6A0229}"/>
              </a:ext>
            </a:extLst>
          </p:cNvPr>
          <p:cNvSpPr txBox="1"/>
          <p:nvPr/>
        </p:nvSpPr>
        <p:spPr>
          <a:xfrm>
            <a:off x="785786" y="5733256"/>
            <a:ext cx="5857916" cy="1115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一个图的邻接矩阵表示是唯一的。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特别适合于稠密图的存储 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O(</a:t>
            </a:r>
            <a:r>
              <a:rPr kumimoji="1" lang="en-US" altLang="zh-CN" sz="2000" i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</a:t>
            </a:r>
            <a:r>
              <a:rPr kumimoji="1" lang="en-US" altLang="zh-CN" sz="2000" baseline="30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en-US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 </a:t>
            </a:r>
            <a:r>
              <a:rPr kumimoji="1" lang="zh-CN" altLang="en-US" sz="200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xmlns="" id="{CCA5E5CA-2D46-4709-B1A5-CEF5B02C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49" grpId="0" animBg="1"/>
      <p:bldP spid="16185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95289" y="908050"/>
            <a:ext cx="6105537" cy="4234594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&lt;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最大顶点个数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	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no;	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顶点编号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InfoType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info;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顶点其他信息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VertexType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图的定义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edges[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邻接矩阵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顶点数，边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VertexType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vexs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存放顶点信息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MatGraph;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6264275" cy="43088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图的邻接矩阵存储类型定义如下：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643702" y="1785926"/>
            <a:ext cx="1500198" cy="1285884"/>
            <a:chOff x="6643702" y="1785926"/>
            <a:chExt cx="1500198" cy="1285884"/>
          </a:xfrm>
        </p:grpSpPr>
        <p:sp>
          <p:nvSpPr>
            <p:cNvPr id="4" name="TextBox 3"/>
            <p:cNvSpPr txBox="1"/>
            <p:nvPr/>
          </p:nvSpPr>
          <p:spPr>
            <a:xfrm>
              <a:off x="6858016" y="2071678"/>
              <a:ext cx="12858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声明顶点的类型</a:t>
              </a:r>
            </a:p>
          </p:txBody>
        </p:sp>
        <p:sp>
          <p:nvSpPr>
            <p:cNvPr id="5" name="右大括号 4"/>
            <p:cNvSpPr/>
            <p:nvPr/>
          </p:nvSpPr>
          <p:spPr>
            <a:xfrm>
              <a:off x="6643702" y="1785926"/>
              <a:ext cx="214314" cy="1285884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643702" y="3286124"/>
            <a:ext cx="1785950" cy="1571636"/>
            <a:chOff x="6643702" y="3286124"/>
            <a:chExt cx="1785950" cy="1571636"/>
          </a:xfrm>
        </p:grpSpPr>
        <p:sp>
          <p:nvSpPr>
            <p:cNvPr id="6" name="TextBox 5"/>
            <p:cNvSpPr txBox="1"/>
            <p:nvPr/>
          </p:nvSpPr>
          <p:spPr>
            <a:xfrm>
              <a:off x="6786578" y="3857628"/>
              <a:ext cx="1643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声明的邻接矩阵类型</a:t>
              </a:r>
              <a:endParaRPr lang="zh-CN" altLang="en-US" sz="2000" dirty="0"/>
            </a:p>
          </p:txBody>
        </p:sp>
        <p:sp>
          <p:nvSpPr>
            <p:cNvPr id="7" name="右大括号 6"/>
            <p:cNvSpPr/>
            <p:nvPr/>
          </p:nvSpPr>
          <p:spPr>
            <a:xfrm>
              <a:off x="6643702" y="3286124"/>
              <a:ext cx="142876" cy="1571636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xmlns="" id="{34FF6910-30CB-4575-B632-5D9C0A50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68313" y="1196975"/>
            <a:ext cx="83629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每个顶点</a:t>
            </a:r>
            <a:r>
              <a:rPr kumimoji="1" lang="en-US" altLang="zh-CN" sz="22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建立一个单链表，将顶点</a:t>
            </a:r>
            <a:r>
              <a:rPr kumimoji="1" lang="en-US" altLang="zh-CN" sz="22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的所有邻接点链起来。</a:t>
            </a:r>
            <a:endParaRPr kumimoji="1" lang="zh-CN" altLang="en-US" sz="2200" dirty="0">
              <a:solidFill>
                <a:srgbClr val="0A0A0E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2558" name="Text Box 30" descr="画布"/>
          <p:cNvSpPr txBox="1">
            <a:spLocks noChangeArrowheads="1"/>
          </p:cNvSpPr>
          <p:nvPr/>
        </p:nvSpPr>
        <p:spPr bwMode="auto">
          <a:xfrm>
            <a:off x="539750" y="404813"/>
            <a:ext cx="4103688" cy="519112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8.2.2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邻接表存储方法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357158" y="2643182"/>
            <a:ext cx="2089150" cy="2017713"/>
            <a:chOff x="657" y="662"/>
            <a:chExt cx="1316" cy="1271"/>
          </a:xfrm>
        </p:grpSpPr>
        <p:sp>
          <p:nvSpPr>
            <p:cNvPr id="8" name="Oval 60"/>
            <p:cNvSpPr>
              <a:spLocks noChangeArrowheads="1"/>
            </p:cNvSpPr>
            <p:nvPr/>
          </p:nvSpPr>
          <p:spPr bwMode="auto">
            <a:xfrm>
              <a:off x="1202" y="662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" name="Oval 61"/>
            <p:cNvSpPr>
              <a:spLocks noChangeArrowheads="1"/>
            </p:cNvSpPr>
            <p:nvPr/>
          </p:nvSpPr>
          <p:spPr bwMode="auto">
            <a:xfrm>
              <a:off x="1202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0" name="Oval 62"/>
            <p:cNvSpPr>
              <a:spLocks noChangeArrowheads="1"/>
            </p:cNvSpPr>
            <p:nvPr/>
          </p:nvSpPr>
          <p:spPr bwMode="auto">
            <a:xfrm>
              <a:off x="657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1" name="Oval 63"/>
            <p:cNvSpPr>
              <a:spLocks noChangeArrowheads="1"/>
            </p:cNvSpPr>
            <p:nvPr/>
          </p:nvSpPr>
          <p:spPr bwMode="auto">
            <a:xfrm>
              <a:off x="1746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2" name="Oval 64"/>
            <p:cNvSpPr>
              <a:spLocks noChangeArrowheads="1"/>
            </p:cNvSpPr>
            <p:nvPr/>
          </p:nvSpPr>
          <p:spPr bwMode="auto">
            <a:xfrm>
              <a:off x="1202" y="1706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3" name="Line 65"/>
            <p:cNvSpPr>
              <a:spLocks noChangeShapeType="1"/>
            </p:cNvSpPr>
            <p:nvPr/>
          </p:nvSpPr>
          <p:spPr bwMode="auto">
            <a:xfrm flipH="1">
              <a:off x="793" y="798"/>
              <a:ext cx="409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66"/>
            <p:cNvSpPr>
              <a:spLocks noChangeShapeType="1"/>
            </p:cNvSpPr>
            <p:nvPr/>
          </p:nvSpPr>
          <p:spPr bwMode="auto">
            <a:xfrm>
              <a:off x="1429" y="798"/>
              <a:ext cx="408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67"/>
            <p:cNvSpPr>
              <a:spLocks noChangeShapeType="1"/>
            </p:cNvSpPr>
            <p:nvPr/>
          </p:nvSpPr>
          <p:spPr bwMode="auto">
            <a:xfrm>
              <a:off x="884" y="1327"/>
              <a:ext cx="318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Freeform 68"/>
            <p:cNvSpPr>
              <a:spLocks/>
            </p:cNvSpPr>
            <p:nvPr/>
          </p:nvSpPr>
          <p:spPr bwMode="auto">
            <a:xfrm>
              <a:off x="1421" y="1322"/>
              <a:ext cx="32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Freeform 69"/>
            <p:cNvSpPr>
              <a:spLocks/>
            </p:cNvSpPr>
            <p:nvPr/>
          </p:nvSpPr>
          <p:spPr bwMode="auto">
            <a:xfrm>
              <a:off x="1312" y="889"/>
              <a:ext cx="4" cy="3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Line 70"/>
            <p:cNvSpPr>
              <a:spLocks noChangeShapeType="1"/>
            </p:cNvSpPr>
            <p:nvPr/>
          </p:nvSpPr>
          <p:spPr bwMode="auto">
            <a:xfrm>
              <a:off x="793" y="1433"/>
              <a:ext cx="409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71"/>
            <p:cNvSpPr>
              <a:spLocks noChangeShapeType="1"/>
            </p:cNvSpPr>
            <p:nvPr/>
          </p:nvSpPr>
          <p:spPr bwMode="auto">
            <a:xfrm>
              <a:off x="1316" y="1433"/>
              <a:ext cx="0" cy="27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Line 72"/>
            <p:cNvSpPr>
              <a:spLocks noChangeShapeType="1"/>
            </p:cNvSpPr>
            <p:nvPr/>
          </p:nvSpPr>
          <p:spPr bwMode="auto">
            <a:xfrm flipH="1">
              <a:off x="1429" y="1433"/>
              <a:ext cx="408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714612" y="2357430"/>
            <a:ext cx="4786346" cy="646331"/>
            <a:chOff x="2714612" y="2357430"/>
            <a:chExt cx="4786346" cy="646331"/>
          </a:xfrm>
        </p:grpSpPr>
        <p:sp>
          <p:nvSpPr>
            <p:cNvPr id="21" name="矩形 20"/>
            <p:cNvSpPr/>
            <p:nvPr/>
          </p:nvSpPr>
          <p:spPr bwMode="auto">
            <a:xfrm>
              <a:off x="4071934" y="249381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4643438" y="249381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5286380" y="249381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5857884" y="249381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6500826" y="249381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7072330" y="249381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4857752" y="267478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6072198" y="268272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714612" y="2357430"/>
              <a:ext cx="11430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顶点</a:t>
              </a:r>
              <a:r>
                <a:rPr lang="en-US" altLang="zh-CN" sz="18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的单链表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714612" y="3078304"/>
            <a:ext cx="4786346" cy="646331"/>
            <a:chOff x="2714612" y="3078304"/>
            <a:chExt cx="4786346" cy="646331"/>
          </a:xfrm>
        </p:grpSpPr>
        <p:sp>
          <p:nvSpPr>
            <p:cNvPr id="30" name="矩形 29"/>
            <p:cNvSpPr/>
            <p:nvPr/>
          </p:nvSpPr>
          <p:spPr bwMode="auto">
            <a:xfrm>
              <a:off x="4071934" y="3214686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4643438" y="3214686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5286380" y="3214686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5857884" y="3214686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6500826" y="3214686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7072330" y="3214686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4857752" y="339566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6072198" y="340360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714612" y="3078304"/>
              <a:ext cx="11430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顶点</a:t>
              </a:r>
              <a:r>
                <a:rPr lang="en-US" altLang="zh-CN" sz="18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的单链表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714612" y="3864122"/>
            <a:ext cx="4786346" cy="646331"/>
            <a:chOff x="2714612" y="3864122"/>
            <a:chExt cx="4786346" cy="646331"/>
          </a:xfrm>
        </p:grpSpPr>
        <p:sp>
          <p:nvSpPr>
            <p:cNvPr id="39" name="矩形 38"/>
            <p:cNvSpPr/>
            <p:nvPr/>
          </p:nvSpPr>
          <p:spPr bwMode="auto">
            <a:xfrm>
              <a:off x="4071934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464343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5286380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5857884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6500826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7072330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4857752" y="418148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6072198" y="418941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714612" y="3864122"/>
              <a:ext cx="11430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顶点</a:t>
              </a:r>
              <a:r>
                <a:rPr lang="en-US" altLang="zh-CN" sz="18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的单链表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714612" y="5357826"/>
            <a:ext cx="4786346" cy="646331"/>
            <a:chOff x="2714612" y="5357826"/>
            <a:chExt cx="4786346" cy="646331"/>
          </a:xfrm>
        </p:grpSpPr>
        <p:sp>
          <p:nvSpPr>
            <p:cNvPr id="57" name="矩形 56"/>
            <p:cNvSpPr/>
            <p:nvPr/>
          </p:nvSpPr>
          <p:spPr bwMode="auto">
            <a:xfrm>
              <a:off x="4071934" y="549420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4643438" y="549420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5286380" y="549420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5857884" y="549420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6500826" y="549420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7072330" y="549420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63" name="直接箭头连接符 62"/>
            <p:cNvCxnSpPr/>
            <p:nvPr/>
          </p:nvCxnSpPr>
          <p:spPr>
            <a:xfrm>
              <a:off x="4857752" y="567518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>
              <a:off x="6072198" y="568312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714612" y="5357826"/>
              <a:ext cx="11430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顶点</a:t>
              </a:r>
              <a:r>
                <a:rPr lang="en-US" altLang="zh-CN" sz="18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的单链表</a:t>
              </a: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2714612" y="4649940"/>
            <a:ext cx="6072230" cy="646331"/>
            <a:chOff x="2714612" y="4649940"/>
            <a:chExt cx="6072230" cy="646331"/>
          </a:xfrm>
        </p:grpSpPr>
        <p:sp>
          <p:nvSpPr>
            <p:cNvPr id="48" name="矩形 47"/>
            <p:cNvSpPr/>
            <p:nvPr/>
          </p:nvSpPr>
          <p:spPr bwMode="auto">
            <a:xfrm>
              <a:off x="4071934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4643438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5286380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5857884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6500826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7072330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>
            <a:xfrm>
              <a:off x="4857752" y="496729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6072198" y="497523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714612" y="4649940"/>
              <a:ext cx="11430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顶点</a:t>
              </a:r>
              <a:r>
                <a:rPr lang="en-US" altLang="zh-CN" sz="18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的单链表</a:t>
              </a: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7786710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8358214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7358082" y="497523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灯片编号占位符 74">
            <a:extLst>
              <a:ext uri="{FF2B5EF4-FFF2-40B4-BE49-F238E27FC236}">
                <a16:creationId xmlns:a16="http://schemas.microsoft.com/office/drawing/2014/main" xmlns="" id="{5CC9E3D1-2A9A-4179-B9C6-559EC8A8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57158" y="357166"/>
            <a:ext cx="835824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每个单链表上添加一个表头结点（表示顶点信息）。并将所有表头结点构成一个数组，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下标为</a:t>
            </a:r>
            <a:r>
              <a:rPr kumimoji="1" lang="en-US" altLang="zh-CN" sz="22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的元素表示顶点</a:t>
            </a:r>
            <a:r>
              <a:rPr kumimoji="1" lang="en-US" altLang="zh-CN" sz="22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的表头结点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2200" dirty="0">
              <a:solidFill>
                <a:srgbClr val="0A0A0E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339710" y="2428868"/>
            <a:ext cx="2089150" cy="2017713"/>
            <a:chOff x="657" y="662"/>
            <a:chExt cx="1316" cy="1271"/>
          </a:xfrm>
        </p:grpSpPr>
        <p:sp>
          <p:nvSpPr>
            <p:cNvPr id="8" name="Oval 60"/>
            <p:cNvSpPr>
              <a:spLocks noChangeArrowheads="1"/>
            </p:cNvSpPr>
            <p:nvPr/>
          </p:nvSpPr>
          <p:spPr bwMode="auto">
            <a:xfrm>
              <a:off x="1202" y="662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" name="Oval 61"/>
            <p:cNvSpPr>
              <a:spLocks noChangeArrowheads="1"/>
            </p:cNvSpPr>
            <p:nvPr/>
          </p:nvSpPr>
          <p:spPr bwMode="auto">
            <a:xfrm>
              <a:off x="1202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0" name="Oval 62"/>
            <p:cNvSpPr>
              <a:spLocks noChangeArrowheads="1"/>
            </p:cNvSpPr>
            <p:nvPr/>
          </p:nvSpPr>
          <p:spPr bwMode="auto">
            <a:xfrm>
              <a:off x="657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1" name="Oval 63"/>
            <p:cNvSpPr>
              <a:spLocks noChangeArrowheads="1"/>
            </p:cNvSpPr>
            <p:nvPr/>
          </p:nvSpPr>
          <p:spPr bwMode="auto">
            <a:xfrm>
              <a:off x="1746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2" name="Oval 64"/>
            <p:cNvSpPr>
              <a:spLocks noChangeArrowheads="1"/>
            </p:cNvSpPr>
            <p:nvPr/>
          </p:nvSpPr>
          <p:spPr bwMode="auto">
            <a:xfrm>
              <a:off x="1202" y="1706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3" name="Line 65"/>
            <p:cNvSpPr>
              <a:spLocks noChangeShapeType="1"/>
            </p:cNvSpPr>
            <p:nvPr/>
          </p:nvSpPr>
          <p:spPr bwMode="auto">
            <a:xfrm flipH="1">
              <a:off x="793" y="798"/>
              <a:ext cx="409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66"/>
            <p:cNvSpPr>
              <a:spLocks noChangeShapeType="1"/>
            </p:cNvSpPr>
            <p:nvPr/>
          </p:nvSpPr>
          <p:spPr bwMode="auto">
            <a:xfrm>
              <a:off x="1429" y="798"/>
              <a:ext cx="408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67"/>
            <p:cNvSpPr>
              <a:spLocks noChangeShapeType="1"/>
            </p:cNvSpPr>
            <p:nvPr/>
          </p:nvSpPr>
          <p:spPr bwMode="auto">
            <a:xfrm>
              <a:off x="884" y="1327"/>
              <a:ext cx="318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Freeform 68"/>
            <p:cNvSpPr>
              <a:spLocks/>
            </p:cNvSpPr>
            <p:nvPr/>
          </p:nvSpPr>
          <p:spPr bwMode="auto">
            <a:xfrm>
              <a:off x="1421" y="1322"/>
              <a:ext cx="32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Freeform 69"/>
            <p:cNvSpPr>
              <a:spLocks/>
            </p:cNvSpPr>
            <p:nvPr/>
          </p:nvSpPr>
          <p:spPr bwMode="auto">
            <a:xfrm>
              <a:off x="1312" y="889"/>
              <a:ext cx="4" cy="3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Line 70"/>
            <p:cNvSpPr>
              <a:spLocks noChangeShapeType="1"/>
            </p:cNvSpPr>
            <p:nvPr/>
          </p:nvSpPr>
          <p:spPr bwMode="auto">
            <a:xfrm>
              <a:off x="793" y="1433"/>
              <a:ext cx="409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71"/>
            <p:cNvSpPr>
              <a:spLocks noChangeShapeType="1"/>
            </p:cNvSpPr>
            <p:nvPr/>
          </p:nvSpPr>
          <p:spPr bwMode="auto">
            <a:xfrm>
              <a:off x="1316" y="1433"/>
              <a:ext cx="0" cy="27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Line 72"/>
            <p:cNvSpPr>
              <a:spLocks noChangeShapeType="1"/>
            </p:cNvSpPr>
            <p:nvPr/>
          </p:nvSpPr>
          <p:spPr bwMode="auto">
            <a:xfrm flipH="1">
              <a:off x="1429" y="1433"/>
              <a:ext cx="408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286248" y="2071678"/>
            <a:ext cx="3429024" cy="357190"/>
            <a:chOff x="4286248" y="2071678"/>
            <a:chExt cx="3429024" cy="357190"/>
          </a:xfrm>
        </p:grpSpPr>
        <p:sp>
          <p:nvSpPr>
            <p:cNvPr id="22" name="矩形 21"/>
            <p:cNvSpPr/>
            <p:nvPr/>
          </p:nvSpPr>
          <p:spPr bwMode="auto">
            <a:xfrm>
              <a:off x="4286248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4857752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5500694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6072198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6715140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7286644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5072066" y="225265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6286512" y="226059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4286248" y="2714620"/>
            <a:ext cx="3429024" cy="357190"/>
            <a:chOff x="4286248" y="2792552"/>
            <a:chExt cx="3429024" cy="357190"/>
          </a:xfrm>
        </p:grpSpPr>
        <p:sp>
          <p:nvSpPr>
            <p:cNvPr id="32" name="矩形 31"/>
            <p:cNvSpPr/>
            <p:nvPr/>
          </p:nvSpPr>
          <p:spPr bwMode="auto">
            <a:xfrm>
              <a:off x="4286248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4857752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5500694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6072198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6715140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7286644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5072066" y="297352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6286512" y="298146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4286248" y="3378200"/>
            <a:ext cx="3429024" cy="357190"/>
            <a:chOff x="4286248" y="3578370"/>
            <a:chExt cx="3429024" cy="357190"/>
          </a:xfrm>
        </p:grpSpPr>
        <p:sp>
          <p:nvSpPr>
            <p:cNvPr id="42" name="矩形 41"/>
            <p:cNvSpPr/>
            <p:nvPr/>
          </p:nvSpPr>
          <p:spPr bwMode="auto">
            <a:xfrm>
              <a:off x="4286248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4857752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5500694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6072198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6715140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7286644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48" name="直接箭头连接符 47"/>
            <p:cNvCxnSpPr/>
            <p:nvPr/>
          </p:nvCxnSpPr>
          <p:spPr>
            <a:xfrm>
              <a:off x="5072066" y="375934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6286512" y="376728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4286248" y="4643446"/>
            <a:ext cx="3429024" cy="357190"/>
            <a:chOff x="4286248" y="5072074"/>
            <a:chExt cx="3429024" cy="357190"/>
          </a:xfrm>
        </p:grpSpPr>
        <p:sp>
          <p:nvSpPr>
            <p:cNvPr id="52" name="矩形 51"/>
            <p:cNvSpPr/>
            <p:nvPr/>
          </p:nvSpPr>
          <p:spPr bwMode="auto">
            <a:xfrm>
              <a:off x="4286248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4857752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5500694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6072198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6715140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7286644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5072066" y="525305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6286512" y="526098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/>
        </p:nvGrpSpPr>
        <p:grpSpPr>
          <a:xfrm>
            <a:off x="4286248" y="4000504"/>
            <a:ext cx="4714908" cy="357190"/>
            <a:chOff x="4286248" y="4364188"/>
            <a:chExt cx="4714908" cy="357190"/>
          </a:xfrm>
        </p:grpSpPr>
        <p:sp>
          <p:nvSpPr>
            <p:cNvPr id="62" name="矩形 61"/>
            <p:cNvSpPr/>
            <p:nvPr/>
          </p:nvSpPr>
          <p:spPr bwMode="auto">
            <a:xfrm>
              <a:off x="4286248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4857752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5500694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6072198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6715140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7286644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5072066" y="454516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6286512" y="455310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 bwMode="auto">
            <a:xfrm>
              <a:off x="8001024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8572528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73" name="直接箭头连接符 72"/>
            <p:cNvCxnSpPr/>
            <p:nvPr/>
          </p:nvCxnSpPr>
          <p:spPr>
            <a:xfrm>
              <a:off x="7572396" y="455310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组合 99"/>
          <p:cNvGrpSpPr/>
          <p:nvPr/>
        </p:nvGrpSpPr>
        <p:grpSpPr>
          <a:xfrm>
            <a:off x="2571736" y="1928802"/>
            <a:ext cx="1714512" cy="3214710"/>
            <a:chOff x="2571736" y="1928802"/>
            <a:chExt cx="1714512" cy="3214710"/>
          </a:xfrm>
        </p:grpSpPr>
        <p:sp>
          <p:nvSpPr>
            <p:cNvPr id="79" name="矩形 78"/>
            <p:cNvSpPr/>
            <p:nvPr/>
          </p:nvSpPr>
          <p:spPr bwMode="auto">
            <a:xfrm>
              <a:off x="2954326" y="192880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3525830" y="192880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71736" y="209707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3" name="直接箭头连接符 82"/>
            <p:cNvCxnSpPr/>
            <p:nvPr/>
          </p:nvCxnSpPr>
          <p:spPr>
            <a:xfrm>
              <a:off x="3714744" y="226535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矩形 83"/>
            <p:cNvSpPr/>
            <p:nvPr/>
          </p:nvSpPr>
          <p:spPr bwMode="auto">
            <a:xfrm>
              <a:off x="2954326" y="257174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3525830" y="257174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571736" y="274002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7" name="直接箭头连接符 86"/>
            <p:cNvCxnSpPr/>
            <p:nvPr/>
          </p:nvCxnSpPr>
          <p:spPr>
            <a:xfrm>
              <a:off x="3714744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/>
            <p:cNvSpPr/>
            <p:nvPr/>
          </p:nvSpPr>
          <p:spPr bwMode="auto">
            <a:xfrm>
              <a:off x="2954326" y="3214686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3525830" y="3214686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571736" y="338296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1" name="直接箭头连接符 90"/>
            <p:cNvCxnSpPr/>
            <p:nvPr/>
          </p:nvCxnSpPr>
          <p:spPr>
            <a:xfrm>
              <a:off x="3714744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 bwMode="auto">
            <a:xfrm>
              <a:off x="2954326" y="3857628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3525830" y="3857628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71736" y="402590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5" name="直接箭头连接符 94"/>
            <p:cNvCxnSpPr/>
            <p:nvPr/>
          </p:nvCxnSpPr>
          <p:spPr>
            <a:xfrm>
              <a:off x="3714744" y="4194180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 bwMode="auto">
            <a:xfrm>
              <a:off x="2954326" y="4500570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3525830" y="4500570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571736" y="46688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9" name="直接箭头连接符 98"/>
            <p:cNvCxnSpPr/>
            <p:nvPr/>
          </p:nvCxnSpPr>
          <p:spPr>
            <a:xfrm>
              <a:off x="3714744" y="4837122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灯片编号占位符 49">
            <a:extLst>
              <a:ext uri="{FF2B5EF4-FFF2-40B4-BE49-F238E27FC236}">
                <a16:creationId xmlns:a16="http://schemas.microsoft.com/office/drawing/2014/main" xmlns="" id="{50C17F58-1546-4849-909B-DFA2E192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2004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85720" y="428604"/>
            <a:ext cx="850112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图的邻接表存储方法是一种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顺序分配与链式分配相结合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的存储方法。　</a:t>
            </a:r>
            <a:endParaRPr kumimoji="1" lang="zh-CN" altLang="en-US" sz="2200" dirty="0">
              <a:solidFill>
                <a:srgbClr val="0A0A0E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4071934" y="1357298"/>
            <a:ext cx="3429024" cy="357190"/>
            <a:chOff x="4286248" y="2071678"/>
            <a:chExt cx="3429024" cy="357190"/>
          </a:xfrm>
        </p:grpSpPr>
        <p:sp>
          <p:nvSpPr>
            <p:cNvPr id="7" name="矩形 6"/>
            <p:cNvSpPr/>
            <p:nvPr/>
          </p:nvSpPr>
          <p:spPr bwMode="auto">
            <a:xfrm>
              <a:off x="4286248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4857752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5500694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6072198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6715140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7286644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5072066" y="225265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6286512" y="226059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14"/>
          <p:cNvGrpSpPr/>
          <p:nvPr/>
        </p:nvGrpSpPr>
        <p:grpSpPr>
          <a:xfrm>
            <a:off x="4071934" y="2000240"/>
            <a:ext cx="3429024" cy="357190"/>
            <a:chOff x="4286248" y="2792552"/>
            <a:chExt cx="3429024" cy="357190"/>
          </a:xfrm>
        </p:grpSpPr>
        <p:sp>
          <p:nvSpPr>
            <p:cNvPr id="16" name="矩形 15"/>
            <p:cNvSpPr/>
            <p:nvPr/>
          </p:nvSpPr>
          <p:spPr bwMode="auto">
            <a:xfrm>
              <a:off x="4286248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857752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500694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6072198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6715140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7286644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5072066" y="297352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6286512" y="298146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组合 23"/>
          <p:cNvGrpSpPr/>
          <p:nvPr/>
        </p:nvGrpSpPr>
        <p:grpSpPr>
          <a:xfrm>
            <a:off x="4071934" y="2663820"/>
            <a:ext cx="3429024" cy="357190"/>
            <a:chOff x="4286248" y="3578370"/>
            <a:chExt cx="3429024" cy="357190"/>
          </a:xfrm>
        </p:grpSpPr>
        <p:sp>
          <p:nvSpPr>
            <p:cNvPr id="25" name="矩形 24"/>
            <p:cNvSpPr/>
            <p:nvPr/>
          </p:nvSpPr>
          <p:spPr bwMode="auto">
            <a:xfrm>
              <a:off x="4286248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4857752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5500694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6072198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6715140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7286644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5072066" y="375934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6286512" y="376728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组合 32"/>
          <p:cNvGrpSpPr/>
          <p:nvPr/>
        </p:nvGrpSpPr>
        <p:grpSpPr>
          <a:xfrm>
            <a:off x="4071934" y="3929066"/>
            <a:ext cx="3429024" cy="357190"/>
            <a:chOff x="4286248" y="5072074"/>
            <a:chExt cx="3429024" cy="357190"/>
          </a:xfrm>
        </p:grpSpPr>
        <p:sp>
          <p:nvSpPr>
            <p:cNvPr id="34" name="矩形 33"/>
            <p:cNvSpPr/>
            <p:nvPr/>
          </p:nvSpPr>
          <p:spPr bwMode="auto">
            <a:xfrm>
              <a:off x="4286248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4857752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5500694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6072198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6715140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7286644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40" name="直接箭头连接符 39"/>
            <p:cNvCxnSpPr/>
            <p:nvPr/>
          </p:nvCxnSpPr>
          <p:spPr>
            <a:xfrm>
              <a:off x="5072066" y="525305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6286512" y="526098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组合 41"/>
          <p:cNvGrpSpPr/>
          <p:nvPr/>
        </p:nvGrpSpPr>
        <p:grpSpPr>
          <a:xfrm>
            <a:off x="4071934" y="3286124"/>
            <a:ext cx="4714908" cy="357190"/>
            <a:chOff x="4286248" y="4364188"/>
            <a:chExt cx="4714908" cy="357190"/>
          </a:xfrm>
        </p:grpSpPr>
        <p:sp>
          <p:nvSpPr>
            <p:cNvPr id="43" name="矩形 42"/>
            <p:cNvSpPr/>
            <p:nvPr/>
          </p:nvSpPr>
          <p:spPr bwMode="auto">
            <a:xfrm>
              <a:off x="4286248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4857752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5500694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6072198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6715140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7286644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>
            <a:xfrm>
              <a:off x="5072066" y="454516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6286512" y="455310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 bwMode="auto">
            <a:xfrm>
              <a:off x="8001024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8572528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53" name="直接箭头连接符 52"/>
            <p:cNvCxnSpPr/>
            <p:nvPr/>
          </p:nvCxnSpPr>
          <p:spPr>
            <a:xfrm>
              <a:off x="7572396" y="455310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组合 53"/>
          <p:cNvGrpSpPr/>
          <p:nvPr/>
        </p:nvGrpSpPr>
        <p:grpSpPr>
          <a:xfrm>
            <a:off x="2357422" y="1214422"/>
            <a:ext cx="1714512" cy="3214710"/>
            <a:chOff x="2571736" y="1928802"/>
            <a:chExt cx="1714512" cy="3214710"/>
          </a:xfrm>
        </p:grpSpPr>
        <p:sp>
          <p:nvSpPr>
            <p:cNvPr id="55" name="矩形 54"/>
            <p:cNvSpPr/>
            <p:nvPr/>
          </p:nvSpPr>
          <p:spPr bwMode="auto">
            <a:xfrm>
              <a:off x="2954326" y="192880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3525830" y="192880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571736" y="209707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3714744" y="226535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 bwMode="auto">
            <a:xfrm>
              <a:off x="2954326" y="257174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3525830" y="257174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571736" y="274002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>
            <a:xfrm>
              <a:off x="3714744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 bwMode="auto">
            <a:xfrm>
              <a:off x="2954326" y="3214686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3525830" y="3214686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571736" y="338296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6" name="直接箭头连接符 65"/>
            <p:cNvCxnSpPr/>
            <p:nvPr/>
          </p:nvCxnSpPr>
          <p:spPr>
            <a:xfrm>
              <a:off x="3714744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 bwMode="auto">
            <a:xfrm>
              <a:off x="2954326" y="3857628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3525830" y="3857628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571736" y="402590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0" name="直接箭头连接符 69"/>
            <p:cNvCxnSpPr/>
            <p:nvPr/>
          </p:nvCxnSpPr>
          <p:spPr>
            <a:xfrm>
              <a:off x="3714744" y="4194180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 bwMode="auto">
            <a:xfrm>
              <a:off x="2954326" y="4500570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3525830" y="4500570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71736" y="46688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4" name="直接箭头连接符 73"/>
            <p:cNvCxnSpPr/>
            <p:nvPr/>
          </p:nvCxnSpPr>
          <p:spPr>
            <a:xfrm>
              <a:off x="3714744" y="4837122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76"/>
          <p:cNvGrpSpPr/>
          <p:nvPr/>
        </p:nvGrpSpPr>
        <p:grpSpPr>
          <a:xfrm>
            <a:off x="500034" y="2500306"/>
            <a:ext cx="1857388" cy="707886"/>
            <a:chOff x="500034" y="2500306"/>
            <a:chExt cx="1857388" cy="707886"/>
          </a:xfrm>
        </p:grpSpPr>
        <p:sp>
          <p:nvSpPr>
            <p:cNvPr id="75" name="TextBox 74"/>
            <p:cNvSpPr txBox="1"/>
            <p:nvPr/>
          </p:nvSpPr>
          <p:spPr>
            <a:xfrm>
              <a:off x="500034" y="2500306"/>
              <a:ext cx="10715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找顶点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的边</a:t>
              </a:r>
            </a:p>
          </p:txBody>
        </p:sp>
        <p:sp>
          <p:nvSpPr>
            <p:cNvPr id="76" name="右箭头 75"/>
            <p:cNvSpPr/>
            <p:nvPr/>
          </p:nvSpPr>
          <p:spPr bwMode="auto">
            <a:xfrm>
              <a:off x="1571604" y="2714620"/>
              <a:ext cx="785818" cy="193676"/>
            </a:xfrm>
            <a:prstGeom prst="right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86" name="直接箭头连接符 85"/>
          <p:cNvCxnSpPr/>
          <p:nvPr/>
        </p:nvCxnSpPr>
        <p:spPr>
          <a:xfrm rot="5400000" flipH="1" flipV="1">
            <a:off x="2821769" y="4750603"/>
            <a:ext cx="642942" cy="1428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rot="16200000" flipV="1">
            <a:off x="5607851" y="4536289"/>
            <a:ext cx="785818" cy="5715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92"/>
          <p:cNvGrpSpPr/>
          <p:nvPr/>
        </p:nvGrpSpPr>
        <p:grpSpPr>
          <a:xfrm>
            <a:off x="7572396" y="5286388"/>
            <a:ext cx="1357322" cy="707886"/>
            <a:chOff x="7572396" y="5143512"/>
            <a:chExt cx="1357322" cy="707886"/>
          </a:xfrm>
        </p:grpSpPr>
        <p:sp>
          <p:nvSpPr>
            <p:cNvPr id="89" name="TextBox 88"/>
            <p:cNvSpPr txBox="1"/>
            <p:nvPr/>
          </p:nvSpPr>
          <p:spPr>
            <a:xfrm>
              <a:off x="7858148" y="5143512"/>
              <a:ext cx="10715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边信息如权</a:t>
              </a:r>
            </a:p>
          </p:txBody>
        </p:sp>
        <p:cxnSp>
          <p:nvCxnSpPr>
            <p:cNvPr id="91" name="直接箭头连接符 90"/>
            <p:cNvCxnSpPr>
              <a:stCxn id="89" idx="1"/>
            </p:cNvCxnSpPr>
            <p:nvPr/>
          </p:nvCxnSpPr>
          <p:spPr>
            <a:xfrm rot="10800000" flipV="1">
              <a:off x="7572396" y="5497454"/>
              <a:ext cx="285752" cy="324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98"/>
          <p:cNvGrpSpPr/>
          <p:nvPr/>
        </p:nvGrpSpPr>
        <p:grpSpPr>
          <a:xfrm>
            <a:off x="1571604" y="5429264"/>
            <a:ext cx="2286016" cy="969354"/>
            <a:chOff x="1571604" y="5429264"/>
            <a:chExt cx="2286016" cy="969354"/>
          </a:xfrm>
        </p:grpSpPr>
        <p:sp>
          <p:nvSpPr>
            <p:cNvPr id="90" name="矩形 89"/>
            <p:cNvSpPr/>
            <p:nvPr/>
          </p:nvSpPr>
          <p:spPr bwMode="auto">
            <a:xfrm>
              <a:off x="1571604" y="5429264"/>
              <a:ext cx="1143008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data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2714612" y="5429264"/>
              <a:ext cx="1143008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firstarc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000232" y="6029286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头结点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4286248" y="5429264"/>
            <a:ext cx="3214710" cy="969354"/>
            <a:chOff x="4286248" y="5429264"/>
            <a:chExt cx="3214710" cy="969354"/>
          </a:xfrm>
        </p:grpSpPr>
        <p:sp>
          <p:nvSpPr>
            <p:cNvPr id="94" name="矩形 93"/>
            <p:cNvSpPr/>
            <p:nvPr/>
          </p:nvSpPr>
          <p:spPr bwMode="auto">
            <a:xfrm>
              <a:off x="4286248" y="5429264"/>
              <a:ext cx="1143008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adjvex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矩形 94"/>
            <p:cNvSpPr/>
            <p:nvPr/>
          </p:nvSpPr>
          <p:spPr bwMode="auto">
            <a:xfrm>
              <a:off x="5429256" y="5429264"/>
              <a:ext cx="1143008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nextarc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214942" y="6029286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边结点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6572264" y="5429264"/>
              <a:ext cx="928694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weight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785786" y="4714884"/>
            <a:ext cx="1714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两类结点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0" name="灯片编号占位符 109">
            <a:extLst>
              <a:ext uri="{FF2B5EF4-FFF2-40B4-BE49-F238E27FC236}">
                <a16:creationId xmlns:a16="http://schemas.microsoft.com/office/drawing/2014/main" xmlns="" id="{CF797C4C-7EF0-4566-88AE-DFBEF217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25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 120"/>
          <p:cNvGrpSpPr/>
          <p:nvPr/>
        </p:nvGrpSpPr>
        <p:grpSpPr>
          <a:xfrm>
            <a:off x="1571604" y="2571744"/>
            <a:ext cx="1382722" cy="2571768"/>
            <a:chOff x="1571604" y="2571744"/>
            <a:chExt cx="1382722" cy="2571768"/>
          </a:xfrm>
        </p:grpSpPr>
        <p:sp>
          <p:nvSpPr>
            <p:cNvPr id="55" name="矩形 54"/>
            <p:cNvSpPr/>
            <p:nvPr/>
          </p:nvSpPr>
          <p:spPr bwMode="auto">
            <a:xfrm>
              <a:off x="1954194" y="257174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2525698" y="257174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571604" y="2740020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1954194" y="3214686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2525698" y="3214686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571604" y="3382962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1954194" y="3857628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2525698" y="3857628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571604" y="4025904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1954194" y="4500570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2525698" y="4500570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571604" y="4668846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5" name="Oval 2"/>
          <p:cNvSpPr>
            <a:spLocks noChangeArrowheads="1"/>
          </p:cNvSpPr>
          <p:nvPr/>
        </p:nvSpPr>
        <p:spPr bwMode="auto">
          <a:xfrm>
            <a:off x="4414849" y="372996"/>
            <a:ext cx="431800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6" name="Oval 3"/>
          <p:cNvSpPr>
            <a:spLocks noChangeArrowheads="1"/>
          </p:cNvSpPr>
          <p:nvPr/>
        </p:nvSpPr>
        <p:spPr bwMode="auto">
          <a:xfrm>
            <a:off x="5783274" y="660333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97" name="Oval 4"/>
          <p:cNvSpPr>
            <a:spLocks noChangeArrowheads="1"/>
          </p:cNvSpPr>
          <p:nvPr/>
        </p:nvSpPr>
        <p:spPr bwMode="auto">
          <a:xfrm>
            <a:off x="3767149" y="1236596"/>
            <a:ext cx="431800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98" name="Oval 5"/>
          <p:cNvSpPr>
            <a:spLocks noChangeArrowheads="1"/>
          </p:cNvSpPr>
          <p:nvPr/>
        </p:nvSpPr>
        <p:spPr bwMode="auto">
          <a:xfrm>
            <a:off x="5135574" y="1596958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9" name="Freeform 6"/>
          <p:cNvSpPr>
            <a:spLocks/>
          </p:cNvSpPr>
          <p:nvPr/>
        </p:nvSpPr>
        <p:spPr bwMode="auto">
          <a:xfrm>
            <a:off x="4054487" y="673033"/>
            <a:ext cx="433387" cy="565150"/>
          </a:xfrm>
          <a:custGeom>
            <a:avLst/>
            <a:gdLst/>
            <a:ahLst/>
            <a:cxnLst>
              <a:cxn ang="0">
                <a:pos x="0" y="356"/>
              </a:cxn>
              <a:cxn ang="0">
                <a:pos x="273" y="0"/>
              </a:cxn>
            </a:cxnLst>
            <a:rect l="0" t="0" r="r" b="b"/>
            <a:pathLst>
              <a:path w="273" h="356">
                <a:moveTo>
                  <a:pt x="0" y="356"/>
                </a:moveTo>
                <a:lnTo>
                  <a:pt x="273" y="0"/>
                </a:lnTo>
              </a:path>
            </a:pathLst>
          </a:custGeom>
          <a:noFill/>
          <a:ln w="28575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Line 7"/>
          <p:cNvSpPr>
            <a:spLocks noChangeShapeType="1"/>
          </p:cNvSpPr>
          <p:nvPr/>
        </p:nvSpPr>
        <p:spPr bwMode="auto">
          <a:xfrm>
            <a:off x="4198949" y="1452496"/>
            <a:ext cx="936625" cy="288925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Freeform 8"/>
          <p:cNvSpPr>
            <a:spLocks/>
          </p:cNvSpPr>
          <p:nvPr/>
        </p:nvSpPr>
        <p:spPr bwMode="auto">
          <a:xfrm>
            <a:off x="4170374" y="876233"/>
            <a:ext cx="1625600" cy="444500"/>
          </a:xfrm>
          <a:custGeom>
            <a:avLst/>
            <a:gdLst/>
            <a:ahLst/>
            <a:cxnLst>
              <a:cxn ang="0">
                <a:pos x="0" y="280"/>
              </a:cxn>
              <a:cxn ang="0">
                <a:pos x="1024" y="0"/>
              </a:cxn>
            </a:cxnLst>
            <a:rect l="0" t="0" r="r" b="b"/>
            <a:pathLst>
              <a:path w="1024" h="280">
                <a:moveTo>
                  <a:pt x="0" y="280"/>
                </a:moveTo>
                <a:lnTo>
                  <a:pt x="1024" y="0"/>
                </a:lnTo>
              </a:path>
            </a:pathLst>
          </a:custGeom>
          <a:noFill/>
          <a:ln w="28575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Freeform 9"/>
          <p:cNvSpPr>
            <a:spLocks/>
          </p:cNvSpPr>
          <p:nvPr/>
        </p:nvSpPr>
        <p:spPr bwMode="auto">
          <a:xfrm>
            <a:off x="4846649" y="588896"/>
            <a:ext cx="974725" cy="153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" y="97"/>
              </a:cxn>
            </a:cxnLst>
            <a:rect l="0" t="0" r="r" b="b"/>
            <a:pathLst>
              <a:path w="614" h="97">
                <a:moveTo>
                  <a:pt x="0" y="0"/>
                </a:moveTo>
                <a:lnTo>
                  <a:pt x="614" y="97"/>
                </a:lnTo>
              </a:path>
            </a:pathLst>
          </a:custGeom>
          <a:noFill/>
          <a:ln w="28575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Text Box 10"/>
          <p:cNvSpPr txBox="1">
            <a:spLocks noChangeArrowheads="1"/>
          </p:cNvSpPr>
          <p:nvPr/>
        </p:nvSpPr>
        <p:spPr bwMode="auto">
          <a:xfrm>
            <a:off x="5062549" y="299971"/>
            <a:ext cx="4318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4" name="Text Box 11"/>
          <p:cNvSpPr txBox="1">
            <a:spLocks noChangeArrowheads="1"/>
          </p:cNvSpPr>
          <p:nvPr/>
        </p:nvSpPr>
        <p:spPr bwMode="auto">
          <a:xfrm>
            <a:off x="3911612" y="715896"/>
            <a:ext cx="4318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05" name="Text Box 12"/>
          <p:cNvSpPr txBox="1">
            <a:spLocks noChangeArrowheads="1"/>
          </p:cNvSpPr>
          <p:nvPr/>
        </p:nvSpPr>
        <p:spPr bwMode="auto">
          <a:xfrm>
            <a:off x="4703774" y="787333"/>
            <a:ext cx="4318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06" name="Text Box 13"/>
          <p:cNvSpPr txBox="1">
            <a:spLocks noChangeArrowheads="1"/>
          </p:cNvSpPr>
          <p:nvPr/>
        </p:nvSpPr>
        <p:spPr bwMode="auto">
          <a:xfrm>
            <a:off x="4414849" y="1579496"/>
            <a:ext cx="4318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07" name="Text Box 14"/>
          <p:cNvSpPr txBox="1">
            <a:spLocks noChangeArrowheads="1"/>
          </p:cNvSpPr>
          <p:nvPr/>
        </p:nvSpPr>
        <p:spPr bwMode="auto">
          <a:xfrm>
            <a:off x="2143108" y="428604"/>
            <a:ext cx="1282711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一个网</a:t>
            </a:r>
          </a:p>
        </p:txBody>
      </p:sp>
      <p:grpSp>
        <p:nvGrpSpPr>
          <p:cNvPr id="124" name="组合 123"/>
          <p:cNvGrpSpPr/>
          <p:nvPr/>
        </p:nvGrpSpPr>
        <p:grpSpPr>
          <a:xfrm>
            <a:off x="2714612" y="2714620"/>
            <a:ext cx="2000264" cy="357190"/>
            <a:chOff x="2714612" y="2714620"/>
            <a:chExt cx="2000264" cy="357190"/>
          </a:xfrm>
        </p:grpSpPr>
        <p:sp>
          <p:nvSpPr>
            <p:cNvPr id="7" name="矩形 6"/>
            <p:cNvSpPr/>
            <p:nvPr/>
          </p:nvSpPr>
          <p:spPr bwMode="auto">
            <a:xfrm>
              <a:off x="3286116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3857620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2714612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 107"/>
            <p:cNvSpPr/>
            <p:nvPr/>
          </p:nvSpPr>
          <p:spPr bwMode="auto">
            <a:xfrm>
              <a:off x="4286248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4572000" y="2714620"/>
            <a:ext cx="1857388" cy="357190"/>
            <a:chOff x="4572000" y="2714620"/>
            <a:chExt cx="1857388" cy="357190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4572000" y="292893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矩形 108"/>
            <p:cNvSpPr/>
            <p:nvPr/>
          </p:nvSpPr>
          <p:spPr bwMode="auto">
            <a:xfrm>
              <a:off x="5000628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5572132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6000760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6215074" y="2714620"/>
            <a:ext cx="1857388" cy="357190"/>
            <a:chOff x="6215074" y="2714620"/>
            <a:chExt cx="1857388" cy="357190"/>
          </a:xfrm>
        </p:grpSpPr>
        <p:cxnSp>
          <p:nvCxnSpPr>
            <p:cNvPr id="112" name="直接箭头连接符 111"/>
            <p:cNvCxnSpPr/>
            <p:nvPr/>
          </p:nvCxnSpPr>
          <p:spPr>
            <a:xfrm>
              <a:off x="6215074" y="292893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矩形 112"/>
            <p:cNvSpPr/>
            <p:nvPr/>
          </p:nvSpPr>
          <p:spPr bwMode="auto">
            <a:xfrm>
              <a:off x="6643702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7215206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矩形 114"/>
            <p:cNvSpPr/>
            <p:nvPr/>
          </p:nvSpPr>
          <p:spPr bwMode="auto">
            <a:xfrm>
              <a:off x="7643834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2714612" y="3357562"/>
            <a:ext cx="2000264" cy="357190"/>
            <a:chOff x="2714612" y="3357562"/>
            <a:chExt cx="2000264" cy="357190"/>
          </a:xfrm>
        </p:grpSpPr>
        <p:cxnSp>
          <p:nvCxnSpPr>
            <p:cNvPr id="62" name="直接箭头连接符 61"/>
            <p:cNvCxnSpPr/>
            <p:nvPr/>
          </p:nvCxnSpPr>
          <p:spPr>
            <a:xfrm>
              <a:off x="2714612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矩形 115"/>
            <p:cNvSpPr/>
            <p:nvPr/>
          </p:nvSpPr>
          <p:spPr bwMode="auto">
            <a:xfrm>
              <a:off x="3286116" y="335756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3857620" y="335756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8" name="矩形 117"/>
            <p:cNvSpPr/>
            <p:nvPr/>
          </p:nvSpPr>
          <p:spPr bwMode="auto">
            <a:xfrm>
              <a:off x="4286248" y="335756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857620" y="4786322"/>
            <a:ext cx="285752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200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邻接表创建完毕</a:t>
            </a:r>
            <a:endParaRPr lang="zh-CN" altLang="en-US" sz="2200" dirty="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" name="灯片编号占位符 24">
            <a:extLst>
              <a:ext uri="{FF2B5EF4-FFF2-40B4-BE49-F238E27FC236}">
                <a16:creationId xmlns:a16="http://schemas.microsoft.com/office/drawing/2014/main" xmlns="" id="{664466FA-5AFF-47D0-90F3-F2BE2D8A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02" grpId="0" animBg="1"/>
      <p:bldP spid="1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04866" y="447920"/>
            <a:ext cx="43386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邻接表的特点如下：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8662" y="1142984"/>
            <a:ext cx="4643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邻接表表示不唯一。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0100" y="4214818"/>
            <a:ext cx="4643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特别适合于稀疏图存储。      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1285852" y="1857364"/>
            <a:ext cx="2089150" cy="2017713"/>
            <a:chOff x="657" y="662"/>
            <a:chExt cx="1316" cy="1271"/>
          </a:xfrm>
        </p:grpSpPr>
        <p:sp>
          <p:nvSpPr>
            <p:cNvPr id="6" name="Oval 60"/>
            <p:cNvSpPr>
              <a:spLocks noChangeArrowheads="1"/>
            </p:cNvSpPr>
            <p:nvPr/>
          </p:nvSpPr>
          <p:spPr bwMode="auto">
            <a:xfrm>
              <a:off x="1202" y="662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" name="Oval 61"/>
            <p:cNvSpPr>
              <a:spLocks noChangeArrowheads="1"/>
            </p:cNvSpPr>
            <p:nvPr/>
          </p:nvSpPr>
          <p:spPr bwMode="auto">
            <a:xfrm>
              <a:off x="1202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8" name="Oval 62"/>
            <p:cNvSpPr>
              <a:spLocks noChangeArrowheads="1"/>
            </p:cNvSpPr>
            <p:nvPr/>
          </p:nvSpPr>
          <p:spPr bwMode="auto">
            <a:xfrm>
              <a:off x="657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9" name="Oval 63"/>
            <p:cNvSpPr>
              <a:spLocks noChangeArrowheads="1"/>
            </p:cNvSpPr>
            <p:nvPr/>
          </p:nvSpPr>
          <p:spPr bwMode="auto">
            <a:xfrm>
              <a:off x="1746" y="1207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0" name="Oval 64"/>
            <p:cNvSpPr>
              <a:spLocks noChangeArrowheads="1"/>
            </p:cNvSpPr>
            <p:nvPr/>
          </p:nvSpPr>
          <p:spPr bwMode="auto">
            <a:xfrm>
              <a:off x="1202" y="1706"/>
              <a:ext cx="227" cy="227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1" name="Line 65"/>
            <p:cNvSpPr>
              <a:spLocks noChangeShapeType="1"/>
            </p:cNvSpPr>
            <p:nvPr/>
          </p:nvSpPr>
          <p:spPr bwMode="auto">
            <a:xfrm flipH="1">
              <a:off x="793" y="798"/>
              <a:ext cx="409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66"/>
            <p:cNvSpPr>
              <a:spLocks noChangeShapeType="1"/>
            </p:cNvSpPr>
            <p:nvPr/>
          </p:nvSpPr>
          <p:spPr bwMode="auto">
            <a:xfrm>
              <a:off x="1429" y="798"/>
              <a:ext cx="408" cy="409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67"/>
            <p:cNvSpPr>
              <a:spLocks noChangeShapeType="1"/>
            </p:cNvSpPr>
            <p:nvPr/>
          </p:nvSpPr>
          <p:spPr bwMode="auto">
            <a:xfrm>
              <a:off x="884" y="1327"/>
              <a:ext cx="318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Freeform 68"/>
            <p:cNvSpPr>
              <a:spLocks/>
            </p:cNvSpPr>
            <p:nvPr/>
          </p:nvSpPr>
          <p:spPr bwMode="auto">
            <a:xfrm>
              <a:off x="1421" y="1322"/>
              <a:ext cx="32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Freeform 69"/>
            <p:cNvSpPr>
              <a:spLocks/>
            </p:cNvSpPr>
            <p:nvPr/>
          </p:nvSpPr>
          <p:spPr bwMode="auto">
            <a:xfrm>
              <a:off x="1312" y="889"/>
              <a:ext cx="4" cy="3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70"/>
            <p:cNvSpPr>
              <a:spLocks noChangeShapeType="1"/>
            </p:cNvSpPr>
            <p:nvPr/>
          </p:nvSpPr>
          <p:spPr bwMode="auto">
            <a:xfrm>
              <a:off x="793" y="1433"/>
              <a:ext cx="409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71"/>
            <p:cNvSpPr>
              <a:spLocks noChangeShapeType="1"/>
            </p:cNvSpPr>
            <p:nvPr/>
          </p:nvSpPr>
          <p:spPr bwMode="auto">
            <a:xfrm>
              <a:off x="1316" y="1433"/>
              <a:ext cx="0" cy="27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Line 72"/>
            <p:cNvSpPr>
              <a:spLocks noChangeShapeType="1"/>
            </p:cNvSpPr>
            <p:nvPr/>
          </p:nvSpPr>
          <p:spPr bwMode="auto">
            <a:xfrm flipH="1">
              <a:off x="1429" y="1433"/>
              <a:ext cx="408" cy="363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643306" y="1857364"/>
            <a:ext cx="5143536" cy="1785950"/>
            <a:chOff x="3643306" y="1857364"/>
            <a:chExt cx="5143536" cy="1785950"/>
          </a:xfrm>
        </p:grpSpPr>
        <p:sp>
          <p:nvSpPr>
            <p:cNvPr id="20" name="矩形 19"/>
            <p:cNvSpPr/>
            <p:nvPr/>
          </p:nvSpPr>
          <p:spPr bwMode="auto">
            <a:xfrm>
              <a:off x="5357818" y="200024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5929322" y="200024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6572264" y="200024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7143768" y="200024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7786710" y="200024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8358214" y="200024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6143636" y="218121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7358082" y="218915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 bwMode="auto">
            <a:xfrm>
              <a:off x="4025896" y="185736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4597400" y="185736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43306" y="202564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4786314" y="219391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 bwMode="auto">
            <a:xfrm>
              <a:off x="5357818" y="314324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5929322" y="314324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6572264" y="314324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7143768" y="314324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7786710" y="314324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8358214" y="314324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55" name="直接箭头连接符 54"/>
            <p:cNvCxnSpPr/>
            <p:nvPr/>
          </p:nvCxnSpPr>
          <p:spPr>
            <a:xfrm>
              <a:off x="6143636" y="332422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>
              <a:off x="7358082" y="333216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 bwMode="auto">
            <a:xfrm>
              <a:off x="4025896" y="300037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4597400" y="300037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43306" y="316864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0" name="直接箭头连接符 59"/>
            <p:cNvCxnSpPr/>
            <p:nvPr/>
          </p:nvCxnSpPr>
          <p:spPr>
            <a:xfrm>
              <a:off x="4786314" y="333692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上下箭头 60"/>
            <p:cNvSpPr/>
            <p:nvPr/>
          </p:nvSpPr>
          <p:spPr bwMode="auto">
            <a:xfrm>
              <a:off x="6215074" y="2571744"/>
              <a:ext cx="142876" cy="428628"/>
            </a:xfrm>
            <a:prstGeom prst="upDown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571604" y="4572008"/>
            <a:ext cx="4143404" cy="930159"/>
            <a:chOff x="1571604" y="4572008"/>
            <a:chExt cx="4143404" cy="930159"/>
          </a:xfrm>
        </p:grpSpPr>
        <p:cxnSp>
          <p:nvCxnSpPr>
            <p:cNvPr id="45" name="直接箭头连接符 44"/>
            <p:cNvCxnSpPr/>
            <p:nvPr/>
          </p:nvCxnSpPr>
          <p:spPr>
            <a:xfrm rot="5400000" flipH="1" flipV="1">
              <a:off x="3035289" y="4821247"/>
              <a:ext cx="500066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571604" y="5071280"/>
              <a:ext cx="41434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邻接表的存储空间为</a:t>
              </a:r>
              <a:r>
                <a:rPr kumimoji="1"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O(</a:t>
              </a:r>
              <a:r>
                <a:rPr kumimoji="1" lang="en-US" altLang="zh-CN" sz="22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n+e</a:t>
              </a:r>
              <a:r>
                <a:rPr kumimoji="1"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37" name="灯片编号占位符 36">
            <a:extLst>
              <a:ext uri="{FF2B5EF4-FFF2-40B4-BE49-F238E27FC236}">
                <a16:creationId xmlns:a16="http://schemas.microsoft.com/office/drawing/2014/main" xmlns="" id="{0720EB95-5A6B-4FE3-AE70-8D3F591A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323850" y="981075"/>
            <a:ext cx="6462728" cy="437309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ANode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该边的终点编号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指向下一条边的指针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InfoType weight;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边的权值等信息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Vnode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Vertex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顶点信息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指向第一条边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VNode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邻接表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图中顶点数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和边数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AdjGraph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323850" y="328594"/>
            <a:ext cx="6264275" cy="43088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图的邻接表存储类型定义如下：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858016" y="1071546"/>
            <a:ext cx="1500198" cy="1285884"/>
            <a:chOff x="6643702" y="1785926"/>
            <a:chExt cx="1500198" cy="1285884"/>
          </a:xfrm>
        </p:grpSpPr>
        <p:sp>
          <p:nvSpPr>
            <p:cNvPr id="5" name="TextBox 4"/>
            <p:cNvSpPr txBox="1"/>
            <p:nvPr/>
          </p:nvSpPr>
          <p:spPr>
            <a:xfrm>
              <a:off x="6858016" y="2071678"/>
              <a:ext cx="1285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latin typeface="楷体" pitchFamily="49" charset="-122"/>
                  <a:ea typeface="楷体" pitchFamily="49" charset="-122"/>
                </a:rPr>
                <a:t>声明</a:t>
              </a:r>
              <a:r>
                <a:rPr lang="zh-CN" altLang="en-US" sz="180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边结点</a:t>
              </a:r>
              <a:r>
                <a:rPr lang="zh-CN" altLang="en-US" sz="18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类型</a:t>
              </a:r>
              <a:endParaRPr lang="zh-CN" altLang="en-US" sz="18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" name="右大括号 5"/>
            <p:cNvSpPr/>
            <p:nvPr/>
          </p:nvSpPr>
          <p:spPr>
            <a:xfrm>
              <a:off x="6643702" y="1785926"/>
              <a:ext cx="214314" cy="1285884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858016" y="2786058"/>
            <a:ext cx="1571636" cy="1143008"/>
            <a:chOff x="6572264" y="2786058"/>
            <a:chExt cx="1571636" cy="1143008"/>
          </a:xfrm>
        </p:grpSpPr>
        <p:sp>
          <p:nvSpPr>
            <p:cNvPr id="7" name="TextBox 6"/>
            <p:cNvSpPr txBox="1"/>
            <p:nvPr/>
          </p:nvSpPr>
          <p:spPr>
            <a:xfrm>
              <a:off x="6858016" y="2857496"/>
              <a:ext cx="12858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楷体" pitchFamily="49" charset="-122"/>
                  <a:ea typeface="楷体" pitchFamily="49" charset="-122"/>
                </a:rPr>
                <a:t>声明</a:t>
              </a:r>
              <a:r>
                <a:rPr lang="zh-CN" altLang="en-US" sz="18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邻接</a:t>
              </a:r>
              <a:r>
                <a:rPr lang="zh-CN" altLang="en-US" sz="18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表</a:t>
              </a:r>
              <a:r>
                <a:rPr lang="zh-CN" altLang="en-US" sz="180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头结点</a:t>
              </a:r>
              <a:r>
                <a:rPr lang="zh-CN" altLang="en-US" sz="18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类型</a:t>
              </a:r>
              <a:endParaRPr lang="zh-CN" altLang="en-US" sz="18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" name="右大括号 8"/>
            <p:cNvSpPr/>
            <p:nvPr/>
          </p:nvSpPr>
          <p:spPr>
            <a:xfrm>
              <a:off x="6572264" y="2786058"/>
              <a:ext cx="214314" cy="1143008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858016" y="4357694"/>
            <a:ext cx="1643074" cy="857256"/>
            <a:chOff x="6572264" y="4357694"/>
            <a:chExt cx="1643074" cy="857256"/>
          </a:xfrm>
        </p:grpSpPr>
        <p:sp>
          <p:nvSpPr>
            <p:cNvPr id="8" name="TextBox 7"/>
            <p:cNvSpPr txBox="1"/>
            <p:nvPr/>
          </p:nvSpPr>
          <p:spPr>
            <a:xfrm>
              <a:off x="6929454" y="4425743"/>
              <a:ext cx="1285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楷体" pitchFamily="49" charset="-122"/>
                  <a:ea typeface="楷体" pitchFamily="49" charset="-122"/>
                </a:rPr>
                <a:t>声明</a:t>
              </a:r>
              <a:r>
                <a:rPr lang="zh-CN" altLang="en-US" sz="18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图邻接表类型</a:t>
              </a:r>
              <a:endParaRPr lang="zh-CN" altLang="en-US" sz="18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右大括号 9"/>
            <p:cNvSpPr/>
            <p:nvPr/>
          </p:nvSpPr>
          <p:spPr>
            <a:xfrm>
              <a:off x="6572264" y="4357694"/>
              <a:ext cx="214314" cy="857256"/>
            </a:xfrm>
            <a:prstGeom prst="rightBrace">
              <a:avLst/>
            </a:prstGeom>
            <a:ln w="28575">
              <a:solidFill>
                <a:srgbClr val="C00000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xmlns="" id="{1D99CD8D-C0D0-4CC0-83FF-8B579ACA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1954194" y="1785926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525698" y="1785926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571604" y="1954202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954194" y="2428868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525698" y="2428868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571604" y="2597144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954194" y="3714752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525698" y="3714752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571604" y="388302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>
                <a:latin typeface="Consolas" pitchFamily="49" charset="0"/>
                <a:cs typeface="Consolas" pitchFamily="49" charset="0"/>
              </a:rPr>
              <a:t>i</a:t>
            </a:r>
            <a:endParaRPr lang="zh-CN" altLang="en-US" sz="2000" i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714612" y="1928802"/>
            <a:ext cx="2000264" cy="357190"/>
            <a:chOff x="2714612" y="2714620"/>
            <a:chExt cx="2000264" cy="357190"/>
          </a:xfrm>
        </p:grpSpPr>
        <p:sp>
          <p:nvSpPr>
            <p:cNvPr id="18" name="矩形 17"/>
            <p:cNvSpPr/>
            <p:nvPr/>
          </p:nvSpPr>
          <p:spPr bwMode="auto">
            <a:xfrm>
              <a:off x="3286116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3857620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2714612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 bwMode="auto">
            <a:xfrm>
              <a:off x="4286248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572000" y="1928802"/>
            <a:ext cx="1857388" cy="357190"/>
            <a:chOff x="4572000" y="2714620"/>
            <a:chExt cx="1857388" cy="357190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4572000" y="292893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 bwMode="auto">
            <a:xfrm>
              <a:off x="5000628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5572132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6000760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215074" y="1928802"/>
            <a:ext cx="1857388" cy="357190"/>
            <a:chOff x="6215074" y="2714620"/>
            <a:chExt cx="1857388" cy="357190"/>
          </a:xfrm>
        </p:grpSpPr>
        <p:cxnSp>
          <p:nvCxnSpPr>
            <p:cNvPr id="28" name="直接箭头连接符 27"/>
            <p:cNvCxnSpPr/>
            <p:nvPr/>
          </p:nvCxnSpPr>
          <p:spPr>
            <a:xfrm>
              <a:off x="6215074" y="292893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 bwMode="auto">
            <a:xfrm>
              <a:off x="6643702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7215206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7643834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714612" y="2571744"/>
            <a:ext cx="2000264" cy="357190"/>
            <a:chOff x="2714612" y="3357562"/>
            <a:chExt cx="2000264" cy="357190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2714612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 bwMode="auto">
            <a:xfrm>
              <a:off x="3286116" y="335756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3857620" y="335756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4286248" y="335756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28596" y="142852"/>
            <a:ext cx="428628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一个邻接表通常用指针引用：</a:t>
            </a:r>
            <a:endParaRPr lang="zh-CN" altLang="en-US" sz="22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28728" y="117150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>
                <a:latin typeface="Consolas" pitchFamily="49" charset="0"/>
                <a:cs typeface="Consolas" pitchFamily="49" charset="0"/>
              </a:rPr>
              <a:t>data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28860" y="117150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>
                <a:latin typeface="Consolas" pitchFamily="49" charset="0"/>
                <a:cs typeface="Consolas" pitchFamily="49" charset="0"/>
              </a:rPr>
              <a:t>firstarc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72000" y="114298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>
                <a:latin typeface="Consolas" pitchFamily="49" charset="0"/>
                <a:cs typeface="Consolas" pitchFamily="49" charset="0"/>
              </a:rPr>
              <a:t>adjvex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29256" y="114298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>
                <a:latin typeface="Consolas" pitchFamily="49" charset="0"/>
                <a:cs typeface="Consolas" pitchFamily="49" charset="0"/>
              </a:rPr>
              <a:t>weight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57950" y="114298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>
                <a:latin typeface="Consolas" pitchFamily="49" charset="0"/>
                <a:cs typeface="Consolas" pitchFamily="49" charset="0"/>
              </a:rPr>
              <a:t>nextarc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直接箭头连接符 44"/>
          <p:cNvCxnSpPr>
            <a:stCxn id="39" idx="2"/>
            <a:endCxn id="5" idx="0"/>
          </p:cNvCxnSpPr>
          <p:nvPr/>
        </p:nvCxnSpPr>
        <p:spPr>
          <a:xfrm rot="16200000" flipH="1">
            <a:off x="1961824" y="1507804"/>
            <a:ext cx="245092" cy="3111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2"/>
            <a:endCxn id="6" idx="0"/>
          </p:cNvCxnSpPr>
          <p:nvPr/>
        </p:nvCxnSpPr>
        <p:spPr>
          <a:xfrm rot="5400000">
            <a:off x="2765502" y="1515345"/>
            <a:ext cx="245092" cy="29607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1" idx="2"/>
          </p:cNvCxnSpPr>
          <p:nvPr/>
        </p:nvCxnSpPr>
        <p:spPr>
          <a:xfrm rot="16200000" flipH="1">
            <a:off x="4899542" y="1684840"/>
            <a:ext cx="416486" cy="714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2" idx="2"/>
          </p:cNvCxnSpPr>
          <p:nvPr/>
        </p:nvCxnSpPr>
        <p:spPr>
          <a:xfrm rot="5400000">
            <a:off x="5649646" y="1649126"/>
            <a:ext cx="416487" cy="14286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3" idx="2"/>
          </p:cNvCxnSpPr>
          <p:nvPr/>
        </p:nvCxnSpPr>
        <p:spPr>
          <a:xfrm rot="5400000">
            <a:off x="6364024" y="1363370"/>
            <a:ext cx="416485" cy="71437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928794" y="3181649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┇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28794" y="4500570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┇</a:t>
            </a:r>
          </a:p>
        </p:txBody>
      </p:sp>
      <p:sp>
        <p:nvSpPr>
          <p:cNvPr id="57" name="矩形 56"/>
          <p:cNvSpPr/>
          <p:nvPr/>
        </p:nvSpPr>
        <p:spPr bwMode="auto">
          <a:xfrm>
            <a:off x="1142976" y="714356"/>
            <a:ext cx="7215238" cy="4429156"/>
          </a:xfrm>
          <a:prstGeom prst="rect">
            <a:avLst/>
          </a:prstGeom>
          <a:noFill/>
          <a:ln w="28575">
            <a:solidFill>
              <a:srgbClr val="3333FF"/>
            </a:solidFill>
            <a:miter lim="800000"/>
            <a:headEnd type="stealth" w="med" len="lg"/>
            <a:tailEnd type="none" w="med" len="med"/>
          </a:ln>
          <a:effec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14282" y="609881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>
                <a:latin typeface="Consolas" pitchFamily="49" charset="0"/>
                <a:cs typeface="Consolas" pitchFamily="49" charset="0"/>
              </a:rPr>
              <a:t>G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直接箭头连接符 59"/>
          <p:cNvCxnSpPr>
            <a:stCxn id="58" idx="3"/>
          </p:cNvCxnSpPr>
          <p:nvPr/>
        </p:nvCxnSpPr>
        <p:spPr>
          <a:xfrm flipV="1">
            <a:off x="785786" y="824195"/>
            <a:ext cx="357190" cy="113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500034" y="4357694"/>
            <a:ext cx="4572032" cy="1359581"/>
            <a:chOff x="500034" y="4357694"/>
            <a:chExt cx="4572032" cy="1359581"/>
          </a:xfrm>
        </p:grpSpPr>
        <p:sp>
          <p:nvSpPr>
            <p:cNvPr id="61" name="TextBox 60"/>
            <p:cNvSpPr txBox="1"/>
            <p:nvPr/>
          </p:nvSpPr>
          <p:spPr>
            <a:xfrm>
              <a:off x="500034" y="5286388"/>
              <a:ext cx="45720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引用头结点：</a:t>
              </a:r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G</a:t>
              </a:r>
              <a:r>
                <a:rPr lang="en-US" altLang="zh-CN" sz="2200">
                  <a:solidFill>
                    <a:srgbClr val="C00000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20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</a:t>
              </a:r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adjlist[</a:t>
              </a:r>
              <a:r>
                <a:rPr lang="en-US" altLang="zh-CN" sz="22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>
            <a:xfrm rot="5400000" flipH="1" flipV="1">
              <a:off x="1250133" y="4679165"/>
              <a:ext cx="1000132" cy="3571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500034" y="4071942"/>
            <a:ext cx="6643734" cy="2112362"/>
            <a:chOff x="500034" y="4071942"/>
            <a:chExt cx="6643734" cy="2112362"/>
          </a:xfrm>
        </p:grpSpPr>
        <p:sp>
          <p:nvSpPr>
            <p:cNvPr id="65" name="TextBox 64"/>
            <p:cNvSpPr txBox="1"/>
            <p:nvPr/>
          </p:nvSpPr>
          <p:spPr>
            <a:xfrm>
              <a:off x="500034" y="5753417"/>
              <a:ext cx="66437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引用头结点的指针域：</a:t>
              </a:r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G</a:t>
              </a:r>
              <a:r>
                <a:rPr lang="en-US" altLang="zh-CN" sz="2200">
                  <a:solidFill>
                    <a:srgbClr val="C00000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20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</a:t>
              </a:r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adjlist[</a:t>
              </a:r>
              <a:r>
                <a:rPr lang="en-US" altLang="zh-CN" sz="22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r>
                <a:rPr lang="en-US" altLang="zh-CN" sz="220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.</a:t>
              </a:r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firstarc</a:t>
              </a:r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67" name="直接箭头连接符 66"/>
            <p:cNvCxnSpPr/>
            <p:nvPr/>
          </p:nvCxnSpPr>
          <p:spPr>
            <a:xfrm rot="16200000" flipV="1">
              <a:off x="2178827" y="4607727"/>
              <a:ext cx="1785950" cy="7143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1714480" y="81431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adjlist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</a:t>
            </a:r>
          </a:p>
        </p:txBody>
      </p:sp>
      <p:sp>
        <p:nvSpPr>
          <p:cNvPr id="53" name="灯片编号占位符 52">
            <a:extLst>
              <a:ext uri="{FF2B5EF4-FFF2-40B4-BE49-F238E27FC236}">
                <a16:creationId xmlns:a16="http://schemas.microsoft.com/office/drawing/2014/main" xmlns="" id="{F1DE1F52-9422-48CA-9695-723BB244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611188" y="476250"/>
            <a:ext cx="760415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图抽象数据类型＝逻辑结构＋基本运算（运算描述）</a:t>
            </a:r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755650" y="1400164"/>
            <a:ext cx="3887788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图的基本运算如下：</a:t>
            </a:r>
          </a:p>
        </p:txBody>
      </p:sp>
      <p:sp>
        <p:nvSpPr>
          <p:cNvPr id="259078" name="Text Box 6"/>
          <p:cNvSpPr txBox="1">
            <a:spLocks noChangeArrowheads="1"/>
          </p:cNvSpPr>
          <p:nvPr/>
        </p:nvSpPr>
        <p:spPr bwMode="auto">
          <a:xfrm>
            <a:off x="896940" y="2049228"/>
            <a:ext cx="6532580" cy="2960875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 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InitGraph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(&amp;g)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：图初始化。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 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ClaerGraph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(&amp;g)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销毁图。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  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DFS(G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出发深度优先遍历。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  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BFS(G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出发广度优先遍历。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976E6EA-BE56-4B16-BDE7-AF4E3F0E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142844" y="2228234"/>
            <a:ext cx="2089151" cy="2017713"/>
            <a:chOff x="357158" y="2357430"/>
            <a:chExt cx="2089151" cy="2017713"/>
          </a:xfrm>
        </p:grpSpPr>
        <p:sp>
          <p:nvSpPr>
            <p:cNvPr id="4" name="Oval 60"/>
            <p:cNvSpPr>
              <a:spLocks noChangeArrowheads="1"/>
            </p:cNvSpPr>
            <p:nvPr/>
          </p:nvSpPr>
          <p:spPr bwMode="auto">
            <a:xfrm>
              <a:off x="1222346" y="2357430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" name="Oval 61"/>
            <p:cNvSpPr>
              <a:spLocks noChangeArrowheads="1"/>
            </p:cNvSpPr>
            <p:nvPr/>
          </p:nvSpPr>
          <p:spPr bwMode="auto">
            <a:xfrm>
              <a:off x="1222346" y="3222618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" name="Oval 62"/>
            <p:cNvSpPr>
              <a:spLocks noChangeArrowheads="1"/>
            </p:cNvSpPr>
            <p:nvPr/>
          </p:nvSpPr>
          <p:spPr bwMode="auto">
            <a:xfrm>
              <a:off x="357158" y="3222618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7" name="Oval 63"/>
            <p:cNvSpPr>
              <a:spLocks noChangeArrowheads="1"/>
            </p:cNvSpPr>
            <p:nvPr/>
          </p:nvSpPr>
          <p:spPr bwMode="auto">
            <a:xfrm>
              <a:off x="2085946" y="3222618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8" name="Oval 64"/>
            <p:cNvSpPr>
              <a:spLocks noChangeArrowheads="1"/>
            </p:cNvSpPr>
            <p:nvPr/>
          </p:nvSpPr>
          <p:spPr bwMode="auto">
            <a:xfrm>
              <a:off x="1222346" y="4014780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9" name="Line 65"/>
            <p:cNvSpPr>
              <a:spLocks noChangeShapeType="1"/>
            </p:cNvSpPr>
            <p:nvPr/>
          </p:nvSpPr>
          <p:spPr bwMode="auto">
            <a:xfrm flipH="1">
              <a:off x="573058" y="2573330"/>
              <a:ext cx="649288" cy="649288"/>
            </a:xfrm>
            <a:prstGeom prst="line">
              <a:avLst/>
            </a:prstGeom>
            <a:ln>
              <a:headEnd/>
              <a:tailEnd type="arrow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66"/>
            <p:cNvSpPr>
              <a:spLocks noChangeShapeType="1"/>
            </p:cNvSpPr>
            <p:nvPr/>
          </p:nvSpPr>
          <p:spPr bwMode="auto">
            <a:xfrm>
              <a:off x="1582708" y="2573330"/>
              <a:ext cx="647700" cy="649288"/>
            </a:xfrm>
            <a:prstGeom prst="line">
              <a:avLst/>
            </a:prstGeom>
            <a:ln>
              <a:headEnd type="arrow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67"/>
            <p:cNvSpPr>
              <a:spLocks noChangeShapeType="1"/>
            </p:cNvSpPr>
            <p:nvPr/>
          </p:nvSpPr>
          <p:spPr bwMode="auto">
            <a:xfrm>
              <a:off x="717521" y="3413118"/>
              <a:ext cx="504825" cy="0"/>
            </a:xfrm>
            <a:prstGeom prst="line">
              <a:avLst/>
            </a:prstGeom>
            <a:ln>
              <a:headEnd/>
              <a:tailEnd type="arrow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Freeform 68"/>
            <p:cNvSpPr>
              <a:spLocks/>
            </p:cNvSpPr>
            <p:nvPr/>
          </p:nvSpPr>
          <p:spPr bwMode="auto">
            <a:xfrm>
              <a:off x="1570008" y="3405180"/>
              <a:ext cx="512763" cy="158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ln>
              <a:headEnd type="arrow" w="med" len="med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Freeform 69"/>
            <p:cNvSpPr>
              <a:spLocks/>
            </p:cNvSpPr>
            <p:nvPr/>
          </p:nvSpPr>
          <p:spPr bwMode="auto">
            <a:xfrm>
              <a:off x="1396971" y="2717793"/>
              <a:ext cx="6350" cy="49688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ln>
              <a:headEnd type="none" w="med" len="med"/>
              <a:tailEnd type="arrow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70"/>
            <p:cNvSpPr>
              <a:spLocks noChangeShapeType="1"/>
            </p:cNvSpPr>
            <p:nvPr/>
          </p:nvSpPr>
          <p:spPr bwMode="auto">
            <a:xfrm>
              <a:off x="573058" y="3581393"/>
              <a:ext cx="649288" cy="576263"/>
            </a:xfrm>
            <a:prstGeom prst="line">
              <a:avLst/>
            </a:prstGeom>
            <a:ln>
              <a:headEnd/>
              <a:tailEnd type="arrow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71"/>
            <p:cNvSpPr>
              <a:spLocks noChangeShapeType="1"/>
            </p:cNvSpPr>
            <p:nvPr/>
          </p:nvSpPr>
          <p:spPr bwMode="auto">
            <a:xfrm>
              <a:off x="1403321" y="3581393"/>
              <a:ext cx="0" cy="433388"/>
            </a:xfrm>
            <a:prstGeom prst="line">
              <a:avLst/>
            </a:prstGeom>
            <a:ln>
              <a:headEnd type="arrow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72"/>
            <p:cNvSpPr>
              <a:spLocks noChangeShapeType="1"/>
            </p:cNvSpPr>
            <p:nvPr/>
          </p:nvSpPr>
          <p:spPr bwMode="auto">
            <a:xfrm flipH="1">
              <a:off x="1582708" y="3581393"/>
              <a:ext cx="647700" cy="576263"/>
            </a:xfrm>
            <a:prstGeom prst="line">
              <a:avLst/>
            </a:prstGeom>
            <a:ln>
              <a:headEnd type="arrow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57158" y="357166"/>
            <a:ext cx="857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逆邻接表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：就是在有向图的邻接表中，对每个顶点，链接的是指向该顶点的边。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2571736" y="1228102"/>
            <a:ext cx="6429420" cy="3214710"/>
            <a:chOff x="2571736" y="1928802"/>
            <a:chExt cx="6429420" cy="3214710"/>
          </a:xfrm>
        </p:grpSpPr>
        <p:sp>
          <p:nvSpPr>
            <p:cNvPr id="23" name="矩形 22"/>
            <p:cNvSpPr/>
            <p:nvPr/>
          </p:nvSpPr>
          <p:spPr bwMode="auto">
            <a:xfrm>
              <a:off x="4298948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4870452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4286248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4857752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4286248" y="337820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4857752" y="337820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4286248" y="4643446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4857752" y="4643446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4286248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4857752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5500694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607219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6715140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7286644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1" name="直接箭头连接符 60"/>
            <p:cNvCxnSpPr/>
            <p:nvPr/>
          </p:nvCxnSpPr>
          <p:spPr>
            <a:xfrm>
              <a:off x="5072066" y="418148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>
              <a:off x="6286512" y="418941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 bwMode="auto">
            <a:xfrm>
              <a:off x="8001024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857252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cxnSp>
          <p:nvCxnSpPr>
            <p:cNvPr id="65" name="直接箭头连接符 64"/>
            <p:cNvCxnSpPr/>
            <p:nvPr/>
          </p:nvCxnSpPr>
          <p:spPr>
            <a:xfrm>
              <a:off x="7572396" y="418941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 bwMode="auto">
            <a:xfrm>
              <a:off x="2954326" y="192880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3525830" y="192880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571736" y="209707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0" name="直接箭头连接符 69"/>
            <p:cNvCxnSpPr/>
            <p:nvPr/>
          </p:nvCxnSpPr>
          <p:spPr>
            <a:xfrm>
              <a:off x="3714744" y="226535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 bwMode="auto">
            <a:xfrm>
              <a:off x="2954326" y="257174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3525830" y="257174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71736" y="274002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4" name="直接箭头连接符 73"/>
            <p:cNvCxnSpPr/>
            <p:nvPr/>
          </p:nvCxnSpPr>
          <p:spPr>
            <a:xfrm>
              <a:off x="3714744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 bwMode="auto">
            <a:xfrm>
              <a:off x="2954326" y="3214686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3525830" y="3214686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571736" y="338296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8" name="直接箭头连接符 77"/>
            <p:cNvCxnSpPr/>
            <p:nvPr/>
          </p:nvCxnSpPr>
          <p:spPr>
            <a:xfrm>
              <a:off x="3714744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 bwMode="auto">
            <a:xfrm>
              <a:off x="2954326" y="3857628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3525830" y="3857628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71736" y="402590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2" name="直接箭头连接符 81"/>
            <p:cNvCxnSpPr/>
            <p:nvPr/>
          </p:nvCxnSpPr>
          <p:spPr>
            <a:xfrm>
              <a:off x="3714744" y="4194180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 bwMode="auto">
            <a:xfrm>
              <a:off x="2954326" y="4500570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矩形 83"/>
            <p:cNvSpPr/>
            <p:nvPr/>
          </p:nvSpPr>
          <p:spPr bwMode="auto">
            <a:xfrm>
              <a:off x="3525830" y="4500570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571736" y="46688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6" name="直接箭头连接符 85"/>
            <p:cNvCxnSpPr/>
            <p:nvPr/>
          </p:nvCxnSpPr>
          <p:spPr>
            <a:xfrm>
              <a:off x="3714744" y="4837122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下弧形箭头 88"/>
          <p:cNvSpPr/>
          <p:nvPr/>
        </p:nvSpPr>
        <p:spPr bwMode="auto">
          <a:xfrm>
            <a:off x="1428728" y="4514250"/>
            <a:ext cx="2071702" cy="571504"/>
          </a:xfrm>
          <a:prstGeom prst="curvedUpArrow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428992" y="478786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>
                <a:latin typeface="Consolas" pitchFamily="49" charset="0"/>
                <a:ea typeface="微软雅黑" pitchFamily="34" charset="-122"/>
                <a:cs typeface="Consolas" pitchFamily="49" charset="0"/>
              </a:rPr>
              <a:t>逆邻接表</a:t>
            </a:r>
          </a:p>
        </p:txBody>
      </p:sp>
      <p:sp>
        <p:nvSpPr>
          <p:cNvPr id="66" name="TextBox 2">
            <a:extLst>
              <a:ext uri="{FF2B5EF4-FFF2-40B4-BE49-F238E27FC236}">
                <a16:creationId xmlns:a16="http://schemas.microsoft.com/office/drawing/2014/main" xmlns="" id="{6BF3249D-AD34-475C-B037-AD1A3760FF5F}"/>
              </a:ext>
            </a:extLst>
          </p:cNvPr>
          <p:cNvSpPr txBox="1"/>
          <p:nvPr/>
        </p:nvSpPr>
        <p:spPr>
          <a:xfrm>
            <a:off x="323528" y="5445224"/>
            <a:ext cx="8429684" cy="811079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44000" rIns="144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图的邻接矩阵和邻接表两种存储结构各有什么优缺点？</a:t>
            </a:r>
          </a:p>
        </p:txBody>
      </p:sp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xmlns="" id="{D91A3DC3-B404-4C75-BB97-D5905D36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30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213989"/>
            <a:ext cx="3714776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）创建图的运算算法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1856931"/>
            <a:ext cx="8286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ea typeface="楷体" pitchFamily="49" charset="-122"/>
                <a:cs typeface="Times New Roman" pitchFamily="18" charset="0"/>
              </a:rPr>
              <a:t>        根据邻接矩阵数组</a:t>
            </a:r>
            <a:r>
              <a:rPr lang="en-US" sz="2200" i="1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、顶点个数</a:t>
            </a:r>
            <a:r>
              <a:rPr lang="en-US" sz="2200" i="1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和边数</a:t>
            </a:r>
            <a:r>
              <a:rPr lang="en-US" sz="2200" i="1"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来建立图的邻接表</a:t>
            </a:r>
            <a:r>
              <a:rPr lang="en-US" sz="2200" i="1"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（采用邻接表指针方式）。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2857063"/>
            <a:ext cx="8215370" cy="30202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44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CreateAdj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*&amp;G，int A[MAXV][MAXV]，int n，int e) 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创建图的邻接表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i， j;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ArcNode *p;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G=(AdjGraph *)malloc(sizeof(AdjGraph));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(i=0;i&lt;n;i++)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给邻接表中所有头结点的指针域置初值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G-&gt;adjlist[i].firstarc=NULL;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 Box 5" descr="蓝色面巾纸">
            <a:extLst>
              <a:ext uri="{FF2B5EF4-FFF2-40B4-BE49-F238E27FC236}">
                <a16:creationId xmlns:a16="http://schemas.microsoft.com/office/drawing/2014/main" xmlns="" id="{B96873D0-15E4-4E31-8934-6BF42898A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3375"/>
            <a:ext cx="5176844" cy="53553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320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8.2.3  </a:t>
            </a:r>
            <a:r>
              <a:rPr lang="zh-CN" altLang="en-US" sz="320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图基本运算算法设计</a:t>
            </a:r>
            <a:endParaRPr lang="zh-CN" altLang="en-US" sz="3200" dirty="0">
              <a:solidFill>
                <a:srgbClr val="FF0000"/>
              </a:solidFill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xmlns="" id="{57015813-4C53-4E69-8FA7-65A5D911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31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06" y="428604"/>
            <a:ext cx="8929718" cy="45227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bIns="180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(i=0;i&lt;n;i++)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检查邻接矩阵中每个元素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(j=n-1;j&gt;=0;j--)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(A[i][j]!=0 &amp;&amp; A[i][j]!=INF)	  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存在一条边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p=(ArcNode *)malloc(sizeof(ArcNode)); 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创建一个结点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p-&gt;adjvex=j;	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存放邻接点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p-&gt;weight=A[i][j];		 	   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存放权</a:t>
            </a: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p-&gt;nextarc=G-&gt;adjlist[i].firstarc;  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采用头插法插入结点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G-&gt;adjlist[i].firstarc=p;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G-&gt;n=n; G-&gt;e=e;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D863262-B22F-410E-9028-969A0B31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32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85728"/>
            <a:ext cx="3714776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）输出图的运算算法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1142984"/>
            <a:ext cx="8072494" cy="389179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80000" rtlCol="0">
            <a:spAutoFit/>
          </a:bodyPr>
          <a:lstStyle/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DispAdj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*G)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输出邻接表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ArcNode *p;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(i=0;i&lt;G-&gt;n;i++)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p=G-&gt;adjlist[i].firstarc;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printf("%3d: "，i);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(p!=NULL)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printf("%3d[%d]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"，p-&gt;adjvex，p-&gt;weight);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p=p-&gt;nextarc;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∧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xmlns="" id="{A03BEF44-E9DD-4D71-B721-2AC6CC6D1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33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85728"/>
            <a:ext cx="3643338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）销毁图的运算算法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20" y="1071546"/>
            <a:ext cx="8358246" cy="451849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DestroyAdj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*&amp;G)   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销毁邻接表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 ArcNode *pre，*p;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(i=0;i&lt;G-&gt;n;i++)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扫描所有的单链表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pre=G-&gt;adjlist[i].firstarc;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个单链表的首结点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(pre!=NULL)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p=pre-&gt;nextarc;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while (p!=NULL)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释放第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个单链表的所有边结点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{  free(pre);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pre=p; p=p-&gt;nextarc;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free(pre);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free(G);	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释放头结点数组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xmlns="" id="{D613838E-34BA-4D48-B8B8-BE8BE9B4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34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85728"/>
            <a:ext cx="8143932" cy="2059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例</a:t>
            </a:r>
            <a:r>
              <a:rPr lang="en-US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8-2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对于具有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个顶点的图</a:t>
            </a:r>
            <a:r>
              <a:rPr lang="en-US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 algn="l">
              <a:lnSpc>
                <a:spcPct val="15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）设计一个将邻接矩阵转换为邻接表的算法；</a:t>
            </a:r>
          </a:p>
          <a:p>
            <a:pPr algn="l">
              <a:lnSpc>
                <a:spcPct val="15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）设计一个将邻接表转换为邻接矩阵的算法；</a:t>
            </a:r>
          </a:p>
          <a:p>
            <a:pPr algn="l">
              <a:lnSpc>
                <a:spcPct val="15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）分析上述两个算法的时间复杂度。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3000372"/>
            <a:ext cx="835824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800"/>
              </a:lnSpc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解：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）在图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的邻接矩阵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中查找值不为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、不为∞的元素，找到这样的元素如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edges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，表示存在一条边，创建一个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adjvex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域为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的边结点，采用头插法将它插入到第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个单链表中。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8102DFD0-430D-4D5C-A23D-6441C028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35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428604"/>
            <a:ext cx="8858280" cy="61661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MatToList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(MatGraph g，AdjGraph *&amp;G)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将邻接矩阵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转换成邻接表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i，j;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ArcNode *p;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G=(AdjGraph *)malloc(sizeof(AdjGraph));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(i=0;i&lt;g.n;i++)	 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将邻接表中所有头结点的指针域置初值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G-&gt;adjlist[i].firstarc=NULL;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(i=0;i&lt;g.n;i++)	 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检查邻接矩阵中每个元素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(j=g.n-1;j&gt;=0;j--)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if (g.edges[i][j]!=0 &amp;&amp; g.edges[i][j]!=INF) 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存在一条边</a:t>
            </a: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{  p=(ArcNode *)malloc(sizeof(ArcNode));	  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建一个边结点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p-&gt;adjvex=j; p-&gt;weight= g.edges[i][j];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p-&gt;nextarc=G-&gt;adjlist[i].firstarc;  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采用头插法插入结点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G-&gt;adjlist[i].firstarc=p;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G-&gt;n=g.n;G-&gt;e=g.e;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5214231D-F9C6-4176-9C30-EA8DF831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36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85728"/>
            <a:ext cx="8215370" cy="2059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（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）初始时将邻接矩阵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中所有边对应的元素值设置为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，扫描邻接表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的所有单链表：</a:t>
            </a:r>
            <a:endParaRPr lang="en-US" altLang="zh-CN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通过第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个单链表查找顶点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的相邻结点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，将邻接矩阵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的元素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edges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adjvex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修改为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xmlns="" id="{68F452E2-6D90-4669-99B4-19B33B3A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37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428604"/>
            <a:ext cx="8215370" cy="46980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ListToMat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*G，MatGraph &amp;g) </a:t>
            </a: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将邻接表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转换成邻接矩阵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ArcNode *p;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(i=0;i&lt;G-&gt;n;i++)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扫描所有的单链表</a:t>
            </a: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p=G-&gt;adjlist[i].firstarc;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个单链表的首结点</a:t>
            </a: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(p!=NULL)			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扫描第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个单链表</a:t>
            </a: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g.edges[i][p-&gt;adjvex]=p-&gt;weight;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p=p-&gt;nextarc;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g.n=G-&gt;n; g.e=G-&gt;e;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458710F-537B-4AEC-BB8E-B58ED6C0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38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571480"/>
            <a:ext cx="8215370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（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）算法分析：</a:t>
            </a:r>
            <a:endParaRPr lang="en-US" altLang="zh-CN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算法（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）中有两重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for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循环，其时间复杂度为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baseline="30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算法（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）中虽有两重循环，但只对邻接表的所有头结点和边结点访问一次，对于无向图，访问次数为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+2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，对于有向图，访问次数为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，所以算法（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）时间复杂度为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。其中</a:t>
            </a:r>
            <a:r>
              <a:rPr lang="en-US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为图的边数。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DF8E136-7BD0-4DB6-AA5C-7F3427E2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39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1026"/>
          <p:cNvSpPr txBox="1">
            <a:spLocks noChangeArrowheads="1"/>
          </p:cNvSpPr>
          <p:nvPr/>
        </p:nvSpPr>
        <p:spPr bwMode="auto">
          <a:xfrm>
            <a:off x="428596" y="142852"/>
            <a:ext cx="8382000" cy="85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中，如果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代表边的顶点对是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无序的，则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无向图。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用圆括号序偶表示无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向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边。   </a:t>
            </a:r>
            <a:endParaRPr kumimoji="1" lang="zh-CN" altLang="en-US" sz="2000" b="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1" name="组合 30"/>
          <p:cNvGrpSpPr>
            <a:grpSpLocks noChangeAspect="1"/>
          </p:cNvGrpSpPr>
          <p:nvPr/>
        </p:nvGrpSpPr>
        <p:grpSpPr>
          <a:xfrm>
            <a:off x="3500430" y="1142984"/>
            <a:ext cx="2362200" cy="1946910"/>
            <a:chOff x="3500430" y="1643050"/>
            <a:chExt cx="2952750" cy="2433638"/>
          </a:xfrm>
        </p:grpSpPr>
        <p:sp>
          <p:nvSpPr>
            <p:cNvPr id="5" name="Line 38"/>
            <p:cNvSpPr>
              <a:spLocks noChangeShapeType="1"/>
            </p:cNvSpPr>
            <p:nvPr/>
          </p:nvSpPr>
          <p:spPr bwMode="auto">
            <a:xfrm>
              <a:off x="4043355" y="2833675"/>
              <a:ext cx="186531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Freeform 39"/>
            <p:cNvSpPr>
              <a:spLocks/>
            </p:cNvSpPr>
            <p:nvPr/>
          </p:nvSpPr>
          <p:spPr bwMode="auto">
            <a:xfrm>
              <a:off x="3911593" y="3006713"/>
              <a:ext cx="811213" cy="709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Freeform 40"/>
            <p:cNvSpPr>
              <a:spLocks/>
            </p:cNvSpPr>
            <p:nvPr/>
          </p:nvSpPr>
          <p:spPr bwMode="auto">
            <a:xfrm>
              <a:off x="5202230" y="2967025"/>
              <a:ext cx="787400" cy="735013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Freeform 41"/>
            <p:cNvSpPr>
              <a:spLocks/>
            </p:cNvSpPr>
            <p:nvPr/>
          </p:nvSpPr>
          <p:spPr bwMode="auto">
            <a:xfrm>
              <a:off x="5202230" y="1936738"/>
              <a:ext cx="847725" cy="669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390"/>
                </a:cxn>
              </a:cxnLst>
              <a:rect l="0" t="0" r="r" b="b"/>
              <a:pathLst>
                <a:path w="517" h="390">
                  <a:moveTo>
                    <a:pt x="0" y="0"/>
                  </a:moveTo>
                  <a:lnTo>
                    <a:pt x="517" y="39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42"/>
            <p:cNvSpPr>
              <a:spLocks/>
            </p:cNvSpPr>
            <p:nvPr/>
          </p:nvSpPr>
          <p:spPr bwMode="auto">
            <a:xfrm>
              <a:off x="3835393" y="1987538"/>
              <a:ext cx="923925" cy="747713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435"/>
                </a:cxn>
              </a:cxnLst>
              <a:rect l="0" t="0" r="r" b="b"/>
              <a:pathLst>
                <a:path w="562" h="435">
                  <a:moveTo>
                    <a:pt x="562" y="0"/>
                  </a:moveTo>
                  <a:lnTo>
                    <a:pt x="0" y="435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43"/>
            <p:cNvSpPr>
              <a:spLocks noChangeShapeType="1"/>
            </p:cNvSpPr>
            <p:nvPr/>
          </p:nvSpPr>
          <p:spPr bwMode="auto">
            <a:xfrm>
              <a:off x="4976805" y="2171688"/>
              <a:ext cx="0" cy="161448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Oval 44"/>
            <p:cNvSpPr>
              <a:spLocks noChangeArrowheads="1"/>
            </p:cNvSpPr>
            <p:nvPr/>
          </p:nvSpPr>
          <p:spPr bwMode="auto">
            <a:xfrm>
              <a:off x="4681530" y="1643050"/>
              <a:ext cx="590550" cy="53181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2" name="Oval 45"/>
            <p:cNvSpPr>
              <a:spLocks noChangeArrowheads="1"/>
            </p:cNvSpPr>
            <p:nvPr/>
          </p:nvSpPr>
          <p:spPr bwMode="auto">
            <a:xfrm>
              <a:off x="4681530" y="2546338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3" name="Oval 46"/>
            <p:cNvSpPr>
              <a:spLocks noChangeArrowheads="1"/>
            </p:cNvSpPr>
            <p:nvPr/>
          </p:nvSpPr>
          <p:spPr bwMode="auto">
            <a:xfrm>
              <a:off x="5862630" y="2546338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4" name="Oval 47"/>
            <p:cNvSpPr>
              <a:spLocks noChangeArrowheads="1"/>
            </p:cNvSpPr>
            <p:nvPr/>
          </p:nvSpPr>
          <p:spPr bwMode="auto">
            <a:xfrm>
              <a:off x="3500430" y="2546338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5" name="Oval 48"/>
            <p:cNvSpPr>
              <a:spLocks noChangeArrowheads="1"/>
            </p:cNvSpPr>
            <p:nvPr/>
          </p:nvSpPr>
          <p:spPr bwMode="auto">
            <a:xfrm>
              <a:off x="4630730" y="3540113"/>
              <a:ext cx="592138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857884" y="1142984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latin typeface="Consolas" pitchFamily="49" charset="0"/>
                <a:cs typeface="Consolas" pitchFamily="49" charset="0"/>
              </a:rPr>
              <a:t>(0</a:t>
            </a:r>
            <a:r>
              <a:rPr lang="zh-CN" altLang="en-US" sz="200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cs typeface="Consolas" pitchFamily="49" charset="0"/>
              </a:rPr>
              <a:t>1)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rot="10800000" flipV="1">
            <a:off x="5214942" y="1396528"/>
            <a:ext cx="642942" cy="21318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357158" y="3162222"/>
            <a:ext cx="8382000" cy="3202072"/>
            <a:chOff x="357158" y="3162222"/>
            <a:chExt cx="8382000" cy="3202072"/>
          </a:xfrm>
        </p:grpSpPr>
        <p:sp>
          <p:nvSpPr>
            <p:cNvPr id="3" name="Text Box 1026"/>
            <p:cNvSpPr txBox="1">
              <a:spLocks noChangeArrowheads="1"/>
            </p:cNvSpPr>
            <p:nvPr/>
          </p:nvSpPr>
          <p:spPr bwMode="auto">
            <a:xfrm>
              <a:off x="357158" y="3162222"/>
              <a:ext cx="8382000" cy="853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如果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表示边的顶点对是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有序的，则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称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G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</a:t>
              </a:r>
              <a:r>
                <a:rPr kumimoji="1" lang="zh-CN" altLang="en-US" sz="2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有向图。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用尖括号序偶表示有向边。</a:t>
              </a:r>
              <a:endParaRPr kumimoji="1" lang="zh-CN" altLang="en-US" sz="2000" b="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grpSp>
          <p:nvGrpSpPr>
            <p:cNvPr id="32" name="组合 31"/>
            <p:cNvGrpSpPr>
              <a:grpSpLocks noChangeAspect="1"/>
            </p:cNvGrpSpPr>
            <p:nvPr/>
          </p:nvGrpSpPr>
          <p:grpSpPr>
            <a:xfrm>
              <a:off x="3643306" y="4357694"/>
              <a:ext cx="2303781" cy="2006600"/>
              <a:chOff x="3573455" y="4711688"/>
              <a:chExt cx="2879726" cy="2508250"/>
            </a:xfrm>
          </p:grpSpPr>
          <p:sp>
            <p:nvSpPr>
              <p:cNvPr id="17" name="Line 50"/>
              <p:cNvSpPr>
                <a:spLocks noChangeShapeType="1"/>
              </p:cNvSpPr>
              <p:nvPr/>
            </p:nvSpPr>
            <p:spPr bwMode="auto">
              <a:xfrm>
                <a:off x="4989505" y="5016488"/>
                <a:ext cx="15875" cy="61595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Line 51"/>
              <p:cNvSpPr>
                <a:spLocks noChangeShapeType="1"/>
              </p:cNvSpPr>
              <p:nvPr/>
            </p:nvSpPr>
            <p:spPr bwMode="auto">
              <a:xfrm flipV="1">
                <a:off x="5013318" y="6172188"/>
                <a:ext cx="0" cy="55245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Line 52"/>
              <p:cNvSpPr>
                <a:spLocks noChangeShapeType="1"/>
              </p:cNvSpPr>
              <p:nvPr/>
            </p:nvSpPr>
            <p:spPr bwMode="auto">
              <a:xfrm flipH="1">
                <a:off x="5300655" y="5897550"/>
                <a:ext cx="576263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Line 53"/>
              <p:cNvSpPr>
                <a:spLocks noChangeShapeType="1"/>
              </p:cNvSpPr>
              <p:nvPr/>
            </p:nvSpPr>
            <p:spPr bwMode="auto">
              <a:xfrm>
                <a:off x="4124318" y="5897550"/>
                <a:ext cx="576263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Freeform 54"/>
              <p:cNvSpPr>
                <a:spLocks/>
              </p:cNvSpPr>
              <p:nvPr/>
            </p:nvSpPr>
            <p:spPr bwMode="auto">
              <a:xfrm>
                <a:off x="4000493" y="6149963"/>
                <a:ext cx="671513" cy="649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0" y="367"/>
                  </a:cxn>
                </a:cxnLst>
                <a:rect l="0" t="0" r="r" b="b"/>
                <a:pathLst>
                  <a:path w="420" h="367">
                    <a:moveTo>
                      <a:pt x="0" y="0"/>
                    </a:moveTo>
                    <a:lnTo>
                      <a:pt x="420" y="367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Freeform 55"/>
              <p:cNvSpPr>
                <a:spLocks/>
              </p:cNvSpPr>
              <p:nvPr/>
            </p:nvSpPr>
            <p:spPr bwMode="auto">
              <a:xfrm>
                <a:off x="5240330" y="6148375"/>
                <a:ext cx="711200" cy="688975"/>
              </a:xfrm>
              <a:custGeom>
                <a:avLst/>
                <a:gdLst/>
                <a:ahLst/>
                <a:cxnLst>
                  <a:cxn ang="0">
                    <a:pos x="0" y="434"/>
                  </a:cxn>
                  <a:cxn ang="0">
                    <a:pos x="448" y="0"/>
                  </a:cxn>
                </a:cxnLst>
                <a:rect l="0" t="0" r="r" b="b"/>
                <a:pathLst>
                  <a:path w="448" h="434">
                    <a:moveTo>
                      <a:pt x="0" y="434"/>
                    </a:moveTo>
                    <a:lnTo>
                      <a:pt x="448" y="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Freeform 56"/>
              <p:cNvSpPr>
                <a:spLocks/>
              </p:cNvSpPr>
              <p:nvPr/>
            </p:nvSpPr>
            <p:spPr bwMode="auto">
              <a:xfrm>
                <a:off x="5284780" y="5064113"/>
                <a:ext cx="741363" cy="608013"/>
              </a:xfrm>
              <a:custGeom>
                <a:avLst/>
                <a:gdLst/>
                <a:ahLst/>
                <a:cxnLst>
                  <a:cxn ang="0">
                    <a:pos x="467" y="383"/>
                  </a:cxn>
                  <a:cxn ang="0">
                    <a:pos x="0" y="0"/>
                  </a:cxn>
                </a:cxnLst>
                <a:rect l="0" t="0" r="r" b="b"/>
                <a:pathLst>
                  <a:path w="467" h="383">
                    <a:moveTo>
                      <a:pt x="467" y="383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Freeform 57"/>
              <p:cNvSpPr>
                <a:spLocks/>
              </p:cNvSpPr>
              <p:nvPr/>
            </p:nvSpPr>
            <p:spPr bwMode="auto">
              <a:xfrm>
                <a:off x="4054468" y="5075225"/>
                <a:ext cx="723900" cy="598488"/>
              </a:xfrm>
              <a:custGeom>
                <a:avLst/>
                <a:gdLst/>
                <a:ahLst/>
                <a:cxnLst>
                  <a:cxn ang="0">
                    <a:pos x="456" y="0"/>
                  </a:cxn>
                  <a:cxn ang="0">
                    <a:pos x="0" y="377"/>
                  </a:cxn>
                </a:cxnLst>
                <a:rect l="0" t="0" r="r" b="b"/>
                <a:pathLst>
                  <a:path w="456" h="377">
                    <a:moveTo>
                      <a:pt x="456" y="0"/>
                    </a:moveTo>
                    <a:lnTo>
                      <a:pt x="0" y="377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 type="none" w="sm" len="med"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Oval 58"/>
              <p:cNvSpPr>
                <a:spLocks noChangeArrowheads="1"/>
              </p:cNvSpPr>
              <p:nvPr/>
            </p:nvSpPr>
            <p:spPr bwMode="auto">
              <a:xfrm>
                <a:off x="4725980" y="4711688"/>
                <a:ext cx="574675" cy="55403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 dirty="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6" name="Oval 59"/>
              <p:cNvSpPr>
                <a:spLocks noChangeArrowheads="1"/>
              </p:cNvSpPr>
              <p:nvPr/>
            </p:nvSpPr>
            <p:spPr bwMode="auto">
              <a:xfrm>
                <a:off x="4725980" y="5640375"/>
                <a:ext cx="574675" cy="55403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7" name="Oval 60"/>
              <p:cNvSpPr>
                <a:spLocks noChangeArrowheads="1"/>
              </p:cNvSpPr>
              <p:nvPr/>
            </p:nvSpPr>
            <p:spPr bwMode="auto">
              <a:xfrm>
                <a:off x="5876918" y="5640375"/>
                <a:ext cx="576263" cy="55403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28" name="Oval 61"/>
              <p:cNvSpPr>
                <a:spLocks noChangeArrowheads="1"/>
              </p:cNvSpPr>
              <p:nvPr/>
            </p:nvSpPr>
            <p:spPr bwMode="auto">
              <a:xfrm>
                <a:off x="3573455" y="5640375"/>
                <a:ext cx="576263" cy="55403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9" name="Oval 62"/>
              <p:cNvSpPr>
                <a:spLocks noChangeArrowheads="1"/>
              </p:cNvSpPr>
              <p:nvPr/>
            </p:nvSpPr>
            <p:spPr bwMode="auto">
              <a:xfrm>
                <a:off x="4678355" y="6667488"/>
                <a:ext cx="576263" cy="55245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4</a:t>
                </a: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6072198" y="4391031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&lt;0</a:t>
              </a:r>
              <a:r>
                <a:rPr lang="zh-CN" altLang="en-US" sz="2000"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1&gt;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 rot="10800000" flipV="1">
              <a:off x="5429256" y="4644575"/>
              <a:ext cx="642942" cy="2131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灯片编号占位符 39">
            <a:extLst>
              <a:ext uri="{FF2B5EF4-FFF2-40B4-BE49-F238E27FC236}">
                <a16:creationId xmlns:a16="http://schemas.microsoft.com/office/drawing/2014/main" xmlns="" id="{8EE5494D-CA2F-4FF9-98CE-0EABEA94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 descr="蓝色面巾纸"/>
          <p:cNvSpPr txBox="1">
            <a:spLocks noChangeArrowheads="1"/>
          </p:cNvSpPr>
          <p:nvPr/>
        </p:nvSpPr>
        <p:spPr bwMode="auto">
          <a:xfrm>
            <a:off x="395288" y="333375"/>
            <a:ext cx="4962530" cy="535531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320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8.2.4  </a:t>
            </a:r>
            <a:r>
              <a:rPr lang="zh-CN" altLang="en-US" sz="320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图的其他存储方法</a:t>
            </a:r>
            <a:endParaRPr lang="zh-CN" altLang="en-US" sz="3200" dirty="0">
              <a:solidFill>
                <a:srgbClr val="FF0000"/>
              </a:solidFill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214422"/>
            <a:ext cx="242889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十字链表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2000240"/>
            <a:ext cx="800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        十字链表是</a:t>
            </a: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有向图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的另外一种存储结构，它是邻接表和逆邻接表的结合。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428596" y="3071810"/>
            <a:ext cx="8286808" cy="2571768"/>
            <a:chOff x="428596" y="3071810"/>
            <a:chExt cx="8286808" cy="2571768"/>
          </a:xfrm>
        </p:grpSpPr>
        <p:sp>
          <p:nvSpPr>
            <p:cNvPr id="6" name="矩形 5"/>
            <p:cNvSpPr/>
            <p:nvPr/>
          </p:nvSpPr>
          <p:spPr bwMode="auto">
            <a:xfrm>
              <a:off x="428596" y="3642201"/>
              <a:ext cx="928694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data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357290" y="3638829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firstin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357422" y="3642201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firstout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8662" y="3071810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头结点类型</a:t>
              </a: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3786182" y="3644460"/>
              <a:ext cx="928694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tailvex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4714876" y="3641088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headvex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5715008" y="3644460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hlink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43504" y="3074069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边结点类型</a:t>
              </a: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6715140" y="3645573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tlink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7715272" y="3648945"/>
              <a:ext cx="1000132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weight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11" y="4214818"/>
              <a:ext cx="461665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顶点信息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43043" y="4214818"/>
              <a:ext cx="461665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入边信息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43177" y="4214818"/>
              <a:ext cx="461665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出边信息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129" y="4143380"/>
              <a:ext cx="553998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起点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5258" y="4143380"/>
              <a:ext cx="553998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终点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05045" y="4143380"/>
              <a:ext cx="738664" cy="15001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相同起点的下一个边结点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05172" y="4143380"/>
              <a:ext cx="738664" cy="15001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相同终点的下一个边结点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50487" y="4143380"/>
              <a:ext cx="461665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18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边的权</a:t>
              </a:r>
            </a:p>
          </p:txBody>
        </p:sp>
      </p:grpSp>
      <p:sp>
        <p:nvSpPr>
          <p:cNvPr id="29" name="灯片编号占位符 28">
            <a:extLst>
              <a:ext uri="{FF2B5EF4-FFF2-40B4-BE49-F238E27FC236}">
                <a16:creationId xmlns:a16="http://schemas.microsoft.com/office/drawing/2014/main" xmlns="" id="{5CB3347D-C144-47C9-B39F-9283227F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40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786182" y="214290"/>
            <a:ext cx="1500198" cy="1500198"/>
            <a:chOff x="357158" y="1785926"/>
            <a:chExt cx="1500198" cy="1500198"/>
          </a:xfrm>
        </p:grpSpPr>
        <p:sp>
          <p:nvSpPr>
            <p:cNvPr id="3" name="椭圆 2"/>
            <p:cNvSpPr/>
            <p:nvPr/>
          </p:nvSpPr>
          <p:spPr bwMode="auto">
            <a:xfrm>
              <a:off x="357158" y="178592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 bwMode="auto">
            <a:xfrm>
              <a:off x="1428728" y="178592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357158" y="285749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1428728" y="285749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" name="直接箭头连接符 7"/>
            <p:cNvCxnSpPr>
              <a:stCxn id="3" idx="6"/>
              <a:endCxn id="4" idx="2"/>
            </p:cNvCxnSpPr>
            <p:nvPr/>
          </p:nvCxnSpPr>
          <p:spPr>
            <a:xfrm>
              <a:off x="785786" y="2000240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6" idx="0"/>
              <a:endCxn id="4" idx="4"/>
            </p:cNvCxnSpPr>
            <p:nvPr/>
          </p:nvCxnSpPr>
          <p:spPr>
            <a:xfrm rot="5400000" flipH="1" flipV="1">
              <a:off x="1321571" y="2536025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1"/>
              <a:endCxn id="3" idx="5"/>
            </p:cNvCxnSpPr>
            <p:nvPr/>
          </p:nvCxnSpPr>
          <p:spPr>
            <a:xfrm rot="16200000" flipV="1">
              <a:off x="723015" y="2151783"/>
              <a:ext cx="768484" cy="76848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rot="5400000">
              <a:off x="320645" y="2536025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785786" y="3051172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10800000">
              <a:off x="773086" y="3155948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rot="5400000" flipH="1" flipV="1">
              <a:off x="186501" y="2536025"/>
              <a:ext cx="642942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 bwMode="auto">
          <a:xfrm>
            <a:off x="453996" y="2214554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025500" y="221455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406" y="238283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 bwMode="auto">
          <a:xfrm>
            <a:off x="1454128" y="221455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1643042" y="2548725"/>
            <a:ext cx="2571768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 bwMode="auto">
          <a:xfrm>
            <a:off x="4214810" y="235743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643438" y="235743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5072066" y="235743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5500694" y="235743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643570" y="2551106"/>
            <a:ext cx="571504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 bwMode="auto">
          <a:xfrm>
            <a:off x="6215074" y="235743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6643702" y="235743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7072330" y="235743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7500958" y="235743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59" name="矩形 58"/>
          <p:cNvSpPr/>
          <p:nvPr/>
        </p:nvSpPr>
        <p:spPr bwMode="auto">
          <a:xfrm>
            <a:off x="453996" y="3286124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025500" y="328612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1406" y="345440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62" name="矩形 61"/>
          <p:cNvSpPr/>
          <p:nvPr/>
        </p:nvSpPr>
        <p:spPr bwMode="auto">
          <a:xfrm>
            <a:off x="1454128" y="328612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77" name="矩形 76"/>
          <p:cNvSpPr/>
          <p:nvPr/>
        </p:nvSpPr>
        <p:spPr bwMode="auto">
          <a:xfrm>
            <a:off x="2214546" y="450057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453996" y="4357694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1025500" y="435769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1406" y="452597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81" name="矩形 80"/>
          <p:cNvSpPr/>
          <p:nvPr/>
        </p:nvSpPr>
        <p:spPr bwMode="auto">
          <a:xfrm>
            <a:off x="1454128" y="435769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2643174" y="450057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3071802" y="450057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3500430" y="450057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5" name="直接箭头连接符 84"/>
          <p:cNvCxnSpPr/>
          <p:nvPr/>
        </p:nvCxnSpPr>
        <p:spPr>
          <a:xfrm>
            <a:off x="1643042" y="4694246"/>
            <a:ext cx="571504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84" idx="3"/>
            <a:endCxn id="92" idx="1"/>
          </p:cNvCxnSpPr>
          <p:nvPr/>
        </p:nvCxnSpPr>
        <p:spPr>
          <a:xfrm>
            <a:off x="3860430" y="4679165"/>
            <a:ext cx="3566280" cy="1588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 bwMode="auto">
          <a:xfrm>
            <a:off x="7426710" y="450057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7855338" y="450057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8283966" y="450057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95" name="矩形 94"/>
          <p:cNvSpPr/>
          <p:nvPr/>
        </p:nvSpPr>
        <p:spPr bwMode="auto">
          <a:xfrm>
            <a:off x="8712594" y="450057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96" name="矩形 95"/>
          <p:cNvSpPr/>
          <p:nvPr/>
        </p:nvSpPr>
        <p:spPr bwMode="auto">
          <a:xfrm>
            <a:off x="2214546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453996" y="5429264"/>
            <a:ext cx="571504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1025500" y="542926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1406" y="5597540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00" name="矩形 99"/>
          <p:cNvSpPr/>
          <p:nvPr/>
        </p:nvSpPr>
        <p:spPr bwMode="auto">
          <a:xfrm>
            <a:off x="1454128" y="5429264"/>
            <a:ext cx="428628" cy="64294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aseline="-25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2643174" y="557214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3071802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03" name="矩形 102"/>
          <p:cNvSpPr/>
          <p:nvPr/>
        </p:nvSpPr>
        <p:spPr bwMode="auto">
          <a:xfrm>
            <a:off x="3500430" y="557214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4" name="直接箭头连接符 103"/>
          <p:cNvCxnSpPr/>
          <p:nvPr/>
        </p:nvCxnSpPr>
        <p:spPr>
          <a:xfrm>
            <a:off x="1643042" y="5765816"/>
            <a:ext cx="571504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3643306" y="5765816"/>
            <a:ext cx="571504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 bwMode="auto">
          <a:xfrm>
            <a:off x="4214810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4643438" y="557214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5072066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09" name="矩形 108"/>
          <p:cNvSpPr/>
          <p:nvPr/>
        </p:nvSpPr>
        <p:spPr bwMode="auto">
          <a:xfrm>
            <a:off x="5500694" y="557214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0" name="直接箭头连接符 109"/>
          <p:cNvCxnSpPr/>
          <p:nvPr/>
        </p:nvCxnSpPr>
        <p:spPr>
          <a:xfrm>
            <a:off x="5643570" y="5765816"/>
            <a:ext cx="571504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 bwMode="auto">
          <a:xfrm>
            <a:off x="6215074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6643702" y="5572140"/>
            <a:ext cx="432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7072330" y="5572140"/>
            <a:ext cx="428628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14" name="矩形 113"/>
          <p:cNvSpPr/>
          <p:nvPr/>
        </p:nvSpPr>
        <p:spPr bwMode="auto">
          <a:xfrm>
            <a:off x="7500958" y="5572140"/>
            <a:ext cx="360000" cy="35719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57224" y="1714488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Consolas" pitchFamily="49" charset="0"/>
                <a:ea typeface="微软雅黑" pitchFamily="34" charset="-122"/>
                <a:cs typeface="Consolas" pitchFamily="49" charset="0"/>
              </a:rPr>
              <a:t>入边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357290" y="1714488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Consolas" pitchFamily="49" charset="0"/>
                <a:ea typeface="微软雅黑" pitchFamily="34" charset="-122"/>
                <a:cs typeface="Consolas" pitchFamily="49" charset="0"/>
              </a:rPr>
              <a:t>出边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3" name="直接箭头连接符 122"/>
          <p:cNvCxnSpPr>
            <a:endCxn id="102" idx="0"/>
          </p:cNvCxnSpPr>
          <p:nvPr/>
        </p:nvCxnSpPr>
        <p:spPr>
          <a:xfrm rot="5400000">
            <a:off x="2821769" y="5107793"/>
            <a:ext cx="928694" cy="1588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 rot="5400000">
            <a:off x="1000100" y="2857496"/>
            <a:ext cx="428628" cy="158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1214414" y="3071810"/>
            <a:ext cx="2071702" cy="158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endCxn id="83" idx="0"/>
          </p:cNvCxnSpPr>
          <p:nvPr/>
        </p:nvCxnSpPr>
        <p:spPr>
          <a:xfrm rot="5400000">
            <a:off x="2571736" y="3786190"/>
            <a:ext cx="1428760" cy="1588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rot="5400000">
            <a:off x="993114" y="3831276"/>
            <a:ext cx="468000" cy="158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flipV="1">
            <a:off x="1223852" y="4071942"/>
            <a:ext cx="3636000" cy="0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endCxn id="49" idx="2"/>
          </p:cNvCxnSpPr>
          <p:nvPr/>
        </p:nvCxnSpPr>
        <p:spPr>
          <a:xfrm rot="16200000" flipV="1">
            <a:off x="4180777" y="3393281"/>
            <a:ext cx="1357322" cy="0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endCxn id="108" idx="0"/>
          </p:cNvCxnSpPr>
          <p:nvPr/>
        </p:nvCxnSpPr>
        <p:spPr>
          <a:xfrm rot="5400000">
            <a:off x="3786182" y="4071942"/>
            <a:ext cx="3000396" cy="1588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rot="5400000">
            <a:off x="1021776" y="4986984"/>
            <a:ext cx="468000" cy="158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flipV="1">
            <a:off x="1239814" y="5207012"/>
            <a:ext cx="5618202" cy="0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endCxn id="54" idx="2"/>
          </p:cNvCxnSpPr>
          <p:nvPr/>
        </p:nvCxnSpPr>
        <p:spPr>
          <a:xfrm rot="5400000" flipH="1" flipV="1">
            <a:off x="5609537" y="3964785"/>
            <a:ext cx="2500330" cy="0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endCxn id="113" idx="0"/>
          </p:cNvCxnSpPr>
          <p:nvPr/>
        </p:nvCxnSpPr>
        <p:spPr>
          <a:xfrm rot="5400000">
            <a:off x="5786446" y="4071942"/>
            <a:ext cx="3000396" cy="1588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 rot="5400000">
            <a:off x="996376" y="6051726"/>
            <a:ext cx="468000" cy="158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1214414" y="6271754"/>
            <a:ext cx="6858048" cy="0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endCxn id="93" idx="2"/>
          </p:cNvCxnSpPr>
          <p:nvPr/>
        </p:nvCxnSpPr>
        <p:spPr>
          <a:xfrm rot="16200000" flipV="1">
            <a:off x="7357520" y="5571578"/>
            <a:ext cx="1428760" cy="1124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rot="10800000" flipV="1">
            <a:off x="2428860" y="928670"/>
            <a:ext cx="1214446" cy="100013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 rot="19285995">
            <a:off x="2029460" y="959373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ea typeface="楷体" pitchFamily="49" charset="-122"/>
                <a:cs typeface="Times New Roman" pitchFamily="18" charset="0"/>
              </a:rPr>
              <a:t>十字链表</a:t>
            </a:r>
            <a:endParaRPr lang="zh-CN" altLang="en-US" sz="2000"/>
          </a:p>
        </p:txBody>
      </p:sp>
      <p:sp>
        <p:nvSpPr>
          <p:cNvPr id="161" name="TextBox 160"/>
          <p:cNvSpPr txBox="1"/>
          <p:nvPr/>
        </p:nvSpPr>
        <p:spPr>
          <a:xfrm>
            <a:off x="8049317" y="2714620"/>
            <a:ext cx="523220" cy="14287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2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创建完毕</a:t>
            </a:r>
          </a:p>
        </p:txBody>
      </p:sp>
      <p:sp>
        <p:nvSpPr>
          <p:cNvPr id="19" name="灯片编号占位符 18">
            <a:extLst>
              <a:ext uri="{FF2B5EF4-FFF2-40B4-BE49-F238E27FC236}">
                <a16:creationId xmlns:a16="http://schemas.microsoft.com/office/drawing/2014/main" xmlns="" id="{314EF6DB-3E5A-43DF-884E-285610AF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41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77" grpId="0" animBg="1"/>
      <p:bldP spid="82" grpId="0" animBg="1"/>
      <p:bldP spid="83" grpId="0" animBg="1"/>
      <p:bldP spid="84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01" grpId="0" animBg="1"/>
      <p:bldP spid="102" grpId="0" animBg="1"/>
      <p:bldP spid="103" grpId="0" animBg="1"/>
      <p:bldP spid="106" grpId="0" animBg="1"/>
      <p:bldP spid="107" grpId="0" animBg="1"/>
      <p:bldP spid="108" grpId="0" animBg="1"/>
      <p:bldP spid="109" grpId="0" animBg="1"/>
      <p:bldP spid="111" grpId="0" animBg="1"/>
      <p:bldP spid="112" grpId="0" animBg="1"/>
      <p:bldP spid="113" grpId="0" animBg="1"/>
      <p:bldP spid="114" grpId="0" animBg="1"/>
      <p:bldP spid="16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400080" y="2803111"/>
            <a:ext cx="8458200" cy="197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　　从给定图中任意指定的顶点（称为初始点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）出发，按照</a:t>
            </a:r>
            <a:r>
              <a:rPr kumimoji="1" lang="zh-CN" altLang="en-US" sz="22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某种搜索方法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沿着图的边访问图中的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所有顶点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，使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每个顶点仅被访问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一次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，这个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过程称为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图的遍历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 dirty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图的遍历得到的顶点序列称为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图遍历序列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2051" name="Text Box 3" descr="水滴"/>
          <p:cNvSpPr txBox="1">
            <a:spLocks noChangeArrowheads="1"/>
          </p:cNvSpPr>
          <p:nvPr/>
        </p:nvSpPr>
        <p:spPr bwMode="auto">
          <a:xfrm>
            <a:off x="825501" y="1901288"/>
            <a:ext cx="4603755" cy="634020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320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8.3.1  </a:t>
            </a:r>
            <a:r>
              <a:rPr kumimoji="1" lang="zh-CN" altLang="en-US" sz="32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图的遍历的概念</a:t>
            </a:r>
            <a:endParaRPr lang="zh-CN" altLang="en-US" sz="3200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Text Box 12" descr="信纸"/>
          <p:cNvSpPr txBox="1">
            <a:spLocks noChangeArrowheads="1"/>
          </p:cNvSpPr>
          <p:nvPr/>
        </p:nvSpPr>
        <p:spPr bwMode="auto">
          <a:xfrm>
            <a:off x="2714612" y="785794"/>
            <a:ext cx="3744913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8.3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图的遍历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5C4D9D3D-52C8-4D80-A232-34A3857D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42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8143932" cy="925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         图中顶点之间是多对多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的关系，而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从一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个顶点出发一次只能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找另外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一个相邻顶点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2476506" y="1643050"/>
            <a:ext cx="2952750" cy="2433638"/>
            <a:chOff x="2476506" y="1924056"/>
            <a:chExt cx="2952750" cy="2433638"/>
          </a:xfrm>
        </p:grpSpPr>
        <p:sp>
          <p:nvSpPr>
            <p:cNvPr id="6" name="Line 38"/>
            <p:cNvSpPr>
              <a:spLocks noChangeShapeType="1"/>
            </p:cNvSpPr>
            <p:nvPr/>
          </p:nvSpPr>
          <p:spPr bwMode="auto">
            <a:xfrm>
              <a:off x="3019431" y="3114681"/>
              <a:ext cx="186531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Freeform 39"/>
            <p:cNvSpPr>
              <a:spLocks/>
            </p:cNvSpPr>
            <p:nvPr/>
          </p:nvSpPr>
          <p:spPr bwMode="auto">
            <a:xfrm>
              <a:off x="2887669" y="3287719"/>
              <a:ext cx="811213" cy="709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Freeform 40"/>
            <p:cNvSpPr>
              <a:spLocks/>
            </p:cNvSpPr>
            <p:nvPr/>
          </p:nvSpPr>
          <p:spPr bwMode="auto">
            <a:xfrm>
              <a:off x="4178306" y="3248031"/>
              <a:ext cx="787400" cy="735013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41"/>
            <p:cNvSpPr>
              <a:spLocks/>
            </p:cNvSpPr>
            <p:nvPr/>
          </p:nvSpPr>
          <p:spPr bwMode="auto">
            <a:xfrm>
              <a:off x="4178306" y="2217744"/>
              <a:ext cx="847725" cy="669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390"/>
                </a:cxn>
              </a:cxnLst>
              <a:rect l="0" t="0" r="r" b="b"/>
              <a:pathLst>
                <a:path w="517" h="390">
                  <a:moveTo>
                    <a:pt x="0" y="0"/>
                  </a:moveTo>
                  <a:lnTo>
                    <a:pt x="517" y="39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Freeform 42"/>
            <p:cNvSpPr>
              <a:spLocks/>
            </p:cNvSpPr>
            <p:nvPr/>
          </p:nvSpPr>
          <p:spPr bwMode="auto">
            <a:xfrm>
              <a:off x="2811469" y="2268544"/>
              <a:ext cx="923925" cy="747713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435"/>
                </a:cxn>
              </a:cxnLst>
              <a:rect l="0" t="0" r="r" b="b"/>
              <a:pathLst>
                <a:path w="562" h="435">
                  <a:moveTo>
                    <a:pt x="562" y="0"/>
                  </a:moveTo>
                  <a:lnTo>
                    <a:pt x="0" y="435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43"/>
            <p:cNvSpPr>
              <a:spLocks noChangeShapeType="1"/>
            </p:cNvSpPr>
            <p:nvPr/>
          </p:nvSpPr>
          <p:spPr bwMode="auto">
            <a:xfrm>
              <a:off x="3952881" y="2452694"/>
              <a:ext cx="0" cy="161448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Oval 44"/>
            <p:cNvSpPr>
              <a:spLocks noChangeArrowheads="1"/>
            </p:cNvSpPr>
            <p:nvPr/>
          </p:nvSpPr>
          <p:spPr bwMode="auto">
            <a:xfrm>
              <a:off x="3657606" y="1924056"/>
              <a:ext cx="590550" cy="53181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3" name="Oval 45"/>
            <p:cNvSpPr>
              <a:spLocks noChangeArrowheads="1"/>
            </p:cNvSpPr>
            <p:nvPr/>
          </p:nvSpPr>
          <p:spPr bwMode="auto">
            <a:xfrm>
              <a:off x="3657606" y="2827344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4" name="Oval 46"/>
            <p:cNvSpPr>
              <a:spLocks noChangeArrowheads="1"/>
            </p:cNvSpPr>
            <p:nvPr/>
          </p:nvSpPr>
          <p:spPr bwMode="auto">
            <a:xfrm>
              <a:off x="4838706" y="2827344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5" name="Oval 47"/>
            <p:cNvSpPr>
              <a:spLocks noChangeArrowheads="1"/>
            </p:cNvSpPr>
            <p:nvPr/>
          </p:nvSpPr>
          <p:spPr bwMode="auto">
            <a:xfrm>
              <a:off x="2476506" y="2827344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6" name="Oval 48"/>
            <p:cNvSpPr>
              <a:spLocks noChangeArrowheads="1"/>
            </p:cNvSpPr>
            <p:nvPr/>
          </p:nvSpPr>
          <p:spPr bwMode="auto">
            <a:xfrm>
              <a:off x="3606806" y="3821119"/>
              <a:ext cx="592138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428728" y="1357298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楷体" pitchFamily="49" charset="-122"/>
                <a:ea typeface="楷体" pitchFamily="49" charset="-122"/>
              </a:rPr>
              <a:t>例如：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348" y="4505316"/>
            <a:ext cx="3500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从顶点</a:t>
            </a:r>
            <a:r>
              <a:rPr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出发，访问顶点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14778" y="4186527"/>
            <a:ext cx="3500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再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访问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lang="zh-CN" altLang="en-US" sz="2000" dirty="0">
              <a:latin typeface="Consolas" pitchFamily="49" charset="0"/>
              <a:ea typeface="+mj-ea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14778" y="4972345"/>
            <a:ext cx="3929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再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访问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latin typeface="Consolas" pitchFamily="49" charset="0"/>
                <a:ea typeface="宋体"/>
                <a:cs typeface="Consolas" pitchFamily="49" charset="0"/>
              </a:rPr>
              <a:t> … 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929058" y="5434010"/>
            <a:ext cx="2428892" cy="816595"/>
            <a:chOff x="3929058" y="5434010"/>
            <a:chExt cx="2428892" cy="816595"/>
          </a:xfrm>
        </p:grpSpPr>
        <p:sp>
          <p:nvSpPr>
            <p:cNvPr id="42" name="上箭头 41"/>
            <p:cNvSpPr/>
            <p:nvPr/>
          </p:nvSpPr>
          <p:spPr>
            <a:xfrm>
              <a:off x="5000596" y="5434010"/>
              <a:ext cx="214314" cy="285752"/>
            </a:xfrm>
            <a:prstGeom prst="up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29058" y="5819718"/>
              <a:ext cx="24288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2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不同的搜索方法</a:t>
              </a:r>
              <a:endParaRPr lang="zh-CN" altLang="en-US" sz="2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214810" y="1500174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楷体" pitchFamily="49" charset="-122"/>
                <a:ea typeface="楷体" pitchFamily="49" charset="-122"/>
              </a:rPr>
              <a:t>初始点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xmlns="" id="{75213D3C-1FE5-4E7B-A2EF-60548E86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43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40" grpId="0"/>
      <p:bldP spid="41" grpId="0"/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71472" y="571480"/>
            <a:ext cx="6429390" cy="485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根据搜索方法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的不同，图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的遍历方法有两种：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786" y="1357298"/>
            <a:ext cx="3857652" cy="16184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bIns="216000" rtlCol="0">
            <a:spAutoFit/>
          </a:bodyPr>
          <a:lstStyle/>
          <a:p>
            <a:pPr marL="457200" indent="-457200" algn="l">
              <a:lnSpc>
                <a:spcPct val="200000"/>
              </a:lnSpc>
              <a:buBlip>
                <a:blip r:embed="rId2"/>
              </a:buBlip>
            </a:pP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深度优先遍历（</a:t>
            </a:r>
            <a:r>
              <a:rPr kumimoji="1" lang="en-US" altLang="zh-CN" sz="2200" dirty="0" err="1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DFS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）。</a:t>
            </a:r>
            <a:endParaRPr kumimoji="1" lang="en-US" altLang="zh-CN" sz="2200" dirty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 algn="l">
              <a:lnSpc>
                <a:spcPct val="200000"/>
              </a:lnSpc>
              <a:buBlip>
                <a:blip r:embed="rId2"/>
              </a:buBlip>
            </a:pP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广度优先遍历（</a:t>
            </a:r>
            <a:r>
              <a:rPr kumimoji="1" lang="en-US" altLang="zh-CN" sz="2200" dirty="0" err="1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BFS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4DA8FCB-674C-48F3-8CB2-547839D9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44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 descr="羊皮纸"/>
          <p:cNvSpPr txBox="1">
            <a:spLocks noChangeArrowheads="1"/>
          </p:cNvSpPr>
          <p:nvPr/>
        </p:nvSpPr>
        <p:spPr bwMode="auto">
          <a:xfrm>
            <a:off x="642910" y="1785926"/>
            <a:ext cx="8001056" cy="17030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）从图中某个初始顶点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出发，首先访问初始顶点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）选择一个与顶点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相邻且没被访问过的顶点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，再从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出发进行深度优先搜索，直到图中与当前顶点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邻接的所有顶点都被访问过为止。　　</a:t>
            </a:r>
          </a:p>
        </p:txBody>
      </p:sp>
      <p:sp>
        <p:nvSpPr>
          <p:cNvPr id="4099" name="Text Box 4" descr="粉色面巾纸"/>
          <p:cNvSpPr txBox="1">
            <a:spLocks noChangeArrowheads="1"/>
          </p:cNvSpPr>
          <p:nvPr/>
        </p:nvSpPr>
        <p:spPr bwMode="auto">
          <a:xfrm>
            <a:off x="322263" y="290923"/>
            <a:ext cx="5035555" cy="634020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8.3.2  </a:t>
            </a:r>
            <a:r>
              <a:rPr kumimoji="1" lang="zh-CN" altLang="en-US" sz="3200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深度优先遍历算法</a:t>
            </a:r>
            <a:endParaRPr lang="zh-CN" altLang="en-US" sz="3200" b="0" dirty="0">
              <a:solidFill>
                <a:schemeClr val="tx1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102" name="Oval 6"/>
          <p:cNvSpPr>
            <a:spLocks noChangeArrowheads="1"/>
          </p:cNvSpPr>
          <p:nvPr/>
        </p:nvSpPr>
        <p:spPr bwMode="auto">
          <a:xfrm>
            <a:off x="1547813" y="4568836"/>
            <a:ext cx="503238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051051" y="4568836"/>
            <a:ext cx="1081087" cy="431800"/>
            <a:chOff x="2051051" y="3568704"/>
            <a:chExt cx="1081087" cy="431800"/>
          </a:xfrm>
        </p:grpSpPr>
        <p:sp>
          <p:nvSpPr>
            <p:cNvPr id="4103" name="Oval 7"/>
            <p:cNvSpPr>
              <a:spLocks noChangeArrowheads="1"/>
            </p:cNvSpPr>
            <p:nvPr/>
          </p:nvSpPr>
          <p:spPr bwMode="auto">
            <a:xfrm>
              <a:off x="2627313" y="3568704"/>
              <a:ext cx="504825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w</a:t>
              </a:r>
            </a:p>
          </p:txBody>
        </p:sp>
        <p:sp>
          <p:nvSpPr>
            <p:cNvPr id="4104" name="Line 8"/>
            <p:cNvSpPr>
              <a:spLocks noChangeShapeType="1"/>
            </p:cNvSpPr>
            <p:nvPr/>
          </p:nvSpPr>
          <p:spPr bwMode="auto">
            <a:xfrm>
              <a:off x="2051051" y="3784604"/>
              <a:ext cx="576263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132138" y="4543436"/>
            <a:ext cx="1295400" cy="457200"/>
            <a:chOff x="3132138" y="3543304"/>
            <a:chExt cx="1295400" cy="457200"/>
          </a:xfrm>
        </p:grpSpPr>
        <p:sp>
          <p:nvSpPr>
            <p:cNvPr id="4105" name="Line 9"/>
            <p:cNvSpPr>
              <a:spLocks noChangeShapeType="1"/>
            </p:cNvSpPr>
            <p:nvPr/>
          </p:nvSpPr>
          <p:spPr bwMode="auto">
            <a:xfrm>
              <a:off x="3132138" y="3784604"/>
              <a:ext cx="503238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6" name="Text Box 10"/>
            <p:cNvSpPr txBox="1">
              <a:spLocks noChangeArrowheads="1"/>
            </p:cNvSpPr>
            <p:nvPr/>
          </p:nvSpPr>
          <p:spPr bwMode="auto">
            <a:xfrm>
              <a:off x="3779838" y="3543304"/>
              <a:ext cx="647700" cy="457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宋体" charset="-122"/>
                  <a:ea typeface="宋体" charset="-122"/>
                </a:rPr>
                <a:t>…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14348" y="1252823"/>
            <a:ext cx="3214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深度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优先遍历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过程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sz="220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543509B-2168-4A69-8202-C7AAD82F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45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28596" y="698424"/>
            <a:ext cx="8286808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深度优先遍历的过程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体现出后进先出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的特点：用栈或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递归方式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实现。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720" y="109815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算法设计思路：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1000100" y="1428736"/>
            <a:ext cx="2374901" cy="2230438"/>
            <a:chOff x="1054091" y="1285860"/>
            <a:chExt cx="2374901" cy="2230438"/>
          </a:xfrm>
        </p:grpSpPr>
        <p:grpSp>
          <p:nvGrpSpPr>
            <p:cNvPr id="5" name="组合 4"/>
            <p:cNvGrpSpPr/>
            <p:nvPr/>
          </p:nvGrpSpPr>
          <p:grpSpPr>
            <a:xfrm>
              <a:off x="1054091" y="1357298"/>
              <a:ext cx="2303463" cy="2159000"/>
              <a:chOff x="2714612" y="1341438"/>
              <a:chExt cx="2303463" cy="2159000"/>
            </a:xfrm>
          </p:grpSpPr>
          <p:sp>
            <p:nvSpPr>
              <p:cNvPr id="6" name="Oval 7"/>
              <p:cNvSpPr>
                <a:spLocks noChangeArrowheads="1"/>
              </p:cNvSpPr>
              <p:nvPr/>
            </p:nvSpPr>
            <p:spPr bwMode="auto">
              <a:xfrm>
                <a:off x="3651237" y="22050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7" name="Oval 8"/>
              <p:cNvSpPr>
                <a:spLocks noChangeArrowheads="1"/>
              </p:cNvSpPr>
              <p:nvPr/>
            </p:nvSpPr>
            <p:spPr bwMode="auto">
              <a:xfrm>
                <a:off x="2714612" y="2205038"/>
                <a:ext cx="431800" cy="431800"/>
              </a:xfrm>
              <a:prstGeom prst="ellipse">
                <a:avLst/>
              </a:prstGeom>
              <a:solidFill>
                <a:srgbClr val="FFFF00"/>
              </a:solidFill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8" name="Oval 9"/>
              <p:cNvSpPr>
                <a:spLocks noChangeArrowheads="1"/>
              </p:cNvSpPr>
              <p:nvPr/>
            </p:nvSpPr>
            <p:spPr bwMode="auto">
              <a:xfrm>
                <a:off x="4586275" y="22050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9" name="Oval 10"/>
              <p:cNvSpPr>
                <a:spLocks noChangeArrowheads="1"/>
              </p:cNvSpPr>
              <p:nvPr/>
            </p:nvSpPr>
            <p:spPr bwMode="auto">
              <a:xfrm>
                <a:off x="3651237" y="13414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3651237" y="3068638"/>
                <a:ext cx="431800" cy="431800"/>
              </a:xfrm>
              <a:prstGeom prst="ellipse">
                <a:avLst/>
              </a:prstGeom>
              <a:solidFill>
                <a:srgbClr val="FFFF00"/>
              </a:solidFill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11" name="Freeform 12"/>
              <p:cNvSpPr>
                <a:spLocks/>
              </p:cNvSpPr>
              <p:nvPr/>
            </p:nvSpPr>
            <p:spPr bwMode="auto">
              <a:xfrm>
                <a:off x="3021000" y="1628776"/>
                <a:ext cx="630238" cy="588963"/>
              </a:xfrm>
              <a:custGeom>
                <a:avLst/>
                <a:gdLst>
                  <a:gd name="T0" fmla="*/ 0 w 397"/>
                  <a:gd name="T1" fmla="*/ 371 h 371"/>
                  <a:gd name="T2" fmla="*/ 397 w 397"/>
                  <a:gd name="T3" fmla="*/ 0 h 371"/>
                  <a:gd name="T4" fmla="*/ 0 60000 65536"/>
                  <a:gd name="T5" fmla="*/ 0 60000 65536"/>
                  <a:gd name="T6" fmla="*/ 0 w 397"/>
                  <a:gd name="T7" fmla="*/ 0 h 371"/>
                  <a:gd name="T8" fmla="*/ 397 w 397"/>
                  <a:gd name="T9" fmla="*/ 371 h 37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7" h="371">
                    <a:moveTo>
                      <a:pt x="0" y="371"/>
                    </a:moveTo>
                    <a:lnTo>
                      <a:pt x="397" y="0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Freeform 13"/>
              <p:cNvSpPr>
                <a:spLocks/>
              </p:cNvSpPr>
              <p:nvPr/>
            </p:nvSpPr>
            <p:spPr bwMode="auto">
              <a:xfrm>
                <a:off x="3146412" y="2420938"/>
                <a:ext cx="503238" cy="1588"/>
              </a:xfrm>
              <a:custGeom>
                <a:avLst/>
                <a:gdLst>
                  <a:gd name="T0" fmla="*/ 0 w 317"/>
                  <a:gd name="T1" fmla="*/ 0 h 1"/>
                  <a:gd name="T2" fmla="*/ 317 w 317"/>
                  <a:gd name="T3" fmla="*/ 0 h 1"/>
                  <a:gd name="T4" fmla="*/ 0 60000 65536"/>
                  <a:gd name="T5" fmla="*/ 0 60000 65536"/>
                  <a:gd name="T6" fmla="*/ 0 w 317"/>
                  <a:gd name="T7" fmla="*/ 0 h 1"/>
                  <a:gd name="T8" fmla="*/ 317 w 31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17" h="1">
                    <a:moveTo>
                      <a:pt x="0" y="0"/>
                    </a:moveTo>
                    <a:lnTo>
                      <a:pt x="317" y="0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>
                <a:off x="4083037" y="2420938"/>
                <a:ext cx="503238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3027350" y="2611438"/>
                <a:ext cx="623888" cy="601663"/>
              </a:xfrm>
              <a:custGeom>
                <a:avLst/>
                <a:gdLst>
                  <a:gd name="T0" fmla="*/ 0 w 393"/>
                  <a:gd name="T1" fmla="*/ 0 h 379"/>
                  <a:gd name="T2" fmla="*/ 393 w 393"/>
                  <a:gd name="T3" fmla="*/ 379 h 379"/>
                  <a:gd name="T4" fmla="*/ 0 60000 65536"/>
                  <a:gd name="T5" fmla="*/ 0 60000 65536"/>
                  <a:gd name="T6" fmla="*/ 0 w 393"/>
                  <a:gd name="T7" fmla="*/ 0 h 379"/>
                  <a:gd name="T8" fmla="*/ 393 w 393"/>
                  <a:gd name="T9" fmla="*/ 379 h 37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3" h="379">
                    <a:moveTo>
                      <a:pt x="0" y="0"/>
                    </a:moveTo>
                    <a:lnTo>
                      <a:pt x="393" y="379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>
                <a:off x="4083037" y="1628776"/>
                <a:ext cx="647700" cy="576263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Freeform 18"/>
              <p:cNvSpPr>
                <a:spLocks/>
              </p:cNvSpPr>
              <p:nvPr/>
            </p:nvSpPr>
            <p:spPr bwMode="auto">
              <a:xfrm>
                <a:off x="4083037" y="2611438"/>
                <a:ext cx="620713" cy="603250"/>
              </a:xfrm>
              <a:custGeom>
                <a:avLst/>
                <a:gdLst>
                  <a:gd name="T0" fmla="*/ 0 w 391"/>
                  <a:gd name="T1" fmla="*/ 380 h 380"/>
                  <a:gd name="T2" fmla="*/ 391 w 391"/>
                  <a:gd name="T3" fmla="*/ 0 h 380"/>
                  <a:gd name="T4" fmla="*/ 0 60000 65536"/>
                  <a:gd name="T5" fmla="*/ 0 60000 65536"/>
                  <a:gd name="T6" fmla="*/ 0 w 391"/>
                  <a:gd name="T7" fmla="*/ 0 h 380"/>
                  <a:gd name="T8" fmla="*/ 391 w 391"/>
                  <a:gd name="T9" fmla="*/ 380 h 3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1" h="380">
                    <a:moveTo>
                      <a:pt x="0" y="380"/>
                    </a:moveTo>
                    <a:lnTo>
                      <a:pt x="391" y="0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>
                <a:off x="3867137" y="2636838"/>
                <a:ext cx="0" cy="43180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3867137" y="1773238"/>
                <a:ext cx="0" cy="43180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357422" y="1285860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初始点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428992" y="2000240"/>
            <a:ext cx="3071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DFS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1→2 →4 </a:t>
            </a:r>
            <a:r>
              <a:rPr lang="en-US" altLang="zh-CN" sz="1800"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lang="en-US" altLang="zh-CN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栈保存访问过的顶点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500826" y="1743006"/>
            <a:ext cx="1357322" cy="1828870"/>
            <a:chOff x="6500826" y="1743006"/>
            <a:chExt cx="1357322" cy="1828870"/>
          </a:xfrm>
        </p:grpSpPr>
        <p:grpSp>
          <p:nvGrpSpPr>
            <p:cNvPr id="42" name="组合 41"/>
            <p:cNvGrpSpPr/>
            <p:nvPr/>
          </p:nvGrpSpPr>
          <p:grpSpPr>
            <a:xfrm>
              <a:off x="6929454" y="1743006"/>
              <a:ext cx="928694" cy="1828870"/>
              <a:chOff x="5214942" y="2000240"/>
              <a:chExt cx="928694" cy="1828870"/>
            </a:xfrm>
          </p:grpSpPr>
          <p:cxnSp>
            <p:nvCxnSpPr>
              <p:cNvPr id="27" name="直接连接符 26"/>
              <p:cNvCxnSpPr/>
              <p:nvPr/>
            </p:nvCxnSpPr>
            <p:spPr>
              <a:xfrm rot="5400000">
                <a:off x="4679157" y="2678901"/>
                <a:ext cx="1357322" cy="1588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rot="5400000">
                <a:off x="5464181" y="2678107"/>
                <a:ext cx="1357322" cy="1588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5357818" y="3357562"/>
                <a:ext cx="785818" cy="1588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5214942" y="3429000"/>
                <a:ext cx="9286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栈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Oval 10"/>
              <p:cNvSpPr>
                <a:spLocks noChangeArrowheads="1"/>
              </p:cNvSpPr>
              <p:nvPr/>
            </p:nvSpPr>
            <p:spPr bwMode="auto">
              <a:xfrm>
                <a:off x="5568960" y="278605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33" name="Oval 10"/>
              <p:cNvSpPr>
                <a:spLocks noChangeArrowheads="1"/>
              </p:cNvSpPr>
              <p:nvPr/>
            </p:nvSpPr>
            <p:spPr bwMode="auto">
              <a:xfrm>
                <a:off x="5572132" y="2214554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</p:grpSp>
        <p:sp>
          <p:nvSpPr>
            <p:cNvPr id="43" name="右箭头 42"/>
            <p:cNvSpPr/>
            <p:nvPr/>
          </p:nvSpPr>
          <p:spPr>
            <a:xfrm>
              <a:off x="6500826" y="2385948"/>
              <a:ext cx="357190" cy="214314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28596" y="3714752"/>
            <a:ext cx="8064500" cy="1714512"/>
            <a:chOff x="428596" y="3714752"/>
            <a:chExt cx="8064500" cy="1714512"/>
          </a:xfrm>
        </p:grpSpPr>
        <p:sp>
          <p:nvSpPr>
            <p:cNvPr id="4107" name="Rectangle 3"/>
            <p:cNvSpPr>
              <a:spLocks noChangeArrowheads="1"/>
            </p:cNvSpPr>
            <p:nvPr/>
          </p:nvSpPr>
          <p:spPr bwMode="auto">
            <a:xfrm>
              <a:off x="428596" y="3714752"/>
              <a:ext cx="8064500" cy="132343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marL="457200" indent="-457200" algn="l">
                <a:lnSpc>
                  <a:spcPts val="3200"/>
                </a:lnSpc>
                <a:spcBef>
                  <a:spcPct val="50000"/>
                </a:spcBef>
                <a:buBlip>
                  <a:blip r:embed="rId3"/>
                </a:buBlip>
              </a:pP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如何确定一个顶点是否访问过</a:t>
              </a:r>
              <a:r>
                <a:rPr kumimoji="1"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? 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设置一个</a:t>
              </a:r>
              <a:r>
                <a:rPr kumimoji="1"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visited[]</a:t>
              </a:r>
              <a:r>
                <a:rPr kumimoji="1" lang="zh-CN" altLang="en-US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全局数组，</a:t>
              </a:r>
              <a:r>
                <a:rPr kumimoji="1"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visited[</a:t>
              </a:r>
              <a:r>
                <a:rPr kumimoji="1" lang="en-US" altLang="zh-CN" sz="2000" i="1" dirty="0" err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]=0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表示顶点</a:t>
              </a:r>
              <a:r>
                <a:rPr kumimoji="1" lang="en-US" altLang="zh-CN" sz="2000" i="1" dirty="0" err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没有访问；</a:t>
              </a:r>
              <a:r>
                <a:rPr kumimoji="1"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visited[</a:t>
              </a:r>
              <a:r>
                <a:rPr kumimoji="1" lang="en-US" altLang="zh-CN" sz="2000" i="1" dirty="0" err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]=1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表示顶点</a:t>
              </a:r>
              <a:r>
                <a:rPr kumimoji="1" lang="en-US" altLang="zh-CN" sz="2000" i="1" dirty="0" err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已经访问过。</a:t>
              </a:r>
            </a:p>
          </p:txBody>
        </p:sp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2928926" y="4799569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71868" y="4799569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visited[</a:t>
              </a:r>
              <a:r>
                <a:rPr kumimoji="1" lang="en-US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3213100" y="5151981"/>
              <a:ext cx="1295400" cy="277283"/>
            </a:xfrm>
            <a:custGeom>
              <a:avLst/>
              <a:gdLst>
                <a:gd name="connsiteX0" fmla="*/ 0 w 1295400"/>
                <a:gd name="connsiteY0" fmla="*/ 0 h 277283"/>
                <a:gd name="connsiteX1" fmla="*/ 317500 w 1295400"/>
                <a:gd name="connsiteY1" fmla="*/ 241300 h 277283"/>
                <a:gd name="connsiteX2" fmla="*/ 1016000 w 1295400"/>
                <a:gd name="connsiteY2" fmla="*/ 215900 h 277283"/>
                <a:gd name="connsiteX3" fmla="*/ 1295400 w 1295400"/>
                <a:gd name="connsiteY3" fmla="*/ 25400 h 27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5400" h="277283">
                  <a:moveTo>
                    <a:pt x="0" y="0"/>
                  </a:moveTo>
                  <a:cubicBezTo>
                    <a:pt x="74083" y="102658"/>
                    <a:pt x="148167" y="205317"/>
                    <a:pt x="317500" y="241300"/>
                  </a:cubicBezTo>
                  <a:cubicBezTo>
                    <a:pt x="486833" y="277283"/>
                    <a:pt x="853017" y="251883"/>
                    <a:pt x="1016000" y="215900"/>
                  </a:cubicBezTo>
                  <a:cubicBezTo>
                    <a:pt x="1178983" y="179917"/>
                    <a:pt x="1237191" y="102658"/>
                    <a:pt x="1295400" y="25400"/>
                  </a:cubicBezTo>
                </a:path>
              </a:pathLst>
            </a:custGeom>
            <a:ln w="28575">
              <a:solidFill>
                <a:srgbClr val="7030A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6" name="灯片编号占位符 45">
            <a:extLst>
              <a:ext uri="{FF2B5EF4-FFF2-40B4-BE49-F238E27FC236}">
                <a16:creationId xmlns:a16="http://schemas.microsoft.com/office/drawing/2014/main" xmlns="" id="{EF649283-8272-4E09-9CBA-FA507C89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46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0" y="3178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40" name="Oval 7"/>
          <p:cNvSpPr>
            <a:spLocks noChangeArrowheads="1"/>
          </p:cNvSpPr>
          <p:nvPr/>
        </p:nvSpPr>
        <p:spPr bwMode="auto">
          <a:xfrm>
            <a:off x="1293783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241" name="Oval 8"/>
          <p:cNvSpPr>
            <a:spLocks noChangeArrowheads="1"/>
          </p:cNvSpPr>
          <p:nvPr/>
        </p:nvSpPr>
        <p:spPr bwMode="auto">
          <a:xfrm>
            <a:off x="357158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242" name="Oval 9"/>
          <p:cNvSpPr>
            <a:spLocks noChangeArrowheads="1"/>
          </p:cNvSpPr>
          <p:nvPr/>
        </p:nvSpPr>
        <p:spPr bwMode="auto">
          <a:xfrm>
            <a:off x="2228821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6243" name="Oval 10"/>
          <p:cNvSpPr>
            <a:spLocks noChangeArrowheads="1"/>
          </p:cNvSpPr>
          <p:nvPr/>
        </p:nvSpPr>
        <p:spPr bwMode="auto">
          <a:xfrm>
            <a:off x="1293783" y="36433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244" name="Oval 11"/>
          <p:cNvSpPr>
            <a:spLocks noChangeArrowheads="1"/>
          </p:cNvSpPr>
          <p:nvPr/>
        </p:nvSpPr>
        <p:spPr bwMode="auto">
          <a:xfrm>
            <a:off x="1293783" y="53705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6245" name="Freeform 12"/>
          <p:cNvSpPr>
            <a:spLocks/>
          </p:cNvSpPr>
          <p:nvPr/>
        </p:nvSpPr>
        <p:spPr bwMode="auto">
          <a:xfrm>
            <a:off x="663546" y="3930652"/>
            <a:ext cx="630238" cy="588963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6" name="Freeform 13"/>
          <p:cNvSpPr>
            <a:spLocks/>
          </p:cNvSpPr>
          <p:nvPr/>
        </p:nvSpPr>
        <p:spPr bwMode="auto">
          <a:xfrm>
            <a:off x="788958" y="4722814"/>
            <a:ext cx="503238" cy="1588"/>
          </a:xfrm>
          <a:custGeom>
            <a:avLst/>
            <a:gdLst>
              <a:gd name="T0" fmla="*/ 0 w 317"/>
              <a:gd name="T1" fmla="*/ 0 h 1"/>
              <a:gd name="T2" fmla="*/ 317 w 317"/>
              <a:gd name="T3" fmla="*/ 0 h 1"/>
              <a:gd name="T4" fmla="*/ 0 60000 65536"/>
              <a:gd name="T5" fmla="*/ 0 60000 65536"/>
              <a:gd name="T6" fmla="*/ 0 w 317"/>
              <a:gd name="T7" fmla="*/ 0 h 1"/>
              <a:gd name="T8" fmla="*/ 317 w 3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" h="1">
                <a:moveTo>
                  <a:pt x="0" y="0"/>
                </a:moveTo>
                <a:lnTo>
                  <a:pt x="317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7" name="Line 14"/>
          <p:cNvSpPr>
            <a:spLocks noChangeShapeType="1"/>
          </p:cNvSpPr>
          <p:nvPr/>
        </p:nvSpPr>
        <p:spPr bwMode="auto">
          <a:xfrm>
            <a:off x="1725583" y="4722814"/>
            <a:ext cx="503238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8" name="Freeform 15"/>
          <p:cNvSpPr>
            <a:spLocks/>
          </p:cNvSpPr>
          <p:nvPr/>
        </p:nvSpPr>
        <p:spPr bwMode="auto">
          <a:xfrm>
            <a:off x="669896" y="4913314"/>
            <a:ext cx="623888" cy="601663"/>
          </a:xfrm>
          <a:custGeom>
            <a:avLst/>
            <a:gdLst>
              <a:gd name="T0" fmla="*/ 0 w 393"/>
              <a:gd name="T1" fmla="*/ 0 h 379"/>
              <a:gd name="T2" fmla="*/ 393 w 393"/>
              <a:gd name="T3" fmla="*/ 379 h 379"/>
              <a:gd name="T4" fmla="*/ 0 60000 65536"/>
              <a:gd name="T5" fmla="*/ 0 60000 65536"/>
              <a:gd name="T6" fmla="*/ 0 w 393"/>
              <a:gd name="T7" fmla="*/ 0 h 379"/>
              <a:gd name="T8" fmla="*/ 393 w 393"/>
              <a:gd name="T9" fmla="*/ 379 h 3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3" h="379">
                <a:moveTo>
                  <a:pt x="0" y="0"/>
                </a:moveTo>
                <a:lnTo>
                  <a:pt x="393" y="379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9" name="Line 17"/>
          <p:cNvSpPr>
            <a:spLocks noChangeShapeType="1"/>
          </p:cNvSpPr>
          <p:nvPr/>
        </p:nvSpPr>
        <p:spPr bwMode="auto">
          <a:xfrm>
            <a:off x="1725583" y="3930652"/>
            <a:ext cx="647700" cy="576263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50" name="Freeform 18"/>
          <p:cNvSpPr>
            <a:spLocks/>
          </p:cNvSpPr>
          <p:nvPr/>
        </p:nvSpPr>
        <p:spPr bwMode="auto">
          <a:xfrm>
            <a:off x="1725583" y="4913314"/>
            <a:ext cx="620713" cy="603250"/>
          </a:xfrm>
          <a:custGeom>
            <a:avLst/>
            <a:gdLst>
              <a:gd name="T0" fmla="*/ 0 w 391"/>
              <a:gd name="T1" fmla="*/ 380 h 380"/>
              <a:gd name="T2" fmla="*/ 391 w 391"/>
              <a:gd name="T3" fmla="*/ 0 h 380"/>
              <a:gd name="T4" fmla="*/ 0 60000 65536"/>
              <a:gd name="T5" fmla="*/ 0 60000 65536"/>
              <a:gd name="T6" fmla="*/ 0 w 391"/>
              <a:gd name="T7" fmla="*/ 0 h 380"/>
              <a:gd name="T8" fmla="*/ 391 w 391"/>
              <a:gd name="T9" fmla="*/ 380 h 3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1" h="380">
                <a:moveTo>
                  <a:pt x="0" y="380"/>
                </a:moveTo>
                <a:lnTo>
                  <a:pt x="391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51" name="Line 19"/>
          <p:cNvSpPr>
            <a:spLocks noChangeShapeType="1"/>
          </p:cNvSpPr>
          <p:nvPr/>
        </p:nvSpPr>
        <p:spPr bwMode="auto">
          <a:xfrm>
            <a:off x="1509683" y="4938714"/>
            <a:ext cx="0" cy="4318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52" name="Line 20"/>
          <p:cNvSpPr>
            <a:spLocks noChangeShapeType="1"/>
          </p:cNvSpPr>
          <p:nvPr/>
        </p:nvSpPr>
        <p:spPr bwMode="auto">
          <a:xfrm>
            <a:off x="1509683" y="4075114"/>
            <a:ext cx="0" cy="4318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>
            <a:off x="285720" y="785794"/>
            <a:ext cx="5857916" cy="2500330"/>
            <a:chOff x="2771775" y="1263650"/>
            <a:chExt cx="6121400" cy="2520950"/>
          </a:xfrm>
        </p:grpSpPr>
        <p:sp>
          <p:nvSpPr>
            <p:cNvPr id="6148" name="Text Box 23"/>
            <p:cNvSpPr txBox="1">
              <a:spLocks noChangeArrowheads="1"/>
            </p:cNvSpPr>
            <p:nvPr/>
          </p:nvSpPr>
          <p:spPr bwMode="auto">
            <a:xfrm>
              <a:off x="2771775" y="1428736"/>
              <a:ext cx="288925" cy="31031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grpSp>
          <p:nvGrpSpPr>
            <p:cNvPr id="3" name="Group 92"/>
            <p:cNvGrpSpPr>
              <a:grpSpLocks/>
            </p:cNvGrpSpPr>
            <p:nvPr/>
          </p:nvGrpSpPr>
          <p:grpSpPr bwMode="auto">
            <a:xfrm>
              <a:off x="3170238" y="1263650"/>
              <a:ext cx="1152525" cy="503238"/>
              <a:chOff x="1997" y="300"/>
              <a:chExt cx="726" cy="317"/>
            </a:xfrm>
          </p:grpSpPr>
          <p:sp>
            <p:nvSpPr>
              <p:cNvPr id="6238" name="Rectangle 22"/>
              <p:cNvSpPr>
                <a:spLocks noChangeArrowheads="1"/>
              </p:cNvSpPr>
              <p:nvPr/>
            </p:nvSpPr>
            <p:spPr bwMode="auto">
              <a:xfrm>
                <a:off x="1997" y="300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20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lang="en-US" altLang="zh-CN" sz="20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239" name="Rectangle 24"/>
              <p:cNvSpPr>
                <a:spLocks noChangeArrowheads="1"/>
              </p:cNvSpPr>
              <p:nvPr/>
            </p:nvSpPr>
            <p:spPr bwMode="auto">
              <a:xfrm>
                <a:off x="2360" y="300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" name="Group 97"/>
            <p:cNvGrpSpPr>
              <a:grpSpLocks/>
            </p:cNvGrpSpPr>
            <p:nvPr/>
          </p:nvGrpSpPr>
          <p:grpSpPr bwMode="auto">
            <a:xfrm>
              <a:off x="4572000" y="1336675"/>
              <a:ext cx="936625" cy="395288"/>
              <a:chOff x="2880" y="346"/>
              <a:chExt cx="590" cy="249"/>
            </a:xfrm>
          </p:grpSpPr>
          <p:sp>
            <p:nvSpPr>
              <p:cNvPr id="6236" name="Rectangle 25"/>
              <p:cNvSpPr>
                <a:spLocks noChangeArrowheads="1"/>
              </p:cNvSpPr>
              <p:nvPr/>
            </p:nvSpPr>
            <p:spPr bwMode="auto">
              <a:xfrm>
                <a:off x="2880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6237" name="Rectangle 26"/>
              <p:cNvSpPr>
                <a:spLocks noChangeArrowheads="1"/>
              </p:cNvSpPr>
              <p:nvPr/>
            </p:nvSpPr>
            <p:spPr bwMode="auto">
              <a:xfrm>
                <a:off x="3198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5" name="Group 98"/>
            <p:cNvGrpSpPr>
              <a:grpSpLocks/>
            </p:cNvGrpSpPr>
            <p:nvPr/>
          </p:nvGrpSpPr>
          <p:grpSpPr bwMode="auto">
            <a:xfrm>
              <a:off x="5691188" y="1336675"/>
              <a:ext cx="936625" cy="395288"/>
              <a:chOff x="3585" y="346"/>
              <a:chExt cx="590" cy="249"/>
            </a:xfrm>
          </p:grpSpPr>
          <p:sp>
            <p:nvSpPr>
              <p:cNvPr id="6234" name="Rectangle 27"/>
              <p:cNvSpPr>
                <a:spLocks noChangeArrowheads="1"/>
              </p:cNvSpPr>
              <p:nvPr/>
            </p:nvSpPr>
            <p:spPr bwMode="auto">
              <a:xfrm>
                <a:off x="3585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6235" name="Rectangle 28"/>
              <p:cNvSpPr>
                <a:spLocks noChangeArrowheads="1"/>
              </p:cNvSpPr>
              <p:nvPr/>
            </p:nvSpPr>
            <p:spPr bwMode="auto">
              <a:xfrm>
                <a:off x="3903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6" name="Group 99"/>
            <p:cNvGrpSpPr>
              <a:grpSpLocks/>
            </p:cNvGrpSpPr>
            <p:nvPr/>
          </p:nvGrpSpPr>
          <p:grpSpPr bwMode="auto">
            <a:xfrm>
              <a:off x="6808788" y="1336675"/>
              <a:ext cx="936625" cy="395288"/>
              <a:chOff x="4289" y="346"/>
              <a:chExt cx="590" cy="249"/>
            </a:xfrm>
          </p:grpSpPr>
          <p:sp>
            <p:nvSpPr>
              <p:cNvPr id="6232" name="Rectangle 29"/>
              <p:cNvSpPr>
                <a:spLocks noChangeArrowheads="1"/>
              </p:cNvSpPr>
              <p:nvPr/>
            </p:nvSpPr>
            <p:spPr bwMode="auto">
              <a:xfrm>
                <a:off x="4289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6233" name="Rectangle 30"/>
              <p:cNvSpPr>
                <a:spLocks noChangeArrowheads="1"/>
              </p:cNvSpPr>
              <p:nvPr/>
            </p:nvSpPr>
            <p:spPr bwMode="auto">
              <a:xfrm>
                <a:off x="4607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6153" name="Line 31"/>
            <p:cNvSpPr>
              <a:spLocks noChangeShapeType="1"/>
            </p:cNvSpPr>
            <p:nvPr/>
          </p:nvSpPr>
          <p:spPr bwMode="auto">
            <a:xfrm>
              <a:off x="3995738" y="1552575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54" name="Line 32"/>
            <p:cNvSpPr>
              <a:spLocks noChangeShapeType="1"/>
            </p:cNvSpPr>
            <p:nvPr/>
          </p:nvSpPr>
          <p:spPr bwMode="auto">
            <a:xfrm>
              <a:off x="5338763" y="1543050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55" name="Line 33"/>
            <p:cNvSpPr>
              <a:spLocks noChangeShapeType="1"/>
            </p:cNvSpPr>
            <p:nvPr/>
          </p:nvSpPr>
          <p:spPr bwMode="auto">
            <a:xfrm>
              <a:off x="6461125" y="1552575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56" name="Text Box 35"/>
            <p:cNvSpPr txBox="1">
              <a:spLocks noChangeArrowheads="1"/>
            </p:cNvSpPr>
            <p:nvPr/>
          </p:nvSpPr>
          <p:spPr bwMode="auto">
            <a:xfrm>
              <a:off x="2771775" y="1933561"/>
              <a:ext cx="288925" cy="31031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grpSp>
          <p:nvGrpSpPr>
            <p:cNvPr id="7" name="Group 93"/>
            <p:cNvGrpSpPr>
              <a:grpSpLocks/>
            </p:cNvGrpSpPr>
            <p:nvPr/>
          </p:nvGrpSpPr>
          <p:grpSpPr bwMode="auto">
            <a:xfrm>
              <a:off x="3170238" y="1768475"/>
              <a:ext cx="1152525" cy="503238"/>
              <a:chOff x="1997" y="618"/>
              <a:chExt cx="726" cy="317"/>
            </a:xfrm>
          </p:grpSpPr>
          <p:sp>
            <p:nvSpPr>
              <p:cNvPr id="6230" name="Rectangle 34"/>
              <p:cNvSpPr>
                <a:spLocks noChangeArrowheads="1"/>
              </p:cNvSpPr>
              <p:nvPr/>
            </p:nvSpPr>
            <p:spPr bwMode="auto">
              <a:xfrm>
                <a:off x="1997" y="618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20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altLang="zh-CN" sz="20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231" name="Rectangle 36"/>
              <p:cNvSpPr>
                <a:spLocks noChangeArrowheads="1"/>
              </p:cNvSpPr>
              <p:nvPr/>
            </p:nvSpPr>
            <p:spPr bwMode="auto">
              <a:xfrm>
                <a:off x="2360" y="618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8" name="Group 100"/>
            <p:cNvGrpSpPr>
              <a:grpSpLocks/>
            </p:cNvGrpSpPr>
            <p:nvPr/>
          </p:nvGrpSpPr>
          <p:grpSpPr bwMode="auto">
            <a:xfrm>
              <a:off x="4572000" y="1841500"/>
              <a:ext cx="936625" cy="395288"/>
              <a:chOff x="2880" y="664"/>
              <a:chExt cx="590" cy="249"/>
            </a:xfrm>
          </p:grpSpPr>
          <p:sp>
            <p:nvSpPr>
              <p:cNvPr id="6228" name="Rectangle 37"/>
              <p:cNvSpPr>
                <a:spLocks noChangeArrowheads="1"/>
              </p:cNvSpPr>
              <p:nvPr/>
            </p:nvSpPr>
            <p:spPr bwMode="auto">
              <a:xfrm>
                <a:off x="2880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6229" name="Rectangle 38"/>
              <p:cNvSpPr>
                <a:spLocks noChangeArrowheads="1"/>
              </p:cNvSpPr>
              <p:nvPr/>
            </p:nvSpPr>
            <p:spPr bwMode="auto">
              <a:xfrm>
                <a:off x="3198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9" name="Group 101"/>
            <p:cNvGrpSpPr>
              <a:grpSpLocks/>
            </p:cNvGrpSpPr>
            <p:nvPr/>
          </p:nvGrpSpPr>
          <p:grpSpPr bwMode="auto">
            <a:xfrm>
              <a:off x="5691188" y="1841500"/>
              <a:ext cx="936625" cy="395288"/>
              <a:chOff x="3585" y="664"/>
              <a:chExt cx="590" cy="249"/>
            </a:xfrm>
          </p:grpSpPr>
          <p:sp>
            <p:nvSpPr>
              <p:cNvPr id="6226" name="Rectangle 39"/>
              <p:cNvSpPr>
                <a:spLocks noChangeArrowheads="1"/>
              </p:cNvSpPr>
              <p:nvPr/>
            </p:nvSpPr>
            <p:spPr bwMode="auto">
              <a:xfrm>
                <a:off x="3585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6227" name="Rectangle 40"/>
              <p:cNvSpPr>
                <a:spLocks noChangeArrowheads="1"/>
              </p:cNvSpPr>
              <p:nvPr/>
            </p:nvSpPr>
            <p:spPr bwMode="auto">
              <a:xfrm>
                <a:off x="3903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0" name="Group 102"/>
            <p:cNvGrpSpPr>
              <a:grpSpLocks/>
            </p:cNvGrpSpPr>
            <p:nvPr/>
          </p:nvGrpSpPr>
          <p:grpSpPr bwMode="auto">
            <a:xfrm>
              <a:off x="6808788" y="1841500"/>
              <a:ext cx="936625" cy="395288"/>
              <a:chOff x="4289" y="664"/>
              <a:chExt cx="590" cy="249"/>
            </a:xfrm>
          </p:grpSpPr>
          <p:sp>
            <p:nvSpPr>
              <p:cNvPr id="6224" name="Rectangle 41"/>
              <p:cNvSpPr>
                <a:spLocks noChangeArrowheads="1"/>
              </p:cNvSpPr>
              <p:nvPr/>
            </p:nvSpPr>
            <p:spPr bwMode="auto">
              <a:xfrm>
                <a:off x="4289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6225" name="Rectangle 42"/>
              <p:cNvSpPr>
                <a:spLocks noChangeArrowheads="1"/>
              </p:cNvSpPr>
              <p:nvPr/>
            </p:nvSpPr>
            <p:spPr bwMode="auto">
              <a:xfrm>
                <a:off x="4607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6161" name="Line 43"/>
            <p:cNvSpPr>
              <a:spLocks noChangeShapeType="1"/>
            </p:cNvSpPr>
            <p:nvPr/>
          </p:nvSpPr>
          <p:spPr bwMode="auto">
            <a:xfrm>
              <a:off x="3995738" y="2057400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62" name="Line 44"/>
            <p:cNvSpPr>
              <a:spLocks noChangeShapeType="1"/>
            </p:cNvSpPr>
            <p:nvPr/>
          </p:nvSpPr>
          <p:spPr bwMode="auto">
            <a:xfrm>
              <a:off x="5338763" y="2047875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63" name="Line 45"/>
            <p:cNvSpPr>
              <a:spLocks noChangeShapeType="1"/>
            </p:cNvSpPr>
            <p:nvPr/>
          </p:nvSpPr>
          <p:spPr bwMode="auto">
            <a:xfrm>
              <a:off x="6461125" y="2057400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64" name="Text Box 47"/>
            <p:cNvSpPr txBox="1">
              <a:spLocks noChangeArrowheads="1"/>
            </p:cNvSpPr>
            <p:nvPr/>
          </p:nvSpPr>
          <p:spPr bwMode="auto">
            <a:xfrm>
              <a:off x="2771775" y="2438386"/>
              <a:ext cx="288925" cy="31031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grpSp>
          <p:nvGrpSpPr>
            <p:cNvPr id="11" name="Group 94"/>
            <p:cNvGrpSpPr>
              <a:grpSpLocks/>
            </p:cNvGrpSpPr>
            <p:nvPr/>
          </p:nvGrpSpPr>
          <p:grpSpPr bwMode="auto">
            <a:xfrm>
              <a:off x="3170238" y="2273300"/>
              <a:ext cx="1152525" cy="503238"/>
              <a:chOff x="1997" y="936"/>
              <a:chExt cx="726" cy="317"/>
            </a:xfrm>
          </p:grpSpPr>
          <p:sp>
            <p:nvSpPr>
              <p:cNvPr id="6222" name="Rectangle 46"/>
              <p:cNvSpPr>
                <a:spLocks noChangeArrowheads="1"/>
              </p:cNvSpPr>
              <p:nvPr/>
            </p:nvSpPr>
            <p:spPr bwMode="auto">
              <a:xfrm>
                <a:off x="1997" y="936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20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en-US" altLang="zh-CN" sz="20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223" name="Rectangle 48"/>
              <p:cNvSpPr>
                <a:spLocks noChangeArrowheads="1"/>
              </p:cNvSpPr>
              <p:nvPr/>
            </p:nvSpPr>
            <p:spPr bwMode="auto">
              <a:xfrm>
                <a:off x="2360" y="936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4572000" y="2346325"/>
              <a:ext cx="936625" cy="395288"/>
              <a:chOff x="2880" y="982"/>
              <a:chExt cx="590" cy="249"/>
            </a:xfrm>
          </p:grpSpPr>
          <p:sp>
            <p:nvSpPr>
              <p:cNvPr id="6220" name="Rectangle 49"/>
              <p:cNvSpPr>
                <a:spLocks noChangeArrowheads="1"/>
              </p:cNvSpPr>
              <p:nvPr/>
            </p:nvSpPr>
            <p:spPr bwMode="auto">
              <a:xfrm>
                <a:off x="2880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6221" name="Rectangle 50"/>
              <p:cNvSpPr>
                <a:spLocks noChangeArrowheads="1"/>
              </p:cNvSpPr>
              <p:nvPr/>
            </p:nvSpPr>
            <p:spPr bwMode="auto">
              <a:xfrm>
                <a:off x="3198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3" name="Group 104"/>
            <p:cNvGrpSpPr>
              <a:grpSpLocks/>
            </p:cNvGrpSpPr>
            <p:nvPr/>
          </p:nvGrpSpPr>
          <p:grpSpPr bwMode="auto">
            <a:xfrm>
              <a:off x="5691188" y="2346325"/>
              <a:ext cx="936625" cy="395288"/>
              <a:chOff x="3585" y="982"/>
              <a:chExt cx="590" cy="249"/>
            </a:xfrm>
          </p:grpSpPr>
          <p:sp>
            <p:nvSpPr>
              <p:cNvPr id="6218" name="Rectangle 51"/>
              <p:cNvSpPr>
                <a:spLocks noChangeArrowheads="1"/>
              </p:cNvSpPr>
              <p:nvPr/>
            </p:nvSpPr>
            <p:spPr bwMode="auto">
              <a:xfrm>
                <a:off x="3585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6219" name="Rectangle 52"/>
              <p:cNvSpPr>
                <a:spLocks noChangeArrowheads="1"/>
              </p:cNvSpPr>
              <p:nvPr/>
            </p:nvSpPr>
            <p:spPr bwMode="auto">
              <a:xfrm>
                <a:off x="3903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4" name="Group 105"/>
            <p:cNvGrpSpPr>
              <a:grpSpLocks/>
            </p:cNvGrpSpPr>
            <p:nvPr/>
          </p:nvGrpSpPr>
          <p:grpSpPr bwMode="auto">
            <a:xfrm>
              <a:off x="6808788" y="2346325"/>
              <a:ext cx="936625" cy="395288"/>
              <a:chOff x="4289" y="982"/>
              <a:chExt cx="590" cy="249"/>
            </a:xfrm>
          </p:grpSpPr>
          <p:sp>
            <p:nvSpPr>
              <p:cNvPr id="6216" name="Rectangle 53"/>
              <p:cNvSpPr>
                <a:spLocks noChangeArrowheads="1"/>
              </p:cNvSpPr>
              <p:nvPr/>
            </p:nvSpPr>
            <p:spPr bwMode="auto">
              <a:xfrm>
                <a:off x="4289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6217" name="Rectangle 54"/>
              <p:cNvSpPr>
                <a:spLocks noChangeArrowheads="1"/>
              </p:cNvSpPr>
              <p:nvPr/>
            </p:nvSpPr>
            <p:spPr bwMode="auto">
              <a:xfrm>
                <a:off x="4607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6169" name="Line 55"/>
            <p:cNvSpPr>
              <a:spLocks noChangeShapeType="1"/>
            </p:cNvSpPr>
            <p:nvPr/>
          </p:nvSpPr>
          <p:spPr bwMode="auto">
            <a:xfrm>
              <a:off x="3995738" y="2562225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70" name="Line 56"/>
            <p:cNvSpPr>
              <a:spLocks noChangeShapeType="1"/>
            </p:cNvSpPr>
            <p:nvPr/>
          </p:nvSpPr>
          <p:spPr bwMode="auto">
            <a:xfrm>
              <a:off x="5338763" y="2552700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71" name="Line 57"/>
            <p:cNvSpPr>
              <a:spLocks noChangeShapeType="1"/>
            </p:cNvSpPr>
            <p:nvPr/>
          </p:nvSpPr>
          <p:spPr bwMode="auto">
            <a:xfrm>
              <a:off x="6461125" y="2562225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72" name="Text Box 59"/>
            <p:cNvSpPr txBox="1">
              <a:spLocks noChangeArrowheads="1"/>
            </p:cNvSpPr>
            <p:nvPr/>
          </p:nvSpPr>
          <p:spPr bwMode="auto">
            <a:xfrm>
              <a:off x="2771775" y="2941624"/>
              <a:ext cx="288925" cy="31031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grpSp>
          <p:nvGrpSpPr>
            <p:cNvPr id="15" name="Group 95"/>
            <p:cNvGrpSpPr>
              <a:grpSpLocks/>
            </p:cNvGrpSpPr>
            <p:nvPr/>
          </p:nvGrpSpPr>
          <p:grpSpPr bwMode="auto">
            <a:xfrm>
              <a:off x="3170238" y="2776538"/>
              <a:ext cx="1152525" cy="503237"/>
              <a:chOff x="1997" y="1253"/>
              <a:chExt cx="726" cy="317"/>
            </a:xfrm>
          </p:grpSpPr>
          <p:sp>
            <p:nvSpPr>
              <p:cNvPr id="6214" name="Rectangle 58"/>
              <p:cNvSpPr>
                <a:spLocks noChangeArrowheads="1"/>
              </p:cNvSpPr>
              <p:nvPr/>
            </p:nvSpPr>
            <p:spPr bwMode="auto">
              <a:xfrm>
                <a:off x="1997" y="1253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20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endParaRPr lang="en-US" altLang="zh-CN" sz="20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215" name="Rectangle 60"/>
              <p:cNvSpPr>
                <a:spLocks noChangeArrowheads="1"/>
              </p:cNvSpPr>
              <p:nvPr/>
            </p:nvSpPr>
            <p:spPr bwMode="auto">
              <a:xfrm>
                <a:off x="2360" y="1253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6" name="Group 106"/>
            <p:cNvGrpSpPr>
              <a:grpSpLocks/>
            </p:cNvGrpSpPr>
            <p:nvPr/>
          </p:nvGrpSpPr>
          <p:grpSpPr bwMode="auto">
            <a:xfrm>
              <a:off x="4572000" y="2849563"/>
              <a:ext cx="936625" cy="395287"/>
              <a:chOff x="2880" y="1299"/>
              <a:chExt cx="590" cy="249"/>
            </a:xfrm>
          </p:grpSpPr>
          <p:sp>
            <p:nvSpPr>
              <p:cNvPr id="6212" name="Rectangle 61"/>
              <p:cNvSpPr>
                <a:spLocks noChangeArrowheads="1"/>
              </p:cNvSpPr>
              <p:nvPr/>
            </p:nvSpPr>
            <p:spPr bwMode="auto">
              <a:xfrm>
                <a:off x="2880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6213" name="Rectangle 62"/>
              <p:cNvSpPr>
                <a:spLocks noChangeArrowheads="1"/>
              </p:cNvSpPr>
              <p:nvPr/>
            </p:nvSpPr>
            <p:spPr bwMode="auto">
              <a:xfrm>
                <a:off x="3198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7" name="Group 107"/>
            <p:cNvGrpSpPr>
              <a:grpSpLocks/>
            </p:cNvGrpSpPr>
            <p:nvPr/>
          </p:nvGrpSpPr>
          <p:grpSpPr bwMode="auto">
            <a:xfrm>
              <a:off x="5691188" y="2849563"/>
              <a:ext cx="936625" cy="395287"/>
              <a:chOff x="3585" y="1299"/>
              <a:chExt cx="590" cy="249"/>
            </a:xfrm>
          </p:grpSpPr>
          <p:sp>
            <p:nvSpPr>
              <p:cNvPr id="6210" name="Rectangle 63"/>
              <p:cNvSpPr>
                <a:spLocks noChangeArrowheads="1"/>
              </p:cNvSpPr>
              <p:nvPr/>
            </p:nvSpPr>
            <p:spPr bwMode="auto">
              <a:xfrm>
                <a:off x="3585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6211" name="Rectangle 64"/>
              <p:cNvSpPr>
                <a:spLocks noChangeArrowheads="1"/>
              </p:cNvSpPr>
              <p:nvPr/>
            </p:nvSpPr>
            <p:spPr bwMode="auto">
              <a:xfrm>
                <a:off x="3903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8" name="Group 108"/>
            <p:cNvGrpSpPr>
              <a:grpSpLocks/>
            </p:cNvGrpSpPr>
            <p:nvPr/>
          </p:nvGrpSpPr>
          <p:grpSpPr bwMode="auto">
            <a:xfrm>
              <a:off x="6808788" y="2849563"/>
              <a:ext cx="936625" cy="395287"/>
              <a:chOff x="4289" y="1299"/>
              <a:chExt cx="590" cy="249"/>
            </a:xfrm>
          </p:grpSpPr>
          <p:sp>
            <p:nvSpPr>
              <p:cNvPr id="6208" name="Rectangle 65"/>
              <p:cNvSpPr>
                <a:spLocks noChangeArrowheads="1"/>
              </p:cNvSpPr>
              <p:nvPr/>
            </p:nvSpPr>
            <p:spPr bwMode="auto">
              <a:xfrm>
                <a:off x="4289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6209" name="Rectangle 66"/>
              <p:cNvSpPr>
                <a:spLocks noChangeArrowheads="1"/>
              </p:cNvSpPr>
              <p:nvPr/>
            </p:nvSpPr>
            <p:spPr bwMode="auto">
              <a:xfrm>
                <a:off x="4607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6177" name="Line 67"/>
            <p:cNvSpPr>
              <a:spLocks noChangeShapeType="1"/>
            </p:cNvSpPr>
            <p:nvPr/>
          </p:nvSpPr>
          <p:spPr bwMode="auto">
            <a:xfrm>
              <a:off x="3995738" y="3065463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78" name="Line 68"/>
            <p:cNvSpPr>
              <a:spLocks noChangeShapeType="1"/>
            </p:cNvSpPr>
            <p:nvPr/>
          </p:nvSpPr>
          <p:spPr bwMode="auto">
            <a:xfrm>
              <a:off x="5338763" y="3055938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79" name="Line 69"/>
            <p:cNvSpPr>
              <a:spLocks noChangeShapeType="1"/>
            </p:cNvSpPr>
            <p:nvPr/>
          </p:nvSpPr>
          <p:spPr bwMode="auto">
            <a:xfrm>
              <a:off x="6461125" y="3065463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80" name="Text Box 71"/>
            <p:cNvSpPr txBox="1">
              <a:spLocks noChangeArrowheads="1"/>
            </p:cNvSpPr>
            <p:nvPr/>
          </p:nvSpPr>
          <p:spPr bwMode="auto">
            <a:xfrm>
              <a:off x="2771775" y="3446449"/>
              <a:ext cx="288925" cy="31031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grpSp>
          <p:nvGrpSpPr>
            <p:cNvPr id="19" name="Group 96"/>
            <p:cNvGrpSpPr>
              <a:grpSpLocks/>
            </p:cNvGrpSpPr>
            <p:nvPr/>
          </p:nvGrpSpPr>
          <p:grpSpPr bwMode="auto">
            <a:xfrm>
              <a:off x="3170238" y="3281363"/>
              <a:ext cx="1152525" cy="503237"/>
              <a:chOff x="1997" y="1571"/>
              <a:chExt cx="726" cy="317"/>
            </a:xfrm>
          </p:grpSpPr>
          <p:sp>
            <p:nvSpPr>
              <p:cNvPr id="6206" name="Rectangle 70"/>
              <p:cNvSpPr>
                <a:spLocks noChangeArrowheads="1"/>
              </p:cNvSpPr>
              <p:nvPr/>
            </p:nvSpPr>
            <p:spPr bwMode="auto">
              <a:xfrm>
                <a:off x="1997" y="1571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20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  <a:endParaRPr lang="en-US" altLang="zh-CN" sz="20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207" name="Rectangle 72"/>
              <p:cNvSpPr>
                <a:spLocks noChangeArrowheads="1"/>
              </p:cNvSpPr>
              <p:nvPr/>
            </p:nvSpPr>
            <p:spPr bwMode="auto">
              <a:xfrm>
                <a:off x="2360" y="1571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0" name="Group 110"/>
            <p:cNvGrpSpPr>
              <a:grpSpLocks/>
            </p:cNvGrpSpPr>
            <p:nvPr/>
          </p:nvGrpSpPr>
          <p:grpSpPr bwMode="auto">
            <a:xfrm>
              <a:off x="4572000" y="3354388"/>
              <a:ext cx="936625" cy="395287"/>
              <a:chOff x="2880" y="1617"/>
              <a:chExt cx="590" cy="249"/>
            </a:xfrm>
          </p:grpSpPr>
          <p:sp>
            <p:nvSpPr>
              <p:cNvPr id="6204" name="Rectangle 73"/>
              <p:cNvSpPr>
                <a:spLocks noChangeArrowheads="1"/>
              </p:cNvSpPr>
              <p:nvPr/>
            </p:nvSpPr>
            <p:spPr bwMode="auto">
              <a:xfrm>
                <a:off x="2880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6205" name="Rectangle 74"/>
              <p:cNvSpPr>
                <a:spLocks noChangeArrowheads="1"/>
              </p:cNvSpPr>
              <p:nvPr/>
            </p:nvSpPr>
            <p:spPr bwMode="auto">
              <a:xfrm>
                <a:off x="3198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1" name="Group 111"/>
            <p:cNvGrpSpPr>
              <a:grpSpLocks/>
            </p:cNvGrpSpPr>
            <p:nvPr/>
          </p:nvGrpSpPr>
          <p:grpSpPr bwMode="auto">
            <a:xfrm>
              <a:off x="5691188" y="3354388"/>
              <a:ext cx="936625" cy="395287"/>
              <a:chOff x="3585" y="1617"/>
              <a:chExt cx="590" cy="249"/>
            </a:xfrm>
          </p:grpSpPr>
          <p:sp>
            <p:nvSpPr>
              <p:cNvPr id="6202" name="Rectangle 75"/>
              <p:cNvSpPr>
                <a:spLocks noChangeArrowheads="1"/>
              </p:cNvSpPr>
              <p:nvPr/>
            </p:nvSpPr>
            <p:spPr bwMode="auto">
              <a:xfrm>
                <a:off x="3585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6203" name="Rectangle 76"/>
              <p:cNvSpPr>
                <a:spLocks noChangeArrowheads="1"/>
              </p:cNvSpPr>
              <p:nvPr/>
            </p:nvSpPr>
            <p:spPr bwMode="auto">
              <a:xfrm>
                <a:off x="3903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2" name="Group 112"/>
            <p:cNvGrpSpPr>
              <a:grpSpLocks/>
            </p:cNvGrpSpPr>
            <p:nvPr/>
          </p:nvGrpSpPr>
          <p:grpSpPr bwMode="auto">
            <a:xfrm>
              <a:off x="6808788" y="3354388"/>
              <a:ext cx="936625" cy="395287"/>
              <a:chOff x="4289" y="1617"/>
              <a:chExt cx="590" cy="249"/>
            </a:xfrm>
          </p:grpSpPr>
          <p:sp>
            <p:nvSpPr>
              <p:cNvPr id="6200" name="Rectangle 77"/>
              <p:cNvSpPr>
                <a:spLocks noChangeArrowheads="1"/>
              </p:cNvSpPr>
              <p:nvPr/>
            </p:nvSpPr>
            <p:spPr bwMode="auto">
              <a:xfrm>
                <a:off x="4289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6201" name="Rectangle 78"/>
              <p:cNvSpPr>
                <a:spLocks noChangeArrowheads="1"/>
              </p:cNvSpPr>
              <p:nvPr/>
            </p:nvSpPr>
            <p:spPr bwMode="auto">
              <a:xfrm>
                <a:off x="4607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6185" name="Line 79"/>
            <p:cNvSpPr>
              <a:spLocks noChangeShapeType="1"/>
            </p:cNvSpPr>
            <p:nvPr/>
          </p:nvSpPr>
          <p:spPr bwMode="auto">
            <a:xfrm>
              <a:off x="3995738" y="3570288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86" name="Line 80"/>
            <p:cNvSpPr>
              <a:spLocks noChangeShapeType="1"/>
            </p:cNvSpPr>
            <p:nvPr/>
          </p:nvSpPr>
          <p:spPr bwMode="auto">
            <a:xfrm>
              <a:off x="5338763" y="3560763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87" name="Line 81"/>
            <p:cNvSpPr>
              <a:spLocks noChangeShapeType="1"/>
            </p:cNvSpPr>
            <p:nvPr/>
          </p:nvSpPr>
          <p:spPr bwMode="auto">
            <a:xfrm>
              <a:off x="6461125" y="3570288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3" name="Group 109"/>
            <p:cNvGrpSpPr>
              <a:grpSpLocks/>
            </p:cNvGrpSpPr>
            <p:nvPr/>
          </p:nvGrpSpPr>
          <p:grpSpPr bwMode="auto">
            <a:xfrm>
              <a:off x="7956550" y="2847975"/>
              <a:ext cx="936625" cy="395288"/>
              <a:chOff x="5012" y="1298"/>
              <a:chExt cx="590" cy="249"/>
            </a:xfrm>
          </p:grpSpPr>
          <p:sp>
            <p:nvSpPr>
              <p:cNvPr id="6198" name="Rectangle 82"/>
              <p:cNvSpPr>
                <a:spLocks noChangeArrowheads="1"/>
              </p:cNvSpPr>
              <p:nvPr/>
            </p:nvSpPr>
            <p:spPr bwMode="auto">
              <a:xfrm>
                <a:off x="5012" y="1298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6199" name="Rectangle 83"/>
              <p:cNvSpPr>
                <a:spLocks noChangeArrowheads="1"/>
              </p:cNvSpPr>
              <p:nvPr/>
            </p:nvSpPr>
            <p:spPr bwMode="auto">
              <a:xfrm>
                <a:off x="5330" y="1298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6189" name="Line 84"/>
            <p:cNvSpPr>
              <a:spLocks noChangeShapeType="1"/>
            </p:cNvSpPr>
            <p:nvPr/>
          </p:nvSpPr>
          <p:spPr bwMode="auto">
            <a:xfrm>
              <a:off x="7608888" y="3063875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190" name="Text Box 85"/>
          <p:cNvSpPr txBox="1">
            <a:spLocks noChangeArrowheads="1"/>
          </p:cNvSpPr>
          <p:nvPr/>
        </p:nvSpPr>
        <p:spPr bwMode="auto">
          <a:xfrm>
            <a:off x="3286116" y="3857628"/>
            <a:ext cx="2376488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i="1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200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2200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200" dirty="0" err="1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DFS</a:t>
            </a:r>
            <a:r>
              <a:rPr lang="zh-CN" altLang="en-US" sz="2200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序列：</a:t>
            </a:r>
          </a:p>
        </p:txBody>
      </p:sp>
      <p:sp>
        <p:nvSpPr>
          <p:cNvPr id="33878" name="Text Box 86"/>
          <p:cNvSpPr txBox="1">
            <a:spLocks noChangeArrowheads="1"/>
          </p:cNvSpPr>
          <p:nvPr/>
        </p:nvSpPr>
        <p:spPr bwMode="auto">
          <a:xfrm>
            <a:off x="4046555" y="4499828"/>
            <a:ext cx="2889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3879" name="Text Box 87"/>
          <p:cNvSpPr txBox="1">
            <a:spLocks noChangeArrowheads="1"/>
          </p:cNvSpPr>
          <p:nvPr/>
        </p:nvSpPr>
        <p:spPr bwMode="auto">
          <a:xfrm>
            <a:off x="4765693" y="4499828"/>
            <a:ext cx="2889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3880" name="Text Box 88"/>
          <p:cNvSpPr txBox="1">
            <a:spLocks noChangeArrowheads="1"/>
          </p:cNvSpPr>
          <p:nvPr/>
        </p:nvSpPr>
        <p:spPr bwMode="auto">
          <a:xfrm>
            <a:off x="5414980" y="4499828"/>
            <a:ext cx="2889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3881" name="Text Box 89"/>
          <p:cNvSpPr txBox="1">
            <a:spLocks noChangeArrowheads="1"/>
          </p:cNvSpPr>
          <p:nvPr/>
        </p:nvSpPr>
        <p:spPr bwMode="auto">
          <a:xfrm>
            <a:off x="6134118" y="4499828"/>
            <a:ext cx="2889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3882" name="Text Box 90"/>
          <p:cNvSpPr txBox="1">
            <a:spLocks noChangeArrowheads="1"/>
          </p:cNvSpPr>
          <p:nvPr/>
        </p:nvSpPr>
        <p:spPr bwMode="auto">
          <a:xfrm>
            <a:off x="6783405" y="4499828"/>
            <a:ext cx="2889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3883" name="Text Box 91"/>
          <p:cNvSpPr txBox="1">
            <a:spLocks noChangeArrowheads="1"/>
          </p:cNvSpPr>
          <p:nvPr/>
        </p:nvSpPr>
        <p:spPr bwMode="auto">
          <a:xfrm>
            <a:off x="3442300" y="5221817"/>
            <a:ext cx="2376487" cy="338554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遍历过程结束</a:t>
            </a:r>
          </a:p>
        </p:txBody>
      </p:sp>
      <p:sp>
        <p:nvSpPr>
          <p:cNvPr id="6197" name="Text Box 113"/>
          <p:cNvSpPr txBox="1">
            <a:spLocks noChangeArrowheads="1"/>
          </p:cNvSpPr>
          <p:nvPr/>
        </p:nvSpPr>
        <p:spPr bwMode="auto">
          <a:xfrm>
            <a:off x="214282" y="114280"/>
            <a:ext cx="3819522" cy="457200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深度优先遍历过程演示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2" name="Freeform 12"/>
          <p:cNvSpPr>
            <a:spLocks/>
          </p:cNvSpPr>
          <p:nvPr/>
        </p:nvSpPr>
        <p:spPr bwMode="auto">
          <a:xfrm>
            <a:off x="617510" y="3857628"/>
            <a:ext cx="630238" cy="588963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FF00FF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3" name="Line 17"/>
          <p:cNvSpPr>
            <a:spLocks noChangeShapeType="1"/>
          </p:cNvSpPr>
          <p:nvPr/>
        </p:nvSpPr>
        <p:spPr bwMode="auto">
          <a:xfrm>
            <a:off x="1785918" y="3870328"/>
            <a:ext cx="647700" cy="576263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4" name="Line 14"/>
          <p:cNvSpPr>
            <a:spLocks noChangeShapeType="1"/>
          </p:cNvSpPr>
          <p:nvPr/>
        </p:nvSpPr>
        <p:spPr bwMode="auto">
          <a:xfrm>
            <a:off x="1760518" y="4643446"/>
            <a:ext cx="503238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arrow"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5" name="Line 19"/>
          <p:cNvSpPr>
            <a:spLocks noChangeShapeType="1"/>
          </p:cNvSpPr>
          <p:nvPr/>
        </p:nvSpPr>
        <p:spPr bwMode="auto">
          <a:xfrm>
            <a:off x="1584304" y="4962536"/>
            <a:ext cx="0" cy="4318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6" name="Line 19"/>
          <p:cNvSpPr>
            <a:spLocks noChangeShapeType="1"/>
          </p:cNvSpPr>
          <p:nvPr/>
        </p:nvSpPr>
        <p:spPr bwMode="auto">
          <a:xfrm>
            <a:off x="1441428" y="494983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 type="arrow"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7" name="Line 14"/>
          <p:cNvSpPr>
            <a:spLocks noChangeShapeType="1"/>
          </p:cNvSpPr>
          <p:nvPr/>
        </p:nvSpPr>
        <p:spPr bwMode="auto">
          <a:xfrm>
            <a:off x="1731946" y="4799022"/>
            <a:ext cx="503238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8" name="Line 17"/>
          <p:cNvSpPr>
            <a:spLocks noChangeShapeType="1"/>
          </p:cNvSpPr>
          <p:nvPr/>
        </p:nvSpPr>
        <p:spPr bwMode="auto">
          <a:xfrm>
            <a:off x="1701780" y="4038605"/>
            <a:ext cx="584204" cy="533404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 type="arrow"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9" name="Freeform 12"/>
          <p:cNvSpPr>
            <a:spLocks/>
          </p:cNvSpPr>
          <p:nvPr/>
        </p:nvSpPr>
        <p:spPr bwMode="auto">
          <a:xfrm>
            <a:off x="709586" y="4000504"/>
            <a:ext cx="630238" cy="588963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ysDash"/>
            <a:round/>
            <a:headEnd type="arrow"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0" name="Oval 7"/>
          <p:cNvSpPr>
            <a:spLocks noChangeArrowheads="1"/>
          </p:cNvSpPr>
          <p:nvPr/>
        </p:nvSpPr>
        <p:spPr bwMode="auto">
          <a:xfrm>
            <a:off x="1289036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1" name="Oval 8"/>
          <p:cNvSpPr>
            <a:spLocks noChangeArrowheads="1"/>
          </p:cNvSpPr>
          <p:nvPr/>
        </p:nvSpPr>
        <p:spPr bwMode="auto">
          <a:xfrm>
            <a:off x="352411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22" name="Oval 9"/>
          <p:cNvSpPr>
            <a:spLocks noChangeArrowheads="1"/>
          </p:cNvSpPr>
          <p:nvPr/>
        </p:nvSpPr>
        <p:spPr bwMode="auto">
          <a:xfrm>
            <a:off x="2224074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23" name="Oval 10"/>
          <p:cNvSpPr>
            <a:spLocks noChangeArrowheads="1"/>
          </p:cNvSpPr>
          <p:nvPr/>
        </p:nvSpPr>
        <p:spPr bwMode="auto">
          <a:xfrm>
            <a:off x="1289036" y="36433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4" name="Oval 11"/>
          <p:cNvSpPr>
            <a:spLocks noChangeArrowheads="1"/>
          </p:cNvSpPr>
          <p:nvPr/>
        </p:nvSpPr>
        <p:spPr bwMode="auto">
          <a:xfrm>
            <a:off x="1289036" y="53705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8" name="左弧形箭头 127"/>
          <p:cNvSpPr/>
          <p:nvPr/>
        </p:nvSpPr>
        <p:spPr>
          <a:xfrm>
            <a:off x="428596" y="3357562"/>
            <a:ext cx="285752" cy="642942"/>
          </a:xfrm>
          <a:prstGeom prst="curv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9" name="Text Box 4">
            <a:extLst>
              <a:ext uri="{FF2B5EF4-FFF2-40B4-BE49-F238E27FC236}">
                <a16:creationId xmlns:a16="http://schemas.microsoft.com/office/drawing/2014/main" xmlns="" id="{9B695372-3352-4A09-80A7-3C92DF856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790" y="6080528"/>
            <a:ext cx="6912570" cy="732848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80000" bIns="180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  <a:r>
              <a:rPr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用栈求解迷宫问题，与</a:t>
            </a:r>
            <a:r>
              <a:rPr lang="en-US" altLang="zh-CN" sz="2200" dirty="0" err="1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DFS</a:t>
            </a:r>
            <a:r>
              <a:rPr lang="zh-CN" altLang="en-US" sz="22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算法有什么关联？</a:t>
            </a:r>
          </a:p>
        </p:txBody>
      </p:sp>
      <p:sp>
        <p:nvSpPr>
          <p:cNvPr id="28" name="灯片编号占位符 27">
            <a:extLst>
              <a:ext uri="{FF2B5EF4-FFF2-40B4-BE49-F238E27FC236}">
                <a16:creationId xmlns:a16="http://schemas.microsoft.com/office/drawing/2014/main" xmlns="" id="{F26200D2-5A88-4DFE-B49E-C5FC1CD4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47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78" grpId="0"/>
      <p:bldP spid="33879" grpId="0"/>
      <p:bldP spid="33880" grpId="0"/>
      <p:bldP spid="33881" grpId="0"/>
      <p:bldP spid="33882" grpId="0"/>
      <p:bldP spid="33883" grpId="0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81000" y="706438"/>
            <a:ext cx="8548718" cy="4842246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216000" rIns="180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*G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ArcNode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*p;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 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  "</a:t>
            </a: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	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输出被访问顶点的编号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p=G-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[v].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的第一条边的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边头结点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w=p-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(visited[w]==0)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 	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未访问，递归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访问它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的下一条边的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边头结点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714348" y="5643578"/>
            <a:ext cx="4681537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该算法的时间复杂度为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96875" y="69155"/>
            <a:ext cx="4603753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采用邻接表的</a:t>
            </a:r>
            <a:r>
              <a:rPr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DFS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算法：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943080BF-9300-4A9E-B567-B7776D5B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48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46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 descr="羊皮纸"/>
          <p:cNvSpPr txBox="1">
            <a:spLocks noChangeArrowheads="1"/>
          </p:cNvSpPr>
          <p:nvPr/>
        </p:nvSpPr>
        <p:spPr bwMode="auto">
          <a:xfrm>
            <a:off x="785786" y="1691512"/>
            <a:ext cx="7667652" cy="252957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）访问初始</a:t>
            </a:r>
            <a:r>
              <a:rPr kumimoji="1" lang="zh-CN" altLang="en-US" sz="200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</a:t>
            </a:r>
            <a:r>
              <a:rPr kumimoji="1" lang="en-US" altLang="zh-CN" sz="2000" i="1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，接着</a:t>
            </a:r>
            <a:r>
              <a:rPr kumimoji="1"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访问</a:t>
            </a:r>
            <a:r>
              <a:rPr kumimoji="1" lang="en-US" altLang="zh-CN" sz="2000" i="1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的所有未被访问过的邻接</a:t>
            </a:r>
            <a:r>
              <a:rPr kumimoji="1" lang="zh-CN" altLang="en-US" sz="200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</a:t>
            </a:r>
            <a:r>
              <a:rPr kumimoji="1"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000" baseline="-30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000" baseline="-30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000" i="1" baseline="-30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kumimoji="1" lang="en-US" altLang="zh-CN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00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按照</a:t>
            </a:r>
            <a:r>
              <a:rPr kumimoji="1"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000" baseline="-30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000" baseline="-30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000" i="1" baseline="-30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kumimoji="1" lang="zh-CN" altLang="en-US" sz="200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的次序，访问</a:t>
            </a:r>
            <a:r>
              <a:rPr kumimoji="1"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每一个顶点的所有未被访问过的邻接点。　　　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kumimoji="1" lang="en-US" altLang="zh-CN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00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依次类推，直到</a:t>
            </a:r>
            <a:r>
              <a:rPr kumimoji="1"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图中所有和初始点</a:t>
            </a:r>
            <a:r>
              <a:rPr kumimoji="1" lang="en-US" altLang="zh-CN" sz="2000" i="1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有路径相通的顶点都被访问过为止。    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</a:p>
        </p:txBody>
      </p:sp>
      <p:sp>
        <p:nvSpPr>
          <p:cNvPr id="8197" name="Text Box 5" descr="再生纸"/>
          <p:cNvSpPr txBox="1">
            <a:spLocks noChangeArrowheads="1"/>
          </p:cNvSpPr>
          <p:nvPr/>
        </p:nvSpPr>
        <p:spPr bwMode="auto">
          <a:xfrm>
            <a:off x="571472" y="285728"/>
            <a:ext cx="4857784" cy="584775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8.3.3   </a:t>
            </a:r>
            <a:r>
              <a:rPr kumimoji="1" lang="zh-CN" altLang="en-US" sz="32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广度优先遍历算法</a:t>
            </a:r>
            <a:endParaRPr lang="zh-CN" altLang="en-US" sz="3200" b="0" dirty="0">
              <a:solidFill>
                <a:schemeClr val="tx1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071546"/>
            <a:ext cx="4572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广度优先遍历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的过程：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xmlns="" id="{B4B261A5-3855-41F3-9A24-F351C73F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49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2" name="Text Box 36"/>
          <p:cNvSpPr txBox="1">
            <a:spLocks noChangeArrowheads="1"/>
          </p:cNvSpPr>
          <p:nvPr/>
        </p:nvSpPr>
        <p:spPr bwMode="auto">
          <a:xfrm>
            <a:off x="500034" y="1857364"/>
            <a:ext cx="8143932" cy="2038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无向图：若存在一条边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和顶点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端点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，它们互为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邻接点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457200" indent="-457200" algn="just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有向图：若存在一条边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&gt; 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起始端点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（简称为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起点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），顶点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终止端点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（简称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终点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），它们互为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邻接点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160" name="Text Box 64" descr="信纸"/>
          <p:cNvSpPr txBox="1">
            <a:spLocks noChangeArrowheads="1"/>
          </p:cNvSpPr>
          <p:nvPr/>
        </p:nvSpPr>
        <p:spPr bwMode="auto">
          <a:xfrm>
            <a:off x="285720" y="357166"/>
            <a:ext cx="4214842" cy="5847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8.1.2  </a:t>
            </a: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图的基本术语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7158" y="1214422"/>
            <a:ext cx="392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、端点和邻接点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0360CDF9-4092-406A-A748-D77E341E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1472" y="714356"/>
            <a:ext cx="7500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广度优先搜索遍历体现先进先出</a:t>
            </a:r>
            <a:r>
              <a:rPr kumimoji="1" lang="zh-CN" altLang="en-US" sz="2200">
                <a:latin typeface="楷体" pitchFamily="49" charset="-122"/>
                <a:ea typeface="楷体" pitchFamily="49" charset="-122"/>
              </a:rPr>
              <a:t>的特点，用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队列实现。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142852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算法设计思路：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357158" y="1500174"/>
            <a:ext cx="2374901" cy="2270156"/>
            <a:chOff x="2411413" y="1571612"/>
            <a:chExt cx="2374901" cy="2270156"/>
          </a:xfrm>
        </p:grpSpPr>
        <p:grpSp>
          <p:nvGrpSpPr>
            <p:cNvPr id="9" name="组合 4"/>
            <p:cNvGrpSpPr/>
            <p:nvPr/>
          </p:nvGrpSpPr>
          <p:grpSpPr>
            <a:xfrm>
              <a:off x="2411413" y="1682768"/>
              <a:ext cx="2303463" cy="2159000"/>
              <a:chOff x="2714612" y="1341438"/>
              <a:chExt cx="2303463" cy="2159000"/>
            </a:xfrm>
          </p:grpSpPr>
          <p:sp>
            <p:nvSpPr>
              <p:cNvPr id="16" name="Oval 7"/>
              <p:cNvSpPr>
                <a:spLocks noChangeArrowheads="1"/>
              </p:cNvSpPr>
              <p:nvPr/>
            </p:nvSpPr>
            <p:spPr bwMode="auto">
              <a:xfrm>
                <a:off x="3651237" y="22050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17" name="Oval 8"/>
              <p:cNvSpPr>
                <a:spLocks noChangeArrowheads="1"/>
              </p:cNvSpPr>
              <p:nvPr/>
            </p:nvSpPr>
            <p:spPr bwMode="auto">
              <a:xfrm>
                <a:off x="2714612" y="22050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18" name="Oval 9"/>
              <p:cNvSpPr>
                <a:spLocks noChangeArrowheads="1"/>
              </p:cNvSpPr>
              <p:nvPr/>
            </p:nvSpPr>
            <p:spPr bwMode="auto">
              <a:xfrm>
                <a:off x="4586275" y="22050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19" name="Oval 10"/>
              <p:cNvSpPr>
                <a:spLocks noChangeArrowheads="1"/>
              </p:cNvSpPr>
              <p:nvPr/>
            </p:nvSpPr>
            <p:spPr bwMode="auto">
              <a:xfrm>
                <a:off x="3651237" y="13414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0" name="Oval 11"/>
              <p:cNvSpPr>
                <a:spLocks noChangeArrowheads="1"/>
              </p:cNvSpPr>
              <p:nvPr/>
            </p:nvSpPr>
            <p:spPr bwMode="auto">
              <a:xfrm>
                <a:off x="3651237" y="3068638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21" name="Freeform 12"/>
              <p:cNvSpPr>
                <a:spLocks/>
              </p:cNvSpPr>
              <p:nvPr/>
            </p:nvSpPr>
            <p:spPr bwMode="auto">
              <a:xfrm>
                <a:off x="3021000" y="1628776"/>
                <a:ext cx="630238" cy="588963"/>
              </a:xfrm>
              <a:custGeom>
                <a:avLst/>
                <a:gdLst>
                  <a:gd name="T0" fmla="*/ 0 w 397"/>
                  <a:gd name="T1" fmla="*/ 371 h 371"/>
                  <a:gd name="T2" fmla="*/ 397 w 397"/>
                  <a:gd name="T3" fmla="*/ 0 h 371"/>
                  <a:gd name="T4" fmla="*/ 0 60000 65536"/>
                  <a:gd name="T5" fmla="*/ 0 60000 65536"/>
                  <a:gd name="T6" fmla="*/ 0 w 397"/>
                  <a:gd name="T7" fmla="*/ 0 h 371"/>
                  <a:gd name="T8" fmla="*/ 397 w 397"/>
                  <a:gd name="T9" fmla="*/ 371 h 37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7" h="371">
                    <a:moveTo>
                      <a:pt x="0" y="371"/>
                    </a:moveTo>
                    <a:lnTo>
                      <a:pt x="397" y="0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Freeform 13"/>
              <p:cNvSpPr>
                <a:spLocks/>
              </p:cNvSpPr>
              <p:nvPr/>
            </p:nvSpPr>
            <p:spPr bwMode="auto">
              <a:xfrm>
                <a:off x="3146412" y="2420938"/>
                <a:ext cx="503238" cy="1588"/>
              </a:xfrm>
              <a:custGeom>
                <a:avLst/>
                <a:gdLst>
                  <a:gd name="T0" fmla="*/ 0 w 317"/>
                  <a:gd name="T1" fmla="*/ 0 h 1"/>
                  <a:gd name="T2" fmla="*/ 317 w 317"/>
                  <a:gd name="T3" fmla="*/ 0 h 1"/>
                  <a:gd name="T4" fmla="*/ 0 60000 65536"/>
                  <a:gd name="T5" fmla="*/ 0 60000 65536"/>
                  <a:gd name="T6" fmla="*/ 0 w 317"/>
                  <a:gd name="T7" fmla="*/ 0 h 1"/>
                  <a:gd name="T8" fmla="*/ 317 w 31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17" h="1">
                    <a:moveTo>
                      <a:pt x="0" y="0"/>
                    </a:moveTo>
                    <a:lnTo>
                      <a:pt x="317" y="0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Line 14"/>
              <p:cNvSpPr>
                <a:spLocks noChangeShapeType="1"/>
              </p:cNvSpPr>
              <p:nvPr/>
            </p:nvSpPr>
            <p:spPr bwMode="auto">
              <a:xfrm>
                <a:off x="4083037" y="2420938"/>
                <a:ext cx="503238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Freeform 15"/>
              <p:cNvSpPr>
                <a:spLocks/>
              </p:cNvSpPr>
              <p:nvPr/>
            </p:nvSpPr>
            <p:spPr bwMode="auto">
              <a:xfrm>
                <a:off x="3027350" y="2611438"/>
                <a:ext cx="623888" cy="601663"/>
              </a:xfrm>
              <a:custGeom>
                <a:avLst/>
                <a:gdLst>
                  <a:gd name="T0" fmla="*/ 0 w 393"/>
                  <a:gd name="T1" fmla="*/ 0 h 379"/>
                  <a:gd name="T2" fmla="*/ 393 w 393"/>
                  <a:gd name="T3" fmla="*/ 379 h 379"/>
                  <a:gd name="T4" fmla="*/ 0 60000 65536"/>
                  <a:gd name="T5" fmla="*/ 0 60000 65536"/>
                  <a:gd name="T6" fmla="*/ 0 w 393"/>
                  <a:gd name="T7" fmla="*/ 0 h 379"/>
                  <a:gd name="T8" fmla="*/ 393 w 393"/>
                  <a:gd name="T9" fmla="*/ 379 h 37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3" h="379">
                    <a:moveTo>
                      <a:pt x="0" y="0"/>
                    </a:moveTo>
                    <a:lnTo>
                      <a:pt x="393" y="379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Line 17"/>
              <p:cNvSpPr>
                <a:spLocks noChangeShapeType="1"/>
              </p:cNvSpPr>
              <p:nvPr/>
            </p:nvSpPr>
            <p:spPr bwMode="auto">
              <a:xfrm>
                <a:off x="4083037" y="1628776"/>
                <a:ext cx="647700" cy="576263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4083037" y="2611438"/>
                <a:ext cx="620713" cy="603250"/>
              </a:xfrm>
              <a:custGeom>
                <a:avLst/>
                <a:gdLst>
                  <a:gd name="T0" fmla="*/ 0 w 391"/>
                  <a:gd name="T1" fmla="*/ 380 h 380"/>
                  <a:gd name="T2" fmla="*/ 391 w 391"/>
                  <a:gd name="T3" fmla="*/ 0 h 380"/>
                  <a:gd name="T4" fmla="*/ 0 60000 65536"/>
                  <a:gd name="T5" fmla="*/ 0 60000 65536"/>
                  <a:gd name="T6" fmla="*/ 0 w 391"/>
                  <a:gd name="T7" fmla="*/ 0 h 380"/>
                  <a:gd name="T8" fmla="*/ 391 w 391"/>
                  <a:gd name="T9" fmla="*/ 380 h 3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1" h="380">
                    <a:moveTo>
                      <a:pt x="0" y="380"/>
                    </a:moveTo>
                    <a:lnTo>
                      <a:pt x="391" y="0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" name="Line 19"/>
              <p:cNvSpPr>
                <a:spLocks noChangeShapeType="1"/>
              </p:cNvSpPr>
              <p:nvPr/>
            </p:nvSpPr>
            <p:spPr bwMode="auto">
              <a:xfrm>
                <a:off x="3867137" y="2636838"/>
                <a:ext cx="0" cy="43180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" name="Line 20"/>
              <p:cNvSpPr>
                <a:spLocks noChangeShapeType="1"/>
              </p:cNvSpPr>
              <p:nvPr/>
            </p:nvSpPr>
            <p:spPr bwMode="auto">
              <a:xfrm>
                <a:off x="3867137" y="1773238"/>
                <a:ext cx="0" cy="43180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none" w="med" len="lg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3714744" y="1571612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初始点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857488" y="2143116"/>
            <a:ext cx="3357586" cy="957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BFS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1→2 →3 →0  </a:t>
            </a:r>
            <a:r>
              <a:rPr lang="en-US" altLang="zh-CN" sz="2000"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lang="en-US" altLang="zh-CN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用队列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保存访问过的顶点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6072198" y="2143116"/>
            <a:ext cx="2857520" cy="1400242"/>
            <a:chOff x="6072198" y="2143116"/>
            <a:chExt cx="2857520" cy="1400242"/>
          </a:xfrm>
        </p:grpSpPr>
        <p:grpSp>
          <p:nvGrpSpPr>
            <p:cNvPr id="41" name="组合 40"/>
            <p:cNvGrpSpPr/>
            <p:nvPr/>
          </p:nvGrpSpPr>
          <p:grpSpPr>
            <a:xfrm>
              <a:off x="6429388" y="2143116"/>
              <a:ext cx="2500330" cy="1400242"/>
              <a:chOff x="6357950" y="2000240"/>
              <a:chExt cx="2500330" cy="1400242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7286644" y="3000372"/>
                <a:ext cx="9286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队列</a:t>
                </a:r>
                <a:endParaRPr lang="zh-CN" altLang="en-US" sz="20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Oval 10"/>
              <p:cNvSpPr>
                <a:spLocks noChangeArrowheads="1"/>
              </p:cNvSpPr>
              <p:nvPr/>
            </p:nvSpPr>
            <p:spPr bwMode="auto">
              <a:xfrm>
                <a:off x="7429520" y="2214554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endPara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Oval 10"/>
              <p:cNvSpPr>
                <a:spLocks noChangeArrowheads="1"/>
              </p:cNvSpPr>
              <p:nvPr/>
            </p:nvSpPr>
            <p:spPr bwMode="auto">
              <a:xfrm>
                <a:off x="6715140" y="2214554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32" name="Oval 10"/>
              <p:cNvSpPr>
                <a:spLocks noChangeArrowheads="1"/>
              </p:cNvSpPr>
              <p:nvPr/>
            </p:nvSpPr>
            <p:spPr bwMode="auto">
              <a:xfrm>
                <a:off x="8143900" y="2214554"/>
                <a:ext cx="431800" cy="431800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6357950" y="2000240"/>
                <a:ext cx="2500330" cy="1588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6357950" y="2857496"/>
                <a:ext cx="2500330" cy="1588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右箭头 41"/>
            <p:cNvSpPr/>
            <p:nvPr/>
          </p:nvSpPr>
          <p:spPr>
            <a:xfrm>
              <a:off x="6072198" y="2500306"/>
              <a:ext cx="357190" cy="214314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08028" y="3929066"/>
            <a:ext cx="8064500" cy="1714512"/>
            <a:chOff x="428596" y="3714752"/>
            <a:chExt cx="8064500" cy="1714512"/>
          </a:xfrm>
        </p:grpSpPr>
        <p:sp>
          <p:nvSpPr>
            <p:cNvPr id="45" name="Rectangle 3"/>
            <p:cNvSpPr>
              <a:spLocks noChangeArrowheads="1"/>
            </p:cNvSpPr>
            <p:nvPr/>
          </p:nvSpPr>
          <p:spPr bwMode="auto">
            <a:xfrm>
              <a:off x="428596" y="3714752"/>
              <a:ext cx="8064500" cy="128227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marL="457200" indent="-457200" algn="l">
                <a:lnSpc>
                  <a:spcPts val="3200"/>
                </a:lnSpc>
                <a:spcBef>
                  <a:spcPct val="50000"/>
                </a:spcBef>
                <a:buBlip>
                  <a:blip r:embed="rId3"/>
                </a:buBlip>
              </a:pP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如何确定一个顶点是否</a:t>
              </a:r>
              <a:r>
                <a:rPr kumimoji="1"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访问过</a:t>
              </a:r>
              <a:r>
                <a:rPr kumimoji="1"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? </a:t>
              </a:r>
              <a:r>
                <a:rPr kumimoji="1"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设置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一个</a:t>
              </a:r>
              <a:r>
                <a:rPr kumimoji="1"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</a:t>
              </a:r>
              <a:r>
                <a:rPr kumimoji="1"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[]</a:t>
              </a:r>
              <a:r>
                <a:rPr kumimoji="1" lang="zh-CN" altLang="en-US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数组，</a:t>
              </a:r>
              <a:r>
                <a:rPr kumimoji="1"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visited[</a:t>
              </a:r>
              <a:r>
                <a:rPr kumimoji="1" lang="en-US" altLang="zh-CN" sz="2000" i="1" dirty="0" err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]=0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表示顶点</a:t>
              </a:r>
              <a:r>
                <a:rPr kumimoji="1" lang="en-US" altLang="zh-CN" sz="2000" i="1" dirty="0" err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没有访问；</a:t>
              </a:r>
              <a:r>
                <a:rPr kumimoji="1"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visited[</a:t>
              </a:r>
              <a:r>
                <a:rPr kumimoji="1" lang="en-US" altLang="zh-CN" sz="2000" i="1" dirty="0" err="1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]=1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表示顶点</a:t>
              </a:r>
              <a:r>
                <a:rPr kumimoji="1" lang="en-US" altLang="zh-CN" sz="2000" i="1" dirty="0" err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已经访问过。</a:t>
              </a:r>
            </a:p>
          </p:txBody>
        </p:sp>
        <p:sp>
          <p:nvSpPr>
            <p:cNvPr id="46" name="Oval 10"/>
            <p:cNvSpPr>
              <a:spLocks noChangeArrowheads="1"/>
            </p:cNvSpPr>
            <p:nvPr/>
          </p:nvSpPr>
          <p:spPr bwMode="auto">
            <a:xfrm>
              <a:off x="2928926" y="4799569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71868" y="4799569"/>
              <a:ext cx="1635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visited[</a:t>
              </a:r>
              <a:r>
                <a:rPr kumimoji="1" lang="en-US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3213100" y="5151981"/>
              <a:ext cx="1295400" cy="277283"/>
            </a:xfrm>
            <a:custGeom>
              <a:avLst/>
              <a:gdLst>
                <a:gd name="connsiteX0" fmla="*/ 0 w 1295400"/>
                <a:gd name="connsiteY0" fmla="*/ 0 h 277283"/>
                <a:gd name="connsiteX1" fmla="*/ 317500 w 1295400"/>
                <a:gd name="connsiteY1" fmla="*/ 241300 h 277283"/>
                <a:gd name="connsiteX2" fmla="*/ 1016000 w 1295400"/>
                <a:gd name="connsiteY2" fmla="*/ 215900 h 277283"/>
                <a:gd name="connsiteX3" fmla="*/ 1295400 w 1295400"/>
                <a:gd name="connsiteY3" fmla="*/ 25400 h 27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5400" h="277283">
                  <a:moveTo>
                    <a:pt x="0" y="0"/>
                  </a:moveTo>
                  <a:cubicBezTo>
                    <a:pt x="74083" y="102658"/>
                    <a:pt x="148167" y="205317"/>
                    <a:pt x="317500" y="241300"/>
                  </a:cubicBezTo>
                  <a:cubicBezTo>
                    <a:pt x="486833" y="277283"/>
                    <a:pt x="853017" y="251883"/>
                    <a:pt x="1016000" y="215900"/>
                  </a:cubicBezTo>
                  <a:cubicBezTo>
                    <a:pt x="1178983" y="179917"/>
                    <a:pt x="1237191" y="102658"/>
                    <a:pt x="1295400" y="25400"/>
                  </a:cubicBezTo>
                </a:path>
              </a:pathLst>
            </a:custGeom>
            <a:ln w="28575">
              <a:solidFill>
                <a:srgbClr val="7030A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B4EDD75-DF19-410F-BA4A-12FCB533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50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3254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310" name="Text Box 101"/>
          <p:cNvSpPr txBox="1">
            <a:spLocks noChangeArrowheads="1"/>
          </p:cNvSpPr>
          <p:nvPr/>
        </p:nvSpPr>
        <p:spPr bwMode="auto">
          <a:xfrm>
            <a:off x="3286116" y="3714752"/>
            <a:ext cx="2376488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200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BFS</a:t>
            </a:r>
            <a:r>
              <a:rPr lang="zh-CN" altLang="en-US" sz="200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序列：</a:t>
            </a:r>
          </a:p>
        </p:txBody>
      </p:sp>
      <p:sp>
        <p:nvSpPr>
          <p:cNvPr id="260198" name="Text Box 102"/>
          <p:cNvSpPr txBox="1">
            <a:spLocks noChangeArrowheads="1"/>
          </p:cNvSpPr>
          <p:nvPr/>
        </p:nvSpPr>
        <p:spPr bwMode="auto">
          <a:xfrm>
            <a:off x="4352928" y="4349759"/>
            <a:ext cx="2889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60199" name="Text Box 103"/>
          <p:cNvSpPr txBox="1">
            <a:spLocks noChangeArrowheads="1"/>
          </p:cNvSpPr>
          <p:nvPr/>
        </p:nvSpPr>
        <p:spPr bwMode="auto">
          <a:xfrm>
            <a:off x="5072066" y="4349759"/>
            <a:ext cx="2889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60200" name="Text Box 104"/>
          <p:cNvSpPr txBox="1">
            <a:spLocks noChangeArrowheads="1"/>
          </p:cNvSpPr>
          <p:nvPr/>
        </p:nvSpPr>
        <p:spPr bwMode="auto">
          <a:xfrm>
            <a:off x="5700732" y="4349759"/>
            <a:ext cx="2889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60201" name="Text Box 105"/>
          <p:cNvSpPr txBox="1">
            <a:spLocks noChangeArrowheads="1"/>
          </p:cNvSpPr>
          <p:nvPr/>
        </p:nvSpPr>
        <p:spPr bwMode="auto">
          <a:xfrm>
            <a:off x="6419870" y="4349759"/>
            <a:ext cx="2889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60202" name="Text Box 106"/>
          <p:cNvSpPr txBox="1">
            <a:spLocks noChangeArrowheads="1"/>
          </p:cNvSpPr>
          <p:nvPr/>
        </p:nvSpPr>
        <p:spPr bwMode="auto">
          <a:xfrm>
            <a:off x="7069157" y="4349759"/>
            <a:ext cx="2889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60203" name="Text Box 107"/>
          <p:cNvSpPr txBox="1">
            <a:spLocks noChangeArrowheads="1"/>
          </p:cNvSpPr>
          <p:nvPr/>
        </p:nvSpPr>
        <p:spPr bwMode="auto">
          <a:xfrm>
            <a:off x="3929058" y="4857760"/>
            <a:ext cx="2376487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遍历过程结束</a:t>
            </a:r>
          </a:p>
        </p:txBody>
      </p:sp>
      <p:sp>
        <p:nvSpPr>
          <p:cNvPr id="11317" name="Text Box 108"/>
          <p:cNvSpPr txBox="1">
            <a:spLocks noChangeArrowheads="1"/>
          </p:cNvSpPr>
          <p:nvPr/>
        </p:nvSpPr>
        <p:spPr bwMode="auto">
          <a:xfrm>
            <a:off x="395288" y="188913"/>
            <a:ext cx="3676646" cy="457200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广度优先遍历过程演示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0" name="Oval 7"/>
          <p:cNvSpPr>
            <a:spLocks noChangeArrowheads="1"/>
          </p:cNvSpPr>
          <p:nvPr/>
        </p:nvSpPr>
        <p:spPr bwMode="auto">
          <a:xfrm>
            <a:off x="1293783" y="45624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11" name="Oval 8"/>
          <p:cNvSpPr>
            <a:spLocks noChangeArrowheads="1"/>
          </p:cNvSpPr>
          <p:nvPr/>
        </p:nvSpPr>
        <p:spPr bwMode="auto">
          <a:xfrm>
            <a:off x="357158" y="45624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12" name="Oval 9"/>
          <p:cNvSpPr>
            <a:spLocks noChangeArrowheads="1"/>
          </p:cNvSpPr>
          <p:nvPr/>
        </p:nvSpPr>
        <p:spPr bwMode="auto">
          <a:xfrm>
            <a:off x="2228821" y="45624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13" name="Oval 10"/>
          <p:cNvSpPr>
            <a:spLocks noChangeArrowheads="1"/>
          </p:cNvSpPr>
          <p:nvPr/>
        </p:nvSpPr>
        <p:spPr bwMode="auto">
          <a:xfrm>
            <a:off x="1293783" y="36988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14" name="Oval 11"/>
          <p:cNvSpPr>
            <a:spLocks noChangeArrowheads="1"/>
          </p:cNvSpPr>
          <p:nvPr/>
        </p:nvSpPr>
        <p:spPr bwMode="auto">
          <a:xfrm>
            <a:off x="1293783" y="54260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15" name="Freeform 12"/>
          <p:cNvSpPr>
            <a:spLocks/>
          </p:cNvSpPr>
          <p:nvPr/>
        </p:nvSpPr>
        <p:spPr bwMode="auto">
          <a:xfrm>
            <a:off x="663546" y="3986230"/>
            <a:ext cx="630238" cy="588963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6" name="Freeform 13"/>
          <p:cNvSpPr>
            <a:spLocks/>
          </p:cNvSpPr>
          <p:nvPr/>
        </p:nvSpPr>
        <p:spPr bwMode="auto">
          <a:xfrm>
            <a:off x="788958" y="4778392"/>
            <a:ext cx="503238" cy="1588"/>
          </a:xfrm>
          <a:custGeom>
            <a:avLst/>
            <a:gdLst>
              <a:gd name="T0" fmla="*/ 0 w 317"/>
              <a:gd name="T1" fmla="*/ 0 h 1"/>
              <a:gd name="T2" fmla="*/ 317 w 317"/>
              <a:gd name="T3" fmla="*/ 0 h 1"/>
              <a:gd name="T4" fmla="*/ 0 60000 65536"/>
              <a:gd name="T5" fmla="*/ 0 60000 65536"/>
              <a:gd name="T6" fmla="*/ 0 w 317"/>
              <a:gd name="T7" fmla="*/ 0 h 1"/>
              <a:gd name="T8" fmla="*/ 317 w 3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" h="1">
                <a:moveTo>
                  <a:pt x="0" y="0"/>
                </a:moveTo>
                <a:lnTo>
                  <a:pt x="317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7" name="Line 14"/>
          <p:cNvSpPr>
            <a:spLocks noChangeShapeType="1"/>
          </p:cNvSpPr>
          <p:nvPr/>
        </p:nvSpPr>
        <p:spPr bwMode="auto">
          <a:xfrm>
            <a:off x="1725583" y="4778392"/>
            <a:ext cx="503238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8" name="Freeform 15"/>
          <p:cNvSpPr>
            <a:spLocks/>
          </p:cNvSpPr>
          <p:nvPr/>
        </p:nvSpPr>
        <p:spPr bwMode="auto">
          <a:xfrm>
            <a:off x="669896" y="4968892"/>
            <a:ext cx="623888" cy="601663"/>
          </a:xfrm>
          <a:custGeom>
            <a:avLst/>
            <a:gdLst>
              <a:gd name="T0" fmla="*/ 0 w 393"/>
              <a:gd name="T1" fmla="*/ 0 h 379"/>
              <a:gd name="T2" fmla="*/ 393 w 393"/>
              <a:gd name="T3" fmla="*/ 379 h 379"/>
              <a:gd name="T4" fmla="*/ 0 60000 65536"/>
              <a:gd name="T5" fmla="*/ 0 60000 65536"/>
              <a:gd name="T6" fmla="*/ 0 w 393"/>
              <a:gd name="T7" fmla="*/ 0 h 379"/>
              <a:gd name="T8" fmla="*/ 393 w 393"/>
              <a:gd name="T9" fmla="*/ 379 h 3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3" h="379">
                <a:moveTo>
                  <a:pt x="0" y="0"/>
                </a:moveTo>
                <a:lnTo>
                  <a:pt x="393" y="379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9" name="Line 17"/>
          <p:cNvSpPr>
            <a:spLocks noChangeShapeType="1"/>
          </p:cNvSpPr>
          <p:nvPr/>
        </p:nvSpPr>
        <p:spPr bwMode="auto">
          <a:xfrm>
            <a:off x="1725583" y="3986230"/>
            <a:ext cx="647700" cy="576263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0" name="Freeform 18"/>
          <p:cNvSpPr>
            <a:spLocks/>
          </p:cNvSpPr>
          <p:nvPr/>
        </p:nvSpPr>
        <p:spPr bwMode="auto">
          <a:xfrm>
            <a:off x="1725583" y="4968892"/>
            <a:ext cx="620713" cy="603250"/>
          </a:xfrm>
          <a:custGeom>
            <a:avLst/>
            <a:gdLst>
              <a:gd name="T0" fmla="*/ 0 w 391"/>
              <a:gd name="T1" fmla="*/ 380 h 380"/>
              <a:gd name="T2" fmla="*/ 391 w 391"/>
              <a:gd name="T3" fmla="*/ 0 h 380"/>
              <a:gd name="T4" fmla="*/ 0 60000 65536"/>
              <a:gd name="T5" fmla="*/ 0 60000 65536"/>
              <a:gd name="T6" fmla="*/ 0 w 391"/>
              <a:gd name="T7" fmla="*/ 0 h 380"/>
              <a:gd name="T8" fmla="*/ 391 w 391"/>
              <a:gd name="T9" fmla="*/ 380 h 3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1" h="380">
                <a:moveTo>
                  <a:pt x="0" y="380"/>
                </a:moveTo>
                <a:lnTo>
                  <a:pt x="391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1" name="Line 19"/>
          <p:cNvSpPr>
            <a:spLocks noChangeShapeType="1"/>
          </p:cNvSpPr>
          <p:nvPr/>
        </p:nvSpPr>
        <p:spPr bwMode="auto">
          <a:xfrm>
            <a:off x="1509683" y="4994292"/>
            <a:ext cx="0" cy="4318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2" name="Line 20"/>
          <p:cNvSpPr>
            <a:spLocks noChangeShapeType="1"/>
          </p:cNvSpPr>
          <p:nvPr/>
        </p:nvSpPr>
        <p:spPr bwMode="auto">
          <a:xfrm>
            <a:off x="1509683" y="4130692"/>
            <a:ext cx="0" cy="4318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0" name="Oval 7"/>
          <p:cNvSpPr>
            <a:spLocks noChangeArrowheads="1"/>
          </p:cNvSpPr>
          <p:nvPr/>
        </p:nvSpPr>
        <p:spPr bwMode="auto">
          <a:xfrm>
            <a:off x="1293783" y="45751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11" name="Oval 8"/>
          <p:cNvSpPr>
            <a:spLocks noChangeArrowheads="1"/>
          </p:cNvSpPr>
          <p:nvPr/>
        </p:nvSpPr>
        <p:spPr bwMode="auto">
          <a:xfrm>
            <a:off x="357158" y="45751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12" name="Oval 9"/>
          <p:cNvSpPr>
            <a:spLocks noChangeArrowheads="1"/>
          </p:cNvSpPr>
          <p:nvPr/>
        </p:nvSpPr>
        <p:spPr bwMode="auto">
          <a:xfrm>
            <a:off x="2228821" y="45751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13" name="Oval 10"/>
          <p:cNvSpPr>
            <a:spLocks noChangeArrowheads="1"/>
          </p:cNvSpPr>
          <p:nvPr/>
        </p:nvSpPr>
        <p:spPr bwMode="auto">
          <a:xfrm>
            <a:off x="1293783" y="37115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14" name="Oval 11"/>
          <p:cNvSpPr>
            <a:spLocks noChangeArrowheads="1"/>
          </p:cNvSpPr>
          <p:nvPr/>
        </p:nvSpPr>
        <p:spPr bwMode="auto">
          <a:xfrm>
            <a:off x="1293783" y="54387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15" name="Freeform 12"/>
          <p:cNvSpPr>
            <a:spLocks/>
          </p:cNvSpPr>
          <p:nvPr/>
        </p:nvSpPr>
        <p:spPr bwMode="auto">
          <a:xfrm>
            <a:off x="747686" y="4025904"/>
            <a:ext cx="630238" cy="588963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CC00CC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6" name="Freeform 13"/>
          <p:cNvSpPr>
            <a:spLocks/>
          </p:cNvSpPr>
          <p:nvPr/>
        </p:nvSpPr>
        <p:spPr bwMode="auto">
          <a:xfrm>
            <a:off x="785786" y="4857760"/>
            <a:ext cx="503238" cy="1588"/>
          </a:xfrm>
          <a:custGeom>
            <a:avLst/>
            <a:gdLst>
              <a:gd name="T0" fmla="*/ 0 w 317"/>
              <a:gd name="T1" fmla="*/ 0 h 1"/>
              <a:gd name="T2" fmla="*/ 317 w 317"/>
              <a:gd name="T3" fmla="*/ 0 h 1"/>
              <a:gd name="T4" fmla="*/ 0 60000 65536"/>
              <a:gd name="T5" fmla="*/ 0 60000 65536"/>
              <a:gd name="T6" fmla="*/ 0 w 317"/>
              <a:gd name="T7" fmla="*/ 0 h 1"/>
              <a:gd name="T8" fmla="*/ 317 w 3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" h="1">
                <a:moveTo>
                  <a:pt x="0" y="0"/>
                </a:moveTo>
                <a:lnTo>
                  <a:pt x="317" y="0"/>
                </a:lnTo>
              </a:path>
            </a:pathLst>
          </a:custGeom>
          <a:noFill/>
          <a:ln w="28575">
            <a:solidFill>
              <a:srgbClr val="CC00CC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7" name="Freeform 15"/>
          <p:cNvSpPr>
            <a:spLocks/>
          </p:cNvSpPr>
          <p:nvPr/>
        </p:nvSpPr>
        <p:spPr bwMode="auto">
          <a:xfrm>
            <a:off x="747686" y="4903798"/>
            <a:ext cx="623888" cy="601663"/>
          </a:xfrm>
          <a:custGeom>
            <a:avLst/>
            <a:gdLst>
              <a:gd name="T0" fmla="*/ 0 w 393"/>
              <a:gd name="T1" fmla="*/ 0 h 379"/>
              <a:gd name="T2" fmla="*/ 393 w 393"/>
              <a:gd name="T3" fmla="*/ 379 h 379"/>
              <a:gd name="T4" fmla="*/ 0 60000 65536"/>
              <a:gd name="T5" fmla="*/ 0 60000 65536"/>
              <a:gd name="T6" fmla="*/ 0 w 393"/>
              <a:gd name="T7" fmla="*/ 0 h 379"/>
              <a:gd name="T8" fmla="*/ 393 w 393"/>
              <a:gd name="T9" fmla="*/ 379 h 3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3" h="379">
                <a:moveTo>
                  <a:pt x="0" y="0"/>
                </a:moveTo>
                <a:lnTo>
                  <a:pt x="393" y="379"/>
                </a:lnTo>
              </a:path>
            </a:pathLst>
          </a:custGeom>
          <a:noFill/>
          <a:ln w="28575">
            <a:solidFill>
              <a:srgbClr val="CC00CC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8" name="Line 17"/>
          <p:cNvSpPr>
            <a:spLocks noChangeShapeType="1"/>
          </p:cNvSpPr>
          <p:nvPr/>
        </p:nvSpPr>
        <p:spPr bwMode="auto">
          <a:xfrm>
            <a:off x="1793860" y="3916366"/>
            <a:ext cx="647700" cy="57626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19" name="组合 218"/>
          <p:cNvGrpSpPr/>
          <p:nvPr/>
        </p:nvGrpSpPr>
        <p:grpSpPr>
          <a:xfrm>
            <a:off x="214282" y="982660"/>
            <a:ext cx="5586448" cy="2446340"/>
            <a:chOff x="2771775" y="1339850"/>
            <a:chExt cx="6121410" cy="2520950"/>
          </a:xfrm>
        </p:grpSpPr>
        <p:sp>
          <p:nvSpPr>
            <p:cNvPr id="220" name="Text Box 17"/>
            <p:cNvSpPr txBox="1">
              <a:spLocks noChangeArrowheads="1"/>
            </p:cNvSpPr>
            <p:nvPr/>
          </p:nvSpPr>
          <p:spPr bwMode="auto">
            <a:xfrm>
              <a:off x="2771775" y="1463677"/>
              <a:ext cx="288925" cy="31716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grpSp>
          <p:nvGrpSpPr>
            <p:cNvPr id="221" name="Group 18"/>
            <p:cNvGrpSpPr>
              <a:grpSpLocks/>
            </p:cNvGrpSpPr>
            <p:nvPr/>
          </p:nvGrpSpPr>
          <p:grpSpPr bwMode="auto">
            <a:xfrm>
              <a:off x="3170241" y="1339850"/>
              <a:ext cx="1152526" cy="503238"/>
              <a:chOff x="1997" y="300"/>
              <a:chExt cx="726" cy="317"/>
            </a:xfrm>
          </p:grpSpPr>
          <p:sp>
            <p:nvSpPr>
              <p:cNvPr id="302" name="Rectangle 19"/>
              <p:cNvSpPr>
                <a:spLocks noChangeArrowheads="1"/>
              </p:cNvSpPr>
              <p:nvPr/>
            </p:nvSpPr>
            <p:spPr bwMode="auto">
              <a:xfrm>
                <a:off x="1997" y="300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20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lang="en-US" altLang="zh-CN" sz="20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3" name="Rectangle 20"/>
              <p:cNvSpPr>
                <a:spLocks noChangeArrowheads="1"/>
              </p:cNvSpPr>
              <p:nvPr/>
            </p:nvSpPr>
            <p:spPr bwMode="auto">
              <a:xfrm>
                <a:off x="2360" y="300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22" name="Group 21"/>
            <p:cNvGrpSpPr>
              <a:grpSpLocks/>
            </p:cNvGrpSpPr>
            <p:nvPr/>
          </p:nvGrpSpPr>
          <p:grpSpPr bwMode="auto">
            <a:xfrm>
              <a:off x="4572005" y="1412875"/>
              <a:ext cx="936626" cy="395288"/>
              <a:chOff x="2880" y="346"/>
              <a:chExt cx="590" cy="249"/>
            </a:xfrm>
          </p:grpSpPr>
          <p:sp>
            <p:nvSpPr>
              <p:cNvPr id="300" name="Rectangle 22"/>
              <p:cNvSpPr>
                <a:spLocks noChangeArrowheads="1"/>
              </p:cNvSpPr>
              <p:nvPr/>
            </p:nvSpPr>
            <p:spPr bwMode="auto">
              <a:xfrm>
                <a:off x="2880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301" name="Rectangle 23"/>
              <p:cNvSpPr>
                <a:spLocks noChangeArrowheads="1"/>
              </p:cNvSpPr>
              <p:nvPr/>
            </p:nvSpPr>
            <p:spPr bwMode="auto">
              <a:xfrm>
                <a:off x="3198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23" name="Group 24"/>
            <p:cNvGrpSpPr>
              <a:grpSpLocks/>
            </p:cNvGrpSpPr>
            <p:nvPr/>
          </p:nvGrpSpPr>
          <p:grpSpPr bwMode="auto">
            <a:xfrm>
              <a:off x="5691194" y="1412875"/>
              <a:ext cx="936626" cy="395288"/>
              <a:chOff x="3585" y="346"/>
              <a:chExt cx="590" cy="249"/>
            </a:xfrm>
          </p:grpSpPr>
          <p:sp>
            <p:nvSpPr>
              <p:cNvPr id="298" name="Rectangle 25"/>
              <p:cNvSpPr>
                <a:spLocks noChangeArrowheads="1"/>
              </p:cNvSpPr>
              <p:nvPr/>
            </p:nvSpPr>
            <p:spPr bwMode="auto">
              <a:xfrm>
                <a:off x="3585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99" name="Rectangle 26"/>
              <p:cNvSpPr>
                <a:spLocks noChangeArrowheads="1"/>
              </p:cNvSpPr>
              <p:nvPr/>
            </p:nvSpPr>
            <p:spPr bwMode="auto">
              <a:xfrm>
                <a:off x="3903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24" name="Group 27"/>
            <p:cNvGrpSpPr>
              <a:grpSpLocks/>
            </p:cNvGrpSpPr>
            <p:nvPr/>
          </p:nvGrpSpPr>
          <p:grpSpPr bwMode="auto">
            <a:xfrm>
              <a:off x="6808796" y="1412875"/>
              <a:ext cx="936626" cy="395288"/>
              <a:chOff x="4289" y="346"/>
              <a:chExt cx="590" cy="249"/>
            </a:xfrm>
          </p:grpSpPr>
          <p:sp>
            <p:nvSpPr>
              <p:cNvPr id="296" name="Rectangle 28"/>
              <p:cNvSpPr>
                <a:spLocks noChangeArrowheads="1"/>
              </p:cNvSpPr>
              <p:nvPr/>
            </p:nvSpPr>
            <p:spPr bwMode="auto">
              <a:xfrm>
                <a:off x="4289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297" name="Rectangle 29"/>
              <p:cNvSpPr>
                <a:spLocks noChangeArrowheads="1"/>
              </p:cNvSpPr>
              <p:nvPr/>
            </p:nvSpPr>
            <p:spPr bwMode="auto">
              <a:xfrm>
                <a:off x="4607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225" name="Line 30"/>
            <p:cNvSpPr>
              <a:spLocks noChangeShapeType="1"/>
            </p:cNvSpPr>
            <p:nvPr/>
          </p:nvSpPr>
          <p:spPr bwMode="auto">
            <a:xfrm>
              <a:off x="3995738" y="1628775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6" name="Line 31"/>
            <p:cNvSpPr>
              <a:spLocks noChangeShapeType="1"/>
            </p:cNvSpPr>
            <p:nvPr/>
          </p:nvSpPr>
          <p:spPr bwMode="auto">
            <a:xfrm>
              <a:off x="5338763" y="1619250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7" name="Line 32"/>
            <p:cNvSpPr>
              <a:spLocks noChangeShapeType="1"/>
            </p:cNvSpPr>
            <p:nvPr/>
          </p:nvSpPr>
          <p:spPr bwMode="auto">
            <a:xfrm>
              <a:off x="6461125" y="1628775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8" name="Text Box 33"/>
            <p:cNvSpPr txBox="1">
              <a:spLocks noChangeArrowheads="1"/>
            </p:cNvSpPr>
            <p:nvPr/>
          </p:nvSpPr>
          <p:spPr bwMode="auto">
            <a:xfrm>
              <a:off x="2771775" y="1968502"/>
              <a:ext cx="288925" cy="31716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grpSp>
          <p:nvGrpSpPr>
            <p:cNvPr id="229" name="Group 34"/>
            <p:cNvGrpSpPr>
              <a:grpSpLocks/>
            </p:cNvGrpSpPr>
            <p:nvPr/>
          </p:nvGrpSpPr>
          <p:grpSpPr bwMode="auto">
            <a:xfrm>
              <a:off x="3170241" y="1844675"/>
              <a:ext cx="1152526" cy="503238"/>
              <a:chOff x="1997" y="618"/>
              <a:chExt cx="726" cy="317"/>
            </a:xfrm>
          </p:grpSpPr>
          <p:sp>
            <p:nvSpPr>
              <p:cNvPr id="294" name="Rectangle 35"/>
              <p:cNvSpPr>
                <a:spLocks noChangeArrowheads="1"/>
              </p:cNvSpPr>
              <p:nvPr/>
            </p:nvSpPr>
            <p:spPr bwMode="auto">
              <a:xfrm>
                <a:off x="1997" y="618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20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altLang="zh-CN" sz="20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5" name="Rectangle 36"/>
              <p:cNvSpPr>
                <a:spLocks noChangeArrowheads="1"/>
              </p:cNvSpPr>
              <p:nvPr/>
            </p:nvSpPr>
            <p:spPr bwMode="auto">
              <a:xfrm>
                <a:off x="2360" y="618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30" name="Group 37"/>
            <p:cNvGrpSpPr>
              <a:grpSpLocks/>
            </p:cNvGrpSpPr>
            <p:nvPr/>
          </p:nvGrpSpPr>
          <p:grpSpPr bwMode="auto">
            <a:xfrm>
              <a:off x="4572005" y="1917700"/>
              <a:ext cx="936626" cy="395288"/>
              <a:chOff x="2880" y="664"/>
              <a:chExt cx="590" cy="249"/>
            </a:xfrm>
          </p:grpSpPr>
          <p:sp>
            <p:nvSpPr>
              <p:cNvPr id="292" name="Rectangle 38"/>
              <p:cNvSpPr>
                <a:spLocks noChangeArrowheads="1"/>
              </p:cNvSpPr>
              <p:nvPr/>
            </p:nvSpPr>
            <p:spPr bwMode="auto">
              <a:xfrm>
                <a:off x="2880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293" name="Rectangle 39"/>
              <p:cNvSpPr>
                <a:spLocks noChangeArrowheads="1"/>
              </p:cNvSpPr>
              <p:nvPr/>
            </p:nvSpPr>
            <p:spPr bwMode="auto">
              <a:xfrm>
                <a:off x="3198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31" name="Group 40"/>
            <p:cNvGrpSpPr>
              <a:grpSpLocks/>
            </p:cNvGrpSpPr>
            <p:nvPr/>
          </p:nvGrpSpPr>
          <p:grpSpPr bwMode="auto">
            <a:xfrm>
              <a:off x="5691194" y="1917700"/>
              <a:ext cx="936626" cy="395288"/>
              <a:chOff x="3585" y="664"/>
              <a:chExt cx="590" cy="249"/>
            </a:xfrm>
          </p:grpSpPr>
          <p:sp>
            <p:nvSpPr>
              <p:cNvPr id="290" name="Rectangle 41"/>
              <p:cNvSpPr>
                <a:spLocks noChangeArrowheads="1"/>
              </p:cNvSpPr>
              <p:nvPr/>
            </p:nvSpPr>
            <p:spPr bwMode="auto">
              <a:xfrm>
                <a:off x="3585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91" name="Rectangle 42"/>
              <p:cNvSpPr>
                <a:spLocks noChangeArrowheads="1"/>
              </p:cNvSpPr>
              <p:nvPr/>
            </p:nvSpPr>
            <p:spPr bwMode="auto">
              <a:xfrm>
                <a:off x="3903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32" name="Group 43"/>
            <p:cNvGrpSpPr>
              <a:grpSpLocks/>
            </p:cNvGrpSpPr>
            <p:nvPr/>
          </p:nvGrpSpPr>
          <p:grpSpPr bwMode="auto">
            <a:xfrm>
              <a:off x="6808796" y="1917700"/>
              <a:ext cx="936626" cy="395288"/>
              <a:chOff x="4289" y="664"/>
              <a:chExt cx="590" cy="249"/>
            </a:xfrm>
          </p:grpSpPr>
          <p:sp>
            <p:nvSpPr>
              <p:cNvPr id="288" name="Rectangle 44"/>
              <p:cNvSpPr>
                <a:spLocks noChangeArrowheads="1"/>
              </p:cNvSpPr>
              <p:nvPr/>
            </p:nvSpPr>
            <p:spPr bwMode="auto">
              <a:xfrm>
                <a:off x="4289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89" name="Rectangle 45"/>
              <p:cNvSpPr>
                <a:spLocks noChangeArrowheads="1"/>
              </p:cNvSpPr>
              <p:nvPr/>
            </p:nvSpPr>
            <p:spPr bwMode="auto">
              <a:xfrm>
                <a:off x="4607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233" name="Line 46"/>
            <p:cNvSpPr>
              <a:spLocks noChangeShapeType="1"/>
            </p:cNvSpPr>
            <p:nvPr/>
          </p:nvSpPr>
          <p:spPr bwMode="auto">
            <a:xfrm>
              <a:off x="3995738" y="2133600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4" name="Line 47"/>
            <p:cNvSpPr>
              <a:spLocks noChangeShapeType="1"/>
            </p:cNvSpPr>
            <p:nvPr/>
          </p:nvSpPr>
          <p:spPr bwMode="auto">
            <a:xfrm>
              <a:off x="5338763" y="2124075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5" name="Line 48"/>
            <p:cNvSpPr>
              <a:spLocks noChangeShapeType="1"/>
            </p:cNvSpPr>
            <p:nvPr/>
          </p:nvSpPr>
          <p:spPr bwMode="auto">
            <a:xfrm>
              <a:off x="6461125" y="2133600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6" name="Text Box 49"/>
            <p:cNvSpPr txBox="1">
              <a:spLocks noChangeArrowheads="1"/>
            </p:cNvSpPr>
            <p:nvPr/>
          </p:nvSpPr>
          <p:spPr bwMode="auto">
            <a:xfrm>
              <a:off x="2771775" y="2473327"/>
              <a:ext cx="288925" cy="31716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grpSp>
          <p:nvGrpSpPr>
            <p:cNvPr id="237" name="Group 50"/>
            <p:cNvGrpSpPr>
              <a:grpSpLocks/>
            </p:cNvGrpSpPr>
            <p:nvPr/>
          </p:nvGrpSpPr>
          <p:grpSpPr bwMode="auto">
            <a:xfrm>
              <a:off x="3170241" y="2349500"/>
              <a:ext cx="1152526" cy="503238"/>
              <a:chOff x="1997" y="936"/>
              <a:chExt cx="726" cy="317"/>
            </a:xfrm>
          </p:grpSpPr>
          <p:sp>
            <p:nvSpPr>
              <p:cNvPr id="286" name="Rectangle 51"/>
              <p:cNvSpPr>
                <a:spLocks noChangeArrowheads="1"/>
              </p:cNvSpPr>
              <p:nvPr/>
            </p:nvSpPr>
            <p:spPr bwMode="auto">
              <a:xfrm>
                <a:off x="1997" y="936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20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en-US" altLang="zh-CN" sz="20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7" name="Rectangle 52"/>
              <p:cNvSpPr>
                <a:spLocks noChangeArrowheads="1"/>
              </p:cNvSpPr>
              <p:nvPr/>
            </p:nvSpPr>
            <p:spPr bwMode="auto">
              <a:xfrm>
                <a:off x="2360" y="936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38" name="Group 53"/>
            <p:cNvGrpSpPr>
              <a:grpSpLocks/>
            </p:cNvGrpSpPr>
            <p:nvPr/>
          </p:nvGrpSpPr>
          <p:grpSpPr bwMode="auto">
            <a:xfrm>
              <a:off x="4572005" y="2422525"/>
              <a:ext cx="936626" cy="395288"/>
              <a:chOff x="2880" y="982"/>
              <a:chExt cx="590" cy="249"/>
            </a:xfrm>
          </p:grpSpPr>
          <p:sp>
            <p:nvSpPr>
              <p:cNvPr id="284" name="Rectangle 54"/>
              <p:cNvSpPr>
                <a:spLocks noChangeArrowheads="1"/>
              </p:cNvSpPr>
              <p:nvPr/>
            </p:nvSpPr>
            <p:spPr bwMode="auto">
              <a:xfrm>
                <a:off x="2880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85" name="Rectangle 55"/>
              <p:cNvSpPr>
                <a:spLocks noChangeArrowheads="1"/>
              </p:cNvSpPr>
              <p:nvPr/>
            </p:nvSpPr>
            <p:spPr bwMode="auto">
              <a:xfrm>
                <a:off x="3198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39" name="Group 56"/>
            <p:cNvGrpSpPr>
              <a:grpSpLocks/>
            </p:cNvGrpSpPr>
            <p:nvPr/>
          </p:nvGrpSpPr>
          <p:grpSpPr bwMode="auto">
            <a:xfrm>
              <a:off x="5691194" y="2422525"/>
              <a:ext cx="936626" cy="395288"/>
              <a:chOff x="3585" y="982"/>
              <a:chExt cx="590" cy="249"/>
            </a:xfrm>
          </p:grpSpPr>
          <p:sp>
            <p:nvSpPr>
              <p:cNvPr id="282" name="Rectangle 57"/>
              <p:cNvSpPr>
                <a:spLocks noChangeArrowheads="1"/>
              </p:cNvSpPr>
              <p:nvPr/>
            </p:nvSpPr>
            <p:spPr bwMode="auto">
              <a:xfrm>
                <a:off x="3585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83" name="Rectangle 58"/>
              <p:cNvSpPr>
                <a:spLocks noChangeArrowheads="1"/>
              </p:cNvSpPr>
              <p:nvPr/>
            </p:nvSpPr>
            <p:spPr bwMode="auto">
              <a:xfrm>
                <a:off x="3903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40" name="Group 59"/>
            <p:cNvGrpSpPr>
              <a:grpSpLocks/>
            </p:cNvGrpSpPr>
            <p:nvPr/>
          </p:nvGrpSpPr>
          <p:grpSpPr bwMode="auto">
            <a:xfrm>
              <a:off x="6808796" y="2422525"/>
              <a:ext cx="936626" cy="395288"/>
              <a:chOff x="4289" y="982"/>
              <a:chExt cx="590" cy="249"/>
            </a:xfrm>
          </p:grpSpPr>
          <p:sp>
            <p:nvSpPr>
              <p:cNvPr id="280" name="Rectangle 60"/>
              <p:cNvSpPr>
                <a:spLocks noChangeArrowheads="1"/>
              </p:cNvSpPr>
              <p:nvPr/>
            </p:nvSpPr>
            <p:spPr bwMode="auto">
              <a:xfrm>
                <a:off x="4289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281" name="Rectangle 61"/>
              <p:cNvSpPr>
                <a:spLocks noChangeArrowheads="1"/>
              </p:cNvSpPr>
              <p:nvPr/>
            </p:nvSpPr>
            <p:spPr bwMode="auto">
              <a:xfrm>
                <a:off x="4607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241" name="Line 62"/>
            <p:cNvSpPr>
              <a:spLocks noChangeShapeType="1"/>
            </p:cNvSpPr>
            <p:nvPr/>
          </p:nvSpPr>
          <p:spPr bwMode="auto">
            <a:xfrm>
              <a:off x="3995738" y="2638425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2" name="Line 63"/>
            <p:cNvSpPr>
              <a:spLocks noChangeShapeType="1"/>
            </p:cNvSpPr>
            <p:nvPr/>
          </p:nvSpPr>
          <p:spPr bwMode="auto">
            <a:xfrm>
              <a:off x="5338763" y="2628900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3" name="Line 64"/>
            <p:cNvSpPr>
              <a:spLocks noChangeShapeType="1"/>
            </p:cNvSpPr>
            <p:nvPr/>
          </p:nvSpPr>
          <p:spPr bwMode="auto">
            <a:xfrm>
              <a:off x="6461125" y="2638425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4" name="Text Box 65"/>
            <p:cNvSpPr txBox="1">
              <a:spLocks noChangeArrowheads="1"/>
            </p:cNvSpPr>
            <p:nvPr/>
          </p:nvSpPr>
          <p:spPr bwMode="auto">
            <a:xfrm>
              <a:off x="2771775" y="2976565"/>
              <a:ext cx="288925" cy="31716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grpSp>
          <p:nvGrpSpPr>
            <p:cNvPr id="245" name="Group 66"/>
            <p:cNvGrpSpPr>
              <a:grpSpLocks/>
            </p:cNvGrpSpPr>
            <p:nvPr/>
          </p:nvGrpSpPr>
          <p:grpSpPr bwMode="auto">
            <a:xfrm>
              <a:off x="3170241" y="2852738"/>
              <a:ext cx="1152526" cy="503237"/>
              <a:chOff x="1997" y="1253"/>
              <a:chExt cx="726" cy="317"/>
            </a:xfrm>
          </p:grpSpPr>
          <p:sp>
            <p:nvSpPr>
              <p:cNvPr id="278" name="Rectangle 67"/>
              <p:cNvSpPr>
                <a:spLocks noChangeArrowheads="1"/>
              </p:cNvSpPr>
              <p:nvPr/>
            </p:nvSpPr>
            <p:spPr bwMode="auto">
              <a:xfrm>
                <a:off x="1997" y="1253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20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endParaRPr lang="en-US" altLang="zh-CN" sz="20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9" name="Rectangle 68"/>
              <p:cNvSpPr>
                <a:spLocks noChangeArrowheads="1"/>
              </p:cNvSpPr>
              <p:nvPr/>
            </p:nvSpPr>
            <p:spPr bwMode="auto">
              <a:xfrm>
                <a:off x="2360" y="1253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46" name="Group 69"/>
            <p:cNvGrpSpPr>
              <a:grpSpLocks/>
            </p:cNvGrpSpPr>
            <p:nvPr/>
          </p:nvGrpSpPr>
          <p:grpSpPr bwMode="auto">
            <a:xfrm>
              <a:off x="4572005" y="2925763"/>
              <a:ext cx="936626" cy="395287"/>
              <a:chOff x="2880" y="1299"/>
              <a:chExt cx="590" cy="249"/>
            </a:xfrm>
          </p:grpSpPr>
          <p:sp>
            <p:nvSpPr>
              <p:cNvPr id="276" name="Rectangle 70"/>
              <p:cNvSpPr>
                <a:spLocks noChangeArrowheads="1"/>
              </p:cNvSpPr>
              <p:nvPr/>
            </p:nvSpPr>
            <p:spPr bwMode="auto">
              <a:xfrm>
                <a:off x="2880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277" name="Rectangle 71"/>
              <p:cNvSpPr>
                <a:spLocks noChangeArrowheads="1"/>
              </p:cNvSpPr>
              <p:nvPr/>
            </p:nvSpPr>
            <p:spPr bwMode="auto">
              <a:xfrm>
                <a:off x="3198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47" name="Group 72"/>
            <p:cNvGrpSpPr>
              <a:grpSpLocks/>
            </p:cNvGrpSpPr>
            <p:nvPr/>
          </p:nvGrpSpPr>
          <p:grpSpPr bwMode="auto">
            <a:xfrm>
              <a:off x="5691194" y="2925763"/>
              <a:ext cx="936626" cy="395287"/>
              <a:chOff x="3585" y="1299"/>
              <a:chExt cx="590" cy="249"/>
            </a:xfrm>
          </p:grpSpPr>
          <p:sp>
            <p:nvSpPr>
              <p:cNvPr id="274" name="Rectangle 73"/>
              <p:cNvSpPr>
                <a:spLocks noChangeArrowheads="1"/>
              </p:cNvSpPr>
              <p:nvPr/>
            </p:nvSpPr>
            <p:spPr bwMode="auto">
              <a:xfrm>
                <a:off x="3585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75" name="Rectangle 74"/>
              <p:cNvSpPr>
                <a:spLocks noChangeArrowheads="1"/>
              </p:cNvSpPr>
              <p:nvPr/>
            </p:nvSpPr>
            <p:spPr bwMode="auto">
              <a:xfrm>
                <a:off x="3903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48" name="Group 75"/>
            <p:cNvGrpSpPr>
              <a:grpSpLocks/>
            </p:cNvGrpSpPr>
            <p:nvPr/>
          </p:nvGrpSpPr>
          <p:grpSpPr bwMode="auto">
            <a:xfrm>
              <a:off x="6808796" y="2925763"/>
              <a:ext cx="936626" cy="395287"/>
              <a:chOff x="4289" y="1299"/>
              <a:chExt cx="590" cy="249"/>
            </a:xfrm>
          </p:grpSpPr>
          <p:sp>
            <p:nvSpPr>
              <p:cNvPr id="272" name="Rectangle 76"/>
              <p:cNvSpPr>
                <a:spLocks noChangeArrowheads="1"/>
              </p:cNvSpPr>
              <p:nvPr/>
            </p:nvSpPr>
            <p:spPr bwMode="auto">
              <a:xfrm>
                <a:off x="4289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73" name="Rectangle 77"/>
              <p:cNvSpPr>
                <a:spLocks noChangeArrowheads="1"/>
              </p:cNvSpPr>
              <p:nvPr/>
            </p:nvSpPr>
            <p:spPr bwMode="auto">
              <a:xfrm>
                <a:off x="4607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49" name="Line 78"/>
            <p:cNvSpPr>
              <a:spLocks noChangeShapeType="1"/>
            </p:cNvSpPr>
            <p:nvPr/>
          </p:nvSpPr>
          <p:spPr bwMode="auto">
            <a:xfrm>
              <a:off x="3995738" y="3141663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0" name="Line 79"/>
            <p:cNvSpPr>
              <a:spLocks noChangeShapeType="1"/>
            </p:cNvSpPr>
            <p:nvPr/>
          </p:nvSpPr>
          <p:spPr bwMode="auto">
            <a:xfrm>
              <a:off x="5338763" y="3132138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1" name="Line 80"/>
            <p:cNvSpPr>
              <a:spLocks noChangeShapeType="1"/>
            </p:cNvSpPr>
            <p:nvPr/>
          </p:nvSpPr>
          <p:spPr bwMode="auto">
            <a:xfrm>
              <a:off x="6461125" y="3141663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2" name="Text Box 81"/>
            <p:cNvSpPr txBox="1">
              <a:spLocks noChangeArrowheads="1"/>
            </p:cNvSpPr>
            <p:nvPr/>
          </p:nvSpPr>
          <p:spPr bwMode="auto">
            <a:xfrm>
              <a:off x="2771775" y="3481390"/>
              <a:ext cx="288925" cy="31716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grpSp>
          <p:nvGrpSpPr>
            <p:cNvPr id="253" name="Group 82"/>
            <p:cNvGrpSpPr>
              <a:grpSpLocks/>
            </p:cNvGrpSpPr>
            <p:nvPr/>
          </p:nvGrpSpPr>
          <p:grpSpPr bwMode="auto">
            <a:xfrm>
              <a:off x="3170241" y="3357563"/>
              <a:ext cx="1152526" cy="503237"/>
              <a:chOff x="1997" y="1571"/>
              <a:chExt cx="726" cy="317"/>
            </a:xfrm>
          </p:grpSpPr>
          <p:sp>
            <p:nvSpPr>
              <p:cNvPr id="270" name="Rectangle 83"/>
              <p:cNvSpPr>
                <a:spLocks noChangeArrowheads="1"/>
              </p:cNvSpPr>
              <p:nvPr/>
            </p:nvSpPr>
            <p:spPr bwMode="auto">
              <a:xfrm>
                <a:off x="1997" y="1571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20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  <a:endParaRPr lang="en-US" altLang="zh-CN" sz="20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1" name="Rectangle 84"/>
              <p:cNvSpPr>
                <a:spLocks noChangeArrowheads="1"/>
              </p:cNvSpPr>
              <p:nvPr/>
            </p:nvSpPr>
            <p:spPr bwMode="auto">
              <a:xfrm>
                <a:off x="2360" y="1571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54" name="Group 85"/>
            <p:cNvGrpSpPr>
              <a:grpSpLocks/>
            </p:cNvGrpSpPr>
            <p:nvPr/>
          </p:nvGrpSpPr>
          <p:grpSpPr bwMode="auto">
            <a:xfrm>
              <a:off x="4572005" y="3430588"/>
              <a:ext cx="936626" cy="395287"/>
              <a:chOff x="2880" y="1617"/>
              <a:chExt cx="590" cy="249"/>
            </a:xfrm>
          </p:grpSpPr>
          <p:sp>
            <p:nvSpPr>
              <p:cNvPr id="268" name="Rectangle 86"/>
              <p:cNvSpPr>
                <a:spLocks noChangeArrowheads="1"/>
              </p:cNvSpPr>
              <p:nvPr/>
            </p:nvSpPr>
            <p:spPr bwMode="auto">
              <a:xfrm>
                <a:off x="2880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269" name="Rectangle 87"/>
              <p:cNvSpPr>
                <a:spLocks noChangeArrowheads="1"/>
              </p:cNvSpPr>
              <p:nvPr/>
            </p:nvSpPr>
            <p:spPr bwMode="auto">
              <a:xfrm>
                <a:off x="3198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55" name="Group 88"/>
            <p:cNvGrpSpPr>
              <a:grpSpLocks/>
            </p:cNvGrpSpPr>
            <p:nvPr/>
          </p:nvGrpSpPr>
          <p:grpSpPr bwMode="auto">
            <a:xfrm>
              <a:off x="5691194" y="3430588"/>
              <a:ext cx="936626" cy="395287"/>
              <a:chOff x="3585" y="1617"/>
              <a:chExt cx="590" cy="249"/>
            </a:xfrm>
          </p:grpSpPr>
          <p:sp>
            <p:nvSpPr>
              <p:cNvPr id="266" name="Rectangle 89"/>
              <p:cNvSpPr>
                <a:spLocks noChangeArrowheads="1"/>
              </p:cNvSpPr>
              <p:nvPr/>
            </p:nvSpPr>
            <p:spPr bwMode="auto">
              <a:xfrm>
                <a:off x="3585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67" name="Rectangle 90"/>
              <p:cNvSpPr>
                <a:spLocks noChangeArrowheads="1"/>
              </p:cNvSpPr>
              <p:nvPr/>
            </p:nvSpPr>
            <p:spPr bwMode="auto">
              <a:xfrm>
                <a:off x="3903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56" name="Group 91"/>
            <p:cNvGrpSpPr>
              <a:grpSpLocks/>
            </p:cNvGrpSpPr>
            <p:nvPr/>
          </p:nvGrpSpPr>
          <p:grpSpPr bwMode="auto">
            <a:xfrm>
              <a:off x="6808796" y="3430588"/>
              <a:ext cx="936626" cy="395287"/>
              <a:chOff x="4289" y="1617"/>
              <a:chExt cx="590" cy="249"/>
            </a:xfrm>
          </p:grpSpPr>
          <p:sp>
            <p:nvSpPr>
              <p:cNvPr id="264" name="Rectangle 92"/>
              <p:cNvSpPr>
                <a:spLocks noChangeArrowheads="1"/>
              </p:cNvSpPr>
              <p:nvPr/>
            </p:nvSpPr>
            <p:spPr bwMode="auto">
              <a:xfrm>
                <a:off x="4289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65" name="Rectangle 93"/>
              <p:cNvSpPr>
                <a:spLocks noChangeArrowheads="1"/>
              </p:cNvSpPr>
              <p:nvPr/>
            </p:nvSpPr>
            <p:spPr bwMode="auto">
              <a:xfrm>
                <a:off x="4607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257" name="Line 94"/>
            <p:cNvSpPr>
              <a:spLocks noChangeShapeType="1"/>
            </p:cNvSpPr>
            <p:nvPr/>
          </p:nvSpPr>
          <p:spPr bwMode="auto">
            <a:xfrm>
              <a:off x="3995738" y="3646488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" name="Line 95"/>
            <p:cNvSpPr>
              <a:spLocks noChangeShapeType="1"/>
            </p:cNvSpPr>
            <p:nvPr/>
          </p:nvSpPr>
          <p:spPr bwMode="auto">
            <a:xfrm>
              <a:off x="5338763" y="3636963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9" name="Line 96"/>
            <p:cNvSpPr>
              <a:spLocks noChangeShapeType="1"/>
            </p:cNvSpPr>
            <p:nvPr/>
          </p:nvSpPr>
          <p:spPr bwMode="auto">
            <a:xfrm>
              <a:off x="6461125" y="3646488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60" name="Group 97"/>
            <p:cNvGrpSpPr>
              <a:grpSpLocks/>
            </p:cNvGrpSpPr>
            <p:nvPr/>
          </p:nvGrpSpPr>
          <p:grpSpPr bwMode="auto">
            <a:xfrm>
              <a:off x="7956559" y="2924175"/>
              <a:ext cx="936626" cy="395288"/>
              <a:chOff x="5012" y="1298"/>
              <a:chExt cx="590" cy="249"/>
            </a:xfrm>
          </p:grpSpPr>
          <p:sp>
            <p:nvSpPr>
              <p:cNvPr id="262" name="Rectangle 98"/>
              <p:cNvSpPr>
                <a:spLocks noChangeArrowheads="1"/>
              </p:cNvSpPr>
              <p:nvPr/>
            </p:nvSpPr>
            <p:spPr bwMode="auto">
              <a:xfrm>
                <a:off x="5012" y="1298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263" name="Rectangle 99"/>
              <p:cNvSpPr>
                <a:spLocks noChangeArrowheads="1"/>
              </p:cNvSpPr>
              <p:nvPr/>
            </p:nvSpPr>
            <p:spPr bwMode="auto">
              <a:xfrm>
                <a:off x="5330" y="1298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261" name="Line 100"/>
            <p:cNvSpPr>
              <a:spLocks noChangeShapeType="1"/>
            </p:cNvSpPr>
            <p:nvPr/>
          </p:nvSpPr>
          <p:spPr bwMode="auto">
            <a:xfrm>
              <a:off x="7608888" y="3140075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3" name="左弧形箭头 122"/>
          <p:cNvSpPr/>
          <p:nvPr/>
        </p:nvSpPr>
        <p:spPr>
          <a:xfrm>
            <a:off x="285720" y="3571876"/>
            <a:ext cx="285752" cy="642942"/>
          </a:xfrm>
          <a:prstGeom prst="curv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2525677" y="5357826"/>
            <a:ext cx="6046851" cy="724263"/>
            <a:chOff x="2502743" y="5429264"/>
            <a:chExt cx="6253829" cy="724263"/>
          </a:xfrm>
        </p:grpSpPr>
        <p:sp>
          <p:nvSpPr>
            <p:cNvPr id="125" name="TextBox 124"/>
            <p:cNvSpPr txBox="1"/>
            <p:nvPr/>
          </p:nvSpPr>
          <p:spPr>
            <a:xfrm>
              <a:off x="2502743" y="5753417"/>
              <a:ext cx="62538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BFS</a:t>
              </a:r>
              <a:r>
                <a:rPr lang="zh-CN" altLang="en-US" sz="2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思路：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距离初始顶点</a:t>
              </a:r>
              <a:r>
                <a:rPr lang="zh-CN" altLang="en-US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越近越优先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访问！</a:t>
              </a:r>
            </a:p>
          </p:txBody>
        </p:sp>
        <p:sp>
          <p:nvSpPr>
            <p:cNvPr id="126" name="下箭头 125"/>
            <p:cNvSpPr/>
            <p:nvPr/>
          </p:nvSpPr>
          <p:spPr>
            <a:xfrm>
              <a:off x="5067300" y="5429264"/>
              <a:ext cx="142876" cy="288000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128" name="直接连接符 127"/>
          <p:cNvCxnSpPr/>
          <p:nvPr/>
        </p:nvCxnSpPr>
        <p:spPr>
          <a:xfrm rot="5400000">
            <a:off x="-820775" y="4749809"/>
            <a:ext cx="2643206" cy="1588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 rot="5400000">
            <a:off x="109508" y="4749809"/>
            <a:ext cx="2643206" cy="1588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rot="5400000">
            <a:off x="1179490" y="4749809"/>
            <a:ext cx="2643206" cy="1588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10E20090-14E1-40DE-A348-4BB70856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51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98" grpId="0"/>
      <p:bldP spid="260199" grpId="0"/>
      <p:bldP spid="260200" grpId="0"/>
      <p:bldP spid="260201" grpId="0"/>
      <p:bldP spid="260202" grpId="0"/>
      <p:bldP spid="260203" grpId="0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00034" y="1000108"/>
            <a:ext cx="7981976" cy="3865243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BFS(AdjGraph *G，int v)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w， i;</a:t>
            </a: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ArcNode *p;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SqQueue *qu;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定义环形队列指针</a:t>
            </a: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InitQueue(qu);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初始化队列</a:t>
            </a: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visited[MAXV];        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定义顶点访问标记数组</a:t>
            </a: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(i=0;i&lt;G-&gt;n;i++) </a:t>
            </a: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visited[i]=0;	  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访问标记数组初始化</a:t>
            </a:r>
            <a:endParaRPr lang="en-US" altLang="zh-CN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printf("%2d"，v); 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输出被访问顶点的编号</a:t>
            </a: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visited[v]=1;             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>
              <a:lnSpc>
                <a:spcPts val="25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enQueue(qu，v);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571472" y="5500702"/>
            <a:ext cx="76327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为什么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visited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数组不需要设置为全局变量？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00034" y="357166"/>
            <a:ext cx="4603753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采用邻接表的</a:t>
            </a:r>
            <a:r>
              <a:rPr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BFS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算法：</a:t>
            </a: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xmlns="" id="{AAAA24E3-9356-4561-8F78-A4923BA2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52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7926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880" y="286730"/>
            <a:ext cx="8534400" cy="42415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80000" rIns="144000" bIns="180000">
            <a:spAutoFit/>
          </a:bodyPr>
          <a:lstStyle/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QueueEmpty(qu)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    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队不空循环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deQueue(qu，w);	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出队一个顶点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p=G-&gt;adjlist[w].firstarc; 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的第一个邻接点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(p!=NULL)		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的所有邻接点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if (</a:t>
            </a:r>
            <a:r>
              <a:rPr lang="en-US" sz="180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visited[p-&gt;adjvex]==0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若当前邻接点未被访问    </a:t>
            </a:r>
            <a:endParaRPr lang="en-US" altLang="zh-CN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printf("%2d"，p-&gt;adjvex);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访问该邻接点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visited[p-&gt;adjvex]=1;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enQueue(qu，p-&gt;adjvex);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该顶点进队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p=p-&gt;nextarc;              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找下一个邻接点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printf("\n");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71472" y="4929198"/>
            <a:ext cx="4681538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该算法的时间复杂度为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460CABD-4DFB-4743-81F8-A7C980DC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53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7661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467544" y="1916832"/>
            <a:ext cx="8215370" cy="2019935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80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00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200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队列求解</a:t>
            </a:r>
            <a:r>
              <a:rPr lang="zh-CN" altLang="en-US" sz="200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迷宫问题，与</a:t>
            </a:r>
            <a:r>
              <a:rPr lang="en-US" altLang="zh-CN" sz="2000" dirty="0" err="1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BFS</a:t>
            </a:r>
            <a:r>
              <a:rPr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算法有什么关联？</a:t>
            </a:r>
            <a:endParaRPr lang="en-US" altLang="zh-CN" sz="2000" dirty="0">
              <a:solidFill>
                <a:srgbClr val="0000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200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采用邻接矩阵</a:t>
            </a:r>
            <a:r>
              <a:rPr lang="zh-CN" altLang="en-US" sz="200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存储时，</a:t>
            </a:r>
            <a:r>
              <a:rPr lang="en-US" altLang="zh-CN" sz="200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DFS</a:t>
            </a:r>
            <a:r>
              <a:rPr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 err="1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BFS</a:t>
            </a:r>
            <a:r>
              <a:rPr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00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如何实现，时间</a:t>
            </a:r>
            <a:r>
              <a:rPr lang="zh-CN" altLang="en-US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复杂度分别是多少？</a:t>
            </a:r>
            <a:r>
              <a:rPr lang="en-US" altLang="zh-CN" sz="2000" dirty="0">
                <a:solidFill>
                  <a:srgbClr val="00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endParaRPr lang="zh-CN" altLang="en-US" sz="2000" dirty="0">
              <a:solidFill>
                <a:srgbClr val="0000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8CE83A4-DC65-4EBA-BDB7-ABF7F4D6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54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57158" y="1285860"/>
            <a:ext cx="8286808" cy="430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l">
              <a:lnSpc>
                <a:spcPct val="12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无向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连通图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：调用一次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DFS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BFS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，能够访问到图中的所有顶点。</a:t>
            </a:r>
          </a:p>
        </p:txBody>
      </p:sp>
      <p:sp>
        <p:nvSpPr>
          <p:cNvPr id="13315" name="Text Box 3" descr="蓝色面巾纸"/>
          <p:cNvSpPr txBox="1">
            <a:spLocks noChangeArrowheads="1"/>
          </p:cNvSpPr>
          <p:nvPr/>
        </p:nvSpPr>
        <p:spPr bwMode="auto">
          <a:xfrm>
            <a:off x="250825" y="260350"/>
            <a:ext cx="4749803" cy="5847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solidFill>
                  <a:srgbClr val="FF3300"/>
                </a:solidFill>
                <a:ea typeface="隶书" pitchFamily="49" charset="-122"/>
              </a:rPr>
              <a:t>8.3.4  </a:t>
            </a:r>
            <a:r>
              <a:rPr kumimoji="1" lang="zh-CN" altLang="en-US" sz="3200">
                <a:solidFill>
                  <a:srgbClr val="FF3300"/>
                </a:solidFill>
                <a:ea typeface="隶书" pitchFamily="49" charset="-122"/>
              </a:rPr>
              <a:t>非连通图的遍历</a:t>
            </a:r>
            <a:endParaRPr lang="zh-CN" altLang="en-US" sz="3200"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2238385"/>
            <a:ext cx="8501122" cy="1318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2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无向</a:t>
            </a:r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非连通图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：调用一次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DFS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BFS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，只能访问到初始点所在连通分量中的所有顶点，不可能访问到其他连通分量中的顶点。</a:t>
            </a:r>
            <a:endParaRPr kumimoji="1"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可以分别遍历每个连通分量，才能够访问到图中的所有顶点。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62487E1-AA59-4BCB-9B17-CAC80E58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55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57224" y="1357298"/>
            <a:ext cx="7143800" cy="2572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 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DFS1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*G)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&lt;G-&gt;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 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遍历所有未访问过的顶点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(visited[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]==0)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55650" y="549275"/>
            <a:ext cx="7129463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采用</a:t>
            </a:r>
            <a:r>
              <a:rPr kumimoji="1" lang="zh-CN" altLang="en-US" sz="2200">
                <a:latin typeface="楷体" pitchFamily="49" charset="-122"/>
                <a:ea typeface="楷体" pitchFamily="49" charset="-122"/>
              </a:rPr>
              <a:t>深度优先遍历方法</a:t>
            </a:r>
            <a:r>
              <a:rPr kumimoji="1" lang="zh-CN" altLang="en-US" sz="220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遍历非连通图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的算法如下：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4500570"/>
            <a:ext cx="771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非连通图：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调用</a:t>
            </a: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DFS()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的次数恰好等于连通分量的个数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A870A23-B330-4A3D-8DDD-2819622F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56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676276" y="1324261"/>
            <a:ext cx="6896120" cy="2572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 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BFS1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*G)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&lt;G-&gt;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 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遍历所有未访问过的顶点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(visited[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]==0)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539750" y="514652"/>
            <a:ext cx="7345363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采用</a:t>
            </a:r>
            <a:r>
              <a:rPr kumimoji="1" lang="zh-CN" altLang="en-US" sz="2200">
                <a:latin typeface="楷体" pitchFamily="49" charset="-122"/>
                <a:ea typeface="楷体" pitchFamily="49" charset="-122"/>
              </a:rPr>
              <a:t>广度优先遍历方法</a:t>
            </a:r>
            <a:r>
              <a:rPr kumimoji="1" lang="zh-CN" altLang="en-US" sz="220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遍历非连通图</a:t>
            </a: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的算法如下：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4396095"/>
            <a:ext cx="771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非连通图：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调用</a:t>
            </a: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BFS()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的次数恰好等于连通分量的个数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2971589-1A16-4CDD-BED1-CAF68046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57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1381196"/>
            <a:ext cx="8001056" cy="40956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无向图</a:t>
            </a:r>
            <a:r>
              <a:rPr 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G=（V E），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</a:t>
            </a:r>
            <a:endParaRPr lang="en-US" altLang="zh-CN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V={</a:t>
            </a:r>
            <a:r>
              <a:rPr lang="en-US" sz="22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a,b,c,d,e,f</a:t>
            </a:r>
            <a:r>
              <a:rPr 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},</a:t>
            </a:r>
          </a:p>
          <a:p>
            <a:pPr algn="l">
              <a:lnSpc>
                <a:spcPct val="150000"/>
              </a:lnSpc>
            </a:pPr>
            <a:r>
              <a:rPr 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E={&lt;</a:t>
            </a:r>
            <a:r>
              <a:rPr lang="en-US" sz="22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a,b</a:t>
            </a:r>
            <a:r>
              <a:rPr 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&gt;,&lt;</a:t>
            </a:r>
            <a:r>
              <a:rPr lang="en-US" sz="22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a,e</a:t>
            </a:r>
            <a:r>
              <a:rPr 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&gt;,&lt;</a:t>
            </a:r>
            <a:r>
              <a:rPr lang="en-US" sz="22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a,c</a:t>
            </a:r>
            <a:r>
              <a:rPr 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&gt;,&lt;</a:t>
            </a:r>
            <a:r>
              <a:rPr lang="en-US" sz="22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b,e</a:t>
            </a:r>
            <a:r>
              <a:rPr 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&gt;,&lt;</a:t>
            </a:r>
            <a:r>
              <a:rPr lang="en-US" sz="22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c,f</a:t>
            </a:r>
            <a:r>
              <a:rPr 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&gt;,&lt;</a:t>
            </a:r>
            <a:r>
              <a:rPr lang="en-US" sz="22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f,d</a:t>
            </a:r>
            <a:r>
              <a:rPr 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&gt;,&lt;</a:t>
            </a:r>
            <a:r>
              <a:rPr lang="en-US" sz="22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e,d</a:t>
            </a:r>
            <a:r>
              <a:rPr 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&gt;}</a:t>
            </a:r>
          </a:p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对该图进行深度优先排序，得到的顶点序列正确的是（  ）。</a:t>
            </a:r>
            <a:b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 </a:t>
            </a:r>
            <a:r>
              <a:rPr lang="en-US" sz="22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a，b，e，c，d，f</a:t>
            </a:r>
            <a:endParaRPr 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B. </a:t>
            </a:r>
            <a:r>
              <a:rPr lang="en-US" sz="22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a，c，f，e，b，d</a:t>
            </a:r>
            <a:endParaRPr 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C. </a:t>
            </a:r>
            <a:r>
              <a:rPr lang="en-US" sz="22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a，e，b，c，f，d</a:t>
            </a:r>
            <a:endParaRPr 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D. </a:t>
            </a:r>
            <a:r>
              <a:rPr lang="en-US" sz="22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a，e，d，f，c，b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85728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C2E5C83-18B7-48BE-B86C-361577B6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58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5"/>
          <p:cNvSpPr txBox="1">
            <a:spLocks noChangeArrowheads="1"/>
          </p:cNvSpPr>
          <p:nvPr/>
        </p:nvSpPr>
        <p:spPr bwMode="auto">
          <a:xfrm>
            <a:off x="611560" y="3538839"/>
            <a:ext cx="5441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kumimoji="1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提示：</a:t>
            </a:r>
            <a:r>
              <a:rPr kumimoji="1"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两个遍历算法是图搜索算法的基础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488" y="1252823"/>
            <a:ext cx="2571768" cy="43088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图搜索算法设计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2536" y="2577108"/>
            <a:ext cx="3092472" cy="43088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DFS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BFS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算法求解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4000496" y="1824327"/>
            <a:ext cx="214314" cy="61200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86248" y="1924283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楷体" pitchFamily="49" charset="-122"/>
                <a:ea typeface="楷体" pitchFamily="49" charset="-122"/>
              </a:rPr>
              <a:t>转化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472" y="285728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图搜索算法设计一般方法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0C4EED5A-A596-49D0-A362-040719FF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59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Text Box 34"/>
          <p:cNvSpPr txBox="1">
            <a:spLocks noChangeArrowheads="1"/>
          </p:cNvSpPr>
          <p:nvPr/>
        </p:nvSpPr>
        <p:spPr bwMode="auto">
          <a:xfrm>
            <a:off x="285720" y="285728"/>
            <a:ext cx="40481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  2</a:t>
            </a:r>
            <a:r>
              <a:rPr kumimoji="1" lang="zh-CN" altLang="en-US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、顶点的度、入度和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出度</a:t>
            </a:r>
            <a:endParaRPr kumimoji="1" lang="zh-CN" altLang="en-US" dirty="0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6286512" y="1571612"/>
            <a:ext cx="2362200" cy="2481580"/>
            <a:chOff x="6353204" y="714356"/>
            <a:chExt cx="2362200" cy="2481580"/>
          </a:xfrm>
        </p:grpSpPr>
        <p:sp>
          <p:nvSpPr>
            <p:cNvPr id="32" name="Line 38"/>
            <p:cNvSpPr>
              <a:spLocks noChangeShapeType="1"/>
            </p:cNvSpPr>
            <p:nvPr/>
          </p:nvSpPr>
          <p:spPr bwMode="auto">
            <a:xfrm>
              <a:off x="6787544" y="1666856"/>
              <a:ext cx="149225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6682134" y="1805286"/>
              <a:ext cx="648970" cy="5676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Freeform 40"/>
            <p:cNvSpPr>
              <a:spLocks/>
            </p:cNvSpPr>
            <p:nvPr/>
          </p:nvSpPr>
          <p:spPr bwMode="auto">
            <a:xfrm>
              <a:off x="7714644" y="1773536"/>
              <a:ext cx="629920" cy="588010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7714644" y="949306"/>
              <a:ext cx="678180" cy="5359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390"/>
                </a:cxn>
              </a:cxnLst>
              <a:rect l="0" t="0" r="r" b="b"/>
              <a:pathLst>
                <a:path w="517" h="390">
                  <a:moveTo>
                    <a:pt x="0" y="0"/>
                  </a:moveTo>
                  <a:lnTo>
                    <a:pt x="517" y="39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Freeform 42"/>
            <p:cNvSpPr>
              <a:spLocks/>
            </p:cNvSpPr>
            <p:nvPr/>
          </p:nvSpPr>
          <p:spPr bwMode="auto">
            <a:xfrm>
              <a:off x="6621174" y="989946"/>
              <a:ext cx="739140" cy="598170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435"/>
                </a:cxn>
              </a:cxnLst>
              <a:rect l="0" t="0" r="r" b="b"/>
              <a:pathLst>
                <a:path w="562" h="435">
                  <a:moveTo>
                    <a:pt x="562" y="0"/>
                  </a:moveTo>
                  <a:lnTo>
                    <a:pt x="0" y="435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43"/>
            <p:cNvSpPr>
              <a:spLocks noChangeShapeType="1"/>
            </p:cNvSpPr>
            <p:nvPr/>
          </p:nvSpPr>
          <p:spPr bwMode="auto">
            <a:xfrm>
              <a:off x="7534304" y="1137266"/>
              <a:ext cx="0" cy="129159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44"/>
            <p:cNvSpPr>
              <a:spLocks noChangeArrowheads="1"/>
            </p:cNvSpPr>
            <p:nvPr/>
          </p:nvSpPr>
          <p:spPr bwMode="auto">
            <a:xfrm>
              <a:off x="7298084" y="714356"/>
              <a:ext cx="472440" cy="4254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9" name="Oval 45"/>
            <p:cNvSpPr>
              <a:spLocks noChangeArrowheads="1"/>
            </p:cNvSpPr>
            <p:nvPr/>
          </p:nvSpPr>
          <p:spPr bwMode="auto">
            <a:xfrm>
              <a:off x="7298084" y="1436986"/>
              <a:ext cx="472440" cy="42672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0" name="Oval 46"/>
            <p:cNvSpPr>
              <a:spLocks noChangeArrowheads="1"/>
            </p:cNvSpPr>
            <p:nvPr/>
          </p:nvSpPr>
          <p:spPr bwMode="auto">
            <a:xfrm>
              <a:off x="8242964" y="1436986"/>
              <a:ext cx="472440" cy="42672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41" name="Oval 47"/>
            <p:cNvSpPr>
              <a:spLocks noChangeArrowheads="1"/>
            </p:cNvSpPr>
            <p:nvPr/>
          </p:nvSpPr>
          <p:spPr bwMode="auto">
            <a:xfrm>
              <a:off x="6353204" y="1436986"/>
              <a:ext cx="472440" cy="42672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42" name="Oval 48"/>
            <p:cNvSpPr>
              <a:spLocks noChangeArrowheads="1"/>
            </p:cNvSpPr>
            <p:nvPr/>
          </p:nvSpPr>
          <p:spPr bwMode="auto">
            <a:xfrm>
              <a:off x="7257444" y="2232006"/>
              <a:ext cx="473710" cy="42926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43" name="Text Box 49"/>
            <p:cNvSpPr txBox="1">
              <a:spLocks noChangeArrowheads="1"/>
            </p:cNvSpPr>
            <p:nvPr/>
          </p:nvSpPr>
          <p:spPr bwMode="auto">
            <a:xfrm>
              <a:off x="7416194" y="2765406"/>
              <a:ext cx="472440" cy="4305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(a)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357422" y="3786190"/>
            <a:ext cx="2303780" cy="2459990"/>
            <a:chOff x="6411624" y="3169266"/>
            <a:chExt cx="2303780" cy="2459990"/>
          </a:xfrm>
        </p:grpSpPr>
        <p:sp>
          <p:nvSpPr>
            <p:cNvPr id="44" name="Line 50"/>
            <p:cNvSpPr>
              <a:spLocks noChangeShapeType="1"/>
            </p:cNvSpPr>
            <p:nvPr/>
          </p:nvSpPr>
          <p:spPr bwMode="auto">
            <a:xfrm>
              <a:off x="7544464" y="3413106"/>
              <a:ext cx="12700" cy="49276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51"/>
            <p:cNvSpPr>
              <a:spLocks noChangeShapeType="1"/>
            </p:cNvSpPr>
            <p:nvPr/>
          </p:nvSpPr>
          <p:spPr bwMode="auto">
            <a:xfrm flipV="1">
              <a:off x="7563514" y="4337666"/>
              <a:ext cx="0" cy="44196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52"/>
            <p:cNvSpPr>
              <a:spLocks noChangeShapeType="1"/>
            </p:cNvSpPr>
            <p:nvPr/>
          </p:nvSpPr>
          <p:spPr bwMode="auto">
            <a:xfrm flipH="1">
              <a:off x="7793384" y="4117956"/>
              <a:ext cx="46101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53"/>
            <p:cNvSpPr>
              <a:spLocks noChangeShapeType="1"/>
            </p:cNvSpPr>
            <p:nvPr/>
          </p:nvSpPr>
          <p:spPr bwMode="auto">
            <a:xfrm>
              <a:off x="6852314" y="4117956"/>
              <a:ext cx="46101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Freeform 54"/>
            <p:cNvSpPr>
              <a:spLocks/>
            </p:cNvSpPr>
            <p:nvPr/>
          </p:nvSpPr>
          <p:spPr bwMode="auto">
            <a:xfrm>
              <a:off x="6753254" y="4319886"/>
              <a:ext cx="537210" cy="5194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367"/>
                </a:cxn>
              </a:cxnLst>
              <a:rect l="0" t="0" r="r" b="b"/>
              <a:pathLst>
                <a:path w="420" h="367">
                  <a:moveTo>
                    <a:pt x="0" y="0"/>
                  </a:moveTo>
                  <a:lnTo>
                    <a:pt x="420" y="367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Freeform 55"/>
            <p:cNvSpPr>
              <a:spLocks/>
            </p:cNvSpPr>
            <p:nvPr/>
          </p:nvSpPr>
          <p:spPr bwMode="auto">
            <a:xfrm>
              <a:off x="7745124" y="4318616"/>
              <a:ext cx="568960" cy="551180"/>
            </a:xfrm>
            <a:custGeom>
              <a:avLst/>
              <a:gdLst/>
              <a:ahLst/>
              <a:cxnLst>
                <a:cxn ang="0">
                  <a:pos x="0" y="434"/>
                </a:cxn>
                <a:cxn ang="0">
                  <a:pos x="448" y="0"/>
                </a:cxn>
              </a:cxnLst>
              <a:rect l="0" t="0" r="r" b="b"/>
              <a:pathLst>
                <a:path w="448" h="434">
                  <a:moveTo>
                    <a:pt x="0" y="434"/>
                  </a:moveTo>
                  <a:lnTo>
                    <a:pt x="448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Freeform 56"/>
            <p:cNvSpPr>
              <a:spLocks/>
            </p:cNvSpPr>
            <p:nvPr/>
          </p:nvSpPr>
          <p:spPr bwMode="auto">
            <a:xfrm>
              <a:off x="7780684" y="3451206"/>
              <a:ext cx="593090" cy="486410"/>
            </a:xfrm>
            <a:custGeom>
              <a:avLst/>
              <a:gdLst/>
              <a:ahLst/>
              <a:cxnLst>
                <a:cxn ang="0">
                  <a:pos x="467" y="383"/>
                </a:cxn>
                <a:cxn ang="0">
                  <a:pos x="0" y="0"/>
                </a:cxn>
              </a:cxnLst>
              <a:rect l="0" t="0" r="r" b="b"/>
              <a:pathLst>
                <a:path w="467" h="383">
                  <a:moveTo>
                    <a:pt x="467" y="383"/>
                  </a:moveTo>
                  <a:lnTo>
                    <a:pt x="0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Freeform 57"/>
            <p:cNvSpPr>
              <a:spLocks/>
            </p:cNvSpPr>
            <p:nvPr/>
          </p:nvSpPr>
          <p:spPr bwMode="auto">
            <a:xfrm>
              <a:off x="6796434" y="3460096"/>
              <a:ext cx="579120" cy="478790"/>
            </a:xfrm>
            <a:custGeom>
              <a:avLst/>
              <a:gdLst/>
              <a:ahLst/>
              <a:cxnLst>
                <a:cxn ang="0">
                  <a:pos x="456" y="0"/>
                </a:cxn>
                <a:cxn ang="0">
                  <a:pos x="0" y="377"/>
                </a:cxn>
              </a:cxnLst>
              <a:rect l="0" t="0" r="r" b="b"/>
              <a:pathLst>
                <a:path w="456" h="377">
                  <a:moveTo>
                    <a:pt x="456" y="0"/>
                  </a:moveTo>
                  <a:lnTo>
                    <a:pt x="0" y="377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3333FF"/>
              </a:solidFill>
              <a:round/>
              <a:headEnd type="none" w="sm" len="med"/>
              <a:tailEnd type="arrow" w="sm" len="sm"/>
            </a:ln>
          </p:spPr>
          <p:txBody>
            <a:bodyPr tIns="108000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Oval 58"/>
            <p:cNvSpPr>
              <a:spLocks noChangeArrowheads="1"/>
            </p:cNvSpPr>
            <p:nvPr/>
          </p:nvSpPr>
          <p:spPr bwMode="auto">
            <a:xfrm>
              <a:off x="7333644" y="3169266"/>
              <a:ext cx="459740" cy="44323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53" name="Oval 59"/>
            <p:cNvSpPr>
              <a:spLocks noChangeArrowheads="1"/>
            </p:cNvSpPr>
            <p:nvPr/>
          </p:nvSpPr>
          <p:spPr bwMode="auto">
            <a:xfrm>
              <a:off x="7333644" y="3912216"/>
              <a:ext cx="459740" cy="44323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54" name="Oval 60"/>
            <p:cNvSpPr>
              <a:spLocks noChangeArrowheads="1"/>
            </p:cNvSpPr>
            <p:nvPr/>
          </p:nvSpPr>
          <p:spPr bwMode="auto">
            <a:xfrm>
              <a:off x="8254394" y="3912216"/>
              <a:ext cx="461010" cy="44323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5" name="Oval 61"/>
            <p:cNvSpPr>
              <a:spLocks noChangeArrowheads="1"/>
            </p:cNvSpPr>
            <p:nvPr/>
          </p:nvSpPr>
          <p:spPr bwMode="auto">
            <a:xfrm>
              <a:off x="6411624" y="3912216"/>
              <a:ext cx="461010" cy="44323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56" name="Oval 62"/>
            <p:cNvSpPr>
              <a:spLocks noChangeArrowheads="1"/>
            </p:cNvSpPr>
            <p:nvPr/>
          </p:nvSpPr>
          <p:spPr bwMode="auto">
            <a:xfrm>
              <a:off x="7295544" y="4733906"/>
              <a:ext cx="461010" cy="44196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57" name="Text Box 63"/>
            <p:cNvSpPr txBox="1">
              <a:spLocks noChangeArrowheads="1"/>
            </p:cNvSpPr>
            <p:nvPr/>
          </p:nvSpPr>
          <p:spPr bwMode="auto">
            <a:xfrm>
              <a:off x="7447944" y="5186026"/>
              <a:ext cx="461010" cy="443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108000" rIns="0" bIns="0"/>
            <a:lstStyle/>
            <a:p>
              <a:pPr algn="just"/>
              <a:r>
                <a:rPr lang="en-US" altLang="zh-CN" sz="20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(b)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57158" y="1000108"/>
            <a:ext cx="564360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无向图：以顶点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为端点的边数称为该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顶点的度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   </a:t>
            </a:r>
            <a:endParaRPr kumimoji="1"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有向图：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以顶点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为终点的入边的数目，称为该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顶点的入度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。以顶点</a:t>
            </a:r>
            <a:r>
              <a:rPr kumimoji="1" lang="en-US" altLang="zh-CN" sz="20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为始点的出边的数目，称为该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顶点的出度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。一个顶点的入度与出度的和为该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顶点的度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     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6572264" y="928670"/>
            <a:ext cx="1785950" cy="663579"/>
            <a:chOff x="6786578" y="142852"/>
            <a:chExt cx="1785950" cy="663579"/>
          </a:xfrm>
        </p:grpSpPr>
        <p:sp>
          <p:nvSpPr>
            <p:cNvPr id="60" name="TextBox 59"/>
            <p:cNvSpPr txBox="1"/>
            <p:nvPr/>
          </p:nvSpPr>
          <p:spPr>
            <a:xfrm>
              <a:off x="6786578" y="142852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顶点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的度为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>
            <a:xfrm rot="5400000">
              <a:off x="7739241" y="549100"/>
              <a:ext cx="284163" cy="2305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/>
          <p:cNvGrpSpPr/>
          <p:nvPr/>
        </p:nvGrpSpPr>
        <p:grpSpPr>
          <a:xfrm>
            <a:off x="4622801" y="3929066"/>
            <a:ext cx="2735281" cy="1015663"/>
            <a:chOff x="4622801" y="3929066"/>
            <a:chExt cx="2735281" cy="1015663"/>
          </a:xfrm>
        </p:grpSpPr>
        <p:sp>
          <p:nvSpPr>
            <p:cNvPr id="68" name="TextBox 67"/>
            <p:cNvSpPr txBox="1"/>
            <p:nvPr/>
          </p:nvSpPr>
          <p:spPr>
            <a:xfrm>
              <a:off x="4857752" y="3929066"/>
              <a:ext cx="25003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顶点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的入度为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</a:p>
            <a:p>
              <a:pPr algn="l"/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顶点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的出度为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</a:p>
            <a:p>
              <a:pPr algn="l"/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顶点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的度为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1+2=3</a:t>
              </a:r>
            </a:p>
          </p:txBody>
        </p:sp>
        <p:cxnSp>
          <p:nvCxnSpPr>
            <p:cNvPr id="69" name="直接箭头连接符 68"/>
            <p:cNvCxnSpPr/>
            <p:nvPr/>
          </p:nvCxnSpPr>
          <p:spPr>
            <a:xfrm rot="5400000">
              <a:off x="4595969" y="4406752"/>
              <a:ext cx="284163" cy="2305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0F54D9E4-BA86-4456-9DE1-A4A5FF23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1" name="Text Box 15" descr="纸莎草纸"/>
          <p:cNvSpPr txBox="1">
            <a:spLocks noChangeArrowheads="1"/>
          </p:cNvSpPr>
          <p:nvPr/>
        </p:nvSpPr>
        <p:spPr bwMode="auto">
          <a:xfrm>
            <a:off x="642910" y="642918"/>
            <a:ext cx="3960812" cy="5847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BFS</a:t>
            </a:r>
            <a:r>
              <a:rPr kumimoji="1" lang="zh-CN" altLang="en-US" sz="3200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</a:t>
            </a:r>
            <a:r>
              <a:rPr kumimoji="1" lang="en-US" altLang="zh-CN" sz="3200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DFS</a:t>
            </a:r>
            <a:r>
              <a:rPr kumimoji="1" lang="zh-CN" altLang="en-US" sz="3200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补充知识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683568" y="1610013"/>
            <a:ext cx="4314210" cy="461665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 pitchFamily="2" charset="2"/>
              </a:rPr>
              <a:t> 1. BFS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 pitchFamily="2" charset="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 pitchFamily="2" charset="2"/>
              </a:rPr>
              <a:t>DFS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 pitchFamily="2" charset="2"/>
              </a:rPr>
              <a:t>的结点着色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683568" y="2391271"/>
            <a:ext cx="4314210" cy="461665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 pitchFamily="2" charset="2"/>
              </a:rPr>
              <a:t> 2. DFS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黑体" pitchFamily="49" charset="-122"/>
                <a:cs typeface="Consolas" pitchFamily="49" charset="0"/>
                <a:sym typeface="Wingdings" pitchFamily="2" charset="2"/>
              </a:rPr>
              <a:t>的时间标用途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AD59B7C8-2629-4636-A2A0-A4153ACC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60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7032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entury Gothic" pitchFamily="34" charset="0"/>
              </a:rPr>
              <a:t>Breadth-First Search (BFS)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b="1" dirty="0">
                <a:latin typeface="Century Gothic" pitchFamily="34" charset="0"/>
              </a:rPr>
              <a:t>Input</a:t>
            </a:r>
            <a:r>
              <a:rPr lang="en-US" dirty="0">
                <a:latin typeface="Century Gothic" pitchFamily="34" charset="0"/>
              </a:rPr>
              <a:t>:</a:t>
            </a:r>
          </a:p>
          <a:p>
            <a:pPr lvl="1" eaLnBrk="1" hangingPunct="1"/>
            <a:r>
              <a:rPr lang="en-US" dirty="0">
                <a:latin typeface="Century Gothic" pitchFamily="34" charset="0"/>
              </a:rPr>
              <a:t>A graph G = (V, E) (directed or undirected)</a:t>
            </a:r>
          </a:p>
          <a:p>
            <a:pPr lvl="1" eaLnBrk="1" hangingPunct="1"/>
            <a:r>
              <a:rPr lang="en-US" dirty="0">
                <a:latin typeface="Century Gothic" pitchFamily="34" charset="0"/>
              </a:rPr>
              <a:t>A </a:t>
            </a:r>
            <a:r>
              <a:rPr lang="en-US" b="1" dirty="0">
                <a:latin typeface="Century Gothic" pitchFamily="34" charset="0"/>
              </a:rPr>
              <a:t>source</a:t>
            </a:r>
            <a:r>
              <a:rPr lang="en-US" dirty="0">
                <a:latin typeface="Century Gothic" pitchFamily="34" charset="0"/>
              </a:rPr>
              <a:t> vertex s </a:t>
            </a:r>
            <a:r>
              <a:rPr lang="en-US" dirty="0">
                <a:latin typeface="Century Gothic" pitchFamily="34" charset="0"/>
                <a:sym typeface="Symbol" pitchFamily="-106" charset="2"/>
              </a:rPr>
              <a:t>from V</a:t>
            </a:r>
          </a:p>
          <a:p>
            <a:pPr eaLnBrk="1" hangingPunct="1"/>
            <a:r>
              <a:rPr lang="en-US" b="1" dirty="0">
                <a:latin typeface="Century Gothic" pitchFamily="34" charset="0"/>
              </a:rPr>
              <a:t>Goal</a:t>
            </a:r>
            <a:r>
              <a:rPr lang="en-US" dirty="0">
                <a:latin typeface="Century Gothic" pitchFamily="34" charset="0"/>
              </a:rPr>
              <a:t>:</a:t>
            </a:r>
          </a:p>
          <a:p>
            <a:pPr lvl="1" eaLnBrk="1" hangingPunct="1"/>
            <a:r>
              <a:rPr lang="en-US" dirty="0">
                <a:latin typeface="Century Gothic" pitchFamily="34" charset="0"/>
              </a:rPr>
              <a:t>Explore the edges of G to “discover” every vertex reachable from s, </a:t>
            </a:r>
            <a:r>
              <a:rPr lang="en-US" dirty="0">
                <a:solidFill>
                  <a:srgbClr val="336699"/>
                </a:solidFill>
                <a:latin typeface="Century Gothic" pitchFamily="34" charset="0"/>
              </a:rPr>
              <a:t>taking the ones closest to s first</a:t>
            </a:r>
          </a:p>
          <a:p>
            <a:pPr eaLnBrk="1" hangingPunct="1"/>
            <a:r>
              <a:rPr lang="en-US" b="1" dirty="0">
                <a:latin typeface="Century Gothic" pitchFamily="34" charset="0"/>
              </a:rPr>
              <a:t>Output</a:t>
            </a:r>
            <a:r>
              <a:rPr lang="en-US" dirty="0">
                <a:latin typeface="Century Gothic" pitchFamily="34" charset="0"/>
              </a:rPr>
              <a:t>:</a:t>
            </a:r>
          </a:p>
          <a:p>
            <a:pPr lvl="1" eaLnBrk="1" hangingPunct="1"/>
            <a:r>
              <a:rPr lang="en-US" dirty="0">
                <a:latin typeface="Century Gothic" pitchFamily="34" charset="0"/>
              </a:rPr>
              <a:t>d[v] = distance (smallest # of edges) from s to v, for all v </a:t>
            </a:r>
            <a:r>
              <a:rPr lang="en-US" dirty="0">
                <a:latin typeface="Century Gothic" pitchFamily="34" charset="0"/>
                <a:sym typeface="Symbol" pitchFamily="-106" charset="2"/>
              </a:rPr>
              <a:t>from</a:t>
            </a:r>
            <a:r>
              <a:rPr lang="en-US" dirty="0">
                <a:latin typeface="Century Gothic" pitchFamily="34" charset="0"/>
              </a:rPr>
              <a:t> V</a:t>
            </a:r>
          </a:p>
          <a:p>
            <a:pPr lvl="1" eaLnBrk="1" hangingPunct="1"/>
            <a:r>
              <a:rPr lang="en-US" dirty="0">
                <a:latin typeface="Century Gothic" pitchFamily="34" charset="0"/>
              </a:rPr>
              <a:t>A “breadth-first tree” rooted at s that contains all reachable vertices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5F12E649-72D7-4E65-8978-C9D7D6E9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61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3684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pitchFamily="34" charset="0"/>
              </a:rPr>
              <a:t>Breadth-First Search (cont.)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5854700" cy="50768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entury Gothic" pitchFamily="34" charset="0"/>
              </a:rPr>
              <a:t>Keeping track of progress: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entury Gothic" pitchFamily="34" charset="0"/>
              </a:rPr>
              <a:t>Color each vertex in either </a:t>
            </a:r>
            <a:r>
              <a:rPr lang="en-US" b="1" dirty="0">
                <a:latin typeface="Century Gothic" pitchFamily="34" charset="0"/>
              </a:rPr>
              <a:t>white</a:t>
            </a:r>
            <a:r>
              <a:rPr lang="en-US" dirty="0">
                <a:latin typeface="Century Gothic" pitchFamily="34" charset="0"/>
              </a:rPr>
              <a:t>, </a:t>
            </a:r>
            <a:r>
              <a:rPr lang="en-US" b="1" dirty="0">
                <a:latin typeface="Century Gothic" pitchFamily="34" charset="0"/>
              </a:rPr>
              <a:t>gray</a:t>
            </a:r>
            <a:r>
              <a:rPr lang="en-US" dirty="0">
                <a:latin typeface="Century Gothic" pitchFamily="34" charset="0"/>
              </a:rPr>
              <a:t> or </a:t>
            </a:r>
            <a:r>
              <a:rPr lang="en-US" b="1" dirty="0">
                <a:latin typeface="Century Gothic" pitchFamily="34" charset="0"/>
              </a:rPr>
              <a:t>black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entury Gothic" pitchFamily="34" charset="0"/>
              </a:rPr>
              <a:t>Initially, all vertices are </a:t>
            </a:r>
            <a:r>
              <a:rPr lang="en-US" b="1" dirty="0">
                <a:latin typeface="Century Gothic" pitchFamily="34" charset="0"/>
              </a:rPr>
              <a:t>white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entury Gothic" pitchFamily="34" charset="0"/>
              </a:rPr>
              <a:t>When being discovered a vertex becomes </a:t>
            </a:r>
            <a:r>
              <a:rPr lang="en-US" b="1" dirty="0">
                <a:latin typeface="Century Gothic" pitchFamily="34" charset="0"/>
              </a:rPr>
              <a:t>gray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entury Gothic" pitchFamily="34" charset="0"/>
              </a:rPr>
              <a:t>After discovering all its adjacent vertices the node becomes </a:t>
            </a:r>
            <a:r>
              <a:rPr lang="en-US" b="1" dirty="0">
                <a:latin typeface="Century Gothic" pitchFamily="34" charset="0"/>
              </a:rPr>
              <a:t>black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entury Gothic" pitchFamily="34" charset="0"/>
              </a:rPr>
              <a:t>Use FIFO queue </a:t>
            </a:r>
            <a:r>
              <a:rPr lang="en-US" i="1" dirty="0">
                <a:latin typeface="Century Gothic" pitchFamily="34" charset="0"/>
              </a:rPr>
              <a:t>Q </a:t>
            </a:r>
            <a:r>
              <a:rPr lang="en-US" dirty="0">
                <a:latin typeface="Century Gothic" pitchFamily="34" charset="0"/>
              </a:rPr>
              <a:t>to maintain the set of gray vertices</a:t>
            </a:r>
          </a:p>
        </p:txBody>
      </p:sp>
      <p:grpSp>
        <p:nvGrpSpPr>
          <p:cNvPr id="678916" name="Group 4"/>
          <p:cNvGrpSpPr>
            <a:grpSpLocks/>
          </p:cNvGrpSpPr>
          <p:nvPr/>
        </p:nvGrpSpPr>
        <p:grpSpPr bwMode="auto">
          <a:xfrm>
            <a:off x="6392863" y="3195638"/>
            <a:ext cx="2159000" cy="1376362"/>
            <a:chOff x="1447" y="2087"/>
            <a:chExt cx="1360" cy="867"/>
          </a:xfrm>
        </p:grpSpPr>
        <p:sp>
          <p:nvSpPr>
            <p:cNvPr id="678917" name="Oval 5"/>
            <p:cNvSpPr>
              <a:spLocks noChangeArrowheads="1"/>
            </p:cNvSpPr>
            <p:nvPr/>
          </p:nvSpPr>
          <p:spPr bwMode="auto">
            <a:xfrm>
              <a:off x="1448" y="2088"/>
              <a:ext cx="284" cy="257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entury Gothic" pitchFamily="34" charset="0"/>
                </a:rPr>
                <a:t>1</a:t>
              </a:r>
            </a:p>
          </p:txBody>
        </p:sp>
        <p:sp>
          <p:nvSpPr>
            <p:cNvPr id="678918" name="Oval 6"/>
            <p:cNvSpPr>
              <a:spLocks noChangeArrowheads="1"/>
            </p:cNvSpPr>
            <p:nvPr/>
          </p:nvSpPr>
          <p:spPr bwMode="auto">
            <a:xfrm>
              <a:off x="2085" y="20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entury Gothic" pitchFamily="34" charset="0"/>
                </a:rPr>
                <a:t>2</a:t>
              </a:r>
            </a:p>
          </p:txBody>
        </p:sp>
        <p:sp>
          <p:nvSpPr>
            <p:cNvPr id="678919" name="Oval 7"/>
            <p:cNvSpPr>
              <a:spLocks noChangeArrowheads="1"/>
            </p:cNvSpPr>
            <p:nvPr/>
          </p:nvSpPr>
          <p:spPr bwMode="auto">
            <a:xfrm>
              <a:off x="1447" y="269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entury Gothic" pitchFamily="34" charset="0"/>
                </a:rPr>
                <a:t>5</a:t>
              </a:r>
            </a:p>
          </p:txBody>
        </p:sp>
        <p:sp>
          <p:nvSpPr>
            <p:cNvPr id="678920" name="Oval 8"/>
            <p:cNvSpPr>
              <a:spLocks noChangeArrowheads="1"/>
            </p:cNvSpPr>
            <p:nvPr/>
          </p:nvSpPr>
          <p:spPr bwMode="auto">
            <a:xfrm>
              <a:off x="2085" y="269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entury Gothic" pitchFamily="34" charset="0"/>
                </a:rPr>
                <a:t>4</a:t>
              </a:r>
            </a:p>
          </p:txBody>
        </p:sp>
        <p:sp>
          <p:nvSpPr>
            <p:cNvPr id="678921" name="Line 9"/>
            <p:cNvSpPr>
              <a:spLocks noChangeShapeType="1"/>
            </p:cNvSpPr>
            <p:nvPr/>
          </p:nvSpPr>
          <p:spPr bwMode="auto">
            <a:xfrm>
              <a:off x="1730" y="2200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8922" name="Line 10"/>
            <p:cNvSpPr>
              <a:spLocks noChangeShapeType="1"/>
            </p:cNvSpPr>
            <p:nvPr/>
          </p:nvSpPr>
          <p:spPr bwMode="auto">
            <a:xfrm>
              <a:off x="2221" y="2345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8923" name="Line 11"/>
            <p:cNvSpPr>
              <a:spLocks noChangeShapeType="1"/>
            </p:cNvSpPr>
            <p:nvPr/>
          </p:nvSpPr>
          <p:spPr bwMode="auto">
            <a:xfrm flipV="1">
              <a:off x="1589" y="234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8924" name="Line 12"/>
            <p:cNvSpPr>
              <a:spLocks noChangeShapeType="1"/>
            </p:cNvSpPr>
            <p:nvPr/>
          </p:nvSpPr>
          <p:spPr bwMode="auto">
            <a:xfrm flipH="1">
              <a:off x="1690" y="2310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8925" name="Oval 13"/>
            <p:cNvSpPr>
              <a:spLocks noChangeArrowheads="1"/>
            </p:cNvSpPr>
            <p:nvPr/>
          </p:nvSpPr>
          <p:spPr bwMode="auto">
            <a:xfrm>
              <a:off x="2523" y="238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entury Gothic" pitchFamily="34" charset="0"/>
                </a:rPr>
                <a:t>3</a:t>
              </a:r>
            </a:p>
          </p:txBody>
        </p:sp>
        <p:sp>
          <p:nvSpPr>
            <p:cNvPr id="678926" name="Line 14"/>
            <p:cNvSpPr>
              <a:spLocks noChangeShapeType="1"/>
            </p:cNvSpPr>
            <p:nvPr/>
          </p:nvSpPr>
          <p:spPr bwMode="auto">
            <a:xfrm>
              <a:off x="1722" y="2817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8927" name="Line 15"/>
            <p:cNvSpPr>
              <a:spLocks noChangeShapeType="1"/>
            </p:cNvSpPr>
            <p:nvPr/>
          </p:nvSpPr>
          <p:spPr bwMode="auto">
            <a:xfrm>
              <a:off x="2361" y="2237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8928" name="Line 16"/>
            <p:cNvSpPr>
              <a:spLocks noChangeShapeType="1"/>
            </p:cNvSpPr>
            <p:nvPr/>
          </p:nvSpPr>
          <p:spPr bwMode="auto">
            <a:xfrm flipV="1">
              <a:off x="2352" y="2610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</p:grpSp>
      <p:grpSp>
        <p:nvGrpSpPr>
          <p:cNvPr id="678929" name="Group 17"/>
          <p:cNvGrpSpPr>
            <a:grpSpLocks/>
          </p:cNvGrpSpPr>
          <p:nvPr/>
        </p:nvGrpSpPr>
        <p:grpSpPr bwMode="auto">
          <a:xfrm>
            <a:off x="6392863" y="4948238"/>
            <a:ext cx="2159000" cy="1376362"/>
            <a:chOff x="1447" y="2087"/>
            <a:chExt cx="1360" cy="867"/>
          </a:xfrm>
        </p:grpSpPr>
        <p:sp>
          <p:nvSpPr>
            <p:cNvPr id="678930" name="Oval 18"/>
            <p:cNvSpPr>
              <a:spLocks noChangeArrowheads="1"/>
            </p:cNvSpPr>
            <p:nvPr/>
          </p:nvSpPr>
          <p:spPr bwMode="auto">
            <a:xfrm>
              <a:off x="1448" y="2088"/>
              <a:ext cx="284" cy="257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entury Gothic" pitchFamily="34" charset="0"/>
                </a:rPr>
                <a:t>1</a:t>
              </a:r>
            </a:p>
          </p:txBody>
        </p:sp>
        <p:sp>
          <p:nvSpPr>
            <p:cNvPr id="678931" name="Oval 19"/>
            <p:cNvSpPr>
              <a:spLocks noChangeArrowheads="1"/>
            </p:cNvSpPr>
            <p:nvPr/>
          </p:nvSpPr>
          <p:spPr bwMode="auto">
            <a:xfrm>
              <a:off x="2085" y="2087"/>
              <a:ext cx="284" cy="257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entury Gothic" pitchFamily="34" charset="0"/>
                </a:rPr>
                <a:t>2</a:t>
              </a:r>
            </a:p>
          </p:txBody>
        </p:sp>
        <p:sp>
          <p:nvSpPr>
            <p:cNvPr id="678932" name="Oval 20"/>
            <p:cNvSpPr>
              <a:spLocks noChangeArrowheads="1"/>
            </p:cNvSpPr>
            <p:nvPr/>
          </p:nvSpPr>
          <p:spPr bwMode="auto">
            <a:xfrm>
              <a:off x="1447" y="2697"/>
              <a:ext cx="284" cy="257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entury Gothic" pitchFamily="34" charset="0"/>
                </a:rPr>
                <a:t>5</a:t>
              </a:r>
            </a:p>
          </p:txBody>
        </p:sp>
        <p:sp>
          <p:nvSpPr>
            <p:cNvPr id="678933" name="Oval 21"/>
            <p:cNvSpPr>
              <a:spLocks noChangeArrowheads="1"/>
            </p:cNvSpPr>
            <p:nvPr/>
          </p:nvSpPr>
          <p:spPr bwMode="auto">
            <a:xfrm>
              <a:off x="2085" y="269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entury Gothic" pitchFamily="34" charset="0"/>
                </a:rPr>
                <a:t>4</a:t>
              </a:r>
            </a:p>
          </p:txBody>
        </p:sp>
        <p:sp>
          <p:nvSpPr>
            <p:cNvPr id="678934" name="Line 22"/>
            <p:cNvSpPr>
              <a:spLocks noChangeShapeType="1"/>
            </p:cNvSpPr>
            <p:nvPr/>
          </p:nvSpPr>
          <p:spPr bwMode="auto">
            <a:xfrm>
              <a:off x="1730" y="2200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8935" name="Line 23"/>
            <p:cNvSpPr>
              <a:spLocks noChangeShapeType="1"/>
            </p:cNvSpPr>
            <p:nvPr/>
          </p:nvSpPr>
          <p:spPr bwMode="auto">
            <a:xfrm>
              <a:off x="2221" y="2345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8936" name="Line 24"/>
            <p:cNvSpPr>
              <a:spLocks noChangeShapeType="1"/>
            </p:cNvSpPr>
            <p:nvPr/>
          </p:nvSpPr>
          <p:spPr bwMode="auto">
            <a:xfrm flipV="1">
              <a:off x="1589" y="234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8937" name="Line 25"/>
            <p:cNvSpPr>
              <a:spLocks noChangeShapeType="1"/>
            </p:cNvSpPr>
            <p:nvPr/>
          </p:nvSpPr>
          <p:spPr bwMode="auto">
            <a:xfrm flipH="1">
              <a:off x="1690" y="2310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8938" name="Oval 26"/>
            <p:cNvSpPr>
              <a:spLocks noChangeArrowheads="1"/>
            </p:cNvSpPr>
            <p:nvPr/>
          </p:nvSpPr>
          <p:spPr bwMode="auto">
            <a:xfrm>
              <a:off x="2523" y="238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entury Gothic" pitchFamily="34" charset="0"/>
                </a:rPr>
                <a:t>3</a:t>
              </a:r>
            </a:p>
          </p:txBody>
        </p:sp>
        <p:sp>
          <p:nvSpPr>
            <p:cNvPr id="678939" name="Line 27"/>
            <p:cNvSpPr>
              <a:spLocks noChangeShapeType="1"/>
            </p:cNvSpPr>
            <p:nvPr/>
          </p:nvSpPr>
          <p:spPr bwMode="auto">
            <a:xfrm>
              <a:off x="1722" y="2817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8940" name="Line 28"/>
            <p:cNvSpPr>
              <a:spLocks noChangeShapeType="1"/>
            </p:cNvSpPr>
            <p:nvPr/>
          </p:nvSpPr>
          <p:spPr bwMode="auto">
            <a:xfrm>
              <a:off x="2361" y="2237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8941" name="Line 29"/>
            <p:cNvSpPr>
              <a:spLocks noChangeShapeType="1"/>
            </p:cNvSpPr>
            <p:nvPr/>
          </p:nvSpPr>
          <p:spPr bwMode="auto">
            <a:xfrm flipV="1">
              <a:off x="2352" y="2610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</p:grpSp>
      <p:sp>
        <p:nvSpPr>
          <p:cNvPr id="678942" name="Text Box 30"/>
          <p:cNvSpPr txBox="1">
            <a:spLocks noChangeArrowheads="1"/>
          </p:cNvSpPr>
          <p:nvPr/>
        </p:nvSpPr>
        <p:spPr bwMode="auto">
          <a:xfrm>
            <a:off x="5934498" y="1233488"/>
            <a:ext cx="11929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chemeClr val="tx1"/>
                </a:solidFill>
                <a:latin typeface="Century Gothic" pitchFamily="34" charset="0"/>
              </a:rPr>
              <a:t>source</a:t>
            </a:r>
          </a:p>
        </p:txBody>
      </p:sp>
      <p:grpSp>
        <p:nvGrpSpPr>
          <p:cNvPr id="678943" name="Group 31"/>
          <p:cNvGrpSpPr>
            <a:grpSpLocks/>
          </p:cNvGrpSpPr>
          <p:nvPr/>
        </p:nvGrpSpPr>
        <p:grpSpPr bwMode="auto">
          <a:xfrm>
            <a:off x="6392863" y="1600200"/>
            <a:ext cx="2159000" cy="1376363"/>
            <a:chOff x="1447" y="2087"/>
            <a:chExt cx="1360" cy="867"/>
          </a:xfrm>
        </p:grpSpPr>
        <p:sp>
          <p:nvSpPr>
            <p:cNvPr id="678944" name="Oval 32"/>
            <p:cNvSpPr>
              <a:spLocks noChangeArrowheads="1"/>
            </p:cNvSpPr>
            <p:nvPr/>
          </p:nvSpPr>
          <p:spPr bwMode="auto">
            <a:xfrm>
              <a:off x="1448" y="208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entury Gothic" pitchFamily="34" charset="0"/>
                </a:rPr>
                <a:t>1</a:t>
              </a:r>
            </a:p>
          </p:txBody>
        </p:sp>
        <p:sp>
          <p:nvSpPr>
            <p:cNvPr id="678945" name="Oval 33"/>
            <p:cNvSpPr>
              <a:spLocks noChangeArrowheads="1"/>
            </p:cNvSpPr>
            <p:nvPr/>
          </p:nvSpPr>
          <p:spPr bwMode="auto">
            <a:xfrm>
              <a:off x="2085" y="20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entury Gothic" pitchFamily="34" charset="0"/>
                </a:rPr>
                <a:t>2</a:t>
              </a:r>
            </a:p>
          </p:txBody>
        </p:sp>
        <p:sp>
          <p:nvSpPr>
            <p:cNvPr id="678946" name="Oval 34"/>
            <p:cNvSpPr>
              <a:spLocks noChangeArrowheads="1"/>
            </p:cNvSpPr>
            <p:nvPr/>
          </p:nvSpPr>
          <p:spPr bwMode="auto">
            <a:xfrm>
              <a:off x="1447" y="269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entury Gothic" pitchFamily="34" charset="0"/>
                </a:rPr>
                <a:t>5</a:t>
              </a:r>
            </a:p>
          </p:txBody>
        </p:sp>
        <p:sp>
          <p:nvSpPr>
            <p:cNvPr id="678947" name="Oval 35"/>
            <p:cNvSpPr>
              <a:spLocks noChangeArrowheads="1"/>
            </p:cNvSpPr>
            <p:nvPr/>
          </p:nvSpPr>
          <p:spPr bwMode="auto">
            <a:xfrm>
              <a:off x="2085" y="269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entury Gothic" pitchFamily="34" charset="0"/>
                </a:rPr>
                <a:t>4</a:t>
              </a:r>
            </a:p>
          </p:txBody>
        </p:sp>
        <p:sp>
          <p:nvSpPr>
            <p:cNvPr id="678948" name="Line 36"/>
            <p:cNvSpPr>
              <a:spLocks noChangeShapeType="1"/>
            </p:cNvSpPr>
            <p:nvPr/>
          </p:nvSpPr>
          <p:spPr bwMode="auto">
            <a:xfrm>
              <a:off x="1730" y="2200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8949" name="Line 37"/>
            <p:cNvSpPr>
              <a:spLocks noChangeShapeType="1"/>
            </p:cNvSpPr>
            <p:nvPr/>
          </p:nvSpPr>
          <p:spPr bwMode="auto">
            <a:xfrm>
              <a:off x="2221" y="2345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8950" name="Line 38"/>
            <p:cNvSpPr>
              <a:spLocks noChangeShapeType="1"/>
            </p:cNvSpPr>
            <p:nvPr/>
          </p:nvSpPr>
          <p:spPr bwMode="auto">
            <a:xfrm flipV="1">
              <a:off x="1589" y="234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8951" name="Line 39"/>
            <p:cNvSpPr>
              <a:spLocks noChangeShapeType="1"/>
            </p:cNvSpPr>
            <p:nvPr/>
          </p:nvSpPr>
          <p:spPr bwMode="auto">
            <a:xfrm flipH="1">
              <a:off x="1690" y="2310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8952" name="Oval 40"/>
            <p:cNvSpPr>
              <a:spLocks noChangeArrowheads="1"/>
            </p:cNvSpPr>
            <p:nvPr/>
          </p:nvSpPr>
          <p:spPr bwMode="auto">
            <a:xfrm>
              <a:off x="2523" y="238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entury Gothic" pitchFamily="34" charset="0"/>
                </a:rPr>
                <a:t>3</a:t>
              </a:r>
            </a:p>
          </p:txBody>
        </p:sp>
        <p:sp>
          <p:nvSpPr>
            <p:cNvPr id="678953" name="Line 41"/>
            <p:cNvSpPr>
              <a:spLocks noChangeShapeType="1"/>
            </p:cNvSpPr>
            <p:nvPr/>
          </p:nvSpPr>
          <p:spPr bwMode="auto">
            <a:xfrm>
              <a:off x="1722" y="2817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8954" name="Line 42"/>
            <p:cNvSpPr>
              <a:spLocks noChangeShapeType="1"/>
            </p:cNvSpPr>
            <p:nvPr/>
          </p:nvSpPr>
          <p:spPr bwMode="auto">
            <a:xfrm>
              <a:off x="2361" y="2237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8955" name="Line 43"/>
            <p:cNvSpPr>
              <a:spLocks noChangeShapeType="1"/>
            </p:cNvSpPr>
            <p:nvPr/>
          </p:nvSpPr>
          <p:spPr bwMode="auto">
            <a:xfrm flipV="1">
              <a:off x="2352" y="2610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3DD1B8DC-F115-4B95-AD43-AE977417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5661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pitchFamily="34" charset="0"/>
              </a:rPr>
              <a:t>Breadth-First Tree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" y="1214438"/>
            <a:ext cx="7097765" cy="541813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40000"/>
              </a:lnSpc>
            </a:pPr>
            <a:r>
              <a:rPr lang="en-US" dirty="0">
                <a:latin typeface="Century Gothic" pitchFamily="34" charset="0"/>
              </a:rPr>
              <a:t>BFS constructs a breadth-first tree</a:t>
            </a:r>
          </a:p>
          <a:p>
            <a:pPr lvl="1">
              <a:lnSpc>
                <a:spcPct val="140000"/>
              </a:lnSpc>
            </a:pPr>
            <a:r>
              <a:rPr lang="en-US" dirty="0">
                <a:latin typeface="Century Gothic" pitchFamily="34" charset="0"/>
              </a:rPr>
              <a:t>Initially contains the root (source vertex s)</a:t>
            </a:r>
          </a:p>
          <a:p>
            <a:pPr lvl="1">
              <a:lnSpc>
                <a:spcPct val="140000"/>
              </a:lnSpc>
            </a:pPr>
            <a:r>
              <a:rPr lang="en-US" dirty="0">
                <a:latin typeface="Century Gothic" pitchFamily="34" charset="0"/>
              </a:rPr>
              <a:t>When vertex v is discovered while scanning the adjacency list of a vertex u </a:t>
            </a:r>
            <a:r>
              <a:rPr lang="en-US" dirty="0">
                <a:latin typeface="Century Gothic" pitchFamily="34" charset="0"/>
                <a:sym typeface="Symbol" pitchFamily="-106" charset="2"/>
              </a:rPr>
              <a:t>⇒ vertex v and edge (u, v) are added to the tree</a:t>
            </a:r>
          </a:p>
          <a:p>
            <a:pPr lvl="1">
              <a:lnSpc>
                <a:spcPct val="140000"/>
              </a:lnSpc>
            </a:pPr>
            <a:r>
              <a:rPr lang="en-US" dirty="0">
                <a:latin typeface="Century Gothic" pitchFamily="34" charset="0"/>
                <a:sym typeface="Symbol" pitchFamily="-106" charset="2"/>
              </a:rPr>
              <a:t>u is the </a:t>
            </a:r>
            <a:r>
              <a:rPr lang="en-US" b="1" dirty="0">
                <a:latin typeface="Century Gothic" pitchFamily="34" charset="0"/>
                <a:sym typeface="Symbol" pitchFamily="-106" charset="2"/>
              </a:rPr>
              <a:t>predecessor</a:t>
            </a:r>
            <a:r>
              <a:rPr lang="en-US" dirty="0">
                <a:latin typeface="Century Gothic" pitchFamily="34" charset="0"/>
                <a:sym typeface="Symbol" pitchFamily="-106" charset="2"/>
              </a:rPr>
              <a:t> (</a:t>
            </a:r>
            <a:r>
              <a:rPr lang="en-US" b="1" dirty="0">
                <a:latin typeface="Century Gothic" pitchFamily="34" charset="0"/>
                <a:sym typeface="Symbol" pitchFamily="-106" charset="2"/>
              </a:rPr>
              <a:t>parent</a:t>
            </a:r>
            <a:r>
              <a:rPr lang="en-US" dirty="0">
                <a:latin typeface="Century Gothic" pitchFamily="34" charset="0"/>
                <a:sym typeface="Symbol" pitchFamily="-106" charset="2"/>
              </a:rPr>
              <a:t>) of v in the breadth-first tree</a:t>
            </a:r>
          </a:p>
          <a:p>
            <a:pPr lvl="1">
              <a:lnSpc>
                <a:spcPct val="140000"/>
              </a:lnSpc>
            </a:pPr>
            <a:r>
              <a:rPr lang="en-US" dirty="0">
                <a:latin typeface="Century Gothic" pitchFamily="34" charset="0"/>
                <a:sym typeface="Symbol" pitchFamily="-106" charset="2"/>
              </a:rPr>
              <a:t>A vertex is discovered only once ⇒ it has only one parent</a:t>
            </a:r>
          </a:p>
        </p:txBody>
      </p:sp>
      <p:grpSp>
        <p:nvGrpSpPr>
          <p:cNvPr id="679940" name="Group 4"/>
          <p:cNvGrpSpPr>
            <a:grpSpLocks/>
          </p:cNvGrpSpPr>
          <p:nvPr/>
        </p:nvGrpSpPr>
        <p:grpSpPr bwMode="auto">
          <a:xfrm>
            <a:off x="6850063" y="3452813"/>
            <a:ext cx="2159000" cy="1376362"/>
            <a:chOff x="1447" y="2087"/>
            <a:chExt cx="1360" cy="867"/>
          </a:xfrm>
        </p:grpSpPr>
        <p:sp>
          <p:nvSpPr>
            <p:cNvPr id="679941" name="Oval 5"/>
            <p:cNvSpPr>
              <a:spLocks noChangeArrowheads="1"/>
            </p:cNvSpPr>
            <p:nvPr/>
          </p:nvSpPr>
          <p:spPr bwMode="auto">
            <a:xfrm>
              <a:off x="1448" y="208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entury Gothic" pitchFamily="34" charset="0"/>
                </a:rPr>
                <a:t>1</a:t>
              </a:r>
            </a:p>
          </p:txBody>
        </p:sp>
        <p:sp>
          <p:nvSpPr>
            <p:cNvPr id="679942" name="Oval 6"/>
            <p:cNvSpPr>
              <a:spLocks noChangeArrowheads="1"/>
            </p:cNvSpPr>
            <p:nvPr/>
          </p:nvSpPr>
          <p:spPr bwMode="auto">
            <a:xfrm>
              <a:off x="2085" y="20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entury Gothic" pitchFamily="34" charset="0"/>
                </a:rPr>
                <a:t>2</a:t>
              </a:r>
            </a:p>
          </p:txBody>
        </p:sp>
        <p:sp>
          <p:nvSpPr>
            <p:cNvPr id="679943" name="Oval 7"/>
            <p:cNvSpPr>
              <a:spLocks noChangeArrowheads="1"/>
            </p:cNvSpPr>
            <p:nvPr/>
          </p:nvSpPr>
          <p:spPr bwMode="auto">
            <a:xfrm>
              <a:off x="1447" y="269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entury Gothic" pitchFamily="34" charset="0"/>
                </a:rPr>
                <a:t>5</a:t>
              </a:r>
            </a:p>
          </p:txBody>
        </p:sp>
        <p:sp>
          <p:nvSpPr>
            <p:cNvPr id="679944" name="Oval 8"/>
            <p:cNvSpPr>
              <a:spLocks noChangeArrowheads="1"/>
            </p:cNvSpPr>
            <p:nvPr/>
          </p:nvSpPr>
          <p:spPr bwMode="auto">
            <a:xfrm>
              <a:off x="2085" y="269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entury Gothic" pitchFamily="34" charset="0"/>
                </a:rPr>
                <a:t>4</a:t>
              </a:r>
            </a:p>
          </p:txBody>
        </p:sp>
        <p:sp>
          <p:nvSpPr>
            <p:cNvPr id="679945" name="Line 9"/>
            <p:cNvSpPr>
              <a:spLocks noChangeShapeType="1"/>
            </p:cNvSpPr>
            <p:nvPr/>
          </p:nvSpPr>
          <p:spPr bwMode="auto">
            <a:xfrm>
              <a:off x="1730" y="2200"/>
              <a:ext cx="354" cy="1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9946" name="Line 10"/>
            <p:cNvSpPr>
              <a:spLocks noChangeShapeType="1"/>
            </p:cNvSpPr>
            <p:nvPr/>
          </p:nvSpPr>
          <p:spPr bwMode="auto">
            <a:xfrm>
              <a:off x="2221" y="2345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9947" name="Line 11"/>
            <p:cNvSpPr>
              <a:spLocks noChangeShapeType="1"/>
            </p:cNvSpPr>
            <p:nvPr/>
          </p:nvSpPr>
          <p:spPr bwMode="auto">
            <a:xfrm flipV="1">
              <a:off x="1589" y="2341"/>
              <a:ext cx="1" cy="355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9948" name="Line 12"/>
            <p:cNvSpPr>
              <a:spLocks noChangeShapeType="1"/>
            </p:cNvSpPr>
            <p:nvPr/>
          </p:nvSpPr>
          <p:spPr bwMode="auto">
            <a:xfrm flipH="1">
              <a:off x="1690" y="2310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9949" name="Oval 13"/>
            <p:cNvSpPr>
              <a:spLocks noChangeArrowheads="1"/>
            </p:cNvSpPr>
            <p:nvPr/>
          </p:nvSpPr>
          <p:spPr bwMode="auto">
            <a:xfrm>
              <a:off x="2523" y="238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entury Gothic" pitchFamily="34" charset="0"/>
                </a:rPr>
                <a:t>3</a:t>
              </a:r>
            </a:p>
          </p:txBody>
        </p:sp>
        <p:sp>
          <p:nvSpPr>
            <p:cNvPr id="679950" name="Line 14"/>
            <p:cNvSpPr>
              <a:spLocks noChangeShapeType="1"/>
            </p:cNvSpPr>
            <p:nvPr/>
          </p:nvSpPr>
          <p:spPr bwMode="auto">
            <a:xfrm>
              <a:off x="1722" y="2817"/>
              <a:ext cx="369" cy="1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9951" name="Line 15"/>
            <p:cNvSpPr>
              <a:spLocks noChangeShapeType="1"/>
            </p:cNvSpPr>
            <p:nvPr/>
          </p:nvSpPr>
          <p:spPr bwMode="auto">
            <a:xfrm>
              <a:off x="2361" y="2237"/>
              <a:ext cx="225" cy="171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  <p:sp>
          <p:nvSpPr>
            <p:cNvPr id="679952" name="Line 16"/>
            <p:cNvSpPr>
              <a:spLocks noChangeShapeType="1"/>
            </p:cNvSpPr>
            <p:nvPr/>
          </p:nvSpPr>
          <p:spPr bwMode="auto">
            <a:xfrm flipV="1">
              <a:off x="2352" y="2610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Century Gothic" pitchFamily="34" charset="0"/>
              </a:endParaRPr>
            </a:p>
          </p:txBody>
        </p:sp>
      </p:grpSp>
      <p:sp>
        <p:nvSpPr>
          <p:cNvPr id="679953" name="Text Box 17"/>
          <p:cNvSpPr txBox="1">
            <a:spLocks noChangeArrowheads="1"/>
          </p:cNvSpPr>
          <p:nvPr/>
        </p:nvSpPr>
        <p:spPr bwMode="auto">
          <a:xfrm>
            <a:off x="7187036" y="2716213"/>
            <a:ext cx="11929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chemeClr val="tx1"/>
                </a:solidFill>
                <a:latin typeface="Century Gothic" pitchFamily="34" charset="0"/>
              </a:rPr>
              <a:t>source</a:t>
            </a:r>
          </a:p>
        </p:txBody>
      </p:sp>
      <p:sp>
        <p:nvSpPr>
          <p:cNvPr id="679954" name="Line 18"/>
          <p:cNvSpPr>
            <a:spLocks noChangeShapeType="1"/>
          </p:cNvSpPr>
          <p:nvPr/>
        </p:nvSpPr>
        <p:spPr bwMode="auto">
          <a:xfrm flipH="1">
            <a:off x="7172325" y="3084513"/>
            <a:ext cx="250825" cy="33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75EC1CE5-E376-4544-91D5-29B2E17A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7177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entury Gothic" pitchFamily="34" charset="0"/>
              </a:rPr>
              <a:t>BFS Additional Data Structures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913" y="1214438"/>
            <a:ext cx="7048130" cy="551656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Century Gothic" pitchFamily="34" charset="0"/>
              </a:rPr>
              <a:t>G = (V, E) represented using adjacency lists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Century Gothic" pitchFamily="34" charset="0"/>
              </a:rPr>
              <a:t>color[u] – the color of the vertex for all u </a:t>
            </a:r>
            <a:r>
              <a:rPr lang="en-US" sz="2400" dirty="0">
                <a:latin typeface="Century Gothic" pitchFamily="34" charset="0"/>
                <a:sym typeface="Symbol" pitchFamily="-106" charset="2"/>
              </a:rPr>
              <a:t>in V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Century Gothic" pitchFamily="34" charset="0"/>
                <a:sym typeface="Symbol" pitchFamily="-106" charset="2"/>
              </a:rPr>
              <a:t>𝛑[u] – predecessor of u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latin typeface="Century Gothic" pitchFamily="34" charset="0"/>
                <a:sym typeface="Symbol" pitchFamily="-106" charset="2"/>
              </a:rPr>
              <a:t>If u = s (root) or node u has not yet been discovered then </a:t>
            </a:r>
            <a:r>
              <a:rPr lang="en-US" altLang="zh-CN" sz="2000" dirty="0">
                <a:latin typeface="Century Gothic" pitchFamily="34" charset="0"/>
                <a:sym typeface="Symbol" pitchFamily="-106" charset="2"/>
              </a:rPr>
              <a:t>𝛑</a:t>
            </a:r>
            <a:r>
              <a:rPr lang="en-US" sz="2000" dirty="0">
                <a:latin typeface="Century Gothic" pitchFamily="34" charset="0"/>
                <a:sym typeface="Symbol" pitchFamily="-106" charset="2"/>
              </a:rPr>
              <a:t>[u] = NIL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Century Gothic" pitchFamily="34" charset="0"/>
                <a:sym typeface="Symbol" pitchFamily="-106" charset="2"/>
              </a:rPr>
              <a:t>d[u] – the distance from the source s to vertex u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Century Gothic" pitchFamily="34" charset="0"/>
                <a:sym typeface="Symbol" pitchFamily="-106" charset="2"/>
              </a:rPr>
              <a:t>Use a FIFO queue </a:t>
            </a:r>
            <a:r>
              <a:rPr lang="en-US" sz="2400" i="1" dirty="0">
                <a:latin typeface="Century Gothic" pitchFamily="34" charset="0"/>
                <a:sym typeface="Symbol" pitchFamily="-106" charset="2"/>
              </a:rPr>
              <a:t>Q </a:t>
            </a:r>
            <a:r>
              <a:rPr lang="en-US" sz="2400" dirty="0">
                <a:latin typeface="Century Gothic" pitchFamily="34" charset="0"/>
                <a:sym typeface="Symbol" pitchFamily="-106" charset="2"/>
              </a:rPr>
              <a:t>to maintain the set of gray vertices</a:t>
            </a:r>
          </a:p>
        </p:txBody>
      </p:sp>
      <p:grpSp>
        <p:nvGrpSpPr>
          <p:cNvPr id="680964" name="Group 4"/>
          <p:cNvGrpSpPr>
            <a:grpSpLocks/>
          </p:cNvGrpSpPr>
          <p:nvPr/>
        </p:nvGrpSpPr>
        <p:grpSpPr bwMode="auto">
          <a:xfrm>
            <a:off x="6499225" y="2850638"/>
            <a:ext cx="2159000" cy="1376362"/>
            <a:chOff x="1447" y="2087"/>
            <a:chExt cx="1360" cy="867"/>
          </a:xfrm>
        </p:grpSpPr>
        <p:sp>
          <p:nvSpPr>
            <p:cNvPr id="680965" name="Oval 5"/>
            <p:cNvSpPr>
              <a:spLocks noChangeArrowheads="1"/>
            </p:cNvSpPr>
            <p:nvPr/>
          </p:nvSpPr>
          <p:spPr bwMode="auto">
            <a:xfrm>
              <a:off x="1448" y="208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pitchFamily="34" charset="0"/>
                </a:rPr>
                <a:t>1</a:t>
              </a:r>
            </a:p>
          </p:txBody>
        </p:sp>
        <p:sp>
          <p:nvSpPr>
            <p:cNvPr id="680966" name="Oval 6"/>
            <p:cNvSpPr>
              <a:spLocks noChangeArrowheads="1"/>
            </p:cNvSpPr>
            <p:nvPr/>
          </p:nvSpPr>
          <p:spPr bwMode="auto">
            <a:xfrm>
              <a:off x="2085" y="20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pitchFamily="34" charset="0"/>
                </a:rPr>
                <a:t>2</a:t>
              </a:r>
            </a:p>
          </p:txBody>
        </p:sp>
        <p:sp>
          <p:nvSpPr>
            <p:cNvPr id="680967" name="Oval 7"/>
            <p:cNvSpPr>
              <a:spLocks noChangeArrowheads="1"/>
            </p:cNvSpPr>
            <p:nvPr/>
          </p:nvSpPr>
          <p:spPr bwMode="auto">
            <a:xfrm>
              <a:off x="1447" y="269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pitchFamily="34" charset="0"/>
                </a:rPr>
                <a:t>5</a:t>
              </a:r>
            </a:p>
          </p:txBody>
        </p:sp>
        <p:sp>
          <p:nvSpPr>
            <p:cNvPr id="680968" name="Oval 8"/>
            <p:cNvSpPr>
              <a:spLocks noChangeArrowheads="1"/>
            </p:cNvSpPr>
            <p:nvPr/>
          </p:nvSpPr>
          <p:spPr bwMode="auto">
            <a:xfrm>
              <a:off x="2085" y="269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pitchFamily="34" charset="0"/>
                </a:rPr>
                <a:t>4</a:t>
              </a:r>
            </a:p>
          </p:txBody>
        </p:sp>
        <p:sp>
          <p:nvSpPr>
            <p:cNvPr id="680969" name="Line 9"/>
            <p:cNvSpPr>
              <a:spLocks noChangeShapeType="1"/>
            </p:cNvSpPr>
            <p:nvPr/>
          </p:nvSpPr>
          <p:spPr bwMode="auto">
            <a:xfrm>
              <a:off x="1730" y="2200"/>
              <a:ext cx="354" cy="1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pitchFamily="34" charset="0"/>
              </a:endParaRPr>
            </a:p>
          </p:txBody>
        </p:sp>
        <p:sp>
          <p:nvSpPr>
            <p:cNvPr id="680970" name="Line 10"/>
            <p:cNvSpPr>
              <a:spLocks noChangeShapeType="1"/>
            </p:cNvSpPr>
            <p:nvPr/>
          </p:nvSpPr>
          <p:spPr bwMode="auto">
            <a:xfrm>
              <a:off x="2221" y="2345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pitchFamily="34" charset="0"/>
              </a:endParaRPr>
            </a:p>
          </p:txBody>
        </p:sp>
        <p:sp>
          <p:nvSpPr>
            <p:cNvPr id="680971" name="Line 11"/>
            <p:cNvSpPr>
              <a:spLocks noChangeShapeType="1"/>
            </p:cNvSpPr>
            <p:nvPr/>
          </p:nvSpPr>
          <p:spPr bwMode="auto">
            <a:xfrm flipV="1">
              <a:off x="1589" y="2341"/>
              <a:ext cx="1" cy="355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pitchFamily="34" charset="0"/>
              </a:endParaRPr>
            </a:p>
          </p:txBody>
        </p:sp>
        <p:sp>
          <p:nvSpPr>
            <p:cNvPr id="680972" name="Line 12"/>
            <p:cNvSpPr>
              <a:spLocks noChangeShapeType="1"/>
            </p:cNvSpPr>
            <p:nvPr/>
          </p:nvSpPr>
          <p:spPr bwMode="auto">
            <a:xfrm flipH="1">
              <a:off x="1690" y="2310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pitchFamily="34" charset="0"/>
              </a:endParaRPr>
            </a:p>
          </p:txBody>
        </p:sp>
        <p:sp>
          <p:nvSpPr>
            <p:cNvPr id="680973" name="Oval 13"/>
            <p:cNvSpPr>
              <a:spLocks noChangeArrowheads="1"/>
            </p:cNvSpPr>
            <p:nvPr/>
          </p:nvSpPr>
          <p:spPr bwMode="auto">
            <a:xfrm>
              <a:off x="2523" y="238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pitchFamily="34" charset="0"/>
                </a:rPr>
                <a:t>3</a:t>
              </a:r>
            </a:p>
          </p:txBody>
        </p:sp>
        <p:sp>
          <p:nvSpPr>
            <p:cNvPr id="680974" name="Line 14"/>
            <p:cNvSpPr>
              <a:spLocks noChangeShapeType="1"/>
            </p:cNvSpPr>
            <p:nvPr/>
          </p:nvSpPr>
          <p:spPr bwMode="auto">
            <a:xfrm>
              <a:off x="1722" y="2817"/>
              <a:ext cx="369" cy="1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pitchFamily="34" charset="0"/>
              </a:endParaRPr>
            </a:p>
          </p:txBody>
        </p:sp>
        <p:sp>
          <p:nvSpPr>
            <p:cNvPr id="680975" name="Line 15"/>
            <p:cNvSpPr>
              <a:spLocks noChangeShapeType="1"/>
            </p:cNvSpPr>
            <p:nvPr/>
          </p:nvSpPr>
          <p:spPr bwMode="auto">
            <a:xfrm>
              <a:off x="2361" y="2237"/>
              <a:ext cx="225" cy="171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pitchFamily="34" charset="0"/>
              </a:endParaRPr>
            </a:p>
          </p:txBody>
        </p:sp>
        <p:sp>
          <p:nvSpPr>
            <p:cNvPr id="680976" name="Line 16"/>
            <p:cNvSpPr>
              <a:spLocks noChangeShapeType="1"/>
            </p:cNvSpPr>
            <p:nvPr/>
          </p:nvSpPr>
          <p:spPr bwMode="auto">
            <a:xfrm flipV="1">
              <a:off x="2352" y="2610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pitchFamily="34" charset="0"/>
              </a:endParaRPr>
            </a:p>
          </p:txBody>
        </p:sp>
      </p:grpSp>
      <p:sp>
        <p:nvSpPr>
          <p:cNvPr id="680977" name="Text Box 17"/>
          <p:cNvSpPr txBox="1">
            <a:spLocks noChangeArrowheads="1"/>
          </p:cNvSpPr>
          <p:nvPr/>
        </p:nvSpPr>
        <p:spPr bwMode="auto">
          <a:xfrm>
            <a:off x="6371450" y="4222238"/>
            <a:ext cx="82747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 pitchFamily="34" charset="0"/>
              </a:rPr>
              <a:t>d=1</a:t>
            </a:r>
          </a:p>
          <a:p>
            <a:r>
              <a:rPr lang="en-US" dirty="0">
                <a:latin typeface="Century Gothic" pitchFamily="34" charset="0"/>
                <a:sym typeface="Symbol" pitchFamily="-106" charset="2"/>
              </a:rPr>
              <a:t>𝛑 =1</a:t>
            </a:r>
          </a:p>
        </p:txBody>
      </p:sp>
      <p:sp>
        <p:nvSpPr>
          <p:cNvPr id="680978" name="Text Box 18"/>
          <p:cNvSpPr txBox="1">
            <a:spLocks noChangeArrowheads="1"/>
          </p:cNvSpPr>
          <p:nvPr/>
        </p:nvSpPr>
        <p:spPr bwMode="auto">
          <a:xfrm>
            <a:off x="8137017" y="2276872"/>
            <a:ext cx="82747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 pitchFamily="34" charset="0"/>
              </a:rPr>
              <a:t>d=1</a:t>
            </a:r>
          </a:p>
          <a:p>
            <a:r>
              <a:rPr lang="en-US" dirty="0">
                <a:latin typeface="Century Gothic" pitchFamily="34" charset="0"/>
                <a:sym typeface="Symbol" pitchFamily="-106" charset="2"/>
              </a:rPr>
              <a:t>𝛑 =1</a:t>
            </a:r>
          </a:p>
        </p:txBody>
      </p:sp>
      <p:sp>
        <p:nvSpPr>
          <p:cNvPr id="680979" name="Text Box 19"/>
          <p:cNvSpPr txBox="1">
            <a:spLocks noChangeArrowheads="1"/>
          </p:cNvSpPr>
          <p:nvPr/>
        </p:nvSpPr>
        <p:spPr bwMode="auto">
          <a:xfrm>
            <a:off x="7347763" y="4231763"/>
            <a:ext cx="82747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 pitchFamily="34" charset="0"/>
              </a:rPr>
              <a:t>d=2</a:t>
            </a:r>
          </a:p>
          <a:p>
            <a:r>
              <a:rPr lang="en-US" dirty="0">
                <a:latin typeface="Century Gothic" pitchFamily="34" charset="0"/>
                <a:sym typeface="Symbol" pitchFamily="-106" charset="2"/>
              </a:rPr>
              <a:t>𝛑 =5</a:t>
            </a:r>
          </a:p>
        </p:txBody>
      </p:sp>
      <p:sp>
        <p:nvSpPr>
          <p:cNvPr id="680980" name="Text Box 20"/>
          <p:cNvSpPr txBox="1">
            <a:spLocks noChangeArrowheads="1"/>
          </p:cNvSpPr>
          <p:nvPr/>
        </p:nvSpPr>
        <p:spPr bwMode="auto">
          <a:xfrm>
            <a:off x="8230413" y="3711063"/>
            <a:ext cx="82747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 pitchFamily="34" charset="0"/>
              </a:rPr>
              <a:t>d=2</a:t>
            </a:r>
          </a:p>
          <a:p>
            <a:r>
              <a:rPr lang="en-US" dirty="0">
                <a:latin typeface="Century Gothic" pitchFamily="34" charset="0"/>
                <a:sym typeface="Symbol" pitchFamily="-106" charset="2"/>
              </a:rPr>
              <a:t>𝛑 =2</a:t>
            </a:r>
          </a:p>
        </p:txBody>
      </p:sp>
      <p:sp>
        <p:nvSpPr>
          <p:cNvPr id="680981" name="Text Box 21"/>
          <p:cNvSpPr txBox="1">
            <a:spLocks noChangeArrowheads="1"/>
          </p:cNvSpPr>
          <p:nvPr/>
        </p:nvSpPr>
        <p:spPr bwMode="auto">
          <a:xfrm>
            <a:off x="6810798" y="2087050"/>
            <a:ext cx="11929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Century Gothic" pitchFamily="34" charset="0"/>
              </a:rPr>
              <a:t>source</a:t>
            </a:r>
          </a:p>
        </p:txBody>
      </p:sp>
      <p:sp>
        <p:nvSpPr>
          <p:cNvPr id="680982" name="Line 22"/>
          <p:cNvSpPr>
            <a:spLocks noChangeShapeType="1"/>
          </p:cNvSpPr>
          <p:nvPr/>
        </p:nvSpPr>
        <p:spPr bwMode="auto">
          <a:xfrm flipH="1">
            <a:off x="6796088" y="2455350"/>
            <a:ext cx="250825" cy="33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2693B0AC-D33B-4BB6-A9C3-49074821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64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378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6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BFS(</a:t>
            </a:r>
            <a:r>
              <a:rPr lang="en-US">
                <a:latin typeface="Comic Sans MS" pitchFamily="-106" charset="0"/>
              </a:rPr>
              <a:t>V, E, s</a:t>
            </a:r>
            <a:r>
              <a:rPr lang="en-US"/>
              <a:t>)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1214438"/>
            <a:ext cx="4143375" cy="5076825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b="1" dirty="0"/>
              <a:t>for </a:t>
            </a:r>
            <a:r>
              <a:rPr lang="en-US" sz="2400" dirty="0"/>
              <a:t>each </a:t>
            </a:r>
            <a:r>
              <a:rPr lang="en-US" sz="2400" dirty="0">
                <a:latin typeface="Comic Sans MS" pitchFamily="-106" charset="0"/>
              </a:rPr>
              <a:t>u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in</a:t>
            </a:r>
            <a:r>
              <a:rPr lang="en-US" sz="2400" dirty="0">
                <a:latin typeface="Comic Sans MS" pitchFamily="-106" charset="0"/>
              </a:rPr>
              <a:t> V - {s}</a:t>
            </a:r>
            <a:r>
              <a:rPr lang="en-US" sz="2400" dirty="0"/>
              <a:t> 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/>
              <a:t> 	</a:t>
            </a:r>
            <a:r>
              <a:rPr lang="en-US" sz="2400" b="1" dirty="0"/>
              <a:t>do</a:t>
            </a:r>
            <a:r>
              <a:rPr lang="en-US" sz="2400" dirty="0"/>
              <a:t> </a:t>
            </a:r>
            <a:r>
              <a:rPr lang="en-US" sz="2400" dirty="0">
                <a:latin typeface="Comic Sans MS" pitchFamily="-106" charset="0"/>
              </a:rPr>
              <a:t>color[u]</a:t>
            </a:r>
            <a:r>
              <a:rPr lang="en-US" sz="2400" dirty="0"/>
              <a:t> </a:t>
            </a:r>
            <a:r>
              <a:rPr lang="en-US" sz="2400" dirty="0">
                <a:sym typeface="Symbol" pitchFamily="-106" charset="2"/>
              </a:rPr>
              <a:t>= </a:t>
            </a:r>
            <a:r>
              <a:rPr lang="en-US" sz="1800" dirty="0">
                <a:sym typeface="Symbol" pitchFamily="-106" charset="2"/>
              </a:rPr>
              <a:t>WHITE</a:t>
            </a:r>
            <a:endParaRPr lang="en-US" sz="1800" b="1" dirty="0">
              <a:sym typeface="Symbol" pitchFamily="-106" charset="2"/>
            </a:endParaRP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b="1" dirty="0"/>
              <a:t> 	      </a:t>
            </a:r>
            <a:r>
              <a:rPr lang="en-US" sz="2400" dirty="0">
                <a:latin typeface="Comic Sans MS" pitchFamily="-106" charset="0"/>
              </a:rPr>
              <a:t>d[u]</a:t>
            </a:r>
            <a:r>
              <a:rPr lang="en-US" sz="2400" dirty="0"/>
              <a:t> ← </a:t>
            </a:r>
            <a:r>
              <a:rPr lang="en-US" sz="2400" dirty="0">
                <a:sym typeface="Symbol" pitchFamily="-106" charset="2"/>
              </a:rPr>
              <a:t>∞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/>
              <a:t> 	     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𝛑[u] = </a:t>
            </a:r>
            <a:r>
              <a:rPr lang="en-US" sz="1800" dirty="0">
                <a:latin typeface="Comic Sans MS" pitchFamily="-106" charset="0"/>
                <a:sym typeface="Symbol" pitchFamily="-106" charset="2"/>
              </a:rPr>
              <a:t>NIL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latin typeface="Comic Sans MS" pitchFamily="-106" charset="0"/>
                <a:sym typeface="Symbol" pitchFamily="-106" charset="2"/>
              </a:rPr>
              <a:t>color[s] = </a:t>
            </a:r>
            <a:r>
              <a:rPr lang="en-US" sz="1800" dirty="0">
                <a:sym typeface="Symbol" pitchFamily="-106" charset="2"/>
              </a:rPr>
              <a:t>GRAY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/>
              <a:t>d[s] ← 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latin typeface="Comic Sans MS" pitchFamily="-106" charset="0"/>
                <a:sym typeface="Symbol" pitchFamily="-106" charset="2"/>
              </a:rPr>
              <a:t>𝛑[s] = </a:t>
            </a:r>
            <a:r>
              <a:rPr lang="en-US" sz="1800" dirty="0">
                <a:latin typeface="Comic Sans MS" pitchFamily="-106" charset="0"/>
                <a:sym typeface="Symbol" pitchFamily="-106" charset="2"/>
              </a:rPr>
              <a:t>NIL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latin typeface="Comic Sans MS" pitchFamily="-106" charset="0"/>
              </a:rPr>
              <a:t>Q</a:t>
            </a:r>
            <a:r>
              <a:rPr lang="en-US" sz="2400" dirty="0"/>
              <a:t> </a:t>
            </a:r>
            <a:r>
              <a:rPr lang="en-US" sz="2400" dirty="0">
                <a:sym typeface="Symbol" pitchFamily="-106" charset="2"/>
              </a:rPr>
              <a:t>= empty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latin typeface="Comic Sans MS" pitchFamily="-106" charset="0"/>
              </a:rPr>
              <a:t>Q</a:t>
            </a:r>
            <a:r>
              <a:rPr lang="en-US" sz="2400" dirty="0"/>
              <a:t> ←  ENQUEUE(</a:t>
            </a:r>
            <a:r>
              <a:rPr lang="en-US" sz="2400" dirty="0">
                <a:latin typeface="Comic Sans MS" pitchFamily="-106" charset="0"/>
              </a:rPr>
              <a:t>Q, s</a:t>
            </a:r>
            <a:r>
              <a:rPr lang="en-US" sz="2400" dirty="0"/>
              <a:t>)</a:t>
            </a:r>
          </a:p>
        </p:txBody>
      </p:sp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5592763" y="5810250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s</a:t>
            </a:r>
          </a:p>
        </p:txBody>
      </p:sp>
      <p:grpSp>
        <p:nvGrpSpPr>
          <p:cNvPr id="681989" name="Group 5"/>
          <p:cNvGrpSpPr>
            <a:grpSpLocks/>
          </p:cNvGrpSpPr>
          <p:nvPr/>
        </p:nvGrpSpPr>
        <p:grpSpPr bwMode="auto">
          <a:xfrm>
            <a:off x="5592763" y="4238625"/>
            <a:ext cx="2168525" cy="1674813"/>
            <a:chOff x="214" y="660"/>
            <a:chExt cx="1366" cy="1055"/>
          </a:xfrm>
        </p:grpSpPr>
        <p:sp>
          <p:nvSpPr>
            <p:cNvPr id="681990" name="Oval 6"/>
            <p:cNvSpPr>
              <a:spLocks noChangeArrowheads="1"/>
            </p:cNvSpPr>
            <p:nvPr/>
          </p:nvSpPr>
          <p:spPr bwMode="auto">
            <a:xfrm>
              <a:off x="214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1991" name="Oval 7"/>
            <p:cNvSpPr>
              <a:spLocks noChangeArrowheads="1"/>
            </p:cNvSpPr>
            <p:nvPr/>
          </p:nvSpPr>
          <p:spPr bwMode="auto">
            <a:xfrm>
              <a:off x="590" y="86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0</a:t>
              </a:r>
            </a:p>
          </p:txBody>
        </p:sp>
        <p:sp>
          <p:nvSpPr>
            <p:cNvPr id="681992" name="Oval 8"/>
            <p:cNvSpPr>
              <a:spLocks noChangeArrowheads="1"/>
            </p:cNvSpPr>
            <p:nvPr/>
          </p:nvSpPr>
          <p:spPr bwMode="auto">
            <a:xfrm>
              <a:off x="966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1993" name="Oval 9"/>
            <p:cNvSpPr>
              <a:spLocks noChangeArrowheads="1"/>
            </p:cNvSpPr>
            <p:nvPr/>
          </p:nvSpPr>
          <p:spPr bwMode="auto">
            <a:xfrm>
              <a:off x="1343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1994" name="Oval 10"/>
            <p:cNvSpPr>
              <a:spLocks noChangeArrowheads="1"/>
            </p:cNvSpPr>
            <p:nvPr/>
          </p:nvSpPr>
          <p:spPr bwMode="auto">
            <a:xfrm>
              <a:off x="214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1995" name="Oval 11"/>
            <p:cNvSpPr>
              <a:spLocks noChangeArrowheads="1"/>
            </p:cNvSpPr>
            <p:nvPr/>
          </p:nvSpPr>
          <p:spPr bwMode="auto">
            <a:xfrm>
              <a:off x="590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1996" name="Oval 12"/>
            <p:cNvSpPr>
              <a:spLocks noChangeArrowheads="1"/>
            </p:cNvSpPr>
            <p:nvPr/>
          </p:nvSpPr>
          <p:spPr bwMode="auto">
            <a:xfrm>
              <a:off x="966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1997" name="Oval 13"/>
            <p:cNvSpPr>
              <a:spLocks noChangeArrowheads="1"/>
            </p:cNvSpPr>
            <p:nvPr/>
          </p:nvSpPr>
          <p:spPr bwMode="auto">
            <a:xfrm>
              <a:off x="1343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1998" name="Text Box 14"/>
            <p:cNvSpPr txBox="1">
              <a:spLocks noChangeArrowheads="1"/>
            </p:cNvSpPr>
            <p:nvPr/>
          </p:nvSpPr>
          <p:spPr bwMode="auto">
            <a:xfrm>
              <a:off x="233" y="66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1999" name="Text Box 15"/>
            <p:cNvSpPr txBox="1">
              <a:spLocks noChangeArrowheads="1"/>
            </p:cNvSpPr>
            <p:nvPr/>
          </p:nvSpPr>
          <p:spPr bwMode="auto">
            <a:xfrm>
              <a:off x="607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2000" name="Text Box 16"/>
            <p:cNvSpPr txBox="1">
              <a:spLocks noChangeArrowheads="1"/>
            </p:cNvSpPr>
            <p:nvPr/>
          </p:nvSpPr>
          <p:spPr bwMode="auto">
            <a:xfrm>
              <a:off x="985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2001" name="Text Box 17"/>
            <p:cNvSpPr txBox="1">
              <a:spLocks noChangeArrowheads="1"/>
            </p:cNvSpPr>
            <p:nvPr/>
          </p:nvSpPr>
          <p:spPr bwMode="auto">
            <a:xfrm>
              <a:off x="1363" y="66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2002" name="Text Box 18"/>
            <p:cNvSpPr txBox="1">
              <a:spLocks noChangeArrowheads="1"/>
            </p:cNvSpPr>
            <p:nvPr/>
          </p:nvSpPr>
          <p:spPr bwMode="auto">
            <a:xfrm>
              <a:off x="226" y="1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2003" name="Text Box 19"/>
            <p:cNvSpPr txBox="1">
              <a:spLocks noChangeArrowheads="1"/>
            </p:cNvSpPr>
            <p:nvPr/>
          </p:nvSpPr>
          <p:spPr bwMode="auto">
            <a:xfrm>
              <a:off x="593" y="148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2004" name="Text Box 20"/>
            <p:cNvSpPr txBox="1">
              <a:spLocks noChangeArrowheads="1"/>
            </p:cNvSpPr>
            <p:nvPr/>
          </p:nvSpPr>
          <p:spPr bwMode="auto">
            <a:xfrm>
              <a:off x="996" y="1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2005" name="Text Box 21"/>
            <p:cNvSpPr txBox="1">
              <a:spLocks noChangeArrowheads="1"/>
            </p:cNvSpPr>
            <p:nvPr/>
          </p:nvSpPr>
          <p:spPr bwMode="auto">
            <a:xfrm>
              <a:off x="1361" y="148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2006" name="Line 22"/>
            <p:cNvSpPr>
              <a:spLocks noChangeShapeType="1"/>
            </p:cNvSpPr>
            <p:nvPr/>
          </p:nvSpPr>
          <p:spPr bwMode="auto">
            <a:xfrm flipH="1">
              <a:off x="328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07" name="Line 23"/>
            <p:cNvSpPr>
              <a:spLocks noChangeShapeType="1"/>
            </p:cNvSpPr>
            <p:nvPr/>
          </p:nvSpPr>
          <p:spPr bwMode="auto">
            <a:xfrm flipH="1">
              <a:off x="701" y="1093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08" name="Line 24"/>
            <p:cNvSpPr>
              <a:spLocks noChangeShapeType="1"/>
            </p:cNvSpPr>
            <p:nvPr/>
          </p:nvSpPr>
          <p:spPr bwMode="auto">
            <a:xfrm flipH="1">
              <a:off x="1079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09" name="Line 25"/>
            <p:cNvSpPr>
              <a:spLocks noChangeShapeType="1"/>
            </p:cNvSpPr>
            <p:nvPr/>
          </p:nvSpPr>
          <p:spPr bwMode="auto">
            <a:xfrm flipH="1">
              <a:off x="1458" y="108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10" name="Line 26"/>
            <p:cNvSpPr>
              <a:spLocks noChangeShapeType="1"/>
            </p:cNvSpPr>
            <p:nvPr/>
          </p:nvSpPr>
          <p:spPr bwMode="auto">
            <a:xfrm>
              <a:off x="451" y="97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11" name="Line 27"/>
            <p:cNvSpPr>
              <a:spLocks noChangeShapeType="1"/>
            </p:cNvSpPr>
            <p:nvPr/>
          </p:nvSpPr>
          <p:spPr bwMode="auto">
            <a:xfrm>
              <a:off x="835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12" name="Line 28"/>
            <p:cNvSpPr>
              <a:spLocks noChangeShapeType="1"/>
            </p:cNvSpPr>
            <p:nvPr/>
          </p:nvSpPr>
          <p:spPr bwMode="auto">
            <a:xfrm>
              <a:off x="1213" y="97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13" name="Line 29"/>
            <p:cNvSpPr>
              <a:spLocks noChangeShapeType="1"/>
            </p:cNvSpPr>
            <p:nvPr/>
          </p:nvSpPr>
          <p:spPr bwMode="auto">
            <a:xfrm>
              <a:off x="1219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14" name="Line 30"/>
            <p:cNvSpPr>
              <a:spLocks noChangeShapeType="1"/>
            </p:cNvSpPr>
            <p:nvPr/>
          </p:nvSpPr>
          <p:spPr bwMode="auto">
            <a:xfrm flipV="1">
              <a:off x="778" y="1060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15" name="Line 31"/>
            <p:cNvSpPr>
              <a:spLocks noChangeShapeType="1"/>
            </p:cNvSpPr>
            <p:nvPr/>
          </p:nvSpPr>
          <p:spPr bwMode="auto">
            <a:xfrm flipV="1">
              <a:off x="1151" y="104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2016" name="Group 32"/>
          <p:cNvGrpSpPr>
            <a:grpSpLocks/>
          </p:cNvGrpSpPr>
          <p:nvPr/>
        </p:nvGrpSpPr>
        <p:grpSpPr bwMode="auto">
          <a:xfrm>
            <a:off x="5592763" y="2665413"/>
            <a:ext cx="2168525" cy="1674812"/>
            <a:chOff x="214" y="660"/>
            <a:chExt cx="1366" cy="1055"/>
          </a:xfrm>
        </p:grpSpPr>
        <p:sp>
          <p:nvSpPr>
            <p:cNvPr id="682017" name="Oval 33"/>
            <p:cNvSpPr>
              <a:spLocks noChangeArrowheads="1"/>
            </p:cNvSpPr>
            <p:nvPr/>
          </p:nvSpPr>
          <p:spPr bwMode="auto">
            <a:xfrm>
              <a:off x="214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2018" name="Oval 34"/>
            <p:cNvSpPr>
              <a:spLocks noChangeArrowheads="1"/>
            </p:cNvSpPr>
            <p:nvPr/>
          </p:nvSpPr>
          <p:spPr bwMode="auto">
            <a:xfrm>
              <a:off x="590" y="865"/>
              <a:ext cx="237" cy="22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82019" name="Oval 35"/>
            <p:cNvSpPr>
              <a:spLocks noChangeArrowheads="1"/>
            </p:cNvSpPr>
            <p:nvPr/>
          </p:nvSpPr>
          <p:spPr bwMode="auto">
            <a:xfrm>
              <a:off x="966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2020" name="Oval 36"/>
            <p:cNvSpPr>
              <a:spLocks noChangeArrowheads="1"/>
            </p:cNvSpPr>
            <p:nvPr/>
          </p:nvSpPr>
          <p:spPr bwMode="auto">
            <a:xfrm>
              <a:off x="1343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2021" name="Oval 37"/>
            <p:cNvSpPr>
              <a:spLocks noChangeArrowheads="1"/>
            </p:cNvSpPr>
            <p:nvPr/>
          </p:nvSpPr>
          <p:spPr bwMode="auto">
            <a:xfrm>
              <a:off x="214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2022" name="Oval 38"/>
            <p:cNvSpPr>
              <a:spLocks noChangeArrowheads="1"/>
            </p:cNvSpPr>
            <p:nvPr/>
          </p:nvSpPr>
          <p:spPr bwMode="auto">
            <a:xfrm>
              <a:off x="590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2023" name="Oval 39"/>
            <p:cNvSpPr>
              <a:spLocks noChangeArrowheads="1"/>
            </p:cNvSpPr>
            <p:nvPr/>
          </p:nvSpPr>
          <p:spPr bwMode="auto">
            <a:xfrm>
              <a:off x="966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2024" name="Oval 40"/>
            <p:cNvSpPr>
              <a:spLocks noChangeArrowheads="1"/>
            </p:cNvSpPr>
            <p:nvPr/>
          </p:nvSpPr>
          <p:spPr bwMode="auto">
            <a:xfrm>
              <a:off x="1343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2025" name="Text Box 41"/>
            <p:cNvSpPr txBox="1">
              <a:spLocks noChangeArrowheads="1"/>
            </p:cNvSpPr>
            <p:nvPr/>
          </p:nvSpPr>
          <p:spPr bwMode="auto">
            <a:xfrm>
              <a:off x="233" y="66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2026" name="Text Box 42"/>
            <p:cNvSpPr txBox="1">
              <a:spLocks noChangeArrowheads="1"/>
            </p:cNvSpPr>
            <p:nvPr/>
          </p:nvSpPr>
          <p:spPr bwMode="auto">
            <a:xfrm>
              <a:off x="607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2027" name="Text Box 43"/>
            <p:cNvSpPr txBox="1">
              <a:spLocks noChangeArrowheads="1"/>
            </p:cNvSpPr>
            <p:nvPr/>
          </p:nvSpPr>
          <p:spPr bwMode="auto">
            <a:xfrm>
              <a:off x="985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2028" name="Text Box 44"/>
            <p:cNvSpPr txBox="1">
              <a:spLocks noChangeArrowheads="1"/>
            </p:cNvSpPr>
            <p:nvPr/>
          </p:nvSpPr>
          <p:spPr bwMode="auto">
            <a:xfrm>
              <a:off x="1363" y="66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2029" name="Text Box 45"/>
            <p:cNvSpPr txBox="1">
              <a:spLocks noChangeArrowheads="1"/>
            </p:cNvSpPr>
            <p:nvPr/>
          </p:nvSpPr>
          <p:spPr bwMode="auto">
            <a:xfrm>
              <a:off x="226" y="1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2030" name="Text Box 46"/>
            <p:cNvSpPr txBox="1">
              <a:spLocks noChangeArrowheads="1"/>
            </p:cNvSpPr>
            <p:nvPr/>
          </p:nvSpPr>
          <p:spPr bwMode="auto">
            <a:xfrm>
              <a:off x="593" y="148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2031" name="Text Box 47"/>
            <p:cNvSpPr txBox="1">
              <a:spLocks noChangeArrowheads="1"/>
            </p:cNvSpPr>
            <p:nvPr/>
          </p:nvSpPr>
          <p:spPr bwMode="auto">
            <a:xfrm>
              <a:off x="996" y="1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2032" name="Text Box 48"/>
            <p:cNvSpPr txBox="1">
              <a:spLocks noChangeArrowheads="1"/>
            </p:cNvSpPr>
            <p:nvPr/>
          </p:nvSpPr>
          <p:spPr bwMode="auto">
            <a:xfrm>
              <a:off x="1361" y="148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2033" name="Line 49"/>
            <p:cNvSpPr>
              <a:spLocks noChangeShapeType="1"/>
            </p:cNvSpPr>
            <p:nvPr/>
          </p:nvSpPr>
          <p:spPr bwMode="auto">
            <a:xfrm flipH="1">
              <a:off x="328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34" name="Line 50"/>
            <p:cNvSpPr>
              <a:spLocks noChangeShapeType="1"/>
            </p:cNvSpPr>
            <p:nvPr/>
          </p:nvSpPr>
          <p:spPr bwMode="auto">
            <a:xfrm flipH="1">
              <a:off x="701" y="1093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35" name="Line 51"/>
            <p:cNvSpPr>
              <a:spLocks noChangeShapeType="1"/>
            </p:cNvSpPr>
            <p:nvPr/>
          </p:nvSpPr>
          <p:spPr bwMode="auto">
            <a:xfrm flipH="1">
              <a:off x="1079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36" name="Line 52"/>
            <p:cNvSpPr>
              <a:spLocks noChangeShapeType="1"/>
            </p:cNvSpPr>
            <p:nvPr/>
          </p:nvSpPr>
          <p:spPr bwMode="auto">
            <a:xfrm flipH="1">
              <a:off x="1458" y="108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37" name="Line 53"/>
            <p:cNvSpPr>
              <a:spLocks noChangeShapeType="1"/>
            </p:cNvSpPr>
            <p:nvPr/>
          </p:nvSpPr>
          <p:spPr bwMode="auto">
            <a:xfrm>
              <a:off x="451" y="97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38" name="Line 54"/>
            <p:cNvSpPr>
              <a:spLocks noChangeShapeType="1"/>
            </p:cNvSpPr>
            <p:nvPr/>
          </p:nvSpPr>
          <p:spPr bwMode="auto">
            <a:xfrm>
              <a:off x="835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39" name="Line 55"/>
            <p:cNvSpPr>
              <a:spLocks noChangeShapeType="1"/>
            </p:cNvSpPr>
            <p:nvPr/>
          </p:nvSpPr>
          <p:spPr bwMode="auto">
            <a:xfrm>
              <a:off x="1213" y="97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40" name="Line 56"/>
            <p:cNvSpPr>
              <a:spLocks noChangeShapeType="1"/>
            </p:cNvSpPr>
            <p:nvPr/>
          </p:nvSpPr>
          <p:spPr bwMode="auto">
            <a:xfrm>
              <a:off x="1219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41" name="Line 57"/>
            <p:cNvSpPr>
              <a:spLocks noChangeShapeType="1"/>
            </p:cNvSpPr>
            <p:nvPr/>
          </p:nvSpPr>
          <p:spPr bwMode="auto">
            <a:xfrm flipV="1">
              <a:off x="778" y="1060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42" name="Line 58"/>
            <p:cNvSpPr>
              <a:spLocks noChangeShapeType="1"/>
            </p:cNvSpPr>
            <p:nvPr/>
          </p:nvSpPr>
          <p:spPr bwMode="auto">
            <a:xfrm flipV="1">
              <a:off x="1151" y="104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2043" name="Group 59"/>
          <p:cNvGrpSpPr>
            <a:grpSpLocks/>
          </p:cNvGrpSpPr>
          <p:nvPr/>
        </p:nvGrpSpPr>
        <p:grpSpPr bwMode="auto">
          <a:xfrm>
            <a:off x="5592763" y="1092200"/>
            <a:ext cx="2168525" cy="1674813"/>
            <a:chOff x="214" y="660"/>
            <a:chExt cx="1366" cy="1055"/>
          </a:xfrm>
        </p:grpSpPr>
        <p:sp>
          <p:nvSpPr>
            <p:cNvPr id="682044" name="Oval 60"/>
            <p:cNvSpPr>
              <a:spLocks noChangeArrowheads="1"/>
            </p:cNvSpPr>
            <p:nvPr/>
          </p:nvSpPr>
          <p:spPr bwMode="auto">
            <a:xfrm>
              <a:off x="214" y="865"/>
              <a:ext cx="237" cy="22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82045" name="Oval 61"/>
            <p:cNvSpPr>
              <a:spLocks noChangeArrowheads="1"/>
            </p:cNvSpPr>
            <p:nvPr/>
          </p:nvSpPr>
          <p:spPr bwMode="auto">
            <a:xfrm>
              <a:off x="590" y="865"/>
              <a:ext cx="237" cy="22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82046" name="Oval 62"/>
            <p:cNvSpPr>
              <a:spLocks noChangeArrowheads="1"/>
            </p:cNvSpPr>
            <p:nvPr/>
          </p:nvSpPr>
          <p:spPr bwMode="auto">
            <a:xfrm>
              <a:off x="966" y="865"/>
              <a:ext cx="237" cy="22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82047" name="Oval 63"/>
            <p:cNvSpPr>
              <a:spLocks noChangeArrowheads="1"/>
            </p:cNvSpPr>
            <p:nvPr/>
          </p:nvSpPr>
          <p:spPr bwMode="auto">
            <a:xfrm>
              <a:off x="1343" y="865"/>
              <a:ext cx="237" cy="22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82048" name="Oval 64"/>
            <p:cNvSpPr>
              <a:spLocks noChangeArrowheads="1"/>
            </p:cNvSpPr>
            <p:nvPr/>
          </p:nvSpPr>
          <p:spPr bwMode="auto">
            <a:xfrm>
              <a:off x="214" y="1261"/>
              <a:ext cx="237" cy="22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82049" name="Oval 65"/>
            <p:cNvSpPr>
              <a:spLocks noChangeArrowheads="1"/>
            </p:cNvSpPr>
            <p:nvPr/>
          </p:nvSpPr>
          <p:spPr bwMode="auto">
            <a:xfrm>
              <a:off x="590" y="1261"/>
              <a:ext cx="237" cy="22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82050" name="Oval 66"/>
            <p:cNvSpPr>
              <a:spLocks noChangeArrowheads="1"/>
            </p:cNvSpPr>
            <p:nvPr/>
          </p:nvSpPr>
          <p:spPr bwMode="auto">
            <a:xfrm>
              <a:off x="966" y="1261"/>
              <a:ext cx="237" cy="22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82051" name="Oval 67"/>
            <p:cNvSpPr>
              <a:spLocks noChangeArrowheads="1"/>
            </p:cNvSpPr>
            <p:nvPr/>
          </p:nvSpPr>
          <p:spPr bwMode="auto">
            <a:xfrm>
              <a:off x="1343" y="1261"/>
              <a:ext cx="237" cy="22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82052" name="Text Box 68"/>
            <p:cNvSpPr txBox="1">
              <a:spLocks noChangeArrowheads="1"/>
            </p:cNvSpPr>
            <p:nvPr/>
          </p:nvSpPr>
          <p:spPr bwMode="auto">
            <a:xfrm>
              <a:off x="233" y="66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2053" name="Text Box 69"/>
            <p:cNvSpPr txBox="1">
              <a:spLocks noChangeArrowheads="1"/>
            </p:cNvSpPr>
            <p:nvPr/>
          </p:nvSpPr>
          <p:spPr bwMode="auto">
            <a:xfrm>
              <a:off x="607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2054" name="Text Box 70"/>
            <p:cNvSpPr txBox="1">
              <a:spLocks noChangeArrowheads="1"/>
            </p:cNvSpPr>
            <p:nvPr/>
          </p:nvSpPr>
          <p:spPr bwMode="auto">
            <a:xfrm>
              <a:off x="985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2055" name="Text Box 71"/>
            <p:cNvSpPr txBox="1">
              <a:spLocks noChangeArrowheads="1"/>
            </p:cNvSpPr>
            <p:nvPr/>
          </p:nvSpPr>
          <p:spPr bwMode="auto">
            <a:xfrm>
              <a:off x="1363" y="66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2056" name="Text Box 72"/>
            <p:cNvSpPr txBox="1">
              <a:spLocks noChangeArrowheads="1"/>
            </p:cNvSpPr>
            <p:nvPr/>
          </p:nvSpPr>
          <p:spPr bwMode="auto">
            <a:xfrm>
              <a:off x="226" y="1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2057" name="Text Box 73"/>
            <p:cNvSpPr txBox="1">
              <a:spLocks noChangeArrowheads="1"/>
            </p:cNvSpPr>
            <p:nvPr/>
          </p:nvSpPr>
          <p:spPr bwMode="auto">
            <a:xfrm>
              <a:off x="593" y="148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2058" name="Text Box 74"/>
            <p:cNvSpPr txBox="1">
              <a:spLocks noChangeArrowheads="1"/>
            </p:cNvSpPr>
            <p:nvPr/>
          </p:nvSpPr>
          <p:spPr bwMode="auto">
            <a:xfrm>
              <a:off x="996" y="1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2059" name="Text Box 75"/>
            <p:cNvSpPr txBox="1">
              <a:spLocks noChangeArrowheads="1"/>
            </p:cNvSpPr>
            <p:nvPr/>
          </p:nvSpPr>
          <p:spPr bwMode="auto">
            <a:xfrm>
              <a:off x="1361" y="148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2060" name="Line 76"/>
            <p:cNvSpPr>
              <a:spLocks noChangeShapeType="1"/>
            </p:cNvSpPr>
            <p:nvPr/>
          </p:nvSpPr>
          <p:spPr bwMode="auto">
            <a:xfrm flipH="1">
              <a:off x="328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61" name="Line 77"/>
            <p:cNvSpPr>
              <a:spLocks noChangeShapeType="1"/>
            </p:cNvSpPr>
            <p:nvPr/>
          </p:nvSpPr>
          <p:spPr bwMode="auto">
            <a:xfrm flipH="1">
              <a:off x="701" y="1093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62" name="Line 78"/>
            <p:cNvSpPr>
              <a:spLocks noChangeShapeType="1"/>
            </p:cNvSpPr>
            <p:nvPr/>
          </p:nvSpPr>
          <p:spPr bwMode="auto">
            <a:xfrm flipH="1">
              <a:off x="1079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63" name="Line 79"/>
            <p:cNvSpPr>
              <a:spLocks noChangeShapeType="1"/>
            </p:cNvSpPr>
            <p:nvPr/>
          </p:nvSpPr>
          <p:spPr bwMode="auto">
            <a:xfrm flipH="1">
              <a:off x="1458" y="108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64" name="Line 80"/>
            <p:cNvSpPr>
              <a:spLocks noChangeShapeType="1"/>
            </p:cNvSpPr>
            <p:nvPr/>
          </p:nvSpPr>
          <p:spPr bwMode="auto">
            <a:xfrm>
              <a:off x="451" y="97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65" name="Line 81"/>
            <p:cNvSpPr>
              <a:spLocks noChangeShapeType="1"/>
            </p:cNvSpPr>
            <p:nvPr/>
          </p:nvSpPr>
          <p:spPr bwMode="auto">
            <a:xfrm>
              <a:off x="835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66" name="Line 82"/>
            <p:cNvSpPr>
              <a:spLocks noChangeShapeType="1"/>
            </p:cNvSpPr>
            <p:nvPr/>
          </p:nvSpPr>
          <p:spPr bwMode="auto">
            <a:xfrm>
              <a:off x="1213" y="97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67" name="Line 83"/>
            <p:cNvSpPr>
              <a:spLocks noChangeShapeType="1"/>
            </p:cNvSpPr>
            <p:nvPr/>
          </p:nvSpPr>
          <p:spPr bwMode="auto">
            <a:xfrm>
              <a:off x="1219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68" name="Line 84"/>
            <p:cNvSpPr>
              <a:spLocks noChangeShapeType="1"/>
            </p:cNvSpPr>
            <p:nvPr/>
          </p:nvSpPr>
          <p:spPr bwMode="auto">
            <a:xfrm flipV="1">
              <a:off x="778" y="1060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69" name="Line 85"/>
            <p:cNvSpPr>
              <a:spLocks noChangeShapeType="1"/>
            </p:cNvSpPr>
            <p:nvPr/>
          </p:nvSpPr>
          <p:spPr bwMode="auto">
            <a:xfrm flipV="1">
              <a:off x="1151" y="104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0F48AAA6-4713-4D52-A004-942AA16A5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65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829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BFS(</a:t>
            </a:r>
            <a:r>
              <a:rPr lang="en-US" dirty="0">
                <a:latin typeface="Comic Sans MS" pitchFamily="-106" charset="0"/>
              </a:rPr>
              <a:t>V, E, s</a:t>
            </a:r>
            <a:r>
              <a:rPr lang="en-US" dirty="0"/>
              <a:t>)</a:t>
            </a:r>
          </a:p>
        </p:txBody>
      </p:sp>
      <p:sp>
        <p:nvSpPr>
          <p:cNvPr id="683011" name="Rectangle 3"/>
          <p:cNvSpPr>
            <a:spLocks noChangeArrowheads="1"/>
          </p:cNvSpPr>
          <p:nvPr/>
        </p:nvSpPr>
        <p:spPr bwMode="auto">
          <a:xfrm>
            <a:off x="256010" y="1219200"/>
            <a:ext cx="5113338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indent="-533400" algn="l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while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Q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  <a:sym typeface="Symbol" pitchFamily="-106" charset="2"/>
              </a:rPr>
              <a:t>not empty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entury Gothic"/>
              <a:cs typeface="Century Gothic"/>
            </a:endParaRPr>
          </a:p>
          <a:p>
            <a:pPr marL="533400" indent="-533400" algn="l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do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←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DEQUEUE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Q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533400" indent="-533400" algn="l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for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each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v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  <a:sym typeface="Symbol" pitchFamily="-106" charset="2"/>
              </a:rPr>
              <a:t>in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Adj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[u]</a:t>
            </a:r>
          </a:p>
          <a:p>
            <a:pPr marL="533400" indent="-533400" algn="l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do if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color[v]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WHITE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 </a:t>
            </a:r>
          </a:p>
          <a:p>
            <a:pPr marL="533400" indent="-533400" algn="l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then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color[v]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GRAY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33400" indent="-533400" algn="l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d[v] ← d[u] + 1</a:t>
            </a:r>
          </a:p>
          <a:p>
            <a:pPr marL="533400" indent="-533400" algn="l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		      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  <a:sym typeface="Symbol" pitchFamily="-106" charset="2"/>
              </a:rPr>
              <a:t>𝛑[v] = u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33400" indent="-533400" algn="l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ENQUEUE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Q, v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533400" indent="-533400" algn="l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color[u]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Symbol" pitchFamily="-106" charset="2"/>
              </a:rPr>
              <a:t>=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  <a:sym typeface="Symbol" pitchFamily="-106" charset="2"/>
              </a:rPr>
              <a:t>BLACK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entury Gothic"/>
              <a:cs typeface="Century Gothic"/>
            </a:endParaRPr>
          </a:p>
        </p:txBody>
      </p:sp>
      <p:grpSp>
        <p:nvGrpSpPr>
          <p:cNvPr id="683012" name="Group 4"/>
          <p:cNvGrpSpPr>
            <a:grpSpLocks/>
          </p:cNvGrpSpPr>
          <p:nvPr/>
        </p:nvGrpSpPr>
        <p:grpSpPr bwMode="auto">
          <a:xfrm>
            <a:off x="5832475" y="2590800"/>
            <a:ext cx="2168525" cy="1674813"/>
            <a:chOff x="2112" y="660"/>
            <a:chExt cx="1366" cy="1055"/>
          </a:xfrm>
        </p:grpSpPr>
        <p:sp>
          <p:nvSpPr>
            <p:cNvPr id="683013" name="Oval 5"/>
            <p:cNvSpPr>
              <a:spLocks noChangeArrowheads="1"/>
            </p:cNvSpPr>
            <p:nvPr/>
          </p:nvSpPr>
          <p:spPr bwMode="auto">
            <a:xfrm>
              <a:off x="2112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14" name="Oval 6"/>
            <p:cNvSpPr>
              <a:spLocks noChangeArrowheads="1"/>
            </p:cNvSpPr>
            <p:nvPr/>
          </p:nvSpPr>
          <p:spPr bwMode="auto">
            <a:xfrm>
              <a:off x="2488" y="86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0</a:t>
              </a:r>
            </a:p>
          </p:txBody>
        </p:sp>
        <p:sp>
          <p:nvSpPr>
            <p:cNvPr id="683015" name="Oval 7"/>
            <p:cNvSpPr>
              <a:spLocks noChangeArrowheads="1"/>
            </p:cNvSpPr>
            <p:nvPr/>
          </p:nvSpPr>
          <p:spPr bwMode="auto">
            <a:xfrm>
              <a:off x="2864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16" name="Oval 8"/>
            <p:cNvSpPr>
              <a:spLocks noChangeArrowheads="1"/>
            </p:cNvSpPr>
            <p:nvPr/>
          </p:nvSpPr>
          <p:spPr bwMode="auto">
            <a:xfrm>
              <a:off x="3241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17" name="Oval 9"/>
            <p:cNvSpPr>
              <a:spLocks noChangeArrowheads="1"/>
            </p:cNvSpPr>
            <p:nvPr/>
          </p:nvSpPr>
          <p:spPr bwMode="auto">
            <a:xfrm>
              <a:off x="2112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18" name="Oval 10"/>
            <p:cNvSpPr>
              <a:spLocks noChangeArrowheads="1"/>
            </p:cNvSpPr>
            <p:nvPr/>
          </p:nvSpPr>
          <p:spPr bwMode="auto">
            <a:xfrm>
              <a:off x="2488" y="126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1</a:t>
              </a:r>
            </a:p>
          </p:txBody>
        </p:sp>
        <p:sp>
          <p:nvSpPr>
            <p:cNvPr id="683019" name="Oval 11"/>
            <p:cNvSpPr>
              <a:spLocks noChangeArrowheads="1"/>
            </p:cNvSpPr>
            <p:nvPr/>
          </p:nvSpPr>
          <p:spPr bwMode="auto">
            <a:xfrm>
              <a:off x="2864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20" name="Oval 12"/>
            <p:cNvSpPr>
              <a:spLocks noChangeArrowheads="1"/>
            </p:cNvSpPr>
            <p:nvPr/>
          </p:nvSpPr>
          <p:spPr bwMode="auto">
            <a:xfrm>
              <a:off x="3241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21" name="Text Box 13"/>
            <p:cNvSpPr txBox="1">
              <a:spLocks noChangeArrowheads="1"/>
            </p:cNvSpPr>
            <p:nvPr/>
          </p:nvSpPr>
          <p:spPr bwMode="auto">
            <a:xfrm>
              <a:off x="2131" y="66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3022" name="Text Box 14"/>
            <p:cNvSpPr txBox="1">
              <a:spLocks noChangeArrowheads="1"/>
            </p:cNvSpPr>
            <p:nvPr/>
          </p:nvSpPr>
          <p:spPr bwMode="auto">
            <a:xfrm>
              <a:off x="2505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3023" name="Text Box 15"/>
            <p:cNvSpPr txBox="1">
              <a:spLocks noChangeArrowheads="1"/>
            </p:cNvSpPr>
            <p:nvPr/>
          </p:nvSpPr>
          <p:spPr bwMode="auto">
            <a:xfrm>
              <a:off x="2883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3024" name="Text Box 16"/>
            <p:cNvSpPr txBox="1">
              <a:spLocks noChangeArrowheads="1"/>
            </p:cNvSpPr>
            <p:nvPr/>
          </p:nvSpPr>
          <p:spPr bwMode="auto">
            <a:xfrm>
              <a:off x="3261" y="66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3025" name="Text Box 17"/>
            <p:cNvSpPr txBox="1">
              <a:spLocks noChangeArrowheads="1"/>
            </p:cNvSpPr>
            <p:nvPr/>
          </p:nvSpPr>
          <p:spPr bwMode="auto">
            <a:xfrm>
              <a:off x="2124" y="1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3026" name="Text Box 18"/>
            <p:cNvSpPr txBox="1">
              <a:spLocks noChangeArrowheads="1"/>
            </p:cNvSpPr>
            <p:nvPr/>
          </p:nvSpPr>
          <p:spPr bwMode="auto">
            <a:xfrm>
              <a:off x="2491" y="148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3027" name="Text Box 19"/>
            <p:cNvSpPr txBox="1">
              <a:spLocks noChangeArrowheads="1"/>
            </p:cNvSpPr>
            <p:nvPr/>
          </p:nvSpPr>
          <p:spPr bwMode="auto">
            <a:xfrm>
              <a:off x="2894" y="1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3028" name="Text Box 20"/>
            <p:cNvSpPr txBox="1">
              <a:spLocks noChangeArrowheads="1"/>
            </p:cNvSpPr>
            <p:nvPr/>
          </p:nvSpPr>
          <p:spPr bwMode="auto">
            <a:xfrm>
              <a:off x="3259" y="148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3029" name="Line 21"/>
            <p:cNvSpPr>
              <a:spLocks noChangeShapeType="1"/>
            </p:cNvSpPr>
            <p:nvPr/>
          </p:nvSpPr>
          <p:spPr bwMode="auto">
            <a:xfrm flipH="1">
              <a:off x="2226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30" name="Line 22"/>
            <p:cNvSpPr>
              <a:spLocks noChangeShapeType="1"/>
            </p:cNvSpPr>
            <p:nvPr/>
          </p:nvSpPr>
          <p:spPr bwMode="auto">
            <a:xfrm flipH="1">
              <a:off x="2599" y="1093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31" name="Line 23"/>
            <p:cNvSpPr>
              <a:spLocks noChangeShapeType="1"/>
            </p:cNvSpPr>
            <p:nvPr/>
          </p:nvSpPr>
          <p:spPr bwMode="auto">
            <a:xfrm flipH="1">
              <a:off x="2977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32" name="Line 24"/>
            <p:cNvSpPr>
              <a:spLocks noChangeShapeType="1"/>
            </p:cNvSpPr>
            <p:nvPr/>
          </p:nvSpPr>
          <p:spPr bwMode="auto">
            <a:xfrm flipH="1">
              <a:off x="3356" y="108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33" name="Line 25"/>
            <p:cNvSpPr>
              <a:spLocks noChangeShapeType="1"/>
            </p:cNvSpPr>
            <p:nvPr/>
          </p:nvSpPr>
          <p:spPr bwMode="auto">
            <a:xfrm>
              <a:off x="2349" y="97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34" name="Line 26"/>
            <p:cNvSpPr>
              <a:spLocks noChangeShapeType="1"/>
            </p:cNvSpPr>
            <p:nvPr/>
          </p:nvSpPr>
          <p:spPr bwMode="auto">
            <a:xfrm>
              <a:off x="2733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35" name="Line 27"/>
            <p:cNvSpPr>
              <a:spLocks noChangeShapeType="1"/>
            </p:cNvSpPr>
            <p:nvPr/>
          </p:nvSpPr>
          <p:spPr bwMode="auto">
            <a:xfrm>
              <a:off x="3111" y="97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36" name="Line 28"/>
            <p:cNvSpPr>
              <a:spLocks noChangeShapeType="1"/>
            </p:cNvSpPr>
            <p:nvPr/>
          </p:nvSpPr>
          <p:spPr bwMode="auto">
            <a:xfrm>
              <a:off x="3117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37" name="Line 29"/>
            <p:cNvSpPr>
              <a:spLocks noChangeShapeType="1"/>
            </p:cNvSpPr>
            <p:nvPr/>
          </p:nvSpPr>
          <p:spPr bwMode="auto">
            <a:xfrm flipV="1">
              <a:off x="2676" y="1060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38" name="Line 30"/>
            <p:cNvSpPr>
              <a:spLocks noChangeShapeType="1"/>
            </p:cNvSpPr>
            <p:nvPr/>
          </p:nvSpPr>
          <p:spPr bwMode="auto">
            <a:xfrm flipV="1">
              <a:off x="3049" y="104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3039" name="Text Box 31"/>
          <p:cNvSpPr txBox="1">
            <a:spLocks noChangeArrowheads="1"/>
          </p:cNvSpPr>
          <p:nvPr/>
        </p:nvSpPr>
        <p:spPr bwMode="auto">
          <a:xfrm>
            <a:off x="8153400" y="32004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w</a:t>
            </a:r>
          </a:p>
        </p:txBody>
      </p:sp>
      <p:sp>
        <p:nvSpPr>
          <p:cNvPr id="683040" name="Text Box 32"/>
          <p:cNvSpPr txBox="1">
            <a:spLocks noChangeArrowheads="1"/>
          </p:cNvSpPr>
          <p:nvPr/>
        </p:nvSpPr>
        <p:spPr bwMode="auto">
          <a:xfrm>
            <a:off x="8153400" y="1676400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s</a:t>
            </a:r>
          </a:p>
        </p:txBody>
      </p:sp>
      <p:grpSp>
        <p:nvGrpSpPr>
          <p:cNvPr id="683041" name="Group 33"/>
          <p:cNvGrpSpPr>
            <a:grpSpLocks/>
          </p:cNvGrpSpPr>
          <p:nvPr/>
        </p:nvGrpSpPr>
        <p:grpSpPr bwMode="auto">
          <a:xfrm>
            <a:off x="5832475" y="1038225"/>
            <a:ext cx="2168525" cy="1674813"/>
            <a:chOff x="214" y="660"/>
            <a:chExt cx="1366" cy="1055"/>
          </a:xfrm>
        </p:grpSpPr>
        <p:sp>
          <p:nvSpPr>
            <p:cNvPr id="683042" name="Oval 34"/>
            <p:cNvSpPr>
              <a:spLocks noChangeArrowheads="1"/>
            </p:cNvSpPr>
            <p:nvPr/>
          </p:nvSpPr>
          <p:spPr bwMode="auto">
            <a:xfrm>
              <a:off x="214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43" name="Oval 35"/>
            <p:cNvSpPr>
              <a:spLocks noChangeArrowheads="1"/>
            </p:cNvSpPr>
            <p:nvPr/>
          </p:nvSpPr>
          <p:spPr bwMode="auto">
            <a:xfrm>
              <a:off x="590" y="86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0</a:t>
              </a:r>
            </a:p>
          </p:txBody>
        </p:sp>
        <p:sp>
          <p:nvSpPr>
            <p:cNvPr id="683044" name="Oval 36"/>
            <p:cNvSpPr>
              <a:spLocks noChangeArrowheads="1"/>
            </p:cNvSpPr>
            <p:nvPr/>
          </p:nvSpPr>
          <p:spPr bwMode="auto">
            <a:xfrm>
              <a:off x="966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45" name="Oval 37"/>
            <p:cNvSpPr>
              <a:spLocks noChangeArrowheads="1"/>
            </p:cNvSpPr>
            <p:nvPr/>
          </p:nvSpPr>
          <p:spPr bwMode="auto">
            <a:xfrm>
              <a:off x="1343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46" name="Oval 38"/>
            <p:cNvSpPr>
              <a:spLocks noChangeArrowheads="1"/>
            </p:cNvSpPr>
            <p:nvPr/>
          </p:nvSpPr>
          <p:spPr bwMode="auto">
            <a:xfrm>
              <a:off x="214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47" name="Oval 39"/>
            <p:cNvSpPr>
              <a:spLocks noChangeArrowheads="1"/>
            </p:cNvSpPr>
            <p:nvPr/>
          </p:nvSpPr>
          <p:spPr bwMode="auto">
            <a:xfrm>
              <a:off x="590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48" name="Oval 40"/>
            <p:cNvSpPr>
              <a:spLocks noChangeArrowheads="1"/>
            </p:cNvSpPr>
            <p:nvPr/>
          </p:nvSpPr>
          <p:spPr bwMode="auto">
            <a:xfrm>
              <a:off x="966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49" name="Oval 41"/>
            <p:cNvSpPr>
              <a:spLocks noChangeArrowheads="1"/>
            </p:cNvSpPr>
            <p:nvPr/>
          </p:nvSpPr>
          <p:spPr bwMode="auto">
            <a:xfrm>
              <a:off x="1343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50" name="Text Box 42"/>
            <p:cNvSpPr txBox="1">
              <a:spLocks noChangeArrowheads="1"/>
            </p:cNvSpPr>
            <p:nvPr/>
          </p:nvSpPr>
          <p:spPr bwMode="auto">
            <a:xfrm>
              <a:off x="233" y="66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3051" name="Text Box 43"/>
            <p:cNvSpPr txBox="1">
              <a:spLocks noChangeArrowheads="1"/>
            </p:cNvSpPr>
            <p:nvPr/>
          </p:nvSpPr>
          <p:spPr bwMode="auto">
            <a:xfrm>
              <a:off x="607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3052" name="Text Box 44"/>
            <p:cNvSpPr txBox="1">
              <a:spLocks noChangeArrowheads="1"/>
            </p:cNvSpPr>
            <p:nvPr/>
          </p:nvSpPr>
          <p:spPr bwMode="auto">
            <a:xfrm>
              <a:off x="985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3053" name="Text Box 45"/>
            <p:cNvSpPr txBox="1">
              <a:spLocks noChangeArrowheads="1"/>
            </p:cNvSpPr>
            <p:nvPr/>
          </p:nvSpPr>
          <p:spPr bwMode="auto">
            <a:xfrm>
              <a:off x="1363" y="66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3054" name="Text Box 46"/>
            <p:cNvSpPr txBox="1">
              <a:spLocks noChangeArrowheads="1"/>
            </p:cNvSpPr>
            <p:nvPr/>
          </p:nvSpPr>
          <p:spPr bwMode="auto">
            <a:xfrm>
              <a:off x="226" y="1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3055" name="Text Box 47"/>
            <p:cNvSpPr txBox="1">
              <a:spLocks noChangeArrowheads="1"/>
            </p:cNvSpPr>
            <p:nvPr/>
          </p:nvSpPr>
          <p:spPr bwMode="auto">
            <a:xfrm>
              <a:off x="593" y="148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3056" name="Text Box 48"/>
            <p:cNvSpPr txBox="1">
              <a:spLocks noChangeArrowheads="1"/>
            </p:cNvSpPr>
            <p:nvPr/>
          </p:nvSpPr>
          <p:spPr bwMode="auto">
            <a:xfrm>
              <a:off x="996" y="1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3057" name="Text Box 49"/>
            <p:cNvSpPr txBox="1">
              <a:spLocks noChangeArrowheads="1"/>
            </p:cNvSpPr>
            <p:nvPr/>
          </p:nvSpPr>
          <p:spPr bwMode="auto">
            <a:xfrm>
              <a:off x="1361" y="148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3058" name="Line 50"/>
            <p:cNvSpPr>
              <a:spLocks noChangeShapeType="1"/>
            </p:cNvSpPr>
            <p:nvPr/>
          </p:nvSpPr>
          <p:spPr bwMode="auto">
            <a:xfrm flipH="1">
              <a:off x="328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59" name="Line 51"/>
            <p:cNvSpPr>
              <a:spLocks noChangeShapeType="1"/>
            </p:cNvSpPr>
            <p:nvPr/>
          </p:nvSpPr>
          <p:spPr bwMode="auto">
            <a:xfrm flipH="1">
              <a:off x="701" y="1093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60" name="Line 52"/>
            <p:cNvSpPr>
              <a:spLocks noChangeShapeType="1"/>
            </p:cNvSpPr>
            <p:nvPr/>
          </p:nvSpPr>
          <p:spPr bwMode="auto">
            <a:xfrm flipH="1">
              <a:off x="1079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61" name="Line 53"/>
            <p:cNvSpPr>
              <a:spLocks noChangeShapeType="1"/>
            </p:cNvSpPr>
            <p:nvPr/>
          </p:nvSpPr>
          <p:spPr bwMode="auto">
            <a:xfrm flipH="1">
              <a:off x="1458" y="108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62" name="Line 54"/>
            <p:cNvSpPr>
              <a:spLocks noChangeShapeType="1"/>
            </p:cNvSpPr>
            <p:nvPr/>
          </p:nvSpPr>
          <p:spPr bwMode="auto">
            <a:xfrm>
              <a:off x="451" y="97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63" name="Line 55"/>
            <p:cNvSpPr>
              <a:spLocks noChangeShapeType="1"/>
            </p:cNvSpPr>
            <p:nvPr/>
          </p:nvSpPr>
          <p:spPr bwMode="auto">
            <a:xfrm>
              <a:off x="835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64" name="Line 56"/>
            <p:cNvSpPr>
              <a:spLocks noChangeShapeType="1"/>
            </p:cNvSpPr>
            <p:nvPr/>
          </p:nvSpPr>
          <p:spPr bwMode="auto">
            <a:xfrm>
              <a:off x="1213" y="97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65" name="Line 57"/>
            <p:cNvSpPr>
              <a:spLocks noChangeShapeType="1"/>
            </p:cNvSpPr>
            <p:nvPr/>
          </p:nvSpPr>
          <p:spPr bwMode="auto">
            <a:xfrm>
              <a:off x="1219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66" name="Line 58"/>
            <p:cNvSpPr>
              <a:spLocks noChangeShapeType="1"/>
            </p:cNvSpPr>
            <p:nvPr/>
          </p:nvSpPr>
          <p:spPr bwMode="auto">
            <a:xfrm flipV="1">
              <a:off x="778" y="1060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67" name="Line 59"/>
            <p:cNvSpPr>
              <a:spLocks noChangeShapeType="1"/>
            </p:cNvSpPr>
            <p:nvPr/>
          </p:nvSpPr>
          <p:spPr bwMode="auto">
            <a:xfrm flipV="1">
              <a:off x="1151" y="104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3068" name="Group 60"/>
          <p:cNvGrpSpPr>
            <a:grpSpLocks/>
          </p:cNvGrpSpPr>
          <p:nvPr/>
        </p:nvGrpSpPr>
        <p:grpSpPr bwMode="auto">
          <a:xfrm>
            <a:off x="5908675" y="4343400"/>
            <a:ext cx="2168525" cy="1674813"/>
            <a:chOff x="2112" y="660"/>
            <a:chExt cx="1366" cy="1055"/>
          </a:xfrm>
        </p:grpSpPr>
        <p:sp>
          <p:nvSpPr>
            <p:cNvPr id="683069" name="Oval 61"/>
            <p:cNvSpPr>
              <a:spLocks noChangeArrowheads="1"/>
            </p:cNvSpPr>
            <p:nvPr/>
          </p:nvSpPr>
          <p:spPr bwMode="auto">
            <a:xfrm>
              <a:off x="2112" y="86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1</a:t>
              </a:r>
            </a:p>
          </p:txBody>
        </p:sp>
        <p:sp>
          <p:nvSpPr>
            <p:cNvPr id="683070" name="Oval 62"/>
            <p:cNvSpPr>
              <a:spLocks noChangeArrowheads="1"/>
            </p:cNvSpPr>
            <p:nvPr/>
          </p:nvSpPr>
          <p:spPr bwMode="auto">
            <a:xfrm>
              <a:off x="2488" y="86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3071" name="Oval 63"/>
            <p:cNvSpPr>
              <a:spLocks noChangeArrowheads="1"/>
            </p:cNvSpPr>
            <p:nvPr/>
          </p:nvSpPr>
          <p:spPr bwMode="auto">
            <a:xfrm>
              <a:off x="2864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72" name="Oval 64"/>
            <p:cNvSpPr>
              <a:spLocks noChangeArrowheads="1"/>
            </p:cNvSpPr>
            <p:nvPr/>
          </p:nvSpPr>
          <p:spPr bwMode="auto">
            <a:xfrm>
              <a:off x="3241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73" name="Oval 65"/>
            <p:cNvSpPr>
              <a:spLocks noChangeArrowheads="1"/>
            </p:cNvSpPr>
            <p:nvPr/>
          </p:nvSpPr>
          <p:spPr bwMode="auto">
            <a:xfrm>
              <a:off x="2112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74" name="Oval 66"/>
            <p:cNvSpPr>
              <a:spLocks noChangeArrowheads="1"/>
            </p:cNvSpPr>
            <p:nvPr/>
          </p:nvSpPr>
          <p:spPr bwMode="auto">
            <a:xfrm>
              <a:off x="2488" y="126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1</a:t>
              </a:r>
            </a:p>
          </p:txBody>
        </p:sp>
        <p:sp>
          <p:nvSpPr>
            <p:cNvPr id="683075" name="Oval 67"/>
            <p:cNvSpPr>
              <a:spLocks noChangeArrowheads="1"/>
            </p:cNvSpPr>
            <p:nvPr/>
          </p:nvSpPr>
          <p:spPr bwMode="auto">
            <a:xfrm>
              <a:off x="2864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76" name="Oval 68"/>
            <p:cNvSpPr>
              <a:spLocks noChangeArrowheads="1"/>
            </p:cNvSpPr>
            <p:nvPr/>
          </p:nvSpPr>
          <p:spPr bwMode="auto">
            <a:xfrm>
              <a:off x="3241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77" name="Text Box 69"/>
            <p:cNvSpPr txBox="1">
              <a:spLocks noChangeArrowheads="1"/>
            </p:cNvSpPr>
            <p:nvPr/>
          </p:nvSpPr>
          <p:spPr bwMode="auto">
            <a:xfrm>
              <a:off x="2131" y="66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3078" name="Text Box 70"/>
            <p:cNvSpPr txBox="1">
              <a:spLocks noChangeArrowheads="1"/>
            </p:cNvSpPr>
            <p:nvPr/>
          </p:nvSpPr>
          <p:spPr bwMode="auto">
            <a:xfrm>
              <a:off x="2505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3079" name="Text Box 71"/>
            <p:cNvSpPr txBox="1">
              <a:spLocks noChangeArrowheads="1"/>
            </p:cNvSpPr>
            <p:nvPr/>
          </p:nvSpPr>
          <p:spPr bwMode="auto">
            <a:xfrm>
              <a:off x="2883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3080" name="Text Box 72"/>
            <p:cNvSpPr txBox="1">
              <a:spLocks noChangeArrowheads="1"/>
            </p:cNvSpPr>
            <p:nvPr/>
          </p:nvSpPr>
          <p:spPr bwMode="auto">
            <a:xfrm>
              <a:off x="3261" y="66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3081" name="Text Box 73"/>
            <p:cNvSpPr txBox="1">
              <a:spLocks noChangeArrowheads="1"/>
            </p:cNvSpPr>
            <p:nvPr/>
          </p:nvSpPr>
          <p:spPr bwMode="auto">
            <a:xfrm>
              <a:off x="2124" y="1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3082" name="Text Box 74"/>
            <p:cNvSpPr txBox="1">
              <a:spLocks noChangeArrowheads="1"/>
            </p:cNvSpPr>
            <p:nvPr/>
          </p:nvSpPr>
          <p:spPr bwMode="auto">
            <a:xfrm>
              <a:off x="2491" y="148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3083" name="Text Box 75"/>
            <p:cNvSpPr txBox="1">
              <a:spLocks noChangeArrowheads="1"/>
            </p:cNvSpPr>
            <p:nvPr/>
          </p:nvSpPr>
          <p:spPr bwMode="auto">
            <a:xfrm>
              <a:off x="2894" y="1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3084" name="Text Box 76"/>
            <p:cNvSpPr txBox="1">
              <a:spLocks noChangeArrowheads="1"/>
            </p:cNvSpPr>
            <p:nvPr/>
          </p:nvSpPr>
          <p:spPr bwMode="auto">
            <a:xfrm>
              <a:off x="3259" y="148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3085" name="Line 77"/>
            <p:cNvSpPr>
              <a:spLocks noChangeShapeType="1"/>
            </p:cNvSpPr>
            <p:nvPr/>
          </p:nvSpPr>
          <p:spPr bwMode="auto">
            <a:xfrm flipH="1">
              <a:off x="2226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86" name="Line 78"/>
            <p:cNvSpPr>
              <a:spLocks noChangeShapeType="1"/>
            </p:cNvSpPr>
            <p:nvPr/>
          </p:nvSpPr>
          <p:spPr bwMode="auto">
            <a:xfrm flipH="1">
              <a:off x="2599" y="1093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87" name="Line 79"/>
            <p:cNvSpPr>
              <a:spLocks noChangeShapeType="1"/>
            </p:cNvSpPr>
            <p:nvPr/>
          </p:nvSpPr>
          <p:spPr bwMode="auto">
            <a:xfrm flipH="1">
              <a:off x="2977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88" name="Line 80"/>
            <p:cNvSpPr>
              <a:spLocks noChangeShapeType="1"/>
            </p:cNvSpPr>
            <p:nvPr/>
          </p:nvSpPr>
          <p:spPr bwMode="auto">
            <a:xfrm flipH="1">
              <a:off x="3356" y="108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89" name="Line 81"/>
            <p:cNvSpPr>
              <a:spLocks noChangeShapeType="1"/>
            </p:cNvSpPr>
            <p:nvPr/>
          </p:nvSpPr>
          <p:spPr bwMode="auto">
            <a:xfrm>
              <a:off x="2349" y="975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90" name="Line 82"/>
            <p:cNvSpPr>
              <a:spLocks noChangeShapeType="1"/>
            </p:cNvSpPr>
            <p:nvPr/>
          </p:nvSpPr>
          <p:spPr bwMode="auto">
            <a:xfrm>
              <a:off x="2733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91" name="Line 83"/>
            <p:cNvSpPr>
              <a:spLocks noChangeShapeType="1"/>
            </p:cNvSpPr>
            <p:nvPr/>
          </p:nvSpPr>
          <p:spPr bwMode="auto">
            <a:xfrm>
              <a:off x="3111" y="97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92" name="Line 84"/>
            <p:cNvSpPr>
              <a:spLocks noChangeShapeType="1"/>
            </p:cNvSpPr>
            <p:nvPr/>
          </p:nvSpPr>
          <p:spPr bwMode="auto">
            <a:xfrm>
              <a:off x="3117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93" name="Line 85"/>
            <p:cNvSpPr>
              <a:spLocks noChangeShapeType="1"/>
            </p:cNvSpPr>
            <p:nvPr/>
          </p:nvSpPr>
          <p:spPr bwMode="auto">
            <a:xfrm flipV="1">
              <a:off x="2676" y="1060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94" name="Line 86"/>
            <p:cNvSpPr>
              <a:spLocks noChangeShapeType="1"/>
            </p:cNvSpPr>
            <p:nvPr/>
          </p:nvSpPr>
          <p:spPr bwMode="auto">
            <a:xfrm flipV="1">
              <a:off x="3049" y="104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3095" name="Text Box 87"/>
          <p:cNvSpPr txBox="1">
            <a:spLocks noChangeArrowheads="1"/>
          </p:cNvSpPr>
          <p:nvPr/>
        </p:nvSpPr>
        <p:spPr bwMode="auto">
          <a:xfrm>
            <a:off x="8229600" y="4953000"/>
            <a:ext cx="85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w, r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A66AE9FC-2183-48B6-9C4F-C68B682B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66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5204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39" grpId="0"/>
      <p:bldP spid="68309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ChangeArrowheads="1"/>
          </p:cNvSpPr>
          <p:nvPr/>
        </p:nvSpPr>
        <p:spPr bwMode="auto">
          <a:xfrm>
            <a:off x="3335338" y="6373813"/>
            <a:ext cx="2428875" cy="3317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itchFamily="34" charset="0"/>
              </a:rPr>
              <a:t>Example</a:t>
            </a:r>
          </a:p>
        </p:txBody>
      </p:sp>
      <p:grpSp>
        <p:nvGrpSpPr>
          <p:cNvPr id="684036" name="Group 4"/>
          <p:cNvGrpSpPr>
            <a:grpSpLocks/>
          </p:cNvGrpSpPr>
          <p:nvPr/>
        </p:nvGrpSpPr>
        <p:grpSpPr bwMode="auto">
          <a:xfrm>
            <a:off x="3352800" y="1047750"/>
            <a:ext cx="2168525" cy="1674813"/>
            <a:chOff x="2112" y="660"/>
            <a:chExt cx="1366" cy="1055"/>
          </a:xfrm>
        </p:grpSpPr>
        <p:sp>
          <p:nvSpPr>
            <p:cNvPr id="684037" name="Oval 5"/>
            <p:cNvSpPr>
              <a:spLocks noChangeArrowheads="1"/>
            </p:cNvSpPr>
            <p:nvPr/>
          </p:nvSpPr>
          <p:spPr bwMode="auto">
            <a:xfrm>
              <a:off x="2112" y="86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1</a:t>
              </a:r>
            </a:p>
          </p:txBody>
        </p:sp>
        <p:sp>
          <p:nvSpPr>
            <p:cNvPr id="684038" name="Oval 6"/>
            <p:cNvSpPr>
              <a:spLocks noChangeArrowheads="1"/>
            </p:cNvSpPr>
            <p:nvPr/>
          </p:nvSpPr>
          <p:spPr bwMode="auto">
            <a:xfrm>
              <a:off x="2488" y="86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4039" name="Oval 7"/>
            <p:cNvSpPr>
              <a:spLocks noChangeArrowheads="1"/>
            </p:cNvSpPr>
            <p:nvPr/>
          </p:nvSpPr>
          <p:spPr bwMode="auto">
            <a:xfrm>
              <a:off x="2864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40" name="Oval 8"/>
            <p:cNvSpPr>
              <a:spLocks noChangeArrowheads="1"/>
            </p:cNvSpPr>
            <p:nvPr/>
          </p:nvSpPr>
          <p:spPr bwMode="auto">
            <a:xfrm>
              <a:off x="3241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41" name="Oval 9"/>
            <p:cNvSpPr>
              <a:spLocks noChangeArrowheads="1"/>
            </p:cNvSpPr>
            <p:nvPr/>
          </p:nvSpPr>
          <p:spPr bwMode="auto">
            <a:xfrm>
              <a:off x="2112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42" name="Oval 10"/>
            <p:cNvSpPr>
              <a:spLocks noChangeArrowheads="1"/>
            </p:cNvSpPr>
            <p:nvPr/>
          </p:nvSpPr>
          <p:spPr bwMode="auto">
            <a:xfrm>
              <a:off x="2488" y="126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1</a:t>
              </a:r>
            </a:p>
          </p:txBody>
        </p:sp>
        <p:sp>
          <p:nvSpPr>
            <p:cNvPr id="684043" name="Oval 11"/>
            <p:cNvSpPr>
              <a:spLocks noChangeArrowheads="1"/>
            </p:cNvSpPr>
            <p:nvPr/>
          </p:nvSpPr>
          <p:spPr bwMode="auto">
            <a:xfrm>
              <a:off x="2864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44" name="Oval 12"/>
            <p:cNvSpPr>
              <a:spLocks noChangeArrowheads="1"/>
            </p:cNvSpPr>
            <p:nvPr/>
          </p:nvSpPr>
          <p:spPr bwMode="auto">
            <a:xfrm>
              <a:off x="3241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45" name="Text Box 13"/>
            <p:cNvSpPr txBox="1">
              <a:spLocks noChangeArrowheads="1"/>
            </p:cNvSpPr>
            <p:nvPr/>
          </p:nvSpPr>
          <p:spPr bwMode="auto">
            <a:xfrm>
              <a:off x="2131" y="66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4046" name="Text Box 14"/>
            <p:cNvSpPr txBox="1">
              <a:spLocks noChangeArrowheads="1"/>
            </p:cNvSpPr>
            <p:nvPr/>
          </p:nvSpPr>
          <p:spPr bwMode="auto">
            <a:xfrm>
              <a:off x="2505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4047" name="Text Box 15"/>
            <p:cNvSpPr txBox="1">
              <a:spLocks noChangeArrowheads="1"/>
            </p:cNvSpPr>
            <p:nvPr/>
          </p:nvSpPr>
          <p:spPr bwMode="auto">
            <a:xfrm>
              <a:off x="2883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4048" name="Text Box 16"/>
            <p:cNvSpPr txBox="1">
              <a:spLocks noChangeArrowheads="1"/>
            </p:cNvSpPr>
            <p:nvPr/>
          </p:nvSpPr>
          <p:spPr bwMode="auto">
            <a:xfrm>
              <a:off x="3261" y="66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4049" name="Text Box 17"/>
            <p:cNvSpPr txBox="1">
              <a:spLocks noChangeArrowheads="1"/>
            </p:cNvSpPr>
            <p:nvPr/>
          </p:nvSpPr>
          <p:spPr bwMode="auto">
            <a:xfrm>
              <a:off x="2124" y="1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4050" name="Text Box 18"/>
            <p:cNvSpPr txBox="1">
              <a:spLocks noChangeArrowheads="1"/>
            </p:cNvSpPr>
            <p:nvPr/>
          </p:nvSpPr>
          <p:spPr bwMode="auto">
            <a:xfrm>
              <a:off x="2491" y="148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4051" name="Text Box 19"/>
            <p:cNvSpPr txBox="1">
              <a:spLocks noChangeArrowheads="1"/>
            </p:cNvSpPr>
            <p:nvPr/>
          </p:nvSpPr>
          <p:spPr bwMode="auto">
            <a:xfrm>
              <a:off x="2894" y="1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4052" name="Text Box 20"/>
            <p:cNvSpPr txBox="1">
              <a:spLocks noChangeArrowheads="1"/>
            </p:cNvSpPr>
            <p:nvPr/>
          </p:nvSpPr>
          <p:spPr bwMode="auto">
            <a:xfrm>
              <a:off x="3259" y="148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4053" name="Line 21"/>
            <p:cNvSpPr>
              <a:spLocks noChangeShapeType="1"/>
            </p:cNvSpPr>
            <p:nvPr/>
          </p:nvSpPr>
          <p:spPr bwMode="auto">
            <a:xfrm flipH="1">
              <a:off x="2226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54" name="Line 22"/>
            <p:cNvSpPr>
              <a:spLocks noChangeShapeType="1"/>
            </p:cNvSpPr>
            <p:nvPr/>
          </p:nvSpPr>
          <p:spPr bwMode="auto">
            <a:xfrm flipH="1">
              <a:off x="2599" y="1093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55" name="Line 23"/>
            <p:cNvSpPr>
              <a:spLocks noChangeShapeType="1"/>
            </p:cNvSpPr>
            <p:nvPr/>
          </p:nvSpPr>
          <p:spPr bwMode="auto">
            <a:xfrm flipH="1">
              <a:off x="2977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56" name="Line 24"/>
            <p:cNvSpPr>
              <a:spLocks noChangeShapeType="1"/>
            </p:cNvSpPr>
            <p:nvPr/>
          </p:nvSpPr>
          <p:spPr bwMode="auto">
            <a:xfrm flipH="1">
              <a:off x="3356" y="108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57" name="Line 25"/>
            <p:cNvSpPr>
              <a:spLocks noChangeShapeType="1"/>
            </p:cNvSpPr>
            <p:nvPr/>
          </p:nvSpPr>
          <p:spPr bwMode="auto">
            <a:xfrm>
              <a:off x="2349" y="975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58" name="Line 26"/>
            <p:cNvSpPr>
              <a:spLocks noChangeShapeType="1"/>
            </p:cNvSpPr>
            <p:nvPr/>
          </p:nvSpPr>
          <p:spPr bwMode="auto">
            <a:xfrm>
              <a:off x="2733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59" name="Line 27"/>
            <p:cNvSpPr>
              <a:spLocks noChangeShapeType="1"/>
            </p:cNvSpPr>
            <p:nvPr/>
          </p:nvSpPr>
          <p:spPr bwMode="auto">
            <a:xfrm>
              <a:off x="3111" y="97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60" name="Line 28"/>
            <p:cNvSpPr>
              <a:spLocks noChangeShapeType="1"/>
            </p:cNvSpPr>
            <p:nvPr/>
          </p:nvSpPr>
          <p:spPr bwMode="auto">
            <a:xfrm>
              <a:off x="3117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61" name="Line 29"/>
            <p:cNvSpPr>
              <a:spLocks noChangeShapeType="1"/>
            </p:cNvSpPr>
            <p:nvPr/>
          </p:nvSpPr>
          <p:spPr bwMode="auto">
            <a:xfrm flipV="1">
              <a:off x="2676" y="1060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62" name="Line 30"/>
            <p:cNvSpPr>
              <a:spLocks noChangeShapeType="1"/>
            </p:cNvSpPr>
            <p:nvPr/>
          </p:nvSpPr>
          <p:spPr bwMode="auto">
            <a:xfrm flipV="1">
              <a:off x="3049" y="104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4063" name="Text Box 31"/>
          <p:cNvSpPr txBox="1">
            <a:spLocks noChangeArrowheads="1"/>
          </p:cNvSpPr>
          <p:nvPr/>
        </p:nvSpPr>
        <p:spPr bwMode="auto">
          <a:xfrm>
            <a:off x="339725" y="2589213"/>
            <a:ext cx="60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s</a:t>
            </a:r>
          </a:p>
        </p:txBody>
      </p:sp>
      <p:grpSp>
        <p:nvGrpSpPr>
          <p:cNvPr id="684064" name="Group 32"/>
          <p:cNvGrpSpPr>
            <a:grpSpLocks/>
          </p:cNvGrpSpPr>
          <p:nvPr/>
        </p:nvGrpSpPr>
        <p:grpSpPr bwMode="auto">
          <a:xfrm>
            <a:off x="339725" y="1047750"/>
            <a:ext cx="2168525" cy="1674813"/>
            <a:chOff x="214" y="660"/>
            <a:chExt cx="1366" cy="1055"/>
          </a:xfrm>
        </p:grpSpPr>
        <p:sp>
          <p:nvSpPr>
            <p:cNvPr id="684065" name="Oval 33"/>
            <p:cNvSpPr>
              <a:spLocks noChangeArrowheads="1"/>
            </p:cNvSpPr>
            <p:nvPr/>
          </p:nvSpPr>
          <p:spPr bwMode="auto">
            <a:xfrm>
              <a:off x="214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66" name="Oval 34"/>
            <p:cNvSpPr>
              <a:spLocks noChangeArrowheads="1"/>
            </p:cNvSpPr>
            <p:nvPr/>
          </p:nvSpPr>
          <p:spPr bwMode="auto">
            <a:xfrm>
              <a:off x="590" y="86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0</a:t>
              </a:r>
            </a:p>
          </p:txBody>
        </p:sp>
        <p:sp>
          <p:nvSpPr>
            <p:cNvPr id="684067" name="Oval 35"/>
            <p:cNvSpPr>
              <a:spLocks noChangeArrowheads="1"/>
            </p:cNvSpPr>
            <p:nvPr/>
          </p:nvSpPr>
          <p:spPr bwMode="auto">
            <a:xfrm>
              <a:off x="966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68" name="Oval 36"/>
            <p:cNvSpPr>
              <a:spLocks noChangeArrowheads="1"/>
            </p:cNvSpPr>
            <p:nvPr/>
          </p:nvSpPr>
          <p:spPr bwMode="auto">
            <a:xfrm>
              <a:off x="1343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69" name="Oval 37"/>
            <p:cNvSpPr>
              <a:spLocks noChangeArrowheads="1"/>
            </p:cNvSpPr>
            <p:nvPr/>
          </p:nvSpPr>
          <p:spPr bwMode="auto">
            <a:xfrm>
              <a:off x="214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70" name="Oval 38"/>
            <p:cNvSpPr>
              <a:spLocks noChangeArrowheads="1"/>
            </p:cNvSpPr>
            <p:nvPr/>
          </p:nvSpPr>
          <p:spPr bwMode="auto">
            <a:xfrm>
              <a:off x="590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71" name="Oval 39"/>
            <p:cNvSpPr>
              <a:spLocks noChangeArrowheads="1"/>
            </p:cNvSpPr>
            <p:nvPr/>
          </p:nvSpPr>
          <p:spPr bwMode="auto">
            <a:xfrm>
              <a:off x="966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72" name="Oval 40"/>
            <p:cNvSpPr>
              <a:spLocks noChangeArrowheads="1"/>
            </p:cNvSpPr>
            <p:nvPr/>
          </p:nvSpPr>
          <p:spPr bwMode="auto">
            <a:xfrm>
              <a:off x="1343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73" name="Text Box 41"/>
            <p:cNvSpPr txBox="1">
              <a:spLocks noChangeArrowheads="1"/>
            </p:cNvSpPr>
            <p:nvPr/>
          </p:nvSpPr>
          <p:spPr bwMode="auto">
            <a:xfrm>
              <a:off x="233" y="66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4074" name="Text Box 42"/>
            <p:cNvSpPr txBox="1">
              <a:spLocks noChangeArrowheads="1"/>
            </p:cNvSpPr>
            <p:nvPr/>
          </p:nvSpPr>
          <p:spPr bwMode="auto">
            <a:xfrm>
              <a:off x="607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4075" name="Text Box 43"/>
            <p:cNvSpPr txBox="1">
              <a:spLocks noChangeArrowheads="1"/>
            </p:cNvSpPr>
            <p:nvPr/>
          </p:nvSpPr>
          <p:spPr bwMode="auto">
            <a:xfrm>
              <a:off x="985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4076" name="Text Box 44"/>
            <p:cNvSpPr txBox="1">
              <a:spLocks noChangeArrowheads="1"/>
            </p:cNvSpPr>
            <p:nvPr/>
          </p:nvSpPr>
          <p:spPr bwMode="auto">
            <a:xfrm>
              <a:off x="1363" y="66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4077" name="Text Box 45"/>
            <p:cNvSpPr txBox="1">
              <a:spLocks noChangeArrowheads="1"/>
            </p:cNvSpPr>
            <p:nvPr/>
          </p:nvSpPr>
          <p:spPr bwMode="auto">
            <a:xfrm>
              <a:off x="226" y="1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4078" name="Text Box 46"/>
            <p:cNvSpPr txBox="1">
              <a:spLocks noChangeArrowheads="1"/>
            </p:cNvSpPr>
            <p:nvPr/>
          </p:nvSpPr>
          <p:spPr bwMode="auto">
            <a:xfrm>
              <a:off x="593" y="148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4079" name="Text Box 47"/>
            <p:cNvSpPr txBox="1">
              <a:spLocks noChangeArrowheads="1"/>
            </p:cNvSpPr>
            <p:nvPr/>
          </p:nvSpPr>
          <p:spPr bwMode="auto">
            <a:xfrm>
              <a:off x="996" y="1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4080" name="Text Box 48"/>
            <p:cNvSpPr txBox="1">
              <a:spLocks noChangeArrowheads="1"/>
            </p:cNvSpPr>
            <p:nvPr/>
          </p:nvSpPr>
          <p:spPr bwMode="auto">
            <a:xfrm>
              <a:off x="1361" y="148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4081" name="Line 49"/>
            <p:cNvSpPr>
              <a:spLocks noChangeShapeType="1"/>
            </p:cNvSpPr>
            <p:nvPr/>
          </p:nvSpPr>
          <p:spPr bwMode="auto">
            <a:xfrm flipH="1">
              <a:off x="328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82" name="Line 50"/>
            <p:cNvSpPr>
              <a:spLocks noChangeShapeType="1"/>
            </p:cNvSpPr>
            <p:nvPr/>
          </p:nvSpPr>
          <p:spPr bwMode="auto">
            <a:xfrm flipH="1">
              <a:off x="701" y="1093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83" name="Line 51"/>
            <p:cNvSpPr>
              <a:spLocks noChangeShapeType="1"/>
            </p:cNvSpPr>
            <p:nvPr/>
          </p:nvSpPr>
          <p:spPr bwMode="auto">
            <a:xfrm flipH="1">
              <a:off x="1079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84" name="Line 52"/>
            <p:cNvSpPr>
              <a:spLocks noChangeShapeType="1"/>
            </p:cNvSpPr>
            <p:nvPr/>
          </p:nvSpPr>
          <p:spPr bwMode="auto">
            <a:xfrm flipH="1">
              <a:off x="1458" y="108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85" name="Line 53"/>
            <p:cNvSpPr>
              <a:spLocks noChangeShapeType="1"/>
            </p:cNvSpPr>
            <p:nvPr/>
          </p:nvSpPr>
          <p:spPr bwMode="auto">
            <a:xfrm>
              <a:off x="451" y="97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86" name="Line 54"/>
            <p:cNvSpPr>
              <a:spLocks noChangeShapeType="1"/>
            </p:cNvSpPr>
            <p:nvPr/>
          </p:nvSpPr>
          <p:spPr bwMode="auto">
            <a:xfrm>
              <a:off x="835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87" name="Line 55"/>
            <p:cNvSpPr>
              <a:spLocks noChangeShapeType="1"/>
            </p:cNvSpPr>
            <p:nvPr/>
          </p:nvSpPr>
          <p:spPr bwMode="auto">
            <a:xfrm>
              <a:off x="1213" y="97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88" name="Line 56"/>
            <p:cNvSpPr>
              <a:spLocks noChangeShapeType="1"/>
            </p:cNvSpPr>
            <p:nvPr/>
          </p:nvSpPr>
          <p:spPr bwMode="auto">
            <a:xfrm>
              <a:off x="1219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89" name="Line 57"/>
            <p:cNvSpPr>
              <a:spLocks noChangeShapeType="1"/>
            </p:cNvSpPr>
            <p:nvPr/>
          </p:nvSpPr>
          <p:spPr bwMode="auto">
            <a:xfrm flipV="1">
              <a:off x="778" y="1060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90" name="Line 58"/>
            <p:cNvSpPr>
              <a:spLocks noChangeShapeType="1"/>
            </p:cNvSpPr>
            <p:nvPr/>
          </p:nvSpPr>
          <p:spPr bwMode="auto">
            <a:xfrm flipV="1">
              <a:off x="1151" y="104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4091" name="Text Box 59"/>
          <p:cNvSpPr txBox="1">
            <a:spLocks noChangeArrowheads="1"/>
          </p:cNvSpPr>
          <p:nvPr/>
        </p:nvSpPr>
        <p:spPr bwMode="auto">
          <a:xfrm>
            <a:off x="3352800" y="2589213"/>
            <a:ext cx="857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w, r</a:t>
            </a:r>
          </a:p>
        </p:txBody>
      </p:sp>
      <p:grpSp>
        <p:nvGrpSpPr>
          <p:cNvPr id="684092" name="Group 60"/>
          <p:cNvGrpSpPr>
            <a:grpSpLocks/>
          </p:cNvGrpSpPr>
          <p:nvPr/>
        </p:nvGrpSpPr>
        <p:grpSpPr bwMode="auto">
          <a:xfrm>
            <a:off x="6259513" y="1047750"/>
            <a:ext cx="2168525" cy="1674813"/>
            <a:chOff x="3943" y="660"/>
            <a:chExt cx="1366" cy="1055"/>
          </a:xfrm>
        </p:grpSpPr>
        <p:sp>
          <p:nvSpPr>
            <p:cNvPr id="684093" name="Text Box 61"/>
            <p:cNvSpPr txBox="1">
              <a:spLocks noChangeArrowheads="1"/>
            </p:cNvSpPr>
            <p:nvPr/>
          </p:nvSpPr>
          <p:spPr bwMode="auto">
            <a:xfrm>
              <a:off x="3955" y="1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4094" name="Text Box 62"/>
            <p:cNvSpPr txBox="1">
              <a:spLocks noChangeArrowheads="1"/>
            </p:cNvSpPr>
            <p:nvPr/>
          </p:nvSpPr>
          <p:spPr bwMode="auto">
            <a:xfrm>
              <a:off x="4322" y="148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4095" name="Text Box 63"/>
            <p:cNvSpPr txBox="1">
              <a:spLocks noChangeArrowheads="1"/>
            </p:cNvSpPr>
            <p:nvPr/>
          </p:nvSpPr>
          <p:spPr bwMode="auto">
            <a:xfrm>
              <a:off x="4725" y="1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4096" name="Text Box 64"/>
            <p:cNvSpPr txBox="1">
              <a:spLocks noChangeArrowheads="1"/>
            </p:cNvSpPr>
            <p:nvPr/>
          </p:nvSpPr>
          <p:spPr bwMode="auto">
            <a:xfrm>
              <a:off x="5090" y="148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4097" name="Oval 65"/>
            <p:cNvSpPr>
              <a:spLocks noChangeArrowheads="1"/>
            </p:cNvSpPr>
            <p:nvPr/>
          </p:nvSpPr>
          <p:spPr bwMode="auto">
            <a:xfrm>
              <a:off x="3943" y="86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1</a:t>
              </a:r>
            </a:p>
          </p:txBody>
        </p:sp>
        <p:sp>
          <p:nvSpPr>
            <p:cNvPr id="684098" name="Oval 66"/>
            <p:cNvSpPr>
              <a:spLocks noChangeArrowheads="1"/>
            </p:cNvSpPr>
            <p:nvPr/>
          </p:nvSpPr>
          <p:spPr bwMode="auto">
            <a:xfrm>
              <a:off x="4319" y="86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4099" name="Oval 67"/>
            <p:cNvSpPr>
              <a:spLocks noChangeArrowheads="1"/>
            </p:cNvSpPr>
            <p:nvPr/>
          </p:nvSpPr>
          <p:spPr bwMode="auto">
            <a:xfrm>
              <a:off x="4695" y="86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684100" name="Oval 68"/>
            <p:cNvSpPr>
              <a:spLocks noChangeArrowheads="1"/>
            </p:cNvSpPr>
            <p:nvPr/>
          </p:nvSpPr>
          <p:spPr bwMode="auto">
            <a:xfrm>
              <a:off x="5072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101" name="Oval 69"/>
            <p:cNvSpPr>
              <a:spLocks noChangeArrowheads="1"/>
            </p:cNvSpPr>
            <p:nvPr/>
          </p:nvSpPr>
          <p:spPr bwMode="auto">
            <a:xfrm>
              <a:off x="3943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102" name="Oval 70"/>
            <p:cNvSpPr>
              <a:spLocks noChangeArrowheads="1"/>
            </p:cNvSpPr>
            <p:nvPr/>
          </p:nvSpPr>
          <p:spPr bwMode="auto">
            <a:xfrm>
              <a:off x="4319" y="1261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103" name="Oval 71"/>
            <p:cNvSpPr>
              <a:spLocks noChangeArrowheads="1"/>
            </p:cNvSpPr>
            <p:nvPr/>
          </p:nvSpPr>
          <p:spPr bwMode="auto">
            <a:xfrm>
              <a:off x="4695" y="126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684104" name="Oval 72"/>
            <p:cNvSpPr>
              <a:spLocks noChangeArrowheads="1"/>
            </p:cNvSpPr>
            <p:nvPr/>
          </p:nvSpPr>
          <p:spPr bwMode="auto">
            <a:xfrm>
              <a:off x="5072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105" name="Text Box 73"/>
            <p:cNvSpPr txBox="1">
              <a:spLocks noChangeArrowheads="1"/>
            </p:cNvSpPr>
            <p:nvPr/>
          </p:nvSpPr>
          <p:spPr bwMode="auto">
            <a:xfrm>
              <a:off x="3962" y="66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4106" name="Text Box 74"/>
            <p:cNvSpPr txBox="1">
              <a:spLocks noChangeArrowheads="1"/>
            </p:cNvSpPr>
            <p:nvPr/>
          </p:nvSpPr>
          <p:spPr bwMode="auto">
            <a:xfrm>
              <a:off x="4336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4107" name="Text Box 75"/>
            <p:cNvSpPr txBox="1">
              <a:spLocks noChangeArrowheads="1"/>
            </p:cNvSpPr>
            <p:nvPr/>
          </p:nvSpPr>
          <p:spPr bwMode="auto">
            <a:xfrm>
              <a:off x="4714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4108" name="Text Box 76"/>
            <p:cNvSpPr txBox="1">
              <a:spLocks noChangeArrowheads="1"/>
            </p:cNvSpPr>
            <p:nvPr/>
          </p:nvSpPr>
          <p:spPr bwMode="auto">
            <a:xfrm>
              <a:off x="5092" y="66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4109" name="Line 77"/>
            <p:cNvSpPr>
              <a:spLocks noChangeShapeType="1"/>
            </p:cNvSpPr>
            <p:nvPr/>
          </p:nvSpPr>
          <p:spPr bwMode="auto">
            <a:xfrm flipH="1">
              <a:off x="4057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10" name="Line 78"/>
            <p:cNvSpPr>
              <a:spLocks noChangeShapeType="1"/>
            </p:cNvSpPr>
            <p:nvPr/>
          </p:nvSpPr>
          <p:spPr bwMode="auto">
            <a:xfrm flipH="1">
              <a:off x="4430" y="1093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11" name="Line 79"/>
            <p:cNvSpPr>
              <a:spLocks noChangeShapeType="1"/>
            </p:cNvSpPr>
            <p:nvPr/>
          </p:nvSpPr>
          <p:spPr bwMode="auto">
            <a:xfrm flipH="1">
              <a:off x="4808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12" name="Line 80"/>
            <p:cNvSpPr>
              <a:spLocks noChangeShapeType="1"/>
            </p:cNvSpPr>
            <p:nvPr/>
          </p:nvSpPr>
          <p:spPr bwMode="auto">
            <a:xfrm flipH="1">
              <a:off x="5187" y="108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13" name="Line 81"/>
            <p:cNvSpPr>
              <a:spLocks noChangeShapeType="1"/>
            </p:cNvSpPr>
            <p:nvPr/>
          </p:nvSpPr>
          <p:spPr bwMode="auto">
            <a:xfrm>
              <a:off x="4180" y="975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14" name="Line 82"/>
            <p:cNvSpPr>
              <a:spLocks noChangeShapeType="1"/>
            </p:cNvSpPr>
            <p:nvPr/>
          </p:nvSpPr>
          <p:spPr bwMode="auto">
            <a:xfrm>
              <a:off x="4564" y="1376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15" name="Line 83"/>
            <p:cNvSpPr>
              <a:spLocks noChangeShapeType="1"/>
            </p:cNvSpPr>
            <p:nvPr/>
          </p:nvSpPr>
          <p:spPr bwMode="auto">
            <a:xfrm>
              <a:off x="4942" y="97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16" name="Line 84"/>
            <p:cNvSpPr>
              <a:spLocks noChangeShapeType="1"/>
            </p:cNvSpPr>
            <p:nvPr/>
          </p:nvSpPr>
          <p:spPr bwMode="auto">
            <a:xfrm>
              <a:off x="4948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17" name="Line 85"/>
            <p:cNvSpPr>
              <a:spLocks noChangeShapeType="1"/>
            </p:cNvSpPr>
            <p:nvPr/>
          </p:nvSpPr>
          <p:spPr bwMode="auto">
            <a:xfrm flipV="1">
              <a:off x="4507" y="1060"/>
              <a:ext cx="220" cy="2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18" name="Line 86"/>
            <p:cNvSpPr>
              <a:spLocks noChangeShapeType="1"/>
            </p:cNvSpPr>
            <p:nvPr/>
          </p:nvSpPr>
          <p:spPr bwMode="auto">
            <a:xfrm flipV="1">
              <a:off x="4880" y="104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4119" name="Text Box 87"/>
          <p:cNvSpPr txBox="1">
            <a:spLocks noChangeArrowheads="1"/>
          </p:cNvSpPr>
          <p:nvPr/>
        </p:nvSpPr>
        <p:spPr bwMode="auto">
          <a:xfrm>
            <a:off x="6348413" y="2589213"/>
            <a:ext cx="996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r, t, x</a:t>
            </a:r>
          </a:p>
        </p:txBody>
      </p:sp>
      <p:grpSp>
        <p:nvGrpSpPr>
          <p:cNvPr id="684120" name="Group 88"/>
          <p:cNvGrpSpPr>
            <a:grpSpLocks/>
          </p:cNvGrpSpPr>
          <p:nvPr/>
        </p:nvGrpSpPr>
        <p:grpSpPr bwMode="auto">
          <a:xfrm>
            <a:off x="339725" y="2825750"/>
            <a:ext cx="2168525" cy="1674813"/>
            <a:chOff x="214" y="1780"/>
            <a:chExt cx="1366" cy="1055"/>
          </a:xfrm>
        </p:grpSpPr>
        <p:sp>
          <p:nvSpPr>
            <p:cNvPr id="684121" name="Oval 89"/>
            <p:cNvSpPr>
              <a:spLocks noChangeArrowheads="1"/>
            </p:cNvSpPr>
            <p:nvPr/>
          </p:nvSpPr>
          <p:spPr bwMode="auto">
            <a:xfrm>
              <a:off x="214" y="198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122" name="Oval 90"/>
            <p:cNvSpPr>
              <a:spLocks noChangeArrowheads="1"/>
            </p:cNvSpPr>
            <p:nvPr/>
          </p:nvSpPr>
          <p:spPr bwMode="auto">
            <a:xfrm>
              <a:off x="590" y="198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4123" name="Oval 91"/>
            <p:cNvSpPr>
              <a:spLocks noChangeArrowheads="1"/>
            </p:cNvSpPr>
            <p:nvPr/>
          </p:nvSpPr>
          <p:spPr bwMode="auto">
            <a:xfrm>
              <a:off x="966" y="198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684124" name="Oval 92"/>
            <p:cNvSpPr>
              <a:spLocks noChangeArrowheads="1"/>
            </p:cNvSpPr>
            <p:nvPr/>
          </p:nvSpPr>
          <p:spPr bwMode="auto">
            <a:xfrm>
              <a:off x="1343" y="198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125" name="Oval 93"/>
            <p:cNvSpPr>
              <a:spLocks noChangeArrowheads="1"/>
            </p:cNvSpPr>
            <p:nvPr/>
          </p:nvSpPr>
          <p:spPr bwMode="auto">
            <a:xfrm>
              <a:off x="214" y="238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684126" name="Oval 94"/>
            <p:cNvSpPr>
              <a:spLocks noChangeArrowheads="1"/>
            </p:cNvSpPr>
            <p:nvPr/>
          </p:nvSpPr>
          <p:spPr bwMode="auto">
            <a:xfrm>
              <a:off x="590" y="2381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127" name="Oval 95"/>
            <p:cNvSpPr>
              <a:spLocks noChangeArrowheads="1"/>
            </p:cNvSpPr>
            <p:nvPr/>
          </p:nvSpPr>
          <p:spPr bwMode="auto">
            <a:xfrm>
              <a:off x="966" y="238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684128" name="Oval 96"/>
            <p:cNvSpPr>
              <a:spLocks noChangeArrowheads="1"/>
            </p:cNvSpPr>
            <p:nvPr/>
          </p:nvSpPr>
          <p:spPr bwMode="auto">
            <a:xfrm>
              <a:off x="1343" y="238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129" name="Text Box 97"/>
            <p:cNvSpPr txBox="1">
              <a:spLocks noChangeArrowheads="1"/>
            </p:cNvSpPr>
            <p:nvPr/>
          </p:nvSpPr>
          <p:spPr bwMode="auto">
            <a:xfrm>
              <a:off x="233" y="178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4130" name="Text Box 98"/>
            <p:cNvSpPr txBox="1">
              <a:spLocks noChangeArrowheads="1"/>
            </p:cNvSpPr>
            <p:nvPr/>
          </p:nvSpPr>
          <p:spPr bwMode="auto">
            <a:xfrm>
              <a:off x="607" y="178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4131" name="Text Box 99"/>
            <p:cNvSpPr txBox="1">
              <a:spLocks noChangeArrowheads="1"/>
            </p:cNvSpPr>
            <p:nvPr/>
          </p:nvSpPr>
          <p:spPr bwMode="auto">
            <a:xfrm>
              <a:off x="985" y="178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4132" name="Text Box 100"/>
            <p:cNvSpPr txBox="1">
              <a:spLocks noChangeArrowheads="1"/>
            </p:cNvSpPr>
            <p:nvPr/>
          </p:nvSpPr>
          <p:spPr bwMode="auto">
            <a:xfrm>
              <a:off x="1363" y="178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4133" name="Text Box 101"/>
            <p:cNvSpPr txBox="1">
              <a:spLocks noChangeArrowheads="1"/>
            </p:cNvSpPr>
            <p:nvPr/>
          </p:nvSpPr>
          <p:spPr bwMode="auto">
            <a:xfrm>
              <a:off x="226" y="260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4134" name="Text Box 102"/>
            <p:cNvSpPr txBox="1">
              <a:spLocks noChangeArrowheads="1"/>
            </p:cNvSpPr>
            <p:nvPr/>
          </p:nvSpPr>
          <p:spPr bwMode="auto">
            <a:xfrm>
              <a:off x="593" y="260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4135" name="Text Box 103"/>
            <p:cNvSpPr txBox="1">
              <a:spLocks noChangeArrowheads="1"/>
            </p:cNvSpPr>
            <p:nvPr/>
          </p:nvSpPr>
          <p:spPr bwMode="auto">
            <a:xfrm>
              <a:off x="996" y="260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4136" name="Text Box 104"/>
            <p:cNvSpPr txBox="1">
              <a:spLocks noChangeArrowheads="1"/>
            </p:cNvSpPr>
            <p:nvPr/>
          </p:nvSpPr>
          <p:spPr bwMode="auto">
            <a:xfrm>
              <a:off x="1361" y="260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4137" name="Line 105"/>
            <p:cNvSpPr>
              <a:spLocks noChangeShapeType="1"/>
            </p:cNvSpPr>
            <p:nvPr/>
          </p:nvSpPr>
          <p:spPr bwMode="auto">
            <a:xfrm flipH="1">
              <a:off x="328" y="2208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38" name="Line 106"/>
            <p:cNvSpPr>
              <a:spLocks noChangeShapeType="1"/>
            </p:cNvSpPr>
            <p:nvPr/>
          </p:nvSpPr>
          <p:spPr bwMode="auto">
            <a:xfrm flipH="1">
              <a:off x="701" y="2213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39" name="Line 107"/>
            <p:cNvSpPr>
              <a:spLocks noChangeShapeType="1"/>
            </p:cNvSpPr>
            <p:nvPr/>
          </p:nvSpPr>
          <p:spPr bwMode="auto">
            <a:xfrm flipH="1">
              <a:off x="1079" y="220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40" name="Line 108"/>
            <p:cNvSpPr>
              <a:spLocks noChangeShapeType="1"/>
            </p:cNvSpPr>
            <p:nvPr/>
          </p:nvSpPr>
          <p:spPr bwMode="auto">
            <a:xfrm flipH="1">
              <a:off x="1458" y="220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41" name="Line 109"/>
            <p:cNvSpPr>
              <a:spLocks noChangeShapeType="1"/>
            </p:cNvSpPr>
            <p:nvPr/>
          </p:nvSpPr>
          <p:spPr bwMode="auto">
            <a:xfrm>
              <a:off x="451" y="2095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42" name="Line 110"/>
            <p:cNvSpPr>
              <a:spLocks noChangeShapeType="1"/>
            </p:cNvSpPr>
            <p:nvPr/>
          </p:nvSpPr>
          <p:spPr bwMode="auto">
            <a:xfrm>
              <a:off x="835" y="2496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43" name="Line 111"/>
            <p:cNvSpPr>
              <a:spLocks noChangeShapeType="1"/>
            </p:cNvSpPr>
            <p:nvPr/>
          </p:nvSpPr>
          <p:spPr bwMode="auto">
            <a:xfrm>
              <a:off x="1213" y="209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44" name="Line 112"/>
            <p:cNvSpPr>
              <a:spLocks noChangeShapeType="1"/>
            </p:cNvSpPr>
            <p:nvPr/>
          </p:nvSpPr>
          <p:spPr bwMode="auto">
            <a:xfrm>
              <a:off x="1219" y="249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45" name="Line 113"/>
            <p:cNvSpPr>
              <a:spLocks noChangeShapeType="1"/>
            </p:cNvSpPr>
            <p:nvPr/>
          </p:nvSpPr>
          <p:spPr bwMode="auto">
            <a:xfrm flipV="1">
              <a:off x="778" y="2180"/>
              <a:ext cx="220" cy="2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46" name="Line 114"/>
            <p:cNvSpPr>
              <a:spLocks noChangeShapeType="1"/>
            </p:cNvSpPr>
            <p:nvPr/>
          </p:nvSpPr>
          <p:spPr bwMode="auto">
            <a:xfrm flipV="1">
              <a:off x="1151" y="216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4147" name="Text Box 115"/>
          <p:cNvSpPr txBox="1">
            <a:spLocks noChangeArrowheads="1"/>
          </p:cNvSpPr>
          <p:nvPr/>
        </p:nvSpPr>
        <p:spPr bwMode="auto">
          <a:xfrm>
            <a:off x="339725" y="4414838"/>
            <a:ext cx="1035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t, x, v</a:t>
            </a:r>
          </a:p>
        </p:txBody>
      </p:sp>
      <p:grpSp>
        <p:nvGrpSpPr>
          <p:cNvPr id="684148" name="Group 116"/>
          <p:cNvGrpSpPr>
            <a:grpSpLocks/>
          </p:cNvGrpSpPr>
          <p:nvPr/>
        </p:nvGrpSpPr>
        <p:grpSpPr bwMode="auto">
          <a:xfrm>
            <a:off x="3352800" y="2825750"/>
            <a:ext cx="2168525" cy="1674813"/>
            <a:chOff x="2112" y="1780"/>
            <a:chExt cx="1366" cy="1055"/>
          </a:xfrm>
        </p:grpSpPr>
        <p:sp>
          <p:nvSpPr>
            <p:cNvPr id="684149" name="Oval 117"/>
            <p:cNvSpPr>
              <a:spLocks noChangeArrowheads="1"/>
            </p:cNvSpPr>
            <p:nvPr/>
          </p:nvSpPr>
          <p:spPr bwMode="auto">
            <a:xfrm>
              <a:off x="2112" y="198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150" name="Oval 118"/>
            <p:cNvSpPr>
              <a:spLocks noChangeArrowheads="1"/>
            </p:cNvSpPr>
            <p:nvPr/>
          </p:nvSpPr>
          <p:spPr bwMode="auto">
            <a:xfrm>
              <a:off x="2488" y="198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4151" name="Oval 119"/>
            <p:cNvSpPr>
              <a:spLocks noChangeArrowheads="1"/>
            </p:cNvSpPr>
            <p:nvPr/>
          </p:nvSpPr>
          <p:spPr bwMode="auto">
            <a:xfrm>
              <a:off x="2864" y="198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152" name="Oval 120"/>
            <p:cNvSpPr>
              <a:spLocks noChangeArrowheads="1"/>
            </p:cNvSpPr>
            <p:nvPr/>
          </p:nvSpPr>
          <p:spPr bwMode="auto">
            <a:xfrm>
              <a:off x="3241" y="198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3</a:t>
              </a:r>
            </a:p>
          </p:txBody>
        </p:sp>
        <p:sp>
          <p:nvSpPr>
            <p:cNvPr id="684153" name="Oval 121"/>
            <p:cNvSpPr>
              <a:spLocks noChangeArrowheads="1"/>
            </p:cNvSpPr>
            <p:nvPr/>
          </p:nvSpPr>
          <p:spPr bwMode="auto">
            <a:xfrm>
              <a:off x="2112" y="238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684154" name="Oval 122"/>
            <p:cNvSpPr>
              <a:spLocks noChangeArrowheads="1"/>
            </p:cNvSpPr>
            <p:nvPr/>
          </p:nvSpPr>
          <p:spPr bwMode="auto">
            <a:xfrm>
              <a:off x="2488" y="2381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155" name="Oval 123"/>
            <p:cNvSpPr>
              <a:spLocks noChangeArrowheads="1"/>
            </p:cNvSpPr>
            <p:nvPr/>
          </p:nvSpPr>
          <p:spPr bwMode="auto">
            <a:xfrm>
              <a:off x="2864" y="238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684156" name="Oval 124"/>
            <p:cNvSpPr>
              <a:spLocks noChangeArrowheads="1"/>
            </p:cNvSpPr>
            <p:nvPr/>
          </p:nvSpPr>
          <p:spPr bwMode="auto">
            <a:xfrm>
              <a:off x="3241" y="238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157" name="Text Box 125"/>
            <p:cNvSpPr txBox="1">
              <a:spLocks noChangeArrowheads="1"/>
            </p:cNvSpPr>
            <p:nvPr/>
          </p:nvSpPr>
          <p:spPr bwMode="auto">
            <a:xfrm>
              <a:off x="2131" y="178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4158" name="Text Box 126"/>
            <p:cNvSpPr txBox="1">
              <a:spLocks noChangeArrowheads="1"/>
            </p:cNvSpPr>
            <p:nvPr/>
          </p:nvSpPr>
          <p:spPr bwMode="auto">
            <a:xfrm>
              <a:off x="2505" y="178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4159" name="Text Box 127"/>
            <p:cNvSpPr txBox="1">
              <a:spLocks noChangeArrowheads="1"/>
            </p:cNvSpPr>
            <p:nvPr/>
          </p:nvSpPr>
          <p:spPr bwMode="auto">
            <a:xfrm>
              <a:off x="2883" y="178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4160" name="Text Box 128"/>
            <p:cNvSpPr txBox="1">
              <a:spLocks noChangeArrowheads="1"/>
            </p:cNvSpPr>
            <p:nvPr/>
          </p:nvSpPr>
          <p:spPr bwMode="auto">
            <a:xfrm>
              <a:off x="3261" y="178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4161" name="Text Box 129"/>
            <p:cNvSpPr txBox="1">
              <a:spLocks noChangeArrowheads="1"/>
            </p:cNvSpPr>
            <p:nvPr/>
          </p:nvSpPr>
          <p:spPr bwMode="auto">
            <a:xfrm>
              <a:off x="2124" y="260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4162" name="Text Box 130"/>
            <p:cNvSpPr txBox="1">
              <a:spLocks noChangeArrowheads="1"/>
            </p:cNvSpPr>
            <p:nvPr/>
          </p:nvSpPr>
          <p:spPr bwMode="auto">
            <a:xfrm>
              <a:off x="2491" y="260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4163" name="Text Box 131"/>
            <p:cNvSpPr txBox="1">
              <a:spLocks noChangeArrowheads="1"/>
            </p:cNvSpPr>
            <p:nvPr/>
          </p:nvSpPr>
          <p:spPr bwMode="auto">
            <a:xfrm>
              <a:off x="2894" y="260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4164" name="Text Box 132"/>
            <p:cNvSpPr txBox="1">
              <a:spLocks noChangeArrowheads="1"/>
            </p:cNvSpPr>
            <p:nvPr/>
          </p:nvSpPr>
          <p:spPr bwMode="auto">
            <a:xfrm>
              <a:off x="3259" y="260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4165" name="Line 133"/>
            <p:cNvSpPr>
              <a:spLocks noChangeShapeType="1"/>
            </p:cNvSpPr>
            <p:nvPr/>
          </p:nvSpPr>
          <p:spPr bwMode="auto">
            <a:xfrm flipH="1">
              <a:off x="2226" y="2208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66" name="Line 134"/>
            <p:cNvSpPr>
              <a:spLocks noChangeShapeType="1"/>
            </p:cNvSpPr>
            <p:nvPr/>
          </p:nvSpPr>
          <p:spPr bwMode="auto">
            <a:xfrm flipH="1">
              <a:off x="2599" y="2213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67" name="Line 135"/>
            <p:cNvSpPr>
              <a:spLocks noChangeShapeType="1"/>
            </p:cNvSpPr>
            <p:nvPr/>
          </p:nvSpPr>
          <p:spPr bwMode="auto">
            <a:xfrm flipH="1">
              <a:off x="2977" y="220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68" name="Line 136"/>
            <p:cNvSpPr>
              <a:spLocks noChangeShapeType="1"/>
            </p:cNvSpPr>
            <p:nvPr/>
          </p:nvSpPr>
          <p:spPr bwMode="auto">
            <a:xfrm flipH="1">
              <a:off x="3356" y="220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69" name="Line 137"/>
            <p:cNvSpPr>
              <a:spLocks noChangeShapeType="1"/>
            </p:cNvSpPr>
            <p:nvPr/>
          </p:nvSpPr>
          <p:spPr bwMode="auto">
            <a:xfrm>
              <a:off x="2349" y="2095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70" name="Line 138"/>
            <p:cNvSpPr>
              <a:spLocks noChangeShapeType="1"/>
            </p:cNvSpPr>
            <p:nvPr/>
          </p:nvSpPr>
          <p:spPr bwMode="auto">
            <a:xfrm>
              <a:off x="2733" y="2496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71" name="Line 139"/>
            <p:cNvSpPr>
              <a:spLocks noChangeShapeType="1"/>
            </p:cNvSpPr>
            <p:nvPr/>
          </p:nvSpPr>
          <p:spPr bwMode="auto">
            <a:xfrm>
              <a:off x="3111" y="209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72" name="Line 140"/>
            <p:cNvSpPr>
              <a:spLocks noChangeShapeType="1"/>
            </p:cNvSpPr>
            <p:nvPr/>
          </p:nvSpPr>
          <p:spPr bwMode="auto">
            <a:xfrm>
              <a:off x="3117" y="2496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73" name="Line 141"/>
            <p:cNvSpPr>
              <a:spLocks noChangeShapeType="1"/>
            </p:cNvSpPr>
            <p:nvPr/>
          </p:nvSpPr>
          <p:spPr bwMode="auto">
            <a:xfrm flipV="1">
              <a:off x="2676" y="2180"/>
              <a:ext cx="220" cy="2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74" name="Line 142"/>
            <p:cNvSpPr>
              <a:spLocks noChangeShapeType="1"/>
            </p:cNvSpPr>
            <p:nvPr/>
          </p:nvSpPr>
          <p:spPr bwMode="auto">
            <a:xfrm flipV="1">
              <a:off x="3049" y="216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4175" name="Text Box 143"/>
          <p:cNvSpPr txBox="1">
            <a:spLocks noChangeArrowheads="1"/>
          </p:cNvSpPr>
          <p:nvPr/>
        </p:nvSpPr>
        <p:spPr bwMode="auto">
          <a:xfrm>
            <a:off x="3352800" y="4414838"/>
            <a:ext cx="1098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x, v, u</a:t>
            </a:r>
          </a:p>
        </p:txBody>
      </p:sp>
      <p:grpSp>
        <p:nvGrpSpPr>
          <p:cNvPr id="684176" name="Group 144"/>
          <p:cNvGrpSpPr>
            <a:grpSpLocks/>
          </p:cNvGrpSpPr>
          <p:nvPr/>
        </p:nvGrpSpPr>
        <p:grpSpPr bwMode="auto">
          <a:xfrm>
            <a:off x="6319838" y="2825750"/>
            <a:ext cx="2168525" cy="1674813"/>
            <a:chOff x="3981" y="1780"/>
            <a:chExt cx="1366" cy="1055"/>
          </a:xfrm>
        </p:grpSpPr>
        <p:sp>
          <p:nvSpPr>
            <p:cNvPr id="684177" name="Oval 145"/>
            <p:cNvSpPr>
              <a:spLocks noChangeArrowheads="1"/>
            </p:cNvSpPr>
            <p:nvPr/>
          </p:nvSpPr>
          <p:spPr bwMode="auto">
            <a:xfrm>
              <a:off x="3981" y="198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178" name="Oval 146"/>
            <p:cNvSpPr>
              <a:spLocks noChangeArrowheads="1"/>
            </p:cNvSpPr>
            <p:nvPr/>
          </p:nvSpPr>
          <p:spPr bwMode="auto">
            <a:xfrm>
              <a:off x="4357" y="198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4179" name="Oval 147"/>
            <p:cNvSpPr>
              <a:spLocks noChangeArrowheads="1"/>
            </p:cNvSpPr>
            <p:nvPr/>
          </p:nvSpPr>
          <p:spPr bwMode="auto">
            <a:xfrm>
              <a:off x="4733" y="198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180" name="Oval 148"/>
            <p:cNvSpPr>
              <a:spLocks noChangeArrowheads="1"/>
            </p:cNvSpPr>
            <p:nvPr/>
          </p:nvSpPr>
          <p:spPr bwMode="auto">
            <a:xfrm>
              <a:off x="5110" y="198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3</a:t>
              </a:r>
            </a:p>
          </p:txBody>
        </p:sp>
        <p:sp>
          <p:nvSpPr>
            <p:cNvPr id="684181" name="Oval 149"/>
            <p:cNvSpPr>
              <a:spLocks noChangeArrowheads="1"/>
            </p:cNvSpPr>
            <p:nvPr/>
          </p:nvSpPr>
          <p:spPr bwMode="auto">
            <a:xfrm>
              <a:off x="3981" y="238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684182" name="Oval 150"/>
            <p:cNvSpPr>
              <a:spLocks noChangeArrowheads="1"/>
            </p:cNvSpPr>
            <p:nvPr/>
          </p:nvSpPr>
          <p:spPr bwMode="auto">
            <a:xfrm>
              <a:off x="4357" y="2381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183" name="Oval 151"/>
            <p:cNvSpPr>
              <a:spLocks noChangeArrowheads="1"/>
            </p:cNvSpPr>
            <p:nvPr/>
          </p:nvSpPr>
          <p:spPr bwMode="auto">
            <a:xfrm>
              <a:off x="4733" y="2381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184" name="Oval 152"/>
            <p:cNvSpPr>
              <a:spLocks noChangeArrowheads="1"/>
            </p:cNvSpPr>
            <p:nvPr/>
          </p:nvSpPr>
          <p:spPr bwMode="auto">
            <a:xfrm>
              <a:off x="5110" y="238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3</a:t>
              </a:r>
            </a:p>
          </p:txBody>
        </p:sp>
        <p:sp>
          <p:nvSpPr>
            <p:cNvPr id="684185" name="Text Box 153"/>
            <p:cNvSpPr txBox="1">
              <a:spLocks noChangeArrowheads="1"/>
            </p:cNvSpPr>
            <p:nvPr/>
          </p:nvSpPr>
          <p:spPr bwMode="auto">
            <a:xfrm>
              <a:off x="4000" y="178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4186" name="Text Box 154"/>
            <p:cNvSpPr txBox="1">
              <a:spLocks noChangeArrowheads="1"/>
            </p:cNvSpPr>
            <p:nvPr/>
          </p:nvSpPr>
          <p:spPr bwMode="auto">
            <a:xfrm>
              <a:off x="4374" y="178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4187" name="Text Box 155"/>
            <p:cNvSpPr txBox="1">
              <a:spLocks noChangeArrowheads="1"/>
            </p:cNvSpPr>
            <p:nvPr/>
          </p:nvSpPr>
          <p:spPr bwMode="auto">
            <a:xfrm>
              <a:off x="4752" y="178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4188" name="Text Box 156"/>
            <p:cNvSpPr txBox="1">
              <a:spLocks noChangeArrowheads="1"/>
            </p:cNvSpPr>
            <p:nvPr/>
          </p:nvSpPr>
          <p:spPr bwMode="auto">
            <a:xfrm>
              <a:off x="5130" y="178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4189" name="Text Box 157"/>
            <p:cNvSpPr txBox="1">
              <a:spLocks noChangeArrowheads="1"/>
            </p:cNvSpPr>
            <p:nvPr/>
          </p:nvSpPr>
          <p:spPr bwMode="auto">
            <a:xfrm>
              <a:off x="3993" y="260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4190" name="Text Box 158"/>
            <p:cNvSpPr txBox="1">
              <a:spLocks noChangeArrowheads="1"/>
            </p:cNvSpPr>
            <p:nvPr/>
          </p:nvSpPr>
          <p:spPr bwMode="auto">
            <a:xfrm>
              <a:off x="4360" y="260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4191" name="Text Box 159"/>
            <p:cNvSpPr txBox="1">
              <a:spLocks noChangeArrowheads="1"/>
            </p:cNvSpPr>
            <p:nvPr/>
          </p:nvSpPr>
          <p:spPr bwMode="auto">
            <a:xfrm>
              <a:off x="4763" y="260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4192" name="Text Box 160"/>
            <p:cNvSpPr txBox="1">
              <a:spLocks noChangeArrowheads="1"/>
            </p:cNvSpPr>
            <p:nvPr/>
          </p:nvSpPr>
          <p:spPr bwMode="auto">
            <a:xfrm>
              <a:off x="5128" y="260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4193" name="Line 161"/>
            <p:cNvSpPr>
              <a:spLocks noChangeShapeType="1"/>
            </p:cNvSpPr>
            <p:nvPr/>
          </p:nvSpPr>
          <p:spPr bwMode="auto">
            <a:xfrm flipH="1">
              <a:off x="4095" y="2208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94" name="Line 162"/>
            <p:cNvSpPr>
              <a:spLocks noChangeShapeType="1"/>
            </p:cNvSpPr>
            <p:nvPr/>
          </p:nvSpPr>
          <p:spPr bwMode="auto">
            <a:xfrm flipH="1">
              <a:off x="4468" y="2213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95" name="Line 163"/>
            <p:cNvSpPr>
              <a:spLocks noChangeShapeType="1"/>
            </p:cNvSpPr>
            <p:nvPr/>
          </p:nvSpPr>
          <p:spPr bwMode="auto">
            <a:xfrm flipH="1">
              <a:off x="4846" y="220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96" name="Line 164"/>
            <p:cNvSpPr>
              <a:spLocks noChangeShapeType="1"/>
            </p:cNvSpPr>
            <p:nvPr/>
          </p:nvSpPr>
          <p:spPr bwMode="auto">
            <a:xfrm flipH="1">
              <a:off x="5225" y="220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97" name="Line 165"/>
            <p:cNvSpPr>
              <a:spLocks noChangeShapeType="1"/>
            </p:cNvSpPr>
            <p:nvPr/>
          </p:nvSpPr>
          <p:spPr bwMode="auto">
            <a:xfrm>
              <a:off x="4218" y="2095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98" name="Line 166"/>
            <p:cNvSpPr>
              <a:spLocks noChangeShapeType="1"/>
            </p:cNvSpPr>
            <p:nvPr/>
          </p:nvSpPr>
          <p:spPr bwMode="auto">
            <a:xfrm>
              <a:off x="4602" y="2496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99" name="Line 167"/>
            <p:cNvSpPr>
              <a:spLocks noChangeShapeType="1"/>
            </p:cNvSpPr>
            <p:nvPr/>
          </p:nvSpPr>
          <p:spPr bwMode="auto">
            <a:xfrm>
              <a:off x="4980" y="2090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00" name="Line 168"/>
            <p:cNvSpPr>
              <a:spLocks noChangeShapeType="1"/>
            </p:cNvSpPr>
            <p:nvPr/>
          </p:nvSpPr>
          <p:spPr bwMode="auto">
            <a:xfrm>
              <a:off x="4986" y="2496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01" name="Line 169"/>
            <p:cNvSpPr>
              <a:spLocks noChangeShapeType="1"/>
            </p:cNvSpPr>
            <p:nvPr/>
          </p:nvSpPr>
          <p:spPr bwMode="auto">
            <a:xfrm flipV="1">
              <a:off x="4545" y="2180"/>
              <a:ext cx="220" cy="2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02" name="Line 170"/>
            <p:cNvSpPr>
              <a:spLocks noChangeShapeType="1"/>
            </p:cNvSpPr>
            <p:nvPr/>
          </p:nvSpPr>
          <p:spPr bwMode="auto">
            <a:xfrm flipV="1">
              <a:off x="4918" y="216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4203" name="Text Box 171"/>
          <p:cNvSpPr txBox="1">
            <a:spLocks noChangeArrowheads="1"/>
          </p:cNvSpPr>
          <p:nvPr/>
        </p:nvSpPr>
        <p:spPr bwMode="auto">
          <a:xfrm>
            <a:off x="6192838" y="4414838"/>
            <a:ext cx="1098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v, u, y</a:t>
            </a:r>
          </a:p>
        </p:txBody>
      </p:sp>
      <p:grpSp>
        <p:nvGrpSpPr>
          <p:cNvPr id="684204" name="Group 172"/>
          <p:cNvGrpSpPr>
            <a:grpSpLocks/>
          </p:cNvGrpSpPr>
          <p:nvPr/>
        </p:nvGrpSpPr>
        <p:grpSpPr bwMode="auto">
          <a:xfrm>
            <a:off x="339725" y="4711700"/>
            <a:ext cx="2168525" cy="1674813"/>
            <a:chOff x="214" y="2968"/>
            <a:chExt cx="1366" cy="1055"/>
          </a:xfrm>
        </p:grpSpPr>
        <p:sp>
          <p:nvSpPr>
            <p:cNvPr id="684205" name="Oval 173"/>
            <p:cNvSpPr>
              <a:spLocks noChangeArrowheads="1"/>
            </p:cNvSpPr>
            <p:nvPr/>
          </p:nvSpPr>
          <p:spPr bwMode="auto">
            <a:xfrm>
              <a:off x="214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206" name="Oval 174"/>
            <p:cNvSpPr>
              <a:spLocks noChangeArrowheads="1"/>
            </p:cNvSpPr>
            <p:nvPr/>
          </p:nvSpPr>
          <p:spPr bwMode="auto">
            <a:xfrm>
              <a:off x="590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4207" name="Oval 175"/>
            <p:cNvSpPr>
              <a:spLocks noChangeArrowheads="1"/>
            </p:cNvSpPr>
            <p:nvPr/>
          </p:nvSpPr>
          <p:spPr bwMode="auto">
            <a:xfrm>
              <a:off x="966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208" name="Oval 176"/>
            <p:cNvSpPr>
              <a:spLocks noChangeArrowheads="1"/>
            </p:cNvSpPr>
            <p:nvPr/>
          </p:nvSpPr>
          <p:spPr bwMode="auto">
            <a:xfrm>
              <a:off x="1343" y="3173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3</a:t>
              </a:r>
            </a:p>
          </p:txBody>
        </p:sp>
        <p:sp>
          <p:nvSpPr>
            <p:cNvPr id="684209" name="Oval 177"/>
            <p:cNvSpPr>
              <a:spLocks noChangeArrowheads="1"/>
            </p:cNvSpPr>
            <p:nvPr/>
          </p:nvSpPr>
          <p:spPr bwMode="auto">
            <a:xfrm>
              <a:off x="214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210" name="Oval 178"/>
            <p:cNvSpPr>
              <a:spLocks noChangeArrowheads="1"/>
            </p:cNvSpPr>
            <p:nvPr/>
          </p:nvSpPr>
          <p:spPr bwMode="auto">
            <a:xfrm>
              <a:off x="590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211" name="Oval 179"/>
            <p:cNvSpPr>
              <a:spLocks noChangeArrowheads="1"/>
            </p:cNvSpPr>
            <p:nvPr/>
          </p:nvSpPr>
          <p:spPr bwMode="auto">
            <a:xfrm>
              <a:off x="966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212" name="Oval 180"/>
            <p:cNvSpPr>
              <a:spLocks noChangeArrowheads="1"/>
            </p:cNvSpPr>
            <p:nvPr/>
          </p:nvSpPr>
          <p:spPr bwMode="auto">
            <a:xfrm>
              <a:off x="1343" y="3569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3</a:t>
              </a:r>
            </a:p>
          </p:txBody>
        </p:sp>
        <p:sp>
          <p:nvSpPr>
            <p:cNvPr id="684213" name="Text Box 181"/>
            <p:cNvSpPr txBox="1">
              <a:spLocks noChangeArrowheads="1"/>
            </p:cNvSpPr>
            <p:nvPr/>
          </p:nvSpPr>
          <p:spPr bwMode="auto">
            <a:xfrm>
              <a:off x="233" y="2968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4214" name="Text Box 182"/>
            <p:cNvSpPr txBox="1">
              <a:spLocks noChangeArrowheads="1"/>
            </p:cNvSpPr>
            <p:nvPr/>
          </p:nvSpPr>
          <p:spPr bwMode="auto">
            <a:xfrm>
              <a:off x="607" y="2968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4215" name="Text Box 183"/>
            <p:cNvSpPr txBox="1">
              <a:spLocks noChangeArrowheads="1"/>
            </p:cNvSpPr>
            <p:nvPr/>
          </p:nvSpPr>
          <p:spPr bwMode="auto">
            <a:xfrm>
              <a:off x="985" y="2968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4216" name="Text Box 184"/>
            <p:cNvSpPr txBox="1">
              <a:spLocks noChangeArrowheads="1"/>
            </p:cNvSpPr>
            <p:nvPr/>
          </p:nvSpPr>
          <p:spPr bwMode="auto">
            <a:xfrm>
              <a:off x="1363" y="2968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4217" name="Text Box 185"/>
            <p:cNvSpPr txBox="1">
              <a:spLocks noChangeArrowheads="1"/>
            </p:cNvSpPr>
            <p:nvPr/>
          </p:nvSpPr>
          <p:spPr bwMode="auto">
            <a:xfrm>
              <a:off x="226" y="3792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4218" name="Text Box 186"/>
            <p:cNvSpPr txBox="1">
              <a:spLocks noChangeArrowheads="1"/>
            </p:cNvSpPr>
            <p:nvPr/>
          </p:nvSpPr>
          <p:spPr bwMode="auto">
            <a:xfrm>
              <a:off x="593" y="3792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4219" name="Text Box 187"/>
            <p:cNvSpPr txBox="1">
              <a:spLocks noChangeArrowheads="1"/>
            </p:cNvSpPr>
            <p:nvPr/>
          </p:nvSpPr>
          <p:spPr bwMode="auto">
            <a:xfrm>
              <a:off x="996" y="3792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4220" name="Text Box 188"/>
            <p:cNvSpPr txBox="1">
              <a:spLocks noChangeArrowheads="1"/>
            </p:cNvSpPr>
            <p:nvPr/>
          </p:nvSpPr>
          <p:spPr bwMode="auto">
            <a:xfrm>
              <a:off x="1361" y="3792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4221" name="Line 189"/>
            <p:cNvSpPr>
              <a:spLocks noChangeShapeType="1"/>
            </p:cNvSpPr>
            <p:nvPr/>
          </p:nvSpPr>
          <p:spPr bwMode="auto">
            <a:xfrm flipH="1">
              <a:off x="328" y="3396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22" name="Line 190"/>
            <p:cNvSpPr>
              <a:spLocks noChangeShapeType="1"/>
            </p:cNvSpPr>
            <p:nvPr/>
          </p:nvSpPr>
          <p:spPr bwMode="auto">
            <a:xfrm flipH="1">
              <a:off x="701" y="3401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23" name="Line 191"/>
            <p:cNvSpPr>
              <a:spLocks noChangeShapeType="1"/>
            </p:cNvSpPr>
            <p:nvPr/>
          </p:nvSpPr>
          <p:spPr bwMode="auto">
            <a:xfrm flipH="1">
              <a:off x="1079" y="33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24" name="Line 192"/>
            <p:cNvSpPr>
              <a:spLocks noChangeShapeType="1"/>
            </p:cNvSpPr>
            <p:nvPr/>
          </p:nvSpPr>
          <p:spPr bwMode="auto">
            <a:xfrm flipH="1">
              <a:off x="1458" y="3389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25" name="Line 193"/>
            <p:cNvSpPr>
              <a:spLocks noChangeShapeType="1"/>
            </p:cNvSpPr>
            <p:nvPr/>
          </p:nvSpPr>
          <p:spPr bwMode="auto">
            <a:xfrm>
              <a:off x="451" y="3283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26" name="Line 194"/>
            <p:cNvSpPr>
              <a:spLocks noChangeShapeType="1"/>
            </p:cNvSpPr>
            <p:nvPr/>
          </p:nvSpPr>
          <p:spPr bwMode="auto">
            <a:xfrm>
              <a:off x="835" y="3684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27" name="Line 195"/>
            <p:cNvSpPr>
              <a:spLocks noChangeShapeType="1"/>
            </p:cNvSpPr>
            <p:nvPr/>
          </p:nvSpPr>
          <p:spPr bwMode="auto">
            <a:xfrm>
              <a:off x="1213" y="3278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28" name="Line 196"/>
            <p:cNvSpPr>
              <a:spLocks noChangeShapeType="1"/>
            </p:cNvSpPr>
            <p:nvPr/>
          </p:nvSpPr>
          <p:spPr bwMode="auto">
            <a:xfrm>
              <a:off x="1219" y="3684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29" name="Line 197"/>
            <p:cNvSpPr>
              <a:spLocks noChangeShapeType="1"/>
            </p:cNvSpPr>
            <p:nvPr/>
          </p:nvSpPr>
          <p:spPr bwMode="auto">
            <a:xfrm flipV="1">
              <a:off x="778" y="3368"/>
              <a:ext cx="220" cy="2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30" name="Line 198"/>
            <p:cNvSpPr>
              <a:spLocks noChangeShapeType="1"/>
            </p:cNvSpPr>
            <p:nvPr/>
          </p:nvSpPr>
          <p:spPr bwMode="auto">
            <a:xfrm flipV="1">
              <a:off x="1151" y="3357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4231" name="Text Box 199"/>
          <p:cNvSpPr txBox="1">
            <a:spLocks noChangeArrowheads="1"/>
          </p:cNvSpPr>
          <p:nvPr/>
        </p:nvSpPr>
        <p:spPr bwMode="auto">
          <a:xfrm>
            <a:off x="339725" y="6300788"/>
            <a:ext cx="857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u, y</a:t>
            </a:r>
          </a:p>
        </p:txBody>
      </p:sp>
      <p:grpSp>
        <p:nvGrpSpPr>
          <p:cNvPr id="684232" name="Group 200"/>
          <p:cNvGrpSpPr>
            <a:grpSpLocks/>
          </p:cNvGrpSpPr>
          <p:nvPr/>
        </p:nvGrpSpPr>
        <p:grpSpPr bwMode="auto">
          <a:xfrm>
            <a:off x="3378200" y="4711700"/>
            <a:ext cx="2168525" cy="1674813"/>
            <a:chOff x="2128" y="2968"/>
            <a:chExt cx="1366" cy="1055"/>
          </a:xfrm>
        </p:grpSpPr>
        <p:sp>
          <p:nvSpPr>
            <p:cNvPr id="684233" name="Oval 201"/>
            <p:cNvSpPr>
              <a:spLocks noChangeArrowheads="1"/>
            </p:cNvSpPr>
            <p:nvPr/>
          </p:nvSpPr>
          <p:spPr bwMode="auto">
            <a:xfrm>
              <a:off x="2128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234" name="Oval 202"/>
            <p:cNvSpPr>
              <a:spLocks noChangeArrowheads="1"/>
            </p:cNvSpPr>
            <p:nvPr/>
          </p:nvSpPr>
          <p:spPr bwMode="auto">
            <a:xfrm>
              <a:off x="2504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4235" name="Oval 203"/>
            <p:cNvSpPr>
              <a:spLocks noChangeArrowheads="1"/>
            </p:cNvSpPr>
            <p:nvPr/>
          </p:nvSpPr>
          <p:spPr bwMode="auto">
            <a:xfrm>
              <a:off x="2880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236" name="Oval 204"/>
            <p:cNvSpPr>
              <a:spLocks noChangeArrowheads="1"/>
            </p:cNvSpPr>
            <p:nvPr/>
          </p:nvSpPr>
          <p:spPr bwMode="auto">
            <a:xfrm>
              <a:off x="3257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3</a:t>
              </a:r>
            </a:p>
          </p:txBody>
        </p:sp>
        <p:sp>
          <p:nvSpPr>
            <p:cNvPr id="684237" name="Oval 205"/>
            <p:cNvSpPr>
              <a:spLocks noChangeArrowheads="1"/>
            </p:cNvSpPr>
            <p:nvPr/>
          </p:nvSpPr>
          <p:spPr bwMode="auto">
            <a:xfrm>
              <a:off x="2128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238" name="Oval 206"/>
            <p:cNvSpPr>
              <a:spLocks noChangeArrowheads="1"/>
            </p:cNvSpPr>
            <p:nvPr/>
          </p:nvSpPr>
          <p:spPr bwMode="auto">
            <a:xfrm>
              <a:off x="2504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239" name="Oval 207"/>
            <p:cNvSpPr>
              <a:spLocks noChangeArrowheads="1"/>
            </p:cNvSpPr>
            <p:nvPr/>
          </p:nvSpPr>
          <p:spPr bwMode="auto">
            <a:xfrm>
              <a:off x="2880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240" name="Oval 208"/>
            <p:cNvSpPr>
              <a:spLocks noChangeArrowheads="1"/>
            </p:cNvSpPr>
            <p:nvPr/>
          </p:nvSpPr>
          <p:spPr bwMode="auto">
            <a:xfrm>
              <a:off x="3257" y="3569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3</a:t>
              </a:r>
            </a:p>
          </p:txBody>
        </p:sp>
        <p:sp>
          <p:nvSpPr>
            <p:cNvPr id="684241" name="Text Box 209"/>
            <p:cNvSpPr txBox="1">
              <a:spLocks noChangeArrowheads="1"/>
            </p:cNvSpPr>
            <p:nvPr/>
          </p:nvSpPr>
          <p:spPr bwMode="auto">
            <a:xfrm>
              <a:off x="2147" y="2968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4242" name="Text Box 210"/>
            <p:cNvSpPr txBox="1">
              <a:spLocks noChangeArrowheads="1"/>
            </p:cNvSpPr>
            <p:nvPr/>
          </p:nvSpPr>
          <p:spPr bwMode="auto">
            <a:xfrm>
              <a:off x="2521" y="2968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4243" name="Text Box 211"/>
            <p:cNvSpPr txBox="1">
              <a:spLocks noChangeArrowheads="1"/>
            </p:cNvSpPr>
            <p:nvPr/>
          </p:nvSpPr>
          <p:spPr bwMode="auto">
            <a:xfrm>
              <a:off x="2899" y="2968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4244" name="Text Box 212"/>
            <p:cNvSpPr txBox="1">
              <a:spLocks noChangeArrowheads="1"/>
            </p:cNvSpPr>
            <p:nvPr/>
          </p:nvSpPr>
          <p:spPr bwMode="auto">
            <a:xfrm>
              <a:off x="3277" y="2968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4245" name="Text Box 213"/>
            <p:cNvSpPr txBox="1">
              <a:spLocks noChangeArrowheads="1"/>
            </p:cNvSpPr>
            <p:nvPr/>
          </p:nvSpPr>
          <p:spPr bwMode="auto">
            <a:xfrm>
              <a:off x="2140" y="3792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4246" name="Text Box 214"/>
            <p:cNvSpPr txBox="1">
              <a:spLocks noChangeArrowheads="1"/>
            </p:cNvSpPr>
            <p:nvPr/>
          </p:nvSpPr>
          <p:spPr bwMode="auto">
            <a:xfrm>
              <a:off x="2507" y="3792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4247" name="Text Box 215"/>
            <p:cNvSpPr txBox="1">
              <a:spLocks noChangeArrowheads="1"/>
            </p:cNvSpPr>
            <p:nvPr/>
          </p:nvSpPr>
          <p:spPr bwMode="auto">
            <a:xfrm>
              <a:off x="2910" y="3792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4248" name="Text Box 216"/>
            <p:cNvSpPr txBox="1">
              <a:spLocks noChangeArrowheads="1"/>
            </p:cNvSpPr>
            <p:nvPr/>
          </p:nvSpPr>
          <p:spPr bwMode="auto">
            <a:xfrm>
              <a:off x="3275" y="3792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4249" name="Line 217"/>
            <p:cNvSpPr>
              <a:spLocks noChangeShapeType="1"/>
            </p:cNvSpPr>
            <p:nvPr/>
          </p:nvSpPr>
          <p:spPr bwMode="auto">
            <a:xfrm flipH="1">
              <a:off x="2242" y="3396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50" name="Line 218"/>
            <p:cNvSpPr>
              <a:spLocks noChangeShapeType="1"/>
            </p:cNvSpPr>
            <p:nvPr/>
          </p:nvSpPr>
          <p:spPr bwMode="auto">
            <a:xfrm flipH="1">
              <a:off x="2615" y="3401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51" name="Line 219"/>
            <p:cNvSpPr>
              <a:spLocks noChangeShapeType="1"/>
            </p:cNvSpPr>
            <p:nvPr/>
          </p:nvSpPr>
          <p:spPr bwMode="auto">
            <a:xfrm flipH="1">
              <a:off x="2993" y="33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52" name="Line 220"/>
            <p:cNvSpPr>
              <a:spLocks noChangeShapeType="1"/>
            </p:cNvSpPr>
            <p:nvPr/>
          </p:nvSpPr>
          <p:spPr bwMode="auto">
            <a:xfrm flipH="1">
              <a:off x="3372" y="3389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53" name="Line 221"/>
            <p:cNvSpPr>
              <a:spLocks noChangeShapeType="1"/>
            </p:cNvSpPr>
            <p:nvPr/>
          </p:nvSpPr>
          <p:spPr bwMode="auto">
            <a:xfrm>
              <a:off x="2365" y="3283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54" name="Line 222"/>
            <p:cNvSpPr>
              <a:spLocks noChangeShapeType="1"/>
            </p:cNvSpPr>
            <p:nvPr/>
          </p:nvSpPr>
          <p:spPr bwMode="auto">
            <a:xfrm>
              <a:off x="2749" y="3684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55" name="Line 223"/>
            <p:cNvSpPr>
              <a:spLocks noChangeShapeType="1"/>
            </p:cNvSpPr>
            <p:nvPr/>
          </p:nvSpPr>
          <p:spPr bwMode="auto">
            <a:xfrm>
              <a:off x="3127" y="3278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56" name="Line 224"/>
            <p:cNvSpPr>
              <a:spLocks noChangeShapeType="1"/>
            </p:cNvSpPr>
            <p:nvPr/>
          </p:nvSpPr>
          <p:spPr bwMode="auto">
            <a:xfrm>
              <a:off x="3133" y="3684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57" name="Line 225"/>
            <p:cNvSpPr>
              <a:spLocks noChangeShapeType="1"/>
            </p:cNvSpPr>
            <p:nvPr/>
          </p:nvSpPr>
          <p:spPr bwMode="auto">
            <a:xfrm flipV="1">
              <a:off x="2692" y="3368"/>
              <a:ext cx="220" cy="2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58" name="Line 226"/>
            <p:cNvSpPr>
              <a:spLocks noChangeShapeType="1"/>
            </p:cNvSpPr>
            <p:nvPr/>
          </p:nvSpPr>
          <p:spPr bwMode="auto">
            <a:xfrm flipV="1">
              <a:off x="3065" y="3357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4259" name="Text Box 227"/>
          <p:cNvSpPr txBox="1">
            <a:spLocks noChangeArrowheads="1"/>
          </p:cNvSpPr>
          <p:nvPr/>
        </p:nvSpPr>
        <p:spPr bwMode="auto">
          <a:xfrm>
            <a:off x="3378200" y="6300788"/>
            <a:ext cx="60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y</a:t>
            </a:r>
          </a:p>
        </p:txBody>
      </p:sp>
      <p:grpSp>
        <p:nvGrpSpPr>
          <p:cNvPr id="684260" name="Group 228"/>
          <p:cNvGrpSpPr>
            <a:grpSpLocks/>
          </p:cNvGrpSpPr>
          <p:nvPr/>
        </p:nvGrpSpPr>
        <p:grpSpPr bwMode="auto">
          <a:xfrm>
            <a:off x="6327775" y="4711700"/>
            <a:ext cx="2168525" cy="1674813"/>
            <a:chOff x="3986" y="2968"/>
            <a:chExt cx="1366" cy="1055"/>
          </a:xfrm>
        </p:grpSpPr>
        <p:sp>
          <p:nvSpPr>
            <p:cNvPr id="684261" name="Text Box 229"/>
            <p:cNvSpPr txBox="1">
              <a:spLocks noChangeArrowheads="1"/>
            </p:cNvSpPr>
            <p:nvPr/>
          </p:nvSpPr>
          <p:spPr bwMode="auto">
            <a:xfrm>
              <a:off x="4005" y="2968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4262" name="Text Box 230"/>
            <p:cNvSpPr txBox="1">
              <a:spLocks noChangeArrowheads="1"/>
            </p:cNvSpPr>
            <p:nvPr/>
          </p:nvSpPr>
          <p:spPr bwMode="auto">
            <a:xfrm>
              <a:off x="4379" y="2968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4263" name="Text Box 231"/>
            <p:cNvSpPr txBox="1">
              <a:spLocks noChangeArrowheads="1"/>
            </p:cNvSpPr>
            <p:nvPr/>
          </p:nvSpPr>
          <p:spPr bwMode="auto">
            <a:xfrm>
              <a:off x="4757" y="2968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4264" name="Text Box 232"/>
            <p:cNvSpPr txBox="1">
              <a:spLocks noChangeArrowheads="1"/>
            </p:cNvSpPr>
            <p:nvPr/>
          </p:nvSpPr>
          <p:spPr bwMode="auto">
            <a:xfrm>
              <a:off x="5135" y="2968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4265" name="Oval 233"/>
            <p:cNvSpPr>
              <a:spLocks noChangeArrowheads="1"/>
            </p:cNvSpPr>
            <p:nvPr/>
          </p:nvSpPr>
          <p:spPr bwMode="auto">
            <a:xfrm>
              <a:off x="3986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266" name="Oval 234"/>
            <p:cNvSpPr>
              <a:spLocks noChangeArrowheads="1"/>
            </p:cNvSpPr>
            <p:nvPr/>
          </p:nvSpPr>
          <p:spPr bwMode="auto">
            <a:xfrm>
              <a:off x="4362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4267" name="Oval 235"/>
            <p:cNvSpPr>
              <a:spLocks noChangeArrowheads="1"/>
            </p:cNvSpPr>
            <p:nvPr/>
          </p:nvSpPr>
          <p:spPr bwMode="auto">
            <a:xfrm>
              <a:off x="4738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268" name="Oval 236"/>
            <p:cNvSpPr>
              <a:spLocks noChangeArrowheads="1"/>
            </p:cNvSpPr>
            <p:nvPr/>
          </p:nvSpPr>
          <p:spPr bwMode="auto">
            <a:xfrm>
              <a:off x="5115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3</a:t>
              </a:r>
            </a:p>
          </p:txBody>
        </p:sp>
        <p:sp>
          <p:nvSpPr>
            <p:cNvPr id="684269" name="Oval 237"/>
            <p:cNvSpPr>
              <a:spLocks noChangeArrowheads="1"/>
            </p:cNvSpPr>
            <p:nvPr/>
          </p:nvSpPr>
          <p:spPr bwMode="auto">
            <a:xfrm>
              <a:off x="3986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270" name="Oval 238"/>
            <p:cNvSpPr>
              <a:spLocks noChangeArrowheads="1"/>
            </p:cNvSpPr>
            <p:nvPr/>
          </p:nvSpPr>
          <p:spPr bwMode="auto">
            <a:xfrm>
              <a:off x="4362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271" name="Oval 239"/>
            <p:cNvSpPr>
              <a:spLocks noChangeArrowheads="1"/>
            </p:cNvSpPr>
            <p:nvPr/>
          </p:nvSpPr>
          <p:spPr bwMode="auto">
            <a:xfrm>
              <a:off x="4738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272" name="Oval 240"/>
            <p:cNvSpPr>
              <a:spLocks noChangeArrowheads="1"/>
            </p:cNvSpPr>
            <p:nvPr/>
          </p:nvSpPr>
          <p:spPr bwMode="auto">
            <a:xfrm>
              <a:off x="5115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3</a:t>
              </a:r>
            </a:p>
          </p:txBody>
        </p:sp>
        <p:sp>
          <p:nvSpPr>
            <p:cNvPr id="684273" name="Text Box 241"/>
            <p:cNvSpPr txBox="1">
              <a:spLocks noChangeArrowheads="1"/>
            </p:cNvSpPr>
            <p:nvPr/>
          </p:nvSpPr>
          <p:spPr bwMode="auto">
            <a:xfrm>
              <a:off x="3998" y="3792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4274" name="Text Box 242"/>
            <p:cNvSpPr txBox="1">
              <a:spLocks noChangeArrowheads="1"/>
            </p:cNvSpPr>
            <p:nvPr/>
          </p:nvSpPr>
          <p:spPr bwMode="auto">
            <a:xfrm>
              <a:off x="4365" y="3792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4275" name="Text Box 243"/>
            <p:cNvSpPr txBox="1">
              <a:spLocks noChangeArrowheads="1"/>
            </p:cNvSpPr>
            <p:nvPr/>
          </p:nvSpPr>
          <p:spPr bwMode="auto">
            <a:xfrm>
              <a:off x="4768" y="3792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4276" name="Text Box 244"/>
            <p:cNvSpPr txBox="1">
              <a:spLocks noChangeArrowheads="1"/>
            </p:cNvSpPr>
            <p:nvPr/>
          </p:nvSpPr>
          <p:spPr bwMode="auto">
            <a:xfrm>
              <a:off x="5133" y="3792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4277" name="Line 245"/>
            <p:cNvSpPr>
              <a:spLocks noChangeShapeType="1"/>
            </p:cNvSpPr>
            <p:nvPr/>
          </p:nvSpPr>
          <p:spPr bwMode="auto">
            <a:xfrm flipH="1">
              <a:off x="4100" y="3396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78" name="Line 246"/>
            <p:cNvSpPr>
              <a:spLocks noChangeShapeType="1"/>
            </p:cNvSpPr>
            <p:nvPr/>
          </p:nvSpPr>
          <p:spPr bwMode="auto">
            <a:xfrm flipH="1">
              <a:off x="4473" y="3401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79" name="Line 247"/>
            <p:cNvSpPr>
              <a:spLocks noChangeShapeType="1"/>
            </p:cNvSpPr>
            <p:nvPr/>
          </p:nvSpPr>
          <p:spPr bwMode="auto">
            <a:xfrm flipH="1">
              <a:off x="4851" y="33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80" name="Line 248"/>
            <p:cNvSpPr>
              <a:spLocks noChangeShapeType="1"/>
            </p:cNvSpPr>
            <p:nvPr/>
          </p:nvSpPr>
          <p:spPr bwMode="auto">
            <a:xfrm flipH="1">
              <a:off x="5230" y="3389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81" name="Line 249"/>
            <p:cNvSpPr>
              <a:spLocks noChangeShapeType="1"/>
            </p:cNvSpPr>
            <p:nvPr/>
          </p:nvSpPr>
          <p:spPr bwMode="auto">
            <a:xfrm>
              <a:off x="4223" y="3283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82" name="Line 250"/>
            <p:cNvSpPr>
              <a:spLocks noChangeShapeType="1"/>
            </p:cNvSpPr>
            <p:nvPr/>
          </p:nvSpPr>
          <p:spPr bwMode="auto">
            <a:xfrm>
              <a:off x="4607" y="3684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83" name="Line 251"/>
            <p:cNvSpPr>
              <a:spLocks noChangeShapeType="1"/>
            </p:cNvSpPr>
            <p:nvPr/>
          </p:nvSpPr>
          <p:spPr bwMode="auto">
            <a:xfrm>
              <a:off x="4985" y="3278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84" name="Line 252"/>
            <p:cNvSpPr>
              <a:spLocks noChangeShapeType="1"/>
            </p:cNvSpPr>
            <p:nvPr/>
          </p:nvSpPr>
          <p:spPr bwMode="auto">
            <a:xfrm>
              <a:off x="4991" y="3684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85" name="Line 253"/>
            <p:cNvSpPr>
              <a:spLocks noChangeShapeType="1"/>
            </p:cNvSpPr>
            <p:nvPr/>
          </p:nvSpPr>
          <p:spPr bwMode="auto">
            <a:xfrm flipV="1">
              <a:off x="4550" y="3368"/>
              <a:ext cx="220" cy="2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86" name="Line 254"/>
            <p:cNvSpPr>
              <a:spLocks noChangeShapeType="1"/>
            </p:cNvSpPr>
            <p:nvPr/>
          </p:nvSpPr>
          <p:spPr bwMode="auto">
            <a:xfrm flipV="1">
              <a:off x="4923" y="3357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4287" name="Text Box 255"/>
          <p:cNvSpPr txBox="1">
            <a:spLocks noChangeArrowheads="1"/>
          </p:cNvSpPr>
          <p:nvPr/>
        </p:nvSpPr>
        <p:spPr bwMode="auto">
          <a:xfrm>
            <a:off x="6327775" y="6300788"/>
            <a:ext cx="6078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rgbClr val="DD0111"/>
                </a:solidFill>
              </a:rPr>
              <a:t>Q: </a:t>
            </a:r>
            <a:r>
              <a:rPr lang="en-US" dirty="0">
                <a:solidFill>
                  <a:srgbClr val="DD0111"/>
                </a:solidFill>
                <a:sym typeface="Symbol" pitchFamily="-106" charset="2"/>
              </a:rPr>
              <a:t>∅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2A22C30B-A464-4CD4-A800-947F6C37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67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1720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119" grpId="0"/>
      <p:bldP spid="684147" grpId="0"/>
      <p:bldP spid="684175" grpId="0"/>
      <p:bldP spid="684203" grpId="0"/>
      <p:bldP spid="684231" grpId="0"/>
      <p:bldP spid="684259" grpId="0"/>
      <p:bldP spid="68428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itchFamily="34" charset="0"/>
              </a:rPr>
              <a:t>Depth-First Search</a:t>
            </a:r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96752"/>
            <a:ext cx="8716962" cy="56546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latin typeface="Century Gothic" pitchFamily="34" charset="0"/>
              </a:rPr>
              <a:t>Input: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entury Gothic" pitchFamily="34" charset="0"/>
              </a:rPr>
              <a:t>G = (V, E) (No source vertex given!)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entury Gothic" pitchFamily="34" charset="0"/>
              </a:rPr>
              <a:t>Goal</a:t>
            </a:r>
            <a:r>
              <a:rPr lang="en-US" dirty="0">
                <a:latin typeface="Century Gothic" pitchFamily="34" charset="0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entury Gothic" pitchFamily="34" charset="0"/>
              </a:rPr>
              <a:t>Explore the edges of G to “discover” every vertex in V starting at the most current visited node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entury Gothic" pitchFamily="34" charset="0"/>
              </a:rPr>
              <a:t>Search may be repeated from multiple sources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entury Gothic" pitchFamily="34" charset="0"/>
              </a:rPr>
              <a:t>Output: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entury Gothic" pitchFamily="34" charset="0"/>
              </a:rPr>
              <a:t>2 </a:t>
            </a:r>
            <a:r>
              <a:rPr lang="en-US" b="1" dirty="0">
                <a:latin typeface="Century Gothic" pitchFamily="34" charset="0"/>
              </a:rPr>
              <a:t>timestamps </a:t>
            </a:r>
            <a:r>
              <a:rPr lang="en-US" dirty="0">
                <a:latin typeface="Century Gothic" pitchFamily="34" charset="0"/>
              </a:rPr>
              <a:t>on each vertex: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Century Gothic" pitchFamily="34" charset="0"/>
              </a:rPr>
              <a:t>d[v] = discovery time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Century Gothic" pitchFamily="34" charset="0"/>
              </a:rPr>
              <a:t>f[v] = finishing time (done with examining v’s adjacency list)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entury Gothic" pitchFamily="34" charset="0"/>
              </a:rPr>
              <a:t>Depth-first forest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73813" y="1282700"/>
            <a:ext cx="2159000" cy="1376363"/>
            <a:chOff x="828" y="2753"/>
            <a:chExt cx="1360" cy="867"/>
          </a:xfrm>
        </p:grpSpPr>
        <p:sp>
          <p:nvSpPr>
            <p:cNvPr id="688133" name="Oval 5"/>
            <p:cNvSpPr>
              <a:spLocks noChangeArrowheads="1"/>
            </p:cNvSpPr>
            <p:nvPr/>
          </p:nvSpPr>
          <p:spPr bwMode="auto">
            <a:xfrm>
              <a:off x="829" y="2754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688134" name="Oval 6"/>
            <p:cNvSpPr>
              <a:spLocks noChangeArrowheads="1"/>
            </p:cNvSpPr>
            <p:nvPr/>
          </p:nvSpPr>
          <p:spPr bwMode="auto">
            <a:xfrm>
              <a:off x="1466" y="275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688135" name="Oval 7"/>
            <p:cNvSpPr>
              <a:spLocks noChangeArrowheads="1"/>
            </p:cNvSpPr>
            <p:nvPr/>
          </p:nvSpPr>
          <p:spPr bwMode="auto">
            <a:xfrm>
              <a:off x="828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688136" name="Oval 8"/>
            <p:cNvSpPr>
              <a:spLocks noChangeArrowheads="1"/>
            </p:cNvSpPr>
            <p:nvPr/>
          </p:nvSpPr>
          <p:spPr bwMode="auto">
            <a:xfrm>
              <a:off x="1466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688137" name="Line 9"/>
            <p:cNvSpPr>
              <a:spLocks noChangeShapeType="1"/>
            </p:cNvSpPr>
            <p:nvPr/>
          </p:nvSpPr>
          <p:spPr bwMode="auto">
            <a:xfrm>
              <a:off x="1111" y="2866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138" name="Line 10"/>
            <p:cNvSpPr>
              <a:spLocks noChangeShapeType="1"/>
            </p:cNvSpPr>
            <p:nvPr/>
          </p:nvSpPr>
          <p:spPr bwMode="auto">
            <a:xfrm>
              <a:off x="1602" y="301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139" name="Line 11"/>
            <p:cNvSpPr>
              <a:spLocks noChangeShapeType="1"/>
            </p:cNvSpPr>
            <p:nvPr/>
          </p:nvSpPr>
          <p:spPr bwMode="auto">
            <a:xfrm flipV="1">
              <a:off x="970" y="3007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140" name="Line 12"/>
            <p:cNvSpPr>
              <a:spLocks noChangeShapeType="1"/>
            </p:cNvSpPr>
            <p:nvPr/>
          </p:nvSpPr>
          <p:spPr bwMode="auto">
            <a:xfrm flipH="1">
              <a:off x="1071" y="2976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141" name="Oval 13"/>
            <p:cNvSpPr>
              <a:spLocks noChangeArrowheads="1"/>
            </p:cNvSpPr>
            <p:nvPr/>
          </p:nvSpPr>
          <p:spPr bwMode="auto">
            <a:xfrm>
              <a:off x="1904" y="304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688142" name="Line 14"/>
            <p:cNvSpPr>
              <a:spLocks noChangeShapeType="1"/>
            </p:cNvSpPr>
            <p:nvPr/>
          </p:nvSpPr>
          <p:spPr bwMode="auto">
            <a:xfrm>
              <a:off x="1103" y="3483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143" name="Line 15"/>
            <p:cNvSpPr>
              <a:spLocks noChangeShapeType="1"/>
            </p:cNvSpPr>
            <p:nvPr/>
          </p:nvSpPr>
          <p:spPr bwMode="auto">
            <a:xfrm>
              <a:off x="1742" y="2903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144" name="Line 16"/>
            <p:cNvSpPr>
              <a:spLocks noChangeShapeType="1"/>
            </p:cNvSpPr>
            <p:nvPr/>
          </p:nvSpPr>
          <p:spPr bwMode="auto">
            <a:xfrm flipV="1">
              <a:off x="1733" y="3276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EC5120FE-E39D-44CC-99CB-3CA88BFE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8104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entury Gothic" pitchFamily="34" charset="0"/>
              </a:rPr>
              <a:t>DFS Additional Data Structures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340768"/>
            <a:ext cx="8229600" cy="31908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entury Gothic" pitchFamily="34" charset="0"/>
              </a:rPr>
              <a:t>Global variable: time-step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entury Gothic" pitchFamily="34" charset="0"/>
              </a:rPr>
              <a:t>Incremented when nodes are discovered/finished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entury Gothic" pitchFamily="34" charset="0"/>
              </a:rPr>
              <a:t>color[u] – similar to BFS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entury Gothic" pitchFamily="34" charset="0"/>
              </a:rPr>
              <a:t>White before discovery, gray while processing and black when finished processing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Century Gothic" pitchFamily="34" charset="0"/>
                <a:sym typeface="Symbol" pitchFamily="-106" charset="2"/>
              </a:rPr>
              <a:t>𝛑[u] – predecessor of u</a:t>
            </a:r>
            <a:endParaRPr lang="en-US" dirty="0">
              <a:latin typeface="Century Gothic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entury Gothic" pitchFamily="34" charset="0"/>
              </a:rPr>
              <a:t>d[u], f[u] – discovery and finish times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8650" y="4860925"/>
            <a:ext cx="8039099" cy="1481138"/>
            <a:chOff x="396" y="2852"/>
            <a:chExt cx="5064" cy="933"/>
          </a:xfrm>
        </p:grpSpPr>
        <p:sp>
          <p:nvSpPr>
            <p:cNvPr id="690181" name="Rectangle 5"/>
            <p:cNvSpPr>
              <a:spLocks noChangeArrowheads="1"/>
            </p:cNvSpPr>
            <p:nvPr/>
          </p:nvSpPr>
          <p:spPr bwMode="auto">
            <a:xfrm>
              <a:off x="1917" y="3245"/>
              <a:ext cx="1409" cy="252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pitchFamily="34" charset="0"/>
                </a:rPr>
                <a:t>GRAY</a:t>
              </a:r>
            </a:p>
          </p:txBody>
        </p:sp>
        <p:sp>
          <p:nvSpPr>
            <p:cNvPr id="690182" name="Line 6"/>
            <p:cNvSpPr>
              <a:spLocks noChangeShapeType="1"/>
            </p:cNvSpPr>
            <p:nvPr/>
          </p:nvSpPr>
          <p:spPr bwMode="auto">
            <a:xfrm>
              <a:off x="513" y="3501"/>
              <a:ext cx="45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diamond" w="med" len="med"/>
              <a:tailEnd type="diamond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pitchFamily="34" charset="0"/>
              </a:endParaRPr>
            </a:p>
          </p:txBody>
        </p:sp>
        <p:sp>
          <p:nvSpPr>
            <p:cNvPr id="690183" name="Text Box 7"/>
            <p:cNvSpPr txBox="1">
              <a:spLocks noChangeArrowheads="1"/>
            </p:cNvSpPr>
            <p:nvPr/>
          </p:nvSpPr>
          <p:spPr bwMode="auto">
            <a:xfrm>
              <a:off x="901" y="3251"/>
              <a:ext cx="66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pitchFamily="34" charset="0"/>
                </a:rPr>
                <a:t>WHITE</a:t>
              </a:r>
            </a:p>
          </p:txBody>
        </p:sp>
        <p:sp>
          <p:nvSpPr>
            <p:cNvPr id="690184" name="Text Box 8"/>
            <p:cNvSpPr txBox="1">
              <a:spLocks noChangeArrowheads="1"/>
            </p:cNvSpPr>
            <p:nvPr/>
          </p:nvSpPr>
          <p:spPr bwMode="auto">
            <a:xfrm>
              <a:off x="3762" y="3248"/>
              <a:ext cx="72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pitchFamily="34" charset="0"/>
                </a:rPr>
                <a:t>BLACK</a:t>
              </a:r>
            </a:p>
          </p:txBody>
        </p:sp>
        <p:sp>
          <p:nvSpPr>
            <p:cNvPr id="690185" name="Text Box 9"/>
            <p:cNvSpPr txBox="1">
              <a:spLocks noChangeArrowheads="1"/>
            </p:cNvSpPr>
            <p:nvPr/>
          </p:nvSpPr>
          <p:spPr bwMode="auto">
            <a:xfrm>
              <a:off x="396" y="3494"/>
              <a:ext cx="22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pitchFamily="34" charset="0"/>
                </a:rPr>
                <a:t>0</a:t>
              </a:r>
            </a:p>
          </p:txBody>
        </p:sp>
        <p:sp>
          <p:nvSpPr>
            <p:cNvPr id="690186" name="Text Box 10"/>
            <p:cNvSpPr txBox="1">
              <a:spLocks noChangeArrowheads="1"/>
            </p:cNvSpPr>
            <p:nvPr/>
          </p:nvSpPr>
          <p:spPr bwMode="auto">
            <a:xfrm>
              <a:off x="4867" y="3494"/>
              <a:ext cx="59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pitchFamily="34" charset="0"/>
                </a:rPr>
                <a:t>2|V|</a:t>
              </a:r>
            </a:p>
          </p:txBody>
        </p:sp>
        <p:sp>
          <p:nvSpPr>
            <p:cNvPr id="690187" name="Text Box 11"/>
            <p:cNvSpPr txBox="1">
              <a:spLocks noChangeArrowheads="1"/>
            </p:cNvSpPr>
            <p:nvPr/>
          </p:nvSpPr>
          <p:spPr bwMode="auto">
            <a:xfrm>
              <a:off x="1685" y="3494"/>
              <a:ext cx="48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pitchFamily="34" charset="0"/>
                </a:rPr>
                <a:t>d[u]</a:t>
              </a:r>
            </a:p>
          </p:txBody>
        </p:sp>
        <p:sp>
          <p:nvSpPr>
            <p:cNvPr id="690188" name="Text Box 12"/>
            <p:cNvSpPr txBox="1">
              <a:spLocks noChangeArrowheads="1"/>
            </p:cNvSpPr>
            <p:nvPr/>
          </p:nvSpPr>
          <p:spPr bwMode="auto">
            <a:xfrm>
              <a:off x="3143" y="3494"/>
              <a:ext cx="4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pitchFamily="34" charset="0"/>
                </a:rPr>
                <a:t>f[u]</a:t>
              </a:r>
            </a:p>
          </p:txBody>
        </p:sp>
        <p:sp>
          <p:nvSpPr>
            <p:cNvPr id="690189" name="Rectangle 13"/>
            <p:cNvSpPr>
              <a:spLocks noChangeArrowheads="1"/>
            </p:cNvSpPr>
            <p:nvPr/>
          </p:nvSpPr>
          <p:spPr bwMode="auto">
            <a:xfrm>
              <a:off x="1813" y="2852"/>
              <a:ext cx="179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entury Gothic" pitchFamily="34" charset="0"/>
                </a:rPr>
                <a:t>1 ≤ d[u] &lt; f [u] ≤ 2 |V|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79E2CB60-344F-4BB7-A957-8A1EF0DD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69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8370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04" name="Object 36"/>
          <p:cNvGraphicFramePr>
            <a:graphicFrameLocks noChangeAspect="1"/>
          </p:cNvGraphicFramePr>
          <p:nvPr/>
        </p:nvGraphicFramePr>
        <p:xfrm>
          <a:off x="3929058" y="857232"/>
          <a:ext cx="1358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6" name="Equation" r:id="rId4" imgW="685800" imgH="495000" progId="Equation.3">
                  <p:embed/>
                </p:oleObj>
              </mc:Choice>
              <mc:Fallback>
                <p:oleObj name="Equation" r:id="rId4" imgW="685800" imgH="495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8" y="857232"/>
                        <a:ext cx="13589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85720" y="357166"/>
            <a:ext cx="8572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若一个图中有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个顶点和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条边，每个顶点的度为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i="1" baseline="-30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≤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≤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），则有：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642910" y="1857364"/>
            <a:ext cx="7858180" cy="4038083"/>
            <a:chOff x="642910" y="1857364"/>
            <a:chExt cx="7858180" cy="4038083"/>
          </a:xfrm>
        </p:grpSpPr>
        <p:grpSp>
          <p:nvGrpSpPr>
            <p:cNvPr id="2" name="组合 62"/>
            <p:cNvGrpSpPr/>
            <p:nvPr/>
          </p:nvGrpSpPr>
          <p:grpSpPr>
            <a:xfrm>
              <a:off x="1071538" y="1857364"/>
              <a:ext cx="2362200" cy="1946910"/>
              <a:chOff x="6353204" y="714356"/>
              <a:chExt cx="2362200" cy="1946910"/>
            </a:xfrm>
          </p:grpSpPr>
          <p:sp>
            <p:nvSpPr>
              <p:cNvPr id="32" name="Line 38"/>
              <p:cNvSpPr>
                <a:spLocks noChangeShapeType="1"/>
              </p:cNvSpPr>
              <p:nvPr/>
            </p:nvSpPr>
            <p:spPr bwMode="auto">
              <a:xfrm>
                <a:off x="6787544" y="1666856"/>
                <a:ext cx="1492250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Freeform 39"/>
              <p:cNvSpPr>
                <a:spLocks/>
              </p:cNvSpPr>
              <p:nvPr/>
            </p:nvSpPr>
            <p:spPr bwMode="auto">
              <a:xfrm>
                <a:off x="6682134" y="1805286"/>
                <a:ext cx="648970" cy="5676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95" y="412"/>
                  </a:cxn>
                </a:cxnLst>
                <a:rect l="0" t="0" r="r" b="b"/>
                <a:pathLst>
                  <a:path w="495" h="412">
                    <a:moveTo>
                      <a:pt x="0" y="0"/>
                    </a:moveTo>
                    <a:lnTo>
                      <a:pt x="495" y="412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" name="Freeform 40"/>
              <p:cNvSpPr>
                <a:spLocks/>
              </p:cNvSpPr>
              <p:nvPr/>
            </p:nvSpPr>
            <p:spPr bwMode="auto">
              <a:xfrm>
                <a:off x="7714644" y="1773536"/>
                <a:ext cx="629920" cy="588010"/>
              </a:xfrm>
              <a:custGeom>
                <a:avLst/>
                <a:gdLst/>
                <a:ahLst/>
                <a:cxnLst>
                  <a:cxn ang="0">
                    <a:pos x="0" y="428"/>
                  </a:cxn>
                  <a:cxn ang="0">
                    <a:pos x="480" y="0"/>
                  </a:cxn>
                </a:cxnLst>
                <a:rect l="0" t="0" r="r" b="b"/>
                <a:pathLst>
                  <a:path w="480" h="428">
                    <a:moveTo>
                      <a:pt x="0" y="428"/>
                    </a:moveTo>
                    <a:lnTo>
                      <a:pt x="480" y="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Freeform 41"/>
              <p:cNvSpPr>
                <a:spLocks/>
              </p:cNvSpPr>
              <p:nvPr/>
            </p:nvSpPr>
            <p:spPr bwMode="auto">
              <a:xfrm>
                <a:off x="7714644" y="949306"/>
                <a:ext cx="678180" cy="5359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17" y="390"/>
                  </a:cxn>
                </a:cxnLst>
                <a:rect l="0" t="0" r="r" b="b"/>
                <a:pathLst>
                  <a:path w="517" h="390">
                    <a:moveTo>
                      <a:pt x="0" y="0"/>
                    </a:moveTo>
                    <a:lnTo>
                      <a:pt x="517" y="39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" name="Freeform 42"/>
              <p:cNvSpPr>
                <a:spLocks/>
              </p:cNvSpPr>
              <p:nvPr/>
            </p:nvSpPr>
            <p:spPr bwMode="auto">
              <a:xfrm>
                <a:off x="6621174" y="989946"/>
                <a:ext cx="739140" cy="598170"/>
              </a:xfrm>
              <a:custGeom>
                <a:avLst/>
                <a:gdLst/>
                <a:ahLst/>
                <a:cxnLst>
                  <a:cxn ang="0">
                    <a:pos x="562" y="0"/>
                  </a:cxn>
                  <a:cxn ang="0">
                    <a:pos x="0" y="435"/>
                  </a:cxn>
                </a:cxnLst>
                <a:rect l="0" t="0" r="r" b="b"/>
                <a:pathLst>
                  <a:path w="562" h="435">
                    <a:moveTo>
                      <a:pt x="562" y="0"/>
                    </a:moveTo>
                    <a:lnTo>
                      <a:pt x="0" y="435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" name="Line 43"/>
              <p:cNvSpPr>
                <a:spLocks noChangeShapeType="1"/>
              </p:cNvSpPr>
              <p:nvPr/>
            </p:nvSpPr>
            <p:spPr bwMode="auto">
              <a:xfrm>
                <a:off x="7534304" y="1137266"/>
                <a:ext cx="0" cy="129159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" name="Oval 44"/>
              <p:cNvSpPr>
                <a:spLocks noChangeArrowheads="1"/>
              </p:cNvSpPr>
              <p:nvPr/>
            </p:nvSpPr>
            <p:spPr bwMode="auto">
              <a:xfrm>
                <a:off x="7298084" y="714356"/>
                <a:ext cx="472440" cy="42545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 dirty="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39" name="Oval 45"/>
              <p:cNvSpPr>
                <a:spLocks noChangeArrowheads="1"/>
              </p:cNvSpPr>
              <p:nvPr/>
            </p:nvSpPr>
            <p:spPr bwMode="auto">
              <a:xfrm>
                <a:off x="7298084" y="1436986"/>
                <a:ext cx="472440" cy="42672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40" name="Oval 46"/>
              <p:cNvSpPr>
                <a:spLocks noChangeArrowheads="1"/>
              </p:cNvSpPr>
              <p:nvPr/>
            </p:nvSpPr>
            <p:spPr bwMode="auto">
              <a:xfrm>
                <a:off x="8242964" y="1436986"/>
                <a:ext cx="472440" cy="42672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41" name="Oval 47"/>
              <p:cNvSpPr>
                <a:spLocks noChangeArrowheads="1"/>
              </p:cNvSpPr>
              <p:nvPr/>
            </p:nvSpPr>
            <p:spPr bwMode="auto">
              <a:xfrm>
                <a:off x="6353204" y="1436986"/>
                <a:ext cx="472440" cy="42672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42" name="Oval 48"/>
              <p:cNvSpPr>
                <a:spLocks noChangeArrowheads="1"/>
              </p:cNvSpPr>
              <p:nvPr/>
            </p:nvSpPr>
            <p:spPr bwMode="auto">
              <a:xfrm>
                <a:off x="7257444" y="2232006"/>
                <a:ext cx="473710" cy="42926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4</a:t>
                </a:r>
              </a:p>
            </p:txBody>
          </p:sp>
        </p:grpSp>
        <p:grpSp>
          <p:nvGrpSpPr>
            <p:cNvPr id="3" name="组合 63"/>
            <p:cNvGrpSpPr/>
            <p:nvPr/>
          </p:nvGrpSpPr>
          <p:grpSpPr>
            <a:xfrm>
              <a:off x="5197178" y="1857364"/>
              <a:ext cx="2303780" cy="2006600"/>
              <a:chOff x="6411624" y="3169266"/>
              <a:chExt cx="2303780" cy="2006600"/>
            </a:xfrm>
          </p:grpSpPr>
          <p:sp>
            <p:nvSpPr>
              <p:cNvPr id="44" name="Line 50"/>
              <p:cNvSpPr>
                <a:spLocks noChangeShapeType="1"/>
              </p:cNvSpPr>
              <p:nvPr/>
            </p:nvSpPr>
            <p:spPr bwMode="auto">
              <a:xfrm>
                <a:off x="7544464" y="3413106"/>
                <a:ext cx="12700" cy="49276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5" name="Line 51"/>
              <p:cNvSpPr>
                <a:spLocks noChangeShapeType="1"/>
              </p:cNvSpPr>
              <p:nvPr/>
            </p:nvSpPr>
            <p:spPr bwMode="auto">
              <a:xfrm flipV="1">
                <a:off x="7563514" y="4337666"/>
                <a:ext cx="0" cy="44196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6" name="Line 52"/>
              <p:cNvSpPr>
                <a:spLocks noChangeShapeType="1"/>
              </p:cNvSpPr>
              <p:nvPr/>
            </p:nvSpPr>
            <p:spPr bwMode="auto">
              <a:xfrm flipH="1">
                <a:off x="7793384" y="4117956"/>
                <a:ext cx="461010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7" name="Line 53"/>
              <p:cNvSpPr>
                <a:spLocks noChangeShapeType="1"/>
              </p:cNvSpPr>
              <p:nvPr/>
            </p:nvSpPr>
            <p:spPr bwMode="auto">
              <a:xfrm>
                <a:off x="6852314" y="4117956"/>
                <a:ext cx="461010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8" name="Freeform 54"/>
              <p:cNvSpPr>
                <a:spLocks/>
              </p:cNvSpPr>
              <p:nvPr/>
            </p:nvSpPr>
            <p:spPr bwMode="auto">
              <a:xfrm>
                <a:off x="6753254" y="4319886"/>
                <a:ext cx="537210" cy="5194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0" y="367"/>
                  </a:cxn>
                </a:cxnLst>
                <a:rect l="0" t="0" r="r" b="b"/>
                <a:pathLst>
                  <a:path w="420" h="367">
                    <a:moveTo>
                      <a:pt x="0" y="0"/>
                    </a:moveTo>
                    <a:lnTo>
                      <a:pt x="420" y="367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9" name="Freeform 55"/>
              <p:cNvSpPr>
                <a:spLocks/>
              </p:cNvSpPr>
              <p:nvPr/>
            </p:nvSpPr>
            <p:spPr bwMode="auto">
              <a:xfrm>
                <a:off x="7745124" y="4318616"/>
                <a:ext cx="568960" cy="551180"/>
              </a:xfrm>
              <a:custGeom>
                <a:avLst/>
                <a:gdLst/>
                <a:ahLst/>
                <a:cxnLst>
                  <a:cxn ang="0">
                    <a:pos x="0" y="434"/>
                  </a:cxn>
                  <a:cxn ang="0">
                    <a:pos x="448" y="0"/>
                  </a:cxn>
                </a:cxnLst>
                <a:rect l="0" t="0" r="r" b="b"/>
                <a:pathLst>
                  <a:path w="448" h="434">
                    <a:moveTo>
                      <a:pt x="0" y="434"/>
                    </a:moveTo>
                    <a:lnTo>
                      <a:pt x="448" y="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0" name="Freeform 56"/>
              <p:cNvSpPr>
                <a:spLocks/>
              </p:cNvSpPr>
              <p:nvPr/>
            </p:nvSpPr>
            <p:spPr bwMode="auto">
              <a:xfrm>
                <a:off x="7780684" y="3451206"/>
                <a:ext cx="593090" cy="486410"/>
              </a:xfrm>
              <a:custGeom>
                <a:avLst/>
                <a:gdLst/>
                <a:ahLst/>
                <a:cxnLst>
                  <a:cxn ang="0">
                    <a:pos x="467" y="383"/>
                  </a:cxn>
                  <a:cxn ang="0">
                    <a:pos x="0" y="0"/>
                  </a:cxn>
                </a:cxnLst>
                <a:rect l="0" t="0" r="r" b="b"/>
                <a:pathLst>
                  <a:path w="467" h="383">
                    <a:moveTo>
                      <a:pt x="467" y="383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1" name="Freeform 57"/>
              <p:cNvSpPr>
                <a:spLocks/>
              </p:cNvSpPr>
              <p:nvPr/>
            </p:nvSpPr>
            <p:spPr bwMode="auto">
              <a:xfrm>
                <a:off x="6796434" y="3460096"/>
                <a:ext cx="579120" cy="478790"/>
              </a:xfrm>
              <a:custGeom>
                <a:avLst/>
                <a:gdLst/>
                <a:ahLst/>
                <a:cxnLst>
                  <a:cxn ang="0">
                    <a:pos x="456" y="0"/>
                  </a:cxn>
                  <a:cxn ang="0">
                    <a:pos x="0" y="377"/>
                  </a:cxn>
                </a:cxnLst>
                <a:rect l="0" t="0" r="r" b="b"/>
                <a:pathLst>
                  <a:path w="456" h="377">
                    <a:moveTo>
                      <a:pt x="456" y="0"/>
                    </a:moveTo>
                    <a:lnTo>
                      <a:pt x="0" y="377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 type="none" w="sm" len="med"/>
                <a:tailEnd type="arrow" w="sm" len="sm"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2" name="Oval 58"/>
              <p:cNvSpPr>
                <a:spLocks noChangeArrowheads="1"/>
              </p:cNvSpPr>
              <p:nvPr/>
            </p:nvSpPr>
            <p:spPr bwMode="auto">
              <a:xfrm>
                <a:off x="7333644" y="3169266"/>
                <a:ext cx="459740" cy="4432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 dirty="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53" name="Oval 59"/>
              <p:cNvSpPr>
                <a:spLocks noChangeArrowheads="1"/>
              </p:cNvSpPr>
              <p:nvPr/>
            </p:nvSpPr>
            <p:spPr bwMode="auto">
              <a:xfrm>
                <a:off x="7333644" y="3912216"/>
                <a:ext cx="459740" cy="4432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54" name="Oval 60"/>
              <p:cNvSpPr>
                <a:spLocks noChangeArrowheads="1"/>
              </p:cNvSpPr>
              <p:nvPr/>
            </p:nvSpPr>
            <p:spPr bwMode="auto">
              <a:xfrm>
                <a:off x="8254394" y="3912216"/>
                <a:ext cx="461010" cy="4432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55" name="Oval 61"/>
              <p:cNvSpPr>
                <a:spLocks noChangeArrowheads="1"/>
              </p:cNvSpPr>
              <p:nvPr/>
            </p:nvSpPr>
            <p:spPr bwMode="auto">
              <a:xfrm>
                <a:off x="6411624" y="3912216"/>
                <a:ext cx="461010" cy="44323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56" name="Oval 62"/>
              <p:cNvSpPr>
                <a:spLocks noChangeArrowheads="1"/>
              </p:cNvSpPr>
              <p:nvPr/>
            </p:nvSpPr>
            <p:spPr bwMode="auto">
              <a:xfrm>
                <a:off x="7295544" y="4733906"/>
                <a:ext cx="461010" cy="44196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4</a:t>
                </a: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642910" y="4572008"/>
              <a:ext cx="3786214" cy="132343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=5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=8</a:t>
              </a:r>
            </a:p>
            <a:p>
              <a:pPr algn="l"/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=3 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=3 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endPara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=4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</a:p>
            <a:p>
              <a:pPr algn="l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d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d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d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d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)/2 = 8</a:t>
              </a:r>
            </a:p>
          </p:txBody>
        </p:sp>
        <p:sp>
          <p:nvSpPr>
            <p:cNvPr id="61" name="下箭头 60"/>
            <p:cNvSpPr/>
            <p:nvPr/>
          </p:nvSpPr>
          <p:spPr bwMode="auto">
            <a:xfrm>
              <a:off x="2071670" y="4000504"/>
              <a:ext cx="285752" cy="428628"/>
            </a:xfrm>
            <a:prstGeom prst="down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86314" y="4572008"/>
              <a:ext cx="3714776" cy="132343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=5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=8</a:t>
              </a:r>
            </a:p>
            <a:p>
              <a:pPr algn="l"/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=3 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=3 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endPara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=4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</a:p>
            <a:p>
              <a:pPr algn="l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d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d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d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d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)/2 = 8</a:t>
              </a:r>
            </a:p>
          </p:txBody>
        </p:sp>
        <p:sp>
          <p:nvSpPr>
            <p:cNvPr id="64" name="下箭头 63"/>
            <p:cNvSpPr/>
            <p:nvPr/>
          </p:nvSpPr>
          <p:spPr bwMode="auto">
            <a:xfrm>
              <a:off x="6215074" y="4000504"/>
              <a:ext cx="285752" cy="428628"/>
            </a:xfrm>
            <a:prstGeom prst="down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xmlns="" id="{F9D6A906-D714-46B3-9B1A-68425FC4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DFS(</a:t>
            </a:r>
            <a:r>
              <a:rPr lang="en-US" dirty="0">
                <a:latin typeface="Comic Sans MS" pitchFamily="-106" charset="0"/>
              </a:rPr>
              <a:t>V, E</a:t>
            </a:r>
            <a:r>
              <a:rPr lang="en-US" dirty="0"/>
              <a:t>)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33400" indent="-533400">
              <a:buFontTx/>
              <a:buAutoNum type="arabicPeriod"/>
            </a:pPr>
            <a:r>
              <a:rPr lang="en-US" b="1" dirty="0"/>
              <a:t>for </a:t>
            </a:r>
            <a:r>
              <a:rPr lang="en-US" dirty="0"/>
              <a:t>each </a:t>
            </a:r>
            <a:r>
              <a:rPr lang="en-US" dirty="0">
                <a:latin typeface="Comic Sans MS" pitchFamily="-106" charset="0"/>
              </a:rPr>
              <a:t>u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∈</a:t>
            </a:r>
            <a:r>
              <a:rPr lang="en-US" dirty="0">
                <a:latin typeface="Comic Sans MS" pitchFamily="-106" charset="0"/>
              </a:rPr>
              <a:t> V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do </a:t>
            </a:r>
            <a:r>
              <a:rPr lang="en-US" dirty="0">
                <a:latin typeface="Comic Sans MS" pitchFamily="-106" charset="0"/>
              </a:rPr>
              <a:t>color[u]</a:t>
            </a:r>
            <a:r>
              <a:rPr lang="en-US" dirty="0"/>
              <a:t> ← </a:t>
            </a:r>
            <a:r>
              <a:rPr lang="en-US" sz="2400" dirty="0"/>
              <a:t>WHITE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         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𝛑[u] </a:t>
            </a:r>
            <a:r>
              <a:rPr lang="en-US" dirty="0"/>
              <a:t>← NIL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time</a:t>
            </a:r>
            <a:r>
              <a:rPr lang="en-US" dirty="0"/>
              <a:t> ← 0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for </a:t>
            </a:r>
            <a:r>
              <a:rPr lang="en-US" dirty="0"/>
              <a:t>each </a:t>
            </a:r>
            <a:r>
              <a:rPr lang="en-US" dirty="0">
                <a:latin typeface="Comic Sans MS" pitchFamily="-106" charset="0"/>
              </a:rPr>
              <a:t>u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∈</a:t>
            </a:r>
            <a:r>
              <a:rPr lang="en-US" dirty="0">
                <a:latin typeface="Comic Sans MS" pitchFamily="-106" charset="0"/>
              </a:rPr>
              <a:t> V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do if </a:t>
            </a:r>
            <a:r>
              <a:rPr lang="en-US" dirty="0">
                <a:latin typeface="Comic Sans MS" pitchFamily="-106" charset="0"/>
              </a:rPr>
              <a:t>color[u] = </a:t>
            </a:r>
            <a:r>
              <a:rPr lang="en-US" sz="2400" dirty="0">
                <a:latin typeface="Comic Sans MS" pitchFamily="-106" charset="0"/>
              </a:rPr>
              <a:t>WHITE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         then </a:t>
            </a:r>
            <a:r>
              <a:rPr lang="en-US" dirty="0">
                <a:latin typeface="Comic Sans MS" pitchFamily="-106" charset="0"/>
              </a:rPr>
              <a:t>DFS-VISIT(u)</a:t>
            </a:r>
          </a:p>
          <a:p>
            <a:pPr marL="533400" indent="-533400"/>
            <a:endParaRPr lang="en-US" sz="2400" dirty="0"/>
          </a:p>
          <a:p>
            <a:pPr marL="533400" indent="-533400"/>
            <a:r>
              <a:rPr lang="en-US" sz="2400" dirty="0"/>
              <a:t>Every time </a:t>
            </a:r>
            <a:r>
              <a:rPr lang="en-US" sz="2400" dirty="0">
                <a:latin typeface="Comic Sans MS" pitchFamily="-106" charset="0"/>
              </a:rPr>
              <a:t>DFS-VISIT(u) </a:t>
            </a:r>
            <a:r>
              <a:rPr lang="en-US" sz="2400" dirty="0"/>
              <a:t>is called, </a:t>
            </a:r>
            <a:r>
              <a:rPr lang="en-US" sz="2400" dirty="0">
                <a:latin typeface="Comic Sans MS" pitchFamily="-106" charset="0"/>
              </a:rPr>
              <a:t>u</a:t>
            </a:r>
            <a:r>
              <a:rPr lang="en-US" sz="2400" dirty="0"/>
              <a:t> becomes the root of a new tree in the depth-first forest</a:t>
            </a:r>
            <a:endParaRPr lang="en-US" sz="2400" dirty="0">
              <a:latin typeface="Comic Sans MS" pitchFamily="-10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473825" y="1255713"/>
            <a:ext cx="2160588" cy="1631950"/>
            <a:chOff x="576" y="863"/>
            <a:chExt cx="1361" cy="1028"/>
          </a:xfrm>
        </p:grpSpPr>
        <p:sp>
          <p:nvSpPr>
            <p:cNvPr id="691205" name="Oval 5"/>
            <p:cNvSpPr>
              <a:spLocks noChangeArrowheads="1"/>
            </p:cNvSpPr>
            <p:nvPr/>
          </p:nvSpPr>
          <p:spPr bwMode="auto">
            <a:xfrm>
              <a:off x="576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 </a:t>
              </a:r>
            </a:p>
          </p:txBody>
        </p:sp>
        <p:sp>
          <p:nvSpPr>
            <p:cNvPr id="691206" name="Oval 6"/>
            <p:cNvSpPr>
              <a:spLocks noChangeArrowheads="1"/>
            </p:cNvSpPr>
            <p:nvPr/>
          </p:nvSpPr>
          <p:spPr bwMode="auto">
            <a:xfrm>
              <a:off x="1048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1207" name="Oval 7"/>
            <p:cNvSpPr>
              <a:spLocks noChangeArrowheads="1"/>
            </p:cNvSpPr>
            <p:nvPr/>
          </p:nvSpPr>
          <p:spPr bwMode="auto">
            <a:xfrm>
              <a:off x="1484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1208" name="Oval 8"/>
            <p:cNvSpPr>
              <a:spLocks noChangeArrowheads="1"/>
            </p:cNvSpPr>
            <p:nvPr/>
          </p:nvSpPr>
          <p:spPr bwMode="auto">
            <a:xfrm>
              <a:off x="576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1209" name="Oval 9"/>
            <p:cNvSpPr>
              <a:spLocks noChangeArrowheads="1"/>
            </p:cNvSpPr>
            <p:nvPr/>
          </p:nvSpPr>
          <p:spPr bwMode="auto">
            <a:xfrm>
              <a:off x="1048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1210" name="Oval 10"/>
            <p:cNvSpPr>
              <a:spLocks noChangeArrowheads="1"/>
            </p:cNvSpPr>
            <p:nvPr/>
          </p:nvSpPr>
          <p:spPr bwMode="auto">
            <a:xfrm>
              <a:off x="1484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1211" name="Text Box 11"/>
            <p:cNvSpPr txBox="1">
              <a:spLocks noChangeArrowheads="1"/>
            </p:cNvSpPr>
            <p:nvPr/>
          </p:nvSpPr>
          <p:spPr bwMode="auto">
            <a:xfrm>
              <a:off x="601" y="86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1212" name="Text Box 12"/>
            <p:cNvSpPr txBox="1">
              <a:spLocks noChangeArrowheads="1"/>
            </p:cNvSpPr>
            <p:nvPr/>
          </p:nvSpPr>
          <p:spPr bwMode="auto">
            <a:xfrm>
              <a:off x="1085" y="87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1213" name="Text Box 13"/>
            <p:cNvSpPr txBox="1">
              <a:spLocks noChangeArrowheads="1"/>
            </p:cNvSpPr>
            <p:nvPr/>
          </p:nvSpPr>
          <p:spPr bwMode="auto">
            <a:xfrm>
              <a:off x="1494" y="87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1214" name="Text Box 14"/>
            <p:cNvSpPr txBox="1">
              <a:spLocks noChangeArrowheads="1"/>
            </p:cNvSpPr>
            <p:nvPr/>
          </p:nvSpPr>
          <p:spPr bwMode="auto">
            <a:xfrm>
              <a:off x="587" y="166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1215" name="Text Box 15"/>
            <p:cNvSpPr txBox="1">
              <a:spLocks noChangeArrowheads="1"/>
            </p:cNvSpPr>
            <p:nvPr/>
          </p:nvSpPr>
          <p:spPr bwMode="auto">
            <a:xfrm>
              <a:off x="1066" y="166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1216" name="Line 16"/>
            <p:cNvSpPr>
              <a:spLocks noChangeShapeType="1"/>
            </p:cNvSpPr>
            <p:nvPr/>
          </p:nvSpPr>
          <p:spPr bwMode="auto">
            <a:xfrm flipH="1">
              <a:off x="726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217" name="Line 17"/>
            <p:cNvSpPr>
              <a:spLocks noChangeShapeType="1"/>
            </p:cNvSpPr>
            <p:nvPr/>
          </p:nvSpPr>
          <p:spPr bwMode="auto">
            <a:xfrm flipH="1">
              <a:off x="1195" y="12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218" name="Line 18"/>
            <p:cNvSpPr>
              <a:spLocks noChangeShapeType="1"/>
            </p:cNvSpPr>
            <p:nvPr/>
          </p:nvSpPr>
          <p:spPr bwMode="auto">
            <a:xfrm flipH="1">
              <a:off x="1651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219" name="Line 19"/>
            <p:cNvSpPr>
              <a:spLocks noChangeShapeType="1"/>
            </p:cNvSpPr>
            <p:nvPr/>
          </p:nvSpPr>
          <p:spPr bwMode="auto">
            <a:xfrm>
              <a:off x="909" y="1178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220" name="Line 20"/>
            <p:cNvSpPr>
              <a:spLocks noChangeShapeType="1"/>
            </p:cNvSpPr>
            <p:nvPr/>
          </p:nvSpPr>
          <p:spPr bwMode="auto">
            <a:xfrm>
              <a:off x="908" y="158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221" name="Line 21"/>
            <p:cNvSpPr>
              <a:spLocks noChangeShapeType="1"/>
            </p:cNvSpPr>
            <p:nvPr/>
          </p:nvSpPr>
          <p:spPr bwMode="auto">
            <a:xfrm flipV="1">
              <a:off x="1296" y="126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222" name="Text Box 22"/>
            <p:cNvSpPr txBox="1">
              <a:spLocks noChangeArrowheads="1"/>
            </p:cNvSpPr>
            <p:nvPr/>
          </p:nvSpPr>
          <p:spPr bwMode="auto">
            <a:xfrm>
              <a:off x="1505" y="166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1223" name="Line 23"/>
            <p:cNvSpPr>
              <a:spLocks noChangeShapeType="1"/>
            </p:cNvSpPr>
            <p:nvPr/>
          </p:nvSpPr>
          <p:spPr bwMode="auto">
            <a:xfrm flipV="1">
              <a:off x="870" y="127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224" name="Freeform 24"/>
            <p:cNvSpPr>
              <a:spLocks/>
            </p:cNvSpPr>
            <p:nvPr/>
          </p:nvSpPr>
          <p:spPr bwMode="auto">
            <a:xfrm>
              <a:off x="1760" y="1428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91225" name="Line 25"/>
          <p:cNvSpPr>
            <a:spLocks noChangeShapeType="1"/>
          </p:cNvSpPr>
          <p:nvPr/>
        </p:nvSpPr>
        <p:spPr bwMode="auto">
          <a:xfrm>
            <a:off x="6329363" y="1354138"/>
            <a:ext cx="233362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A2CF8348-6BDD-430A-BBB0-0D42ECDE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70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0401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2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DFS-VISIT(</a:t>
            </a:r>
            <a:r>
              <a:rPr lang="en-US">
                <a:latin typeface="Comic Sans MS" pitchFamily="-106" charset="0"/>
              </a:rPr>
              <a:t>u</a:t>
            </a:r>
            <a:r>
              <a:rPr lang="en-US"/>
              <a:t>)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48287"/>
          </a:xfrm>
        </p:spPr>
        <p:txBody>
          <a:bodyPr>
            <a:normAutofit fontScale="92500" lnSpcReduction="10000"/>
          </a:bodyPr>
          <a:lstStyle/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color[u]</a:t>
            </a:r>
            <a:r>
              <a:rPr lang="en-US" dirty="0"/>
              <a:t> ← </a:t>
            </a:r>
            <a:r>
              <a:rPr lang="en-US" sz="2400" dirty="0"/>
              <a:t>GRAY</a:t>
            </a:r>
            <a:r>
              <a:rPr lang="en-US" dirty="0"/>
              <a:t>           	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time</a:t>
            </a:r>
            <a:r>
              <a:rPr lang="en-US" dirty="0"/>
              <a:t> ← </a:t>
            </a:r>
            <a:r>
              <a:rPr lang="en-US" dirty="0">
                <a:latin typeface="Comic Sans MS" pitchFamily="-106" charset="0"/>
              </a:rPr>
              <a:t>time+1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d[u]</a:t>
            </a:r>
            <a:r>
              <a:rPr lang="en-US" dirty="0"/>
              <a:t> ← </a:t>
            </a:r>
            <a:r>
              <a:rPr lang="en-US" dirty="0">
                <a:latin typeface="Comic Sans MS" pitchFamily="-106" charset="0"/>
              </a:rPr>
              <a:t>time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for </a:t>
            </a:r>
            <a:r>
              <a:rPr lang="en-US" dirty="0"/>
              <a:t>each </a:t>
            </a:r>
            <a:r>
              <a:rPr lang="en-US" dirty="0">
                <a:latin typeface="Comic Sans MS" pitchFamily="-106" charset="0"/>
              </a:rPr>
              <a:t>v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∈</a:t>
            </a:r>
            <a:r>
              <a:rPr lang="en-US" dirty="0">
                <a:latin typeface="Comic Sans MS" pitchFamily="-106" charset="0"/>
              </a:rPr>
              <a:t> </a:t>
            </a:r>
            <a:r>
              <a:rPr lang="en-US" dirty="0" err="1">
                <a:latin typeface="Comic Sans MS" pitchFamily="-106" charset="0"/>
              </a:rPr>
              <a:t>Adj</a:t>
            </a:r>
            <a:r>
              <a:rPr lang="en-US" dirty="0">
                <a:latin typeface="Comic Sans MS" pitchFamily="-106" charset="0"/>
              </a:rPr>
              <a:t>[u]</a:t>
            </a:r>
            <a:r>
              <a:rPr lang="en-US" dirty="0"/>
              <a:t>        	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do if </a:t>
            </a:r>
            <a:r>
              <a:rPr lang="en-US" dirty="0">
                <a:latin typeface="Comic Sans MS" pitchFamily="-106" charset="0"/>
              </a:rPr>
              <a:t>color[v]</a:t>
            </a:r>
            <a:r>
              <a:rPr lang="en-US" dirty="0"/>
              <a:t> = </a:t>
            </a:r>
            <a:r>
              <a:rPr lang="en-US" sz="2400" dirty="0"/>
              <a:t>WHITE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         then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𝛑[v] </a:t>
            </a:r>
            <a:r>
              <a:rPr lang="en-US" dirty="0"/>
              <a:t>← </a:t>
            </a:r>
            <a:r>
              <a:rPr lang="en-US" dirty="0">
                <a:latin typeface="Comic Sans MS" pitchFamily="-106" charset="0"/>
              </a:rPr>
              <a:t>u</a:t>
            </a:r>
            <a:endParaRPr lang="en-US" b="1" dirty="0">
              <a:latin typeface="Comic Sans MS" pitchFamily="-106" charset="0"/>
            </a:endParaRPr>
          </a:p>
          <a:p>
            <a:pPr marL="533400" indent="-533400">
              <a:buFontTx/>
              <a:buAutoNum type="arabicPeriod"/>
            </a:pPr>
            <a:r>
              <a:rPr lang="en-US" dirty="0"/>
              <a:t>                        DFS-VISIT(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dirty="0"/>
              <a:t>)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color[u]</a:t>
            </a:r>
            <a:r>
              <a:rPr lang="en-US" dirty="0"/>
              <a:t> ← </a:t>
            </a:r>
            <a:r>
              <a:rPr lang="en-US" sz="2400" dirty="0"/>
              <a:t>BLACK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time</a:t>
            </a:r>
            <a:r>
              <a:rPr lang="en-US" dirty="0"/>
              <a:t> ← </a:t>
            </a:r>
            <a:r>
              <a:rPr lang="en-US" dirty="0">
                <a:latin typeface="Comic Sans MS" pitchFamily="-106" charset="0"/>
              </a:rPr>
              <a:t>time + 1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f[u]</a:t>
            </a:r>
            <a:r>
              <a:rPr lang="en-US" dirty="0"/>
              <a:t> ← </a:t>
            </a:r>
            <a:r>
              <a:rPr lang="en-US" dirty="0">
                <a:latin typeface="Comic Sans MS" pitchFamily="-106" charset="0"/>
              </a:rPr>
              <a:t>time</a:t>
            </a:r>
            <a:r>
              <a:rPr lang="en-US" dirty="0"/>
              <a:t> 			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69013" y="3287713"/>
            <a:ext cx="2160587" cy="1631950"/>
            <a:chOff x="576" y="863"/>
            <a:chExt cx="1361" cy="1028"/>
          </a:xfrm>
        </p:grpSpPr>
        <p:sp>
          <p:nvSpPr>
            <p:cNvPr id="692229" name="Oval 5"/>
            <p:cNvSpPr>
              <a:spLocks noChangeArrowheads="1"/>
            </p:cNvSpPr>
            <p:nvPr/>
          </p:nvSpPr>
          <p:spPr bwMode="auto">
            <a:xfrm>
              <a:off x="576" y="106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1/  </a:t>
              </a:r>
            </a:p>
          </p:txBody>
        </p:sp>
        <p:sp>
          <p:nvSpPr>
            <p:cNvPr id="692230" name="Oval 6"/>
            <p:cNvSpPr>
              <a:spLocks noChangeArrowheads="1"/>
            </p:cNvSpPr>
            <p:nvPr/>
          </p:nvSpPr>
          <p:spPr bwMode="auto">
            <a:xfrm>
              <a:off x="1048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31" name="Oval 7"/>
            <p:cNvSpPr>
              <a:spLocks noChangeArrowheads="1"/>
            </p:cNvSpPr>
            <p:nvPr/>
          </p:nvSpPr>
          <p:spPr bwMode="auto">
            <a:xfrm>
              <a:off x="1484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32" name="Oval 8"/>
            <p:cNvSpPr>
              <a:spLocks noChangeArrowheads="1"/>
            </p:cNvSpPr>
            <p:nvPr/>
          </p:nvSpPr>
          <p:spPr bwMode="auto">
            <a:xfrm>
              <a:off x="576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33" name="Oval 9"/>
            <p:cNvSpPr>
              <a:spLocks noChangeArrowheads="1"/>
            </p:cNvSpPr>
            <p:nvPr/>
          </p:nvSpPr>
          <p:spPr bwMode="auto">
            <a:xfrm>
              <a:off x="1048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34" name="Oval 10"/>
            <p:cNvSpPr>
              <a:spLocks noChangeArrowheads="1"/>
            </p:cNvSpPr>
            <p:nvPr/>
          </p:nvSpPr>
          <p:spPr bwMode="auto">
            <a:xfrm>
              <a:off x="1484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35" name="Text Box 11"/>
            <p:cNvSpPr txBox="1">
              <a:spLocks noChangeArrowheads="1"/>
            </p:cNvSpPr>
            <p:nvPr/>
          </p:nvSpPr>
          <p:spPr bwMode="auto">
            <a:xfrm>
              <a:off x="601" y="86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2236" name="Text Box 12"/>
            <p:cNvSpPr txBox="1">
              <a:spLocks noChangeArrowheads="1"/>
            </p:cNvSpPr>
            <p:nvPr/>
          </p:nvSpPr>
          <p:spPr bwMode="auto">
            <a:xfrm>
              <a:off x="1085" y="87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2237" name="Text Box 13"/>
            <p:cNvSpPr txBox="1">
              <a:spLocks noChangeArrowheads="1"/>
            </p:cNvSpPr>
            <p:nvPr/>
          </p:nvSpPr>
          <p:spPr bwMode="auto">
            <a:xfrm>
              <a:off x="1494" y="87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2238" name="Text Box 14"/>
            <p:cNvSpPr txBox="1">
              <a:spLocks noChangeArrowheads="1"/>
            </p:cNvSpPr>
            <p:nvPr/>
          </p:nvSpPr>
          <p:spPr bwMode="auto">
            <a:xfrm>
              <a:off x="587" y="166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2239" name="Text Box 15"/>
            <p:cNvSpPr txBox="1">
              <a:spLocks noChangeArrowheads="1"/>
            </p:cNvSpPr>
            <p:nvPr/>
          </p:nvSpPr>
          <p:spPr bwMode="auto">
            <a:xfrm>
              <a:off x="1066" y="166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2240" name="Line 16"/>
            <p:cNvSpPr>
              <a:spLocks noChangeShapeType="1"/>
            </p:cNvSpPr>
            <p:nvPr/>
          </p:nvSpPr>
          <p:spPr bwMode="auto">
            <a:xfrm flipH="1">
              <a:off x="726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41" name="Line 17"/>
            <p:cNvSpPr>
              <a:spLocks noChangeShapeType="1"/>
            </p:cNvSpPr>
            <p:nvPr/>
          </p:nvSpPr>
          <p:spPr bwMode="auto">
            <a:xfrm flipH="1">
              <a:off x="1195" y="12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42" name="Line 18"/>
            <p:cNvSpPr>
              <a:spLocks noChangeShapeType="1"/>
            </p:cNvSpPr>
            <p:nvPr/>
          </p:nvSpPr>
          <p:spPr bwMode="auto">
            <a:xfrm flipH="1">
              <a:off x="1651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43" name="Line 19"/>
            <p:cNvSpPr>
              <a:spLocks noChangeShapeType="1"/>
            </p:cNvSpPr>
            <p:nvPr/>
          </p:nvSpPr>
          <p:spPr bwMode="auto">
            <a:xfrm>
              <a:off x="909" y="1178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44" name="Line 20"/>
            <p:cNvSpPr>
              <a:spLocks noChangeShapeType="1"/>
            </p:cNvSpPr>
            <p:nvPr/>
          </p:nvSpPr>
          <p:spPr bwMode="auto">
            <a:xfrm>
              <a:off x="908" y="158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45" name="Line 21"/>
            <p:cNvSpPr>
              <a:spLocks noChangeShapeType="1"/>
            </p:cNvSpPr>
            <p:nvPr/>
          </p:nvSpPr>
          <p:spPr bwMode="auto">
            <a:xfrm flipV="1">
              <a:off x="1296" y="126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46" name="Text Box 22"/>
            <p:cNvSpPr txBox="1">
              <a:spLocks noChangeArrowheads="1"/>
            </p:cNvSpPr>
            <p:nvPr/>
          </p:nvSpPr>
          <p:spPr bwMode="auto">
            <a:xfrm>
              <a:off x="1505" y="166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2247" name="Line 23"/>
            <p:cNvSpPr>
              <a:spLocks noChangeShapeType="1"/>
            </p:cNvSpPr>
            <p:nvPr/>
          </p:nvSpPr>
          <p:spPr bwMode="auto">
            <a:xfrm flipV="1">
              <a:off x="870" y="127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48" name="Freeform 24"/>
            <p:cNvSpPr>
              <a:spLocks/>
            </p:cNvSpPr>
            <p:nvPr/>
          </p:nvSpPr>
          <p:spPr bwMode="auto">
            <a:xfrm>
              <a:off x="1760" y="1428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6069013" y="1306513"/>
            <a:ext cx="2160587" cy="1631950"/>
            <a:chOff x="576" y="863"/>
            <a:chExt cx="1361" cy="1028"/>
          </a:xfrm>
        </p:grpSpPr>
        <p:sp>
          <p:nvSpPr>
            <p:cNvPr id="692250" name="Oval 26"/>
            <p:cNvSpPr>
              <a:spLocks noChangeArrowheads="1"/>
            </p:cNvSpPr>
            <p:nvPr/>
          </p:nvSpPr>
          <p:spPr bwMode="auto">
            <a:xfrm>
              <a:off x="576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 </a:t>
              </a:r>
            </a:p>
          </p:txBody>
        </p:sp>
        <p:sp>
          <p:nvSpPr>
            <p:cNvPr id="692251" name="Oval 27"/>
            <p:cNvSpPr>
              <a:spLocks noChangeArrowheads="1"/>
            </p:cNvSpPr>
            <p:nvPr/>
          </p:nvSpPr>
          <p:spPr bwMode="auto">
            <a:xfrm>
              <a:off x="1048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52" name="Oval 28"/>
            <p:cNvSpPr>
              <a:spLocks noChangeArrowheads="1"/>
            </p:cNvSpPr>
            <p:nvPr/>
          </p:nvSpPr>
          <p:spPr bwMode="auto">
            <a:xfrm>
              <a:off x="1484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53" name="Oval 29"/>
            <p:cNvSpPr>
              <a:spLocks noChangeArrowheads="1"/>
            </p:cNvSpPr>
            <p:nvPr/>
          </p:nvSpPr>
          <p:spPr bwMode="auto">
            <a:xfrm>
              <a:off x="576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54" name="Oval 30"/>
            <p:cNvSpPr>
              <a:spLocks noChangeArrowheads="1"/>
            </p:cNvSpPr>
            <p:nvPr/>
          </p:nvSpPr>
          <p:spPr bwMode="auto">
            <a:xfrm>
              <a:off x="1048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55" name="Oval 31"/>
            <p:cNvSpPr>
              <a:spLocks noChangeArrowheads="1"/>
            </p:cNvSpPr>
            <p:nvPr/>
          </p:nvSpPr>
          <p:spPr bwMode="auto">
            <a:xfrm>
              <a:off x="1484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56" name="Text Box 32"/>
            <p:cNvSpPr txBox="1">
              <a:spLocks noChangeArrowheads="1"/>
            </p:cNvSpPr>
            <p:nvPr/>
          </p:nvSpPr>
          <p:spPr bwMode="auto">
            <a:xfrm>
              <a:off x="601" y="86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2257" name="Text Box 33"/>
            <p:cNvSpPr txBox="1">
              <a:spLocks noChangeArrowheads="1"/>
            </p:cNvSpPr>
            <p:nvPr/>
          </p:nvSpPr>
          <p:spPr bwMode="auto">
            <a:xfrm>
              <a:off x="1085" y="87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2258" name="Text Box 34"/>
            <p:cNvSpPr txBox="1">
              <a:spLocks noChangeArrowheads="1"/>
            </p:cNvSpPr>
            <p:nvPr/>
          </p:nvSpPr>
          <p:spPr bwMode="auto">
            <a:xfrm>
              <a:off x="1494" y="87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2259" name="Text Box 35"/>
            <p:cNvSpPr txBox="1">
              <a:spLocks noChangeArrowheads="1"/>
            </p:cNvSpPr>
            <p:nvPr/>
          </p:nvSpPr>
          <p:spPr bwMode="auto">
            <a:xfrm>
              <a:off x="587" y="166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2260" name="Text Box 36"/>
            <p:cNvSpPr txBox="1">
              <a:spLocks noChangeArrowheads="1"/>
            </p:cNvSpPr>
            <p:nvPr/>
          </p:nvSpPr>
          <p:spPr bwMode="auto">
            <a:xfrm>
              <a:off x="1066" y="166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2261" name="Line 37"/>
            <p:cNvSpPr>
              <a:spLocks noChangeShapeType="1"/>
            </p:cNvSpPr>
            <p:nvPr/>
          </p:nvSpPr>
          <p:spPr bwMode="auto">
            <a:xfrm flipH="1">
              <a:off x="726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62" name="Line 38"/>
            <p:cNvSpPr>
              <a:spLocks noChangeShapeType="1"/>
            </p:cNvSpPr>
            <p:nvPr/>
          </p:nvSpPr>
          <p:spPr bwMode="auto">
            <a:xfrm flipH="1">
              <a:off x="1195" y="12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63" name="Line 39"/>
            <p:cNvSpPr>
              <a:spLocks noChangeShapeType="1"/>
            </p:cNvSpPr>
            <p:nvPr/>
          </p:nvSpPr>
          <p:spPr bwMode="auto">
            <a:xfrm flipH="1">
              <a:off x="1651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64" name="Line 40"/>
            <p:cNvSpPr>
              <a:spLocks noChangeShapeType="1"/>
            </p:cNvSpPr>
            <p:nvPr/>
          </p:nvSpPr>
          <p:spPr bwMode="auto">
            <a:xfrm>
              <a:off x="909" y="1178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65" name="Line 41"/>
            <p:cNvSpPr>
              <a:spLocks noChangeShapeType="1"/>
            </p:cNvSpPr>
            <p:nvPr/>
          </p:nvSpPr>
          <p:spPr bwMode="auto">
            <a:xfrm>
              <a:off x="908" y="158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66" name="Line 42"/>
            <p:cNvSpPr>
              <a:spLocks noChangeShapeType="1"/>
            </p:cNvSpPr>
            <p:nvPr/>
          </p:nvSpPr>
          <p:spPr bwMode="auto">
            <a:xfrm flipV="1">
              <a:off x="1296" y="126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67" name="Text Box 43"/>
            <p:cNvSpPr txBox="1">
              <a:spLocks noChangeArrowheads="1"/>
            </p:cNvSpPr>
            <p:nvPr/>
          </p:nvSpPr>
          <p:spPr bwMode="auto">
            <a:xfrm>
              <a:off x="1505" y="166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2268" name="Line 44"/>
            <p:cNvSpPr>
              <a:spLocks noChangeShapeType="1"/>
            </p:cNvSpPr>
            <p:nvPr/>
          </p:nvSpPr>
          <p:spPr bwMode="auto">
            <a:xfrm flipV="1">
              <a:off x="870" y="127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69" name="Freeform 45"/>
            <p:cNvSpPr>
              <a:spLocks/>
            </p:cNvSpPr>
            <p:nvPr/>
          </p:nvSpPr>
          <p:spPr bwMode="auto">
            <a:xfrm>
              <a:off x="1760" y="1428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92270" name="Line 46"/>
          <p:cNvSpPr>
            <a:spLocks noChangeShapeType="1"/>
          </p:cNvSpPr>
          <p:nvPr/>
        </p:nvSpPr>
        <p:spPr bwMode="auto">
          <a:xfrm>
            <a:off x="5897563" y="1574800"/>
            <a:ext cx="223837" cy="9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2271" name="Text Box 47"/>
          <p:cNvSpPr txBox="1">
            <a:spLocks noChangeArrowheads="1"/>
          </p:cNvSpPr>
          <p:nvPr/>
        </p:nvSpPr>
        <p:spPr bwMode="auto">
          <a:xfrm>
            <a:off x="6069013" y="2928938"/>
            <a:ext cx="1003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time = 1</a:t>
            </a:r>
          </a:p>
        </p:txBody>
      </p: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6069013" y="4910138"/>
            <a:ext cx="2160587" cy="1631950"/>
            <a:chOff x="2203" y="774"/>
            <a:chExt cx="1361" cy="1028"/>
          </a:xfrm>
        </p:grpSpPr>
        <p:sp>
          <p:nvSpPr>
            <p:cNvPr id="692273" name="Oval 49"/>
            <p:cNvSpPr>
              <a:spLocks noChangeArrowheads="1"/>
            </p:cNvSpPr>
            <p:nvPr/>
          </p:nvSpPr>
          <p:spPr bwMode="auto">
            <a:xfrm>
              <a:off x="2203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1/  </a:t>
              </a:r>
            </a:p>
          </p:txBody>
        </p:sp>
        <p:sp>
          <p:nvSpPr>
            <p:cNvPr id="692274" name="Oval 50"/>
            <p:cNvSpPr>
              <a:spLocks noChangeArrowheads="1"/>
            </p:cNvSpPr>
            <p:nvPr/>
          </p:nvSpPr>
          <p:spPr bwMode="auto">
            <a:xfrm>
              <a:off x="2675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2/   </a:t>
              </a:r>
            </a:p>
          </p:txBody>
        </p:sp>
        <p:sp>
          <p:nvSpPr>
            <p:cNvPr id="692275" name="Oval 51"/>
            <p:cNvSpPr>
              <a:spLocks noChangeArrowheads="1"/>
            </p:cNvSpPr>
            <p:nvPr/>
          </p:nvSpPr>
          <p:spPr bwMode="auto">
            <a:xfrm>
              <a:off x="3111" y="979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76" name="Oval 52"/>
            <p:cNvSpPr>
              <a:spLocks noChangeArrowheads="1"/>
            </p:cNvSpPr>
            <p:nvPr/>
          </p:nvSpPr>
          <p:spPr bwMode="auto">
            <a:xfrm>
              <a:off x="2203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77" name="Oval 53"/>
            <p:cNvSpPr>
              <a:spLocks noChangeArrowheads="1"/>
            </p:cNvSpPr>
            <p:nvPr/>
          </p:nvSpPr>
          <p:spPr bwMode="auto">
            <a:xfrm>
              <a:off x="2675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78" name="Oval 54"/>
            <p:cNvSpPr>
              <a:spLocks noChangeArrowheads="1"/>
            </p:cNvSpPr>
            <p:nvPr/>
          </p:nvSpPr>
          <p:spPr bwMode="auto">
            <a:xfrm>
              <a:off x="3111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79" name="Text Box 55"/>
            <p:cNvSpPr txBox="1">
              <a:spLocks noChangeArrowheads="1"/>
            </p:cNvSpPr>
            <p:nvPr/>
          </p:nvSpPr>
          <p:spPr bwMode="auto">
            <a:xfrm>
              <a:off x="2228" y="774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2280" name="Text Box 56"/>
            <p:cNvSpPr txBox="1">
              <a:spLocks noChangeArrowheads="1"/>
            </p:cNvSpPr>
            <p:nvPr/>
          </p:nvSpPr>
          <p:spPr bwMode="auto">
            <a:xfrm>
              <a:off x="2712" y="78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2281" name="Text Box 57"/>
            <p:cNvSpPr txBox="1">
              <a:spLocks noChangeArrowheads="1"/>
            </p:cNvSpPr>
            <p:nvPr/>
          </p:nvSpPr>
          <p:spPr bwMode="auto">
            <a:xfrm>
              <a:off x="3121" y="781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2282" name="Text Box 58"/>
            <p:cNvSpPr txBox="1">
              <a:spLocks noChangeArrowheads="1"/>
            </p:cNvSpPr>
            <p:nvPr/>
          </p:nvSpPr>
          <p:spPr bwMode="auto">
            <a:xfrm>
              <a:off x="2214" y="1571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2283" name="Text Box 59"/>
            <p:cNvSpPr txBox="1">
              <a:spLocks noChangeArrowheads="1"/>
            </p:cNvSpPr>
            <p:nvPr/>
          </p:nvSpPr>
          <p:spPr bwMode="auto">
            <a:xfrm>
              <a:off x="2693" y="1571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2284" name="Line 60"/>
            <p:cNvSpPr>
              <a:spLocks noChangeShapeType="1"/>
            </p:cNvSpPr>
            <p:nvPr/>
          </p:nvSpPr>
          <p:spPr bwMode="auto">
            <a:xfrm flipH="1">
              <a:off x="2353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85" name="Line 61"/>
            <p:cNvSpPr>
              <a:spLocks noChangeShapeType="1"/>
            </p:cNvSpPr>
            <p:nvPr/>
          </p:nvSpPr>
          <p:spPr bwMode="auto">
            <a:xfrm flipH="1">
              <a:off x="2828" y="1207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86" name="Line 62"/>
            <p:cNvSpPr>
              <a:spLocks noChangeShapeType="1"/>
            </p:cNvSpPr>
            <p:nvPr/>
          </p:nvSpPr>
          <p:spPr bwMode="auto">
            <a:xfrm flipH="1">
              <a:off x="3278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87" name="Line 63"/>
            <p:cNvSpPr>
              <a:spLocks noChangeShapeType="1"/>
            </p:cNvSpPr>
            <p:nvPr/>
          </p:nvSpPr>
          <p:spPr bwMode="auto">
            <a:xfrm>
              <a:off x="2536" y="1089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88" name="Line 64"/>
            <p:cNvSpPr>
              <a:spLocks noChangeShapeType="1"/>
            </p:cNvSpPr>
            <p:nvPr/>
          </p:nvSpPr>
          <p:spPr bwMode="auto">
            <a:xfrm>
              <a:off x="2535" y="149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89" name="Line 65"/>
            <p:cNvSpPr>
              <a:spLocks noChangeShapeType="1"/>
            </p:cNvSpPr>
            <p:nvPr/>
          </p:nvSpPr>
          <p:spPr bwMode="auto">
            <a:xfrm flipV="1">
              <a:off x="2923" y="1174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90" name="Text Box 66"/>
            <p:cNvSpPr txBox="1">
              <a:spLocks noChangeArrowheads="1"/>
            </p:cNvSpPr>
            <p:nvPr/>
          </p:nvSpPr>
          <p:spPr bwMode="auto">
            <a:xfrm>
              <a:off x="3132" y="157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2291" name="Line 67"/>
            <p:cNvSpPr>
              <a:spLocks noChangeShapeType="1"/>
            </p:cNvSpPr>
            <p:nvPr/>
          </p:nvSpPr>
          <p:spPr bwMode="auto">
            <a:xfrm flipV="1">
              <a:off x="2497" y="1187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92" name="Freeform 68"/>
            <p:cNvSpPr>
              <a:spLocks/>
            </p:cNvSpPr>
            <p:nvPr/>
          </p:nvSpPr>
          <p:spPr bwMode="auto">
            <a:xfrm>
              <a:off x="3387" y="1339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29AE793D-27D0-4132-BA57-59E556E1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71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5189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  <p:bldP spid="69227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497263" y="1228725"/>
            <a:ext cx="2160587" cy="1631950"/>
            <a:chOff x="2203" y="774"/>
            <a:chExt cx="1361" cy="1028"/>
          </a:xfrm>
        </p:grpSpPr>
        <p:sp>
          <p:nvSpPr>
            <p:cNvPr id="693252" name="Oval 4"/>
            <p:cNvSpPr>
              <a:spLocks noChangeArrowheads="1"/>
            </p:cNvSpPr>
            <p:nvPr/>
          </p:nvSpPr>
          <p:spPr bwMode="auto">
            <a:xfrm>
              <a:off x="2203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1/  </a:t>
              </a:r>
            </a:p>
          </p:txBody>
        </p:sp>
        <p:sp>
          <p:nvSpPr>
            <p:cNvPr id="693253" name="Oval 5"/>
            <p:cNvSpPr>
              <a:spLocks noChangeArrowheads="1"/>
            </p:cNvSpPr>
            <p:nvPr/>
          </p:nvSpPr>
          <p:spPr bwMode="auto">
            <a:xfrm>
              <a:off x="2675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2/   </a:t>
              </a:r>
            </a:p>
          </p:txBody>
        </p:sp>
        <p:sp>
          <p:nvSpPr>
            <p:cNvPr id="693254" name="Oval 6"/>
            <p:cNvSpPr>
              <a:spLocks noChangeArrowheads="1"/>
            </p:cNvSpPr>
            <p:nvPr/>
          </p:nvSpPr>
          <p:spPr bwMode="auto">
            <a:xfrm>
              <a:off x="3111" y="979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55" name="Oval 7"/>
            <p:cNvSpPr>
              <a:spLocks noChangeArrowheads="1"/>
            </p:cNvSpPr>
            <p:nvPr/>
          </p:nvSpPr>
          <p:spPr bwMode="auto">
            <a:xfrm>
              <a:off x="2203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56" name="Oval 8"/>
            <p:cNvSpPr>
              <a:spLocks noChangeArrowheads="1"/>
            </p:cNvSpPr>
            <p:nvPr/>
          </p:nvSpPr>
          <p:spPr bwMode="auto">
            <a:xfrm>
              <a:off x="2675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57" name="Oval 9"/>
            <p:cNvSpPr>
              <a:spLocks noChangeArrowheads="1"/>
            </p:cNvSpPr>
            <p:nvPr/>
          </p:nvSpPr>
          <p:spPr bwMode="auto">
            <a:xfrm>
              <a:off x="3111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58" name="Text Box 10"/>
            <p:cNvSpPr txBox="1">
              <a:spLocks noChangeArrowheads="1"/>
            </p:cNvSpPr>
            <p:nvPr/>
          </p:nvSpPr>
          <p:spPr bwMode="auto">
            <a:xfrm>
              <a:off x="2228" y="774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3259" name="Text Box 11"/>
            <p:cNvSpPr txBox="1">
              <a:spLocks noChangeArrowheads="1"/>
            </p:cNvSpPr>
            <p:nvPr/>
          </p:nvSpPr>
          <p:spPr bwMode="auto">
            <a:xfrm>
              <a:off x="2712" y="78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3260" name="Text Box 12"/>
            <p:cNvSpPr txBox="1">
              <a:spLocks noChangeArrowheads="1"/>
            </p:cNvSpPr>
            <p:nvPr/>
          </p:nvSpPr>
          <p:spPr bwMode="auto">
            <a:xfrm>
              <a:off x="3121" y="781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3261" name="Text Box 13"/>
            <p:cNvSpPr txBox="1">
              <a:spLocks noChangeArrowheads="1"/>
            </p:cNvSpPr>
            <p:nvPr/>
          </p:nvSpPr>
          <p:spPr bwMode="auto">
            <a:xfrm>
              <a:off x="2214" y="1571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3262" name="Text Box 14"/>
            <p:cNvSpPr txBox="1">
              <a:spLocks noChangeArrowheads="1"/>
            </p:cNvSpPr>
            <p:nvPr/>
          </p:nvSpPr>
          <p:spPr bwMode="auto">
            <a:xfrm>
              <a:off x="2693" y="1571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3263" name="Line 15"/>
            <p:cNvSpPr>
              <a:spLocks noChangeShapeType="1"/>
            </p:cNvSpPr>
            <p:nvPr/>
          </p:nvSpPr>
          <p:spPr bwMode="auto">
            <a:xfrm flipH="1">
              <a:off x="2353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64" name="Line 16"/>
            <p:cNvSpPr>
              <a:spLocks noChangeShapeType="1"/>
            </p:cNvSpPr>
            <p:nvPr/>
          </p:nvSpPr>
          <p:spPr bwMode="auto">
            <a:xfrm flipH="1">
              <a:off x="2828" y="1207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65" name="Line 17"/>
            <p:cNvSpPr>
              <a:spLocks noChangeShapeType="1"/>
            </p:cNvSpPr>
            <p:nvPr/>
          </p:nvSpPr>
          <p:spPr bwMode="auto">
            <a:xfrm flipH="1">
              <a:off x="3278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66" name="Line 18"/>
            <p:cNvSpPr>
              <a:spLocks noChangeShapeType="1"/>
            </p:cNvSpPr>
            <p:nvPr/>
          </p:nvSpPr>
          <p:spPr bwMode="auto">
            <a:xfrm>
              <a:off x="2536" y="1089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67" name="Line 19"/>
            <p:cNvSpPr>
              <a:spLocks noChangeShapeType="1"/>
            </p:cNvSpPr>
            <p:nvPr/>
          </p:nvSpPr>
          <p:spPr bwMode="auto">
            <a:xfrm>
              <a:off x="2535" y="149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68" name="Line 20"/>
            <p:cNvSpPr>
              <a:spLocks noChangeShapeType="1"/>
            </p:cNvSpPr>
            <p:nvPr/>
          </p:nvSpPr>
          <p:spPr bwMode="auto">
            <a:xfrm flipV="1">
              <a:off x="2923" y="1174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69" name="Text Box 21"/>
            <p:cNvSpPr txBox="1">
              <a:spLocks noChangeArrowheads="1"/>
            </p:cNvSpPr>
            <p:nvPr/>
          </p:nvSpPr>
          <p:spPr bwMode="auto">
            <a:xfrm>
              <a:off x="3132" y="157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3270" name="Line 22"/>
            <p:cNvSpPr>
              <a:spLocks noChangeShapeType="1"/>
            </p:cNvSpPr>
            <p:nvPr/>
          </p:nvSpPr>
          <p:spPr bwMode="auto">
            <a:xfrm flipV="1">
              <a:off x="2497" y="1187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71" name="Freeform 23"/>
            <p:cNvSpPr>
              <a:spLocks/>
            </p:cNvSpPr>
            <p:nvPr/>
          </p:nvSpPr>
          <p:spPr bwMode="auto">
            <a:xfrm>
              <a:off x="3387" y="1339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47675" y="1228725"/>
            <a:ext cx="2160588" cy="1631950"/>
            <a:chOff x="576" y="863"/>
            <a:chExt cx="1361" cy="1028"/>
          </a:xfrm>
        </p:grpSpPr>
        <p:sp>
          <p:nvSpPr>
            <p:cNvPr id="693273" name="Oval 25"/>
            <p:cNvSpPr>
              <a:spLocks noChangeArrowheads="1"/>
            </p:cNvSpPr>
            <p:nvPr/>
          </p:nvSpPr>
          <p:spPr bwMode="auto">
            <a:xfrm>
              <a:off x="576" y="106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1/  </a:t>
              </a:r>
            </a:p>
          </p:txBody>
        </p:sp>
        <p:sp>
          <p:nvSpPr>
            <p:cNvPr id="693274" name="Oval 26"/>
            <p:cNvSpPr>
              <a:spLocks noChangeArrowheads="1"/>
            </p:cNvSpPr>
            <p:nvPr/>
          </p:nvSpPr>
          <p:spPr bwMode="auto">
            <a:xfrm>
              <a:off x="1048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75" name="Oval 27"/>
            <p:cNvSpPr>
              <a:spLocks noChangeArrowheads="1"/>
            </p:cNvSpPr>
            <p:nvPr/>
          </p:nvSpPr>
          <p:spPr bwMode="auto">
            <a:xfrm>
              <a:off x="1484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76" name="Oval 28"/>
            <p:cNvSpPr>
              <a:spLocks noChangeArrowheads="1"/>
            </p:cNvSpPr>
            <p:nvPr/>
          </p:nvSpPr>
          <p:spPr bwMode="auto">
            <a:xfrm>
              <a:off x="576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77" name="Oval 29"/>
            <p:cNvSpPr>
              <a:spLocks noChangeArrowheads="1"/>
            </p:cNvSpPr>
            <p:nvPr/>
          </p:nvSpPr>
          <p:spPr bwMode="auto">
            <a:xfrm>
              <a:off x="1048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78" name="Oval 30"/>
            <p:cNvSpPr>
              <a:spLocks noChangeArrowheads="1"/>
            </p:cNvSpPr>
            <p:nvPr/>
          </p:nvSpPr>
          <p:spPr bwMode="auto">
            <a:xfrm>
              <a:off x="1484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79" name="Text Box 31"/>
            <p:cNvSpPr txBox="1">
              <a:spLocks noChangeArrowheads="1"/>
            </p:cNvSpPr>
            <p:nvPr/>
          </p:nvSpPr>
          <p:spPr bwMode="auto">
            <a:xfrm>
              <a:off x="601" y="86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3280" name="Text Box 32"/>
            <p:cNvSpPr txBox="1">
              <a:spLocks noChangeArrowheads="1"/>
            </p:cNvSpPr>
            <p:nvPr/>
          </p:nvSpPr>
          <p:spPr bwMode="auto">
            <a:xfrm>
              <a:off x="1085" y="87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3281" name="Text Box 33"/>
            <p:cNvSpPr txBox="1">
              <a:spLocks noChangeArrowheads="1"/>
            </p:cNvSpPr>
            <p:nvPr/>
          </p:nvSpPr>
          <p:spPr bwMode="auto">
            <a:xfrm>
              <a:off x="1494" y="87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3282" name="Text Box 34"/>
            <p:cNvSpPr txBox="1">
              <a:spLocks noChangeArrowheads="1"/>
            </p:cNvSpPr>
            <p:nvPr/>
          </p:nvSpPr>
          <p:spPr bwMode="auto">
            <a:xfrm>
              <a:off x="587" y="166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3283" name="Text Box 35"/>
            <p:cNvSpPr txBox="1">
              <a:spLocks noChangeArrowheads="1"/>
            </p:cNvSpPr>
            <p:nvPr/>
          </p:nvSpPr>
          <p:spPr bwMode="auto">
            <a:xfrm>
              <a:off x="1066" y="166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3284" name="Line 36"/>
            <p:cNvSpPr>
              <a:spLocks noChangeShapeType="1"/>
            </p:cNvSpPr>
            <p:nvPr/>
          </p:nvSpPr>
          <p:spPr bwMode="auto">
            <a:xfrm flipH="1">
              <a:off x="726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85" name="Line 37"/>
            <p:cNvSpPr>
              <a:spLocks noChangeShapeType="1"/>
            </p:cNvSpPr>
            <p:nvPr/>
          </p:nvSpPr>
          <p:spPr bwMode="auto">
            <a:xfrm flipH="1">
              <a:off x="1195" y="12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86" name="Line 38"/>
            <p:cNvSpPr>
              <a:spLocks noChangeShapeType="1"/>
            </p:cNvSpPr>
            <p:nvPr/>
          </p:nvSpPr>
          <p:spPr bwMode="auto">
            <a:xfrm flipH="1">
              <a:off x="1651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87" name="Line 39"/>
            <p:cNvSpPr>
              <a:spLocks noChangeShapeType="1"/>
            </p:cNvSpPr>
            <p:nvPr/>
          </p:nvSpPr>
          <p:spPr bwMode="auto">
            <a:xfrm>
              <a:off x="909" y="1178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88" name="Line 40"/>
            <p:cNvSpPr>
              <a:spLocks noChangeShapeType="1"/>
            </p:cNvSpPr>
            <p:nvPr/>
          </p:nvSpPr>
          <p:spPr bwMode="auto">
            <a:xfrm>
              <a:off x="908" y="158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89" name="Line 41"/>
            <p:cNvSpPr>
              <a:spLocks noChangeShapeType="1"/>
            </p:cNvSpPr>
            <p:nvPr/>
          </p:nvSpPr>
          <p:spPr bwMode="auto">
            <a:xfrm flipV="1">
              <a:off x="1296" y="126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90" name="Text Box 42"/>
            <p:cNvSpPr txBox="1">
              <a:spLocks noChangeArrowheads="1"/>
            </p:cNvSpPr>
            <p:nvPr/>
          </p:nvSpPr>
          <p:spPr bwMode="auto">
            <a:xfrm>
              <a:off x="1505" y="166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3291" name="Line 43"/>
            <p:cNvSpPr>
              <a:spLocks noChangeShapeType="1"/>
            </p:cNvSpPr>
            <p:nvPr/>
          </p:nvSpPr>
          <p:spPr bwMode="auto">
            <a:xfrm flipV="1">
              <a:off x="870" y="127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92" name="Freeform 44"/>
            <p:cNvSpPr>
              <a:spLocks/>
            </p:cNvSpPr>
            <p:nvPr/>
          </p:nvSpPr>
          <p:spPr bwMode="auto">
            <a:xfrm>
              <a:off x="1760" y="1428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6548438" y="1228725"/>
            <a:ext cx="2160587" cy="1631950"/>
            <a:chOff x="4125" y="774"/>
            <a:chExt cx="1361" cy="1028"/>
          </a:xfrm>
        </p:grpSpPr>
        <p:sp>
          <p:nvSpPr>
            <p:cNvPr id="693294" name="Oval 46"/>
            <p:cNvSpPr>
              <a:spLocks noChangeArrowheads="1"/>
            </p:cNvSpPr>
            <p:nvPr/>
          </p:nvSpPr>
          <p:spPr bwMode="auto">
            <a:xfrm>
              <a:off x="4125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1/  </a:t>
              </a:r>
            </a:p>
          </p:txBody>
        </p:sp>
        <p:sp>
          <p:nvSpPr>
            <p:cNvPr id="693295" name="Oval 47"/>
            <p:cNvSpPr>
              <a:spLocks noChangeArrowheads="1"/>
            </p:cNvSpPr>
            <p:nvPr/>
          </p:nvSpPr>
          <p:spPr bwMode="auto">
            <a:xfrm>
              <a:off x="4597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2/   </a:t>
              </a:r>
            </a:p>
          </p:txBody>
        </p:sp>
        <p:sp>
          <p:nvSpPr>
            <p:cNvPr id="693296" name="Oval 48"/>
            <p:cNvSpPr>
              <a:spLocks noChangeArrowheads="1"/>
            </p:cNvSpPr>
            <p:nvPr/>
          </p:nvSpPr>
          <p:spPr bwMode="auto">
            <a:xfrm>
              <a:off x="5033" y="979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97" name="Oval 49"/>
            <p:cNvSpPr>
              <a:spLocks noChangeArrowheads="1"/>
            </p:cNvSpPr>
            <p:nvPr/>
          </p:nvSpPr>
          <p:spPr bwMode="auto">
            <a:xfrm>
              <a:off x="4125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98" name="Oval 50"/>
            <p:cNvSpPr>
              <a:spLocks noChangeArrowheads="1"/>
            </p:cNvSpPr>
            <p:nvPr/>
          </p:nvSpPr>
          <p:spPr bwMode="auto">
            <a:xfrm>
              <a:off x="4597" y="1375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3/  </a:t>
              </a:r>
            </a:p>
          </p:txBody>
        </p:sp>
        <p:sp>
          <p:nvSpPr>
            <p:cNvPr id="693299" name="Oval 51"/>
            <p:cNvSpPr>
              <a:spLocks noChangeArrowheads="1"/>
            </p:cNvSpPr>
            <p:nvPr/>
          </p:nvSpPr>
          <p:spPr bwMode="auto">
            <a:xfrm>
              <a:off x="5033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300" name="Text Box 52"/>
            <p:cNvSpPr txBox="1">
              <a:spLocks noChangeArrowheads="1"/>
            </p:cNvSpPr>
            <p:nvPr/>
          </p:nvSpPr>
          <p:spPr bwMode="auto">
            <a:xfrm>
              <a:off x="4150" y="774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3301" name="Text Box 53"/>
            <p:cNvSpPr txBox="1">
              <a:spLocks noChangeArrowheads="1"/>
            </p:cNvSpPr>
            <p:nvPr/>
          </p:nvSpPr>
          <p:spPr bwMode="auto">
            <a:xfrm>
              <a:off x="4634" y="78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3302" name="Text Box 54"/>
            <p:cNvSpPr txBox="1">
              <a:spLocks noChangeArrowheads="1"/>
            </p:cNvSpPr>
            <p:nvPr/>
          </p:nvSpPr>
          <p:spPr bwMode="auto">
            <a:xfrm>
              <a:off x="5043" y="781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3303" name="Text Box 55"/>
            <p:cNvSpPr txBox="1">
              <a:spLocks noChangeArrowheads="1"/>
            </p:cNvSpPr>
            <p:nvPr/>
          </p:nvSpPr>
          <p:spPr bwMode="auto">
            <a:xfrm>
              <a:off x="4136" y="1571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3304" name="Text Box 56"/>
            <p:cNvSpPr txBox="1">
              <a:spLocks noChangeArrowheads="1"/>
            </p:cNvSpPr>
            <p:nvPr/>
          </p:nvSpPr>
          <p:spPr bwMode="auto">
            <a:xfrm>
              <a:off x="4615" y="1571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3305" name="Line 57"/>
            <p:cNvSpPr>
              <a:spLocks noChangeShapeType="1"/>
            </p:cNvSpPr>
            <p:nvPr/>
          </p:nvSpPr>
          <p:spPr bwMode="auto">
            <a:xfrm flipH="1">
              <a:off x="4275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06" name="Line 58"/>
            <p:cNvSpPr>
              <a:spLocks noChangeShapeType="1"/>
            </p:cNvSpPr>
            <p:nvPr/>
          </p:nvSpPr>
          <p:spPr bwMode="auto">
            <a:xfrm flipH="1">
              <a:off x="4750" y="1207"/>
              <a:ext cx="5" cy="186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07" name="Line 59"/>
            <p:cNvSpPr>
              <a:spLocks noChangeShapeType="1"/>
            </p:cNvSpPr>
            <p:nvPr/>
          </p:nvSpPr>
          <p:spPr bwMode="auto">
            <a:xfrm flipH="1">
              <a:off x="5200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08" name="Line 60"/>
            <p:cNvSpPr>
              <a:spLocks noChangeShapeType="1"/>
            </p:cNvSpPr>
            <p:nvPr/>
          </p:nvSpPr>
          <p:spPr bwMode="auto">
            <a:xfrm>
              <a:off x="4458" y="1089"/>
              <a:ext cx="13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09" name="Line 61"/>
            <p:cNvSpPr>
              <a:spLocks noChangeShapeType="1"/>
            </p:cNvSpPr>
            <p:nvPr/>
          </p:nvSpPr>
          <p:spPr bwMode="auto">
            <a:xfrm>
              <a:off x="4457" y="149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10" name="Line 62"/>
            <p:cNvSpPr>
              <a:spLocks noChangeShapeType="1"/>
            </p:cNvSpPr>
            <p:nvPr/>
          </p:nvSpPr>
          <p:spPr bwMode="auto">
            <a:xfrm flipV="1">
              <a:off x="4845" y="1174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11" name="Text Box 63"/>
            <p:cNvSpPr txBox="1">
              <a:spLocks noChangeArrowheads="1"/>
            </p:cNvSpPr>
            <p:nvPr/>
          </p:nvSpPr>
          <p:spPr bwMode="auto">
            <a:xfrm>
              <a:off x="5054" y="157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3312" name="Line 64"/>
            <p:cNvSpPr>
              <a:spLocks noChangeShapeType="1"/>
            </p:cNvSpPr>
            <p:nvPr/>
          </p:nvSpPr>
          <p:spPr bwMode="auto">
            <a:xfrm flipV="1">
              <a:off x="4419" y="1187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13" name="Freeform 65"/>
            <p:cNvSpPr>
              <a:spLocks/>
            </p:cNvSpPr>
            <p:nvPr/>
          </p:nvSpPr>
          <p:spPr bwMode="auto">
            <a:xfrm>
              <a:off x="5309" y="1339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447675" y="2989263"/>
            <a:ext cx="2160588" cy="1631950"/>
            <a:chOff x="282" y="1883"/>
            <a:chExt cx="1361" cy="1028"/>
          </a:xfrm>
        </p:grpSpPr>
        <p:sp>
          <p:nvSpPr>
            <p:cNvPr id="693315" name="Oval 67"/>
            <p:cNvSpPr>
              <a:spLocks noChangeArrowheads="1"/>
            </p:cNvSpPr>
            <p:nvPr/>
          </p:nvSpPr>
          <p:spPr bwMode="auto">
            <a:xfrm>
              <a:off x="282" y="208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1/  </a:t>
              </a:r>
            </a:p>
          </p:txBody>
        </p:sp>
        <p:sp>
          <p:nvSpPr>
            <p:cNvPr id="693316" name="Oval 68"/>
            <p:cNvSpPr>
              <a:spLocks noChangeArrowheads="1"/>
            </p:cNvSpPr>
            <p:nvPr/>
          </p:nvSpPr>
          <p:spPr bwMode="auto">
            <a:xfrm>
              <a:off x="754" y="208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2/   </a:t>
              </a:r>
            </a:p>
          </p:txBody>
        </p:sp>
        <p:sp>
          <p:nvSpPr>
            <p:cNvPr id="693317" name="Oval 69"/>
            <p:cNvSpPr>
              <a:spLocks noChangeArrowheads="1"/>
            </p:cNvSpPr>
            <p:nvPr/>
          </p:nvSpPr>
          <p:spPr bwMode="auto">
            <a:xfrm>
              <a:off x="1190" y="208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318" name="Oval 70"/>
            <p:cNvSpPr>
              <a:spLocks noChangeArrowheads="1"/>
            </p:cNvSpPr>
            <p:nvPr/>
          </p:nvSpPr>
          <p:spPr bwMode="auto">
            <a:xfrm>
              <a:off x="282" y="2484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4/  </a:t>
              </a:r>
            </a:p>
          </p:txBody>
        </p:sp>
        <p:sp>
          <p:nvSpPr>
            <p:cNvPr id="693319" name="Oval 71"/>
            <p:cNvSpPr>
              <a:spLocks noChangeArrowheads="1"/>
            </p:cNvSpPr>
            <p:nvPr/>
          </p:nvSpPr>
          <p:spPr bwMode="auto">
            <a:xfrm>
              <a:off x="754" y="2484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3/  </a:t>
              </a:r>
            </a:p>
          </p:txBody>
        </p:sp>
        <p:sp>
          <p:nvSpPr>
            <p:cNvPr id="693320" name="Oval 72"/>
            <p:cNvSpPr>
              <a:spLocks noChangeArrowheads="1"/>
            </p:cNvSpPr>
            <p:nvPr/>
          </p:nvSpPr>
          <p:spPr bwMode="auto">
            <a:xfrm>
              <a:off x="1190" y="248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321" name="Text Box 73"/>
            <p:cNvSpPr txBox="1">
              <a:spLocks noChangeArrowheads="1"/>
            </p:cNvSpPr>
            <p:nvPr/>
          </p:nvSpPr>
          <p:spPr bwMode="auto">
            <a:xfrm>
              <a:off x="307" y="188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3322" name="Text Box 74"/>
            <p:cNvSpPr txBox="1">
              <a:spLocks noChangeArrowheads="1"/>
            </p:cNvSpPr>
            <p:nvPr/>
          </p:nvSpPr>
          <p:spPr bwMode="auto">
            <a:xfrm>
              <a:off x="791" y="189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3323" name="Text Box 75"/>
            <p:cNvSpPr txBox="1">
              <a:spLocks noChangeArrowheads="1"/>
            </p:cNvSpPr>
            <p:nvPr/>
          </p:nvSpPr>
          <p:spPr bwMode="auto">
            <a:xfrm>
              <a:off x="1200" y="189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3324" name="Text Box 76"/>
            <p:cNvSpPr txBox="1">
              <a:spLocks noChangeArrowheads="1"/>
            </p:cNvSpPr>
            <p:nvPr/>
          </p:nvSpPr>
          <p:spPr bwMode="auto">
            <a:xfrm>
              <a:off x="293" y="268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3325" name="Text Box 77"/>
            <p:cNvSpPr txBox="1">
              <a:spLocks noChangeArrowheads="1"/>
            </p:cNvSpPr>
            <p:nvPr/>
          </p:nvSpPr>
          <p:spPr bwMode="auto">
            <a:xfrm>
              <a:off x="772" y="268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3326" name="Line 78"/>
            <p:cNvSpPr>
              <a:spLocks noChangeShapeType="1"/>
            </p:cNvSpPr>
            <p:nvPr/>
          </p:nvSpPr>
          <p:spPr bwMode="auto">
            <a:xfrm flipH="1">
              <a:off x="432" y="231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27" name="Line 79"/>
            <p:cNvSpPr>
              <a:spLocks noChangeShapeType="1"/>
            </p:cNvSpPr>
            <p:nvPr/>
          </p:nvSpPr>
          <p:spPr bwMode="auto">
            <a:xfrm flipH="1">
              <a:off x="907" y="2316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28" name="Line 80"/>
            <p:cNvSpPr>
              <a:spLocks noChangeShapeType="1"/>
            </p:cNvSpPr>
            <p:nvPr/>
          </p:nvSpPr>
          <p:spPr bwMode="auto">
            <a:xfrm flipH="1">
              <a:off x="1357" y="231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29" name="Line 81"/>
            <p:cNvSpPr>
              <a:spLocks noChangeShapeType="1"/>
            </p:cNvSpPr>
            <p:nvPr/>
          </p:nvSpPr>
          <p:spPr bwMode="auto">
            <a:xfrm>
              <a:off x="615" y="2198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30" name="Line 82"/>
            <p:cNvSpPr>
              <a:spLocks noChangeShapeType="1"/>
            </p:cNvSpPr>
            <p:nvPr/>
          </p:nvSpPr>
          <p:spPr bwMode="auto">
            <a:xfrm>
              <a:off x="614" y="2605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31" name="Line 83"/>
            <p:cNvSpPr>
              <a:spLocks noChangeShapeType="1"/>
            </p:cNvSpPr>
            <p:nvPr/>
          </p:nvSpPr>
          <p:spPr bwMode="auto">
            <a:xfrm flipV="1">
              <a:off x="1002" y="228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32" name="Text Box 84"/>
            <p:cNvSpPr txBox="1">
              <a:spLocks noChangeArrowheads="1"/>
            </p:cNvSpPr>
            <p:nvPr/>
          </p:nvSpPr>
          <p:spPr bwMode="auto">
            <a:xfrm>
              <a:off x="1211" y="268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3333" name="Line 85"/>
            <p:cNvSpPr>
              <a:spLocks noChangeShapeType="1"/>
            </p:cNvSpPr>
            <p:nvPr/>
          </p:nvSpPr>
          <p:spPr bwMode="auto">
            <a:xfrm flipV="1">
              <a:off x="576" y="229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34" name="Freeform 86"/>
            <p:cNvSpPr>
              <a:spLocks/>
            </p:cNvSpPr>
            <p:nvPr/>
          </p:nvSpPr>
          <p:spPr bwMode="auto">
            <a:xfrm>
              <a:off x="1466" y="2448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87"/>
          <p:cNvGrpSpPr>
            <a:grpSpLocks/>
          </p:cNvGrpSpPr>
          <p:nvPr/>
        </p:nvGrpSpPr>
        <p:grpSpPr bwMode="auto">
          <a:xfrm>
            <a:off x="3497263" y="2989263"/>
            <a:ext cx="2160587" cy="1631950"/>
            <a:chOff x="2203" y="1883"/>
            <a:chExt cx="1361" cy="1028"/>
          </a:xfrm>
        </p:grpSpPr>
        <p:sp>
          <p:nvSpPr>
            <p:cNvPr id="693336" name="Oval 88"/>
            <p:cNvSpPr>
              <a:spLocks noChangeArrowheads="1"/>
            </p:cNvSpPr>
            <p:nvPr/>
          </p:nvSpPr>
          <p:spPr bwMode="auto">
            <a:xfrm>
              <a:off x="2203" y="208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1/  </a:t>
              </a:r>
            </a:p>
          </p:txBody>
        </p:sp>
        <p:sp>
          <p:nvSpPr>
            <p:cNvPr id="693337" name="Oval 89"/>
            <p:cNvSpPr>
              <a:spLocks noChangeArrowheads="1"/>
            </p:cNvSpPr>
            <p:nvPr/>
          </p:nvSpPr>
          <p:spPr bwMode="auto">
            <a:xfrm>
              <a:off x="2675" y="208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2/   </a:t>
              </a:r>
            </a:p>
          </p:txBody>
        </p:sp>
        <p:sp>
          <p:nvSpPr>
            <p:cNvPr id="693338" name="Oval 90"/>
            <p:cNvSpPr>
              <a:spLocks noChangeArrowheads="1"/>
            </p:cNvSpPr>
            <p:nvPr/>
          </p:nvSpPr>
          <p:spPr bwMode="auto">
            <a:xfrm>
              <a:off x="3111" y="208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339" name="Oval 91"/>
            <p:cNvSpPr>
              <a:spLocks noChangeArrowheads="1"/>
            </p:cNvSpPr>
            <p:nvPr/>
          </p:nvSpPr>
          <p:spPr bwMode="auto">
            <a:xfrm>
              <a:off x="2203" y="2484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4/  </a:t>
              </a:r>
            </a:p>
          </p:txBody>
        </p:sp>
        <p:sp>
          <p:nvSpPr>
            <p:cNvPr id="693340" name="Oval 92"/>
            <p:cNvSpPr>
              <a:spLocks noChangeArrowheads="1"/>
            </p:cNvSpPr>
            <p:nvPr/>
          </p:nvSpPr>
          <p:spPr bwMode="auto">
            <a:xfrm>
              <a:off x="2675" y="2484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3/  </a:t>
              </a:r>
            </a:p>
          </p:txBody>
        </p:sp>
        <p:sp>
          <p:nvSpPr>
            <p:cNvPr id="693341" name="Oval 93"/>
            <p:cNvSpPr>
              <a:spLocks noChangeArrowheads="1"/>
            </p:cNvSpPr>
            <p:nvPr/>
          </p:nvSpPr>
          <p:spPr bwMode="auto">
            <a:xfrm>
              <a:off x="3111" y="248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342" name="Text Box 94"/>
            <p:cNvSpPr txBox="1">
              <a:spLocks noChangeArrowheads="1"/>
            </p:cNvSpPr>
            <p:nvPr/>
          </p:nvSpPr>
          <p:spPr bwMode="auto">
            <a:xfrm>
              <a:off x="2228" y="188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3343" name="Text Box 95"/>
            <p:cNvSpPr txBox="1">
              <a:spLocks noChangeArrowheads="1"/>
            </p:cNvSpPr>
            <p:nvPr/>
          </p:nvSpPr>
          <p:spPr bwMode="auto">
            <a:xfrm>
              <a:off x="2712" y="189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3344" name="Text Box 96"/>
            <p:cNvSpPr txBox="1">
              <a:spLocks noChangeArrowheads="1"/>
            </p:cNvSpPr>
            <p:nvPr/>
          </p:nvSpPr>
          <p:spPr bwMode="auto">
            <a:xfrm>
              <a:off x="3121" y="189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3345" name="Text Box 97"/>
            <p:cNvSpPr txBox="1">
              <a:spLocks noChangeArrowheads="1"/>
            </p:cNvSpPr>
            <p:nvPr/>
          </p:nvSpPr>
          <p:spPr bwMode="auto">
            <a:xfrm>
              <a:off x="2214" y="268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3346" name="Text Box 98"/>
            <p:cNvSpPr txBox="1">
              <a:spLocks noChangeArrowheads="1"/>
            </p:cNvSpPr>
            <p:nvPr/>
          </p:nvSpPr>
          <p:spPr bwMode="auto">
            <a:xfrm>
              <a:off x="2693" y="268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3347" name="Line 99"/>
            <p:cNvSpPr>
              <a:spLocks noChangeShapeType="1"/>
            </p:cNvSpPr>
            <p:nvPr/>
          </p:nvSpPr>
          <p:spPr bwMode="auto">
            <a:xfrm flipH="1">
              <a:off x="2353" y="231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48" name="Line 100"/>
            <p:cNvSpPr>
              <a:spLocks noChangeShapeType="1"/>
            </p:cNvSpPr>
            <p:nvPr/>
          </p:nvSpPr>
          <p:spPr bwMode="auto">
            <a:xfrm flipH="1">
              <a:off x="2828" y="2316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49" name="Line 101"/>
            <p:cNvSpPr>
              <a:spLocks noChangeShapeType="1"/>
            </p:cNvSpPr>
            <p:nvPr/>
          </p:nvSpPr>
          <p:spPr bwMode="auto">
            <a:xfrm flipH="1">
              <a:off x="3278" y="231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50" name="Line 102"/>
            <p:cNvSpPr>
              <a:spLocks noChangeShapeType="1"/>
            </p:cNvSpPr>
            <p:nvPr/>
          </p:nvSpPr>
          <p:spPr bwMode="auto">
            <a:xfrm>
              <a:off x="2536" y="2198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51" name="Line 103"/>
            <p:cNvSpPr>
              <a:spLocks noChangeShapeType="1"/>
            </p:cNvSpPr>
            <p:nvPr/>
          </p:nvSpPr>
          <p:spPr bwMode="auto">
            <a:xfrm>
              <a:off x="2535" y="2605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52" name="Line 104"/>
            <p:cNvSpPr>
              <a:spLocks noChangeShapeType="1"/>
            </p:cNvSpPr>
            <p:nvPr/>
          </p:nvSpPr>
          <p:spPr bwMode="auto">
            <a:xfrm flipV="1">
              <a:off x="2923" y="228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53" name="Text Box 105"/>
            <p:cNvSpPr txBox="1">
              <a:spLocks noChangeArrowheads="1"/>
            </p:cNvSpPr>
            <p:nvPr/>
          </p:nvSpPr>
          <p:spPr bwMode="auto">
            <a:xfrm>
              <a:off x="3132" y="268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3354" name="Line 106"/>
            <p:cNvSpPr>
              <a:spLocks noChangeShapeType="1"/>
            </p:cNvSpPr>
            <p:nvPr/>
          </p:nvSpPr>
          <p:spPr bwMode="auto">
            <a:xfrm flipV="1">
              <a:off x="2497" y="229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55" name="Freeform 107"/>
            <p:cNvSpPr>
              <a:spLocks/>
            </p:cNvSpPr>
            <p:nvPr/>
          </p:nvSpPr>
          <p:spPr bwMode="auto">
            <a:xfrm>
              <a:off x="3387" y="2448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56" name="Text Box 108"/>
            <p:cNvSpPr txBox="1">
              <a:spLocks noChangeArrowheads="1"/>
            </p:cNvSpPr>
            <p:nvPr/>
          </p:nvSpPr>
          <p:spPr bwMode="auto">
            <a:xfrm>
              <a:off x="2467" y="2283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grpSp>
        <p:nvGrpSpPr>
          <p:cNvPr id="7" name="Group 109"/>
          <p:cNvGrpSpPr>
            <a:grpSpLocks/>
          </p:cNvGrpSpPr>
          <p:nvPr/>
        </p:nvGrpSpPr>
        <p:grpSpPr bwMode="auto">
          <a:xfrm>
            <a:off x="6548438" y="2989263"/>
            <a:ext cx="2160587" cy="1631950"/>
            <a:chOff x="4125" y="1883"/>
            <a:chExt cx="1361" cy="1028"/>
          </a:xfrm>
        </p:grpSpPr>
        <p:grpSp>
          <p:nvGrpSpPr>
            <p:cNvPr id="8" name="Group 110"/>
            <p:cNvGrpSpPr>
              <a:grpSpLocks/>
            </p:cNvGrpSpPr>
            <p:nvPr/>
          </p:nvGrpSpPr>
          <p:grpSpPr bwMode="auto">
            <a:xfrm>
              <a:off x="4125" y="1883"/>
              <a:ext cx="1361" cy="1028"/>
              <a:chOff x="2327" y="908"/>
              <a:chExt cx="1361" cy="1028"/>
            </a:xfrm>
          </p:grpSpPr>
          <p:sp>
            <p:nvSpPr>
              <p:cNvPr id="693359" name="Oval 111"/>
              <p:cNvSpPr>
                <a:spLocks noChangeArrowheads="1"/>
              </p:cNvSpPr>
              <p:nvPr/>
            </p:nvSpPr>
            <p:spPr bwMode="auto">
              <a:xfrm>
                <a:off x="2327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1/  </a:t>
                </a:r>
              </a:p>
            </p:txBody>
          </p:sp>
          <p:sp>
            <p:nvSpPr>
              <p:cNvPr id="693360" name="Oval 112"/>
              <p:cNvSpPr>
                <a:spLocks noChangeArrowheads="1"/>
              </p:cNvSpPr>
              <p:nvPr/>
            </p:nvSpPr>
            <p:spPr bwMode="auto">
              <a:xfrm>
                <a:off x="2799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2/   </a:t>
                </a:r>
              </a:p>
            </p:txBody>
          </p:sp>
          <p:sp>
            <p:nvSpPr>
              <p:cNvPr id="693361" name="Oval 113"/>
              <p:cNvSpPr>
                <a:spLocks noChangeArrowheads="1"/>
              </p:cNvSpPr>
              <p:nvPr/>
            </p:nvSpPr>
            <p:spPr bwMode="auto">
              <a:xfrm>
                <a:off x="3235" y="1113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ym typeface="Symbol" pitchFamily="-106" charset="2"/>
                </a:endParaRPr>
              </a:p>
            </p:txBody>
          </p:sp>
          <p:sp>
            <p:nvSpPr>
              <p:cNvPr id="693362" name="Oval 114"/>
              <p:cNvSpPr>
                <a:spLocks noChangeArrowheads="1"/>
              </p:cNvSpPr>
              <p:nvPr/>
            </p:nvSpPr>
            <p:spPr bwMode="auto">
              <a:xfrm>
                <a:off x="2327" y="1509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sym typeface="Symbol" pitchFamily="-106" charset="2"/>
                  </a:rPr>
                  <a:t>4/5</a:t>
                </a:r>
              </a:p>
            </p:txBody>
          </p:sp>
          <p:sp>
            <p:nvSpPr>
              <p:cNvPr id="693363" name="Oval 115"/>
              <p:cNvSpPr>
                <a:spLocks noChangeArrowheads="1"/>
              </p:cNvSpPr>
              <p:nvPr/>
            </p:nvSpPr>
            <p:spPr bwMode="auto">
              <a:xfrm>
                <a:off x="2799" y="1509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3/  </a:t>
                </a:r>
              </a:p>
            </p:txBody>
          </p:sp>
          <p:sp>
            <p:nvSpPr>
              <p:cNvPr id="693364" name="Oval 116"/>
              <p:cNvSpPr>
                <a:spLocks noChangeArrowheads="1"/>
              </p:cNvSpPr>
              <p:nvPr/>
            </p:nvSpPr>
            <p:spPr bwMode="auto">
              <a:xfrm>
                <a:off x="3235" y="1509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ym typeface="Symbol" pitchFamily="-106" charset="2"/>
                </a:endParaRPr>
              </a:p>
            </p:txBody>
          </p:sp>
          <p:sp>
            <p:nvSpPr>
              <p:cNvPr id="693365" name="Text Box 117"/>
              <p:cNvSpPr txBox="1">
                <a:spLocks noChangeArrowheads="1"/>
              </p:cNvSpPr>
              <p:nvPr/>
            </p:nvSpPr>
            <p:spPr bwMode="auto">
              <a:xfrm>
                <a:off x="2352" y="908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u</a:t>
                </a:r>
              </a:p>
            </p:txBody>
          </p:sp>
          <p:sp>
            <p:nvSpPr>
              <p:cNvPr id="693366" name="Text Box 118"/>
              <p:cNvSpPr txBox="1">
                <a:spLocks noChangeArrowheads="1"/>
              </p:cNvSpPr>
              <p:nvPr/>
            </p:nvSpPr>
            <p:spPr bwMode="auto">
              <a:xfrm>
                <a:off x="2836" y="91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v</a:t>
                </a:r>
              </a:p>
            </p:txBody>
          </p:sp>
          <p:sp>
            <p:nvSpPr>
              <p:cNvPr id="693367" name="Text Box 119"/>
              <p:cNvSpPr txBox="1">
                <a:spLocks noChangeArrowheads="1"/>
              </p:cNvSpPr>
              <p:nvPr/>
            </p:nvSpPr>
            <p:spPr bwMode="auto">
              <a:xfrm>
                <a:off x="3245" y="915"/>
                <a:ext cx="21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w</a:t>
                </a:r>
              </a:p>
            </p:txBody>
          </p:sp>
          <p:sp>
            <p:nvSpPr>
              <p:cNvPr id="693368" name="Text Box 120"/>
              <p:cNvSpPr txBox="1">
                <a:spLocks noChangeArrowheads="1"/>
              </p:cNvSpPr>
              <p:nvPr/>
            </p:nvSpPr>
            <p:spPr bwMode="auto">
              <a:xfrm>
                <a:off x="2338" y="1705"/>
                <a:ext cx="1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x</a:t>
                </a:r>
              </a:p>
            </p:txBody>
          </p:sp>
          <p:sp>
            <p:nvSpPr>
              <p:cNvPr id="693369" name="Text Box 121"/>
              <p:cNvSpPr txBox="1">
                <a:spLocks noChangeArrowheads="1"/>
              </p:cNvSpPr>
              <p:nvPr/>
            </p:nvSpPr>
            <p:spPr bwMode="auto">
              <a:xfrm>
                <a:off x="2817" y="1705"/>
                <a:ext cx="17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y</a:t>
                </a:r>
              </a:p>
            </p:txBody>
          </p:sp>
          <p:sp>
            <p:nvSpPr>
              <p:cNvPr id="693370" name="Line 122"/>
              <p:cNvSpPr>
                <a:spLocks noChangeShapeType="1"/>
              </p:cNvSpPr>
              <p:nvPr/>
            </p:nvSpPr>
            <p:spPr bwMode="auto">
              <a:xfrm flipH="1">
                <a:off x="2477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71" name="Line 123"/>
              <p:cNvSpPr>
                <a:spLocks noChangeShapeType="1"/>
              </p:cNvSpPr>
              <p:nvPr/>
            </p:nvSpPr>
            <p:spPr bwMode="auto">
              <a:xfrm flipH="1">
                <a:off x="2952" y="1341"/>
                <a:ext cx="5" cy="18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72" name="Line 124"/>
              <p:cNvSpPr>
                <a:spLocks noChangeShapeType="1"/>
              </p:cNvSpPr>
              <p:nvPr/>
            </p:nvSpPr>
            <p:spPr bwMode="auto">
              <a:xfrm flipH="1">
                <a:off x="3402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73" name="Line 125"/>
              <p:cNvSpPr>
                <a:spLocks noChangeShapeType="1"/>
              </p:cNvSpPr>
              <p:nvPr/>
            </p:nvSpPr>
            <p:spPr bwMode="auto">
              <a:xfrm>
                <a:off x="2660" y="1223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74" name="Line 126"/>
              <p:cNvSpPr>
                <a:spLocks noChangeShapeType="1"/>
              </p:cNvSpPr>
              <p:nvPr/>
            </p:nvSpPr>
            <p:spPr bwMode="auto">
              <a:xfrm>
                <a:off x="2659" y="1630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triangle" w="med" len="med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75" name="Line 127"/>
              <p:cNvSpPr>
                <a:spLocks noChangeShapeType="1"/>
              </p:cNvSpPr>
              <p:nvPr/>
            </p:nvSpPr>
            <p:spPr bwMode="auto">
              <a:xfrm flipV="1">
                <a:off x="3047" y="1308"/>
                <a:ext cx="220" cy="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76" name="Text Box 128"/>
              <p:cNvSpPr txBox="1">
                <a:spLocks noChangeArrowheads="1"/>
              </p:cNvSpPr>
              <p:nvPr/>
            </p:nvSpPr>
            <p:spPr bwMode="auto">
              <a:xfrm>
                <a:off x="3256" y="170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z</a:t>
                </a:r>
              </a:p>
            </p:txBody>
          </p:sp>
          <p:sp>
            <p:nvSpPr>
              <p:cNvPr id="693377" name="Line 129"/>
              <p:cNvSpPr>
                <a:spLocks noChangeShapeType="1"/>
              </p:cNvSpPr>
              <p:nvPr/>
            </p:nvSpPr>
            <p:spPr bwMode="auto">
              <a:xfrm flipV="1">
                <a:off x="2621" y="1321"/>
                <a:ext cx="226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78" name="Freeform 130"/>
              <p:cNvSpPr>
                <a:spLocks/>
              </p:cNvSpPr>
              <p:nvPr/>
            </p:nvSpPr>
            <p:spPr bwMode="auto">
              <a:xfrm>
                <a:off x="3511" y="1473"/>
                <a:ext cx="177" cy="276"/>
              </a:xfrm>
              <a:custGeom>
                <a:avLst/>
                <a:gdLst/>
                <a:ahLst/>
                <a:cxnLst>
                  <a:cxn ang="0">
                    <a:pos x="0" y="226"/>
                  </a:cxn>
                  <a:cxn ang="0">
                    <a:pos x="107" y="271"/>
                  </a:cxn>
                  <a:cxn ang="0">
                    <a:pos x="169" y="198"/>
                  </a:cxn>
                  <a:cxn ang="0">
                    <a:pos x="158" y="68"/>
                  </a:cxn>
                  <a:cxn ang="0">
                    <a:pos x="62" y="0"/>
                  </a:cxn>
                  <a:cxn ang="0">
                    <a:pos x="11" y="68"/>
                  </a:cxn>
                </a:cxnLst>
                <a:rect l="0" t="0" r="r" b="b"/>
                <a:pathLst>
                  <a:path w="177" h="276">
                    <a:moveTo>
                      <a:pt x="0" y="226"/>
                    </a:moveTo>
                    <a:cubicBezTo>
                      <a:pt x="39" y="251"/>
                      <a:pt x="79" y="276"/>
                      <a:pt x="107" y="271"/>
                    </a:cubicBezTo>
                    <a:cubicBezTo>
                      <a:pt x="135" y="266"/>
                      <a:pt x="161" y="232"/>
                      <a:pt x="169" y="198"/>
                    </a:cubicBezTo>
                    <a:cubicBezTo>
                      <a:pt x="177" y="164"/>
                      <a:pt x="176" y="101"/>
                      <a:pt x="158" y="68"/>
                    </a:cubicBezTo>
                    <a:cubicBezTo>
                      <a:pt x="140" y="35"/>
                      <a:pt x="86" y="0"/>
                      <a:pt x="62" y="0"/>
                    </a:cubicBezTo>
                    <a:cubicBezTo>
                      <a:pt x="38" y="0"/>
                      <a:pt x="24" y="34"/>
                      <a:pt x="11" y="6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93379" name="Text Box 131"/>
            <p:cNvSpPr txBox="1">
              <a:spLocks noChangeArrowheads="1"/>
            </p:cNvSpPr>
            <p:nvPr/>
          </p:nvSpPr>
          <p:spPr bwMode="auto">
            <a:xfrm>
              <a:off x="4389" y="2283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grpSp>
        <p:nvGrpSpPr>
          <p:cNvPr id="9" name="Group 132"/>
          <p:cNvGrpSpPr>
            <a:grpSpLocks/>
          </p:cNvGrpSpPr>
          <p:nvPr/>
        </p:nvGrpSpPr>
        <p:grpSpPr bwMode="auto">
          <a:xfrm>
            <a:off x="447675" y="4752975"/>
            <a:ext cx="2160588" cy="1631950"/>
            <a:chOff x="2444" y="2015"/>
            <a:chExt cx="1361" cy="1028"/>
          </a:xfrm>
        </p:grpSpPr>
        <p:grpSp>
          <p:nvGrpSpPr>
            <p:cNvPr id="10" name="Group 133"/>
            <p:cNvGrpSpPr>
              <a:grpSpLocks/>
            </p:cNvGrpSpPr>
            <p:nvPr/>
          </p:nvGrpSpPr>
          <p:grpSpPr bwMode="auto">
            <a:xfrm>
              <a:off x="2444" y="2015"/>
              <a:ext cx="1361" cy="1028"/>
              <a:chOff x="2327" y="908"/>
              <a:chExt cx="1361" cy="1028"/>
            </a:xfrm>
          </p:grpSpPr>
          <p:sp>
            <p:nvSpPr>
              <p:cNvPr id="693382" name="Oval 134"/>
              <p:cNvSpPr>
                <a:spLocks noChangeArrowheads="1"/>
              </p:cNvSpPr>
              <p:nvPr/>
            </p:nvSpPr>
            <p:spPr bwMode="auto">
              <a:xfrm>
                <a:off x="2327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1/  </a:t>
                </a:r>
              </a:p>
            </p:txBody>
          </p:sp>
          <p:sp>
            <p:nvSpPr>
              <p:cNvPr id="693383" name="Oval 135"/>
              <p:cNvSpPr>
                <a:spLocks noChangeArrowheads="1"/>
              </p:cNvSpPr>
              <p:nvPr/>
            </p:nvSpPr>
            <p:spPr bwMode="auto">
              <a:xfrm>
                <a:off x="2799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2/   </a:t>
                </a:r>
              </a:p>
            </p:txBody>
          </p:sp>
          <p:sp>
            <p:nvSpPr>
              <p:cNvPr id="693384" name="Oval 136"/>
              <p:cNvSpPr>
                <a:spLocks noChangeArrowheads="1"/>
              </p:cNvSpPr>
              <p:nvPr/>
            </p:nvSpPr>
            <p:spPr bwMode="auto">
              <a:xfrm>
                <a:off x="3235" y="1113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ym typeface="Symbol" pitchFamily="-106" charset="2"/>
                </a:endParaRPr>
              </a:p>
            </p:txBody>
          </p:sp>
          <p:sp>
            <p:nvSpPr>
              <p:cNvPr id="693385" name="Oval 137"/>
              <p:cNvSpPr>
                <a:spLocks noChangeArrowheads="1"/>
              </p:cNvSpPr>
              <p:nvPr/>
            </p:nvSpPr>
            <p:spPr bwMode="auto">
              <a:xfrm>
                <a:off x="2327" y="1509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sym typeface="Symbol" pitchFamily="-106" charset="2"/>
                  </a:rPr>
                  <a:t>4/5</a:t>
                </a:r>
              </a:p>
            </p:txBody>
          </p:sp>
          <p:sp>
            <p:nvSpPr>
              <p:cNvPr id="693386" name="Oval 138"/>
              <p:cNvSpPr>
                <a:spLocks noChangeArrowheads="1"/>
              </p:cNvSpPr>
              <p:nvPr/>
            </p:nvSpPr>
            <p:spPr bwMode="auto">
              <a:xfrm>
                <a:off x="2799" y="1509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sym typeface="Symbol" pitchFamily="-106" charset="2"/>
                  </a:rPr>
                  <a:t>3/6</a:t>
                </a:r>
              </a:p>
            </p:txBody>
          </p:sp>
          <p:sp>
            <p:nvSpPr>
              <p:cNvPr id="693387" name="Oval 139"/>
              <p:cNvSpPr>
                <a:spLocks noChangeArrowheads="1"/>
              </p:cNvSpPr>
              <p:nvPr/>
            </p:nvSpPr>
            <p:spPr bwMode="auto">
              <a:xfrm>
                <a:off x="3235" y="1509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ym typeface="Symbol" pitchFamily="-106" charset="2"/>
                </a:endParaRPr>
              </a:p>
            </p:txBody>
          </p:sp>
          <p:sp>
            <p:nvSpPr>
              <p:cNvPr id="693388" name="Text Box 140"/>
              <p:cNvSpPr txBox="1">
                <a:spLocks noChangeArrowheads="1"/>
              </p:cNvSpPr>
              <p:nvPr/>
            </p:nvSpPr>
            <p:spPr bwMode="auto">
              <a:xfrm>
                <a:off x="2352" y="908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u</a:t>
                </a:r>
              </a:p>
            </p:txBody>
          </p:sp>
          <p:sp>
            <p:nvSpPr>
              <p:cNvPr id="693389" name="Text Box 141"/>
              <p:cNvSpPr txBox="1">
                <a:spLocks noChangeArrowheads="1"/>
              </p:cNvSpPr>
              <p:nvPr/>
            </p:nvSpPr>
            <p:spPr bwMode="auto">
              <a:xfrm>
                <a:off x="2836" y="91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v</a:t>
                </a:r>
              </a:p>
            </p:txBody>
          </p:sp>
          <p:sp>
            <p:nvSpPr>
              <p:cNvPr id="693390" name="Text Box 142"/>
              <p:cNvSpPr txBox="1">
                <a:spLocks noChangeArrowheads="1"/>
              </p:cNvSpPr>
              <p:nvPr/>
            </p:nvSpPr>
            <p:spPr bwMode="auto">
              <a:xfrm>
                <a:off x="3245" y="915"/>
                <a:ext cx="21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w</a:t>
                </a:r>
              </a:p>
            </p:txBody>
          </p:sp>
          <p:sp>
            <p:nvSpPr>
              <p:cNvPr id="693391" name="Text Box 143"/>
              <p:cNvSpPr txBox="1">
                <a:spLocks noChangeArrowheads="1"/>
              </p:cNvSpPr>
              <p:nvPr/>
            </p:nvSpPr>
            <p:spPr bwMode="auto">
              <a:xfrm>
                <a:off x="2338" y="1705"/>
                <a:ext cx="1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x</a:t>
                </a:r>
              </a:p>
            </p:txBody>
          </p:sp>
          <p:sp>
            <p:nvSpPr>
              <p:cNvPr id="693392" name="Text Box 144"/>
              <p:cNvSpPr txBox="1">
                <a:spLocks noChangeArrowheads="1"/>
              </p:cNvSpPr>
              <p:nvPr/>
            </p:nvSpPr>
            <p:spPr bwMode="auto">
              <a:xfrm>
                <a:off x="2817" y="1705"/>
                <a:ext cx="17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y</a:t>
                </a:r>
              </a:p>
            </p:txBody>
          </p:sp>
          <p:sp>
            <p:nvSpPr>
              <p:cNvPr id="693393" name="Line 145"/>
              <p:cNvSpPr>
                <a:spLocks noChangeShapeType="1"/>
              </p:cNvSpPr>
              <p:nvPr/>
            </p:nvSpPr>
            <p:spPr bwMode="auto">
              <a:xfrm flipH="1">
                <a:off x="2477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94" name="Line 146"/>
              <p:cNvSpPr>
                <a:spLocks noChangeShapeType="1"/>
              </p:cNvSpPr>
              <p:nvPr/>
            </p:nvSpPr>
            <p:spPr bwMode="auto">
              <a:xfrm flipH="1">
                <a:off x="2952" y="1341"/>
                <a:ext cx="5" cy="18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95" name="Line 147"/>
              <p:cNvSpPr>
                <a:spLocks noChangeShapeType="1"/>
              </p:cNvSpPr>
              <p:nvPr/>
            </p:nvSpPr>
            <p:spPr bwMode="auto">
              <a:xfrm flipH="1">
                <a:off x="3402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96" name="Line 148"/>
              <p:cNvSpPr>
                <a:spLocks noChangeShapeType="1"/>
              </p:cNvSpPr>
              <p:nvPr/>
            </p:nvSpPr>
            <p:spPr bwMode="auto">
              <a:xfrm>
                <a:off x="2660" y="1223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97" name="Line 149"/>
              <p:cNvSpPr>
                <a:spLocks noChangeShapeType="1"/>
              </p:cNvSpPr>
              <p:nvPr/>
            </p:nvSpPr>
            <p:spPr bwMode="auto">
              <a:xfrm>
                <a:off x="2659" y="1630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triangle" w="med" len="med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98" name="Line 150"/>
              <p:cNvSpPr>
                <a:spLocks noChangeShapeType="1"/>
              </p:cNvSpPr>
              <p:nvPr/>
            </p:nvSpPr>
            <p:spPr bwMode="auto">
              <a:xfrm flipV="1">
                <a:off x="3047" y="1308"/>
                <a:ext cx="220" cy="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99" name="Text Box 151"/>
              <p:cNvSpPr txBox="1">
                <a:spLocks noChangeArrowheads="1"/>
              </p:cNvSpPr>
              <p:nvPr/>
            </p:nvSpPr>
            <p:spPr bwMode="auto">
              <a:xfrm>
                <a:off x="3256" y="170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z</a:t>
                </a:r>
              </a:p>
            </p:txBody>
          </p:sp>
          <p:sp>
            <p:nvSpPr>
              <p:cNvPr id="693400" name="Line 152"/>
              <p:cNvSpPr>
                <a:spLocks noChangeShapeType="1"/>
              </p:cNvSpPr>
              <p:nvPr/>
            </p:nvSpPr>
            <p:spPr bwMode="auto">
              <a:xfrm flipV="1">
                <a:off x="2621" y="1321"/>
                <a:ext cx="226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401" name="Freeform 153"/>
              <p:cNvSpPr>
                <a:spLocks/>
              </p:cNvSpPr>
              <p:nvPr/>
            </p:nvSpPr>
            <p:spPr bwMode="auto">
              <a:xfrm>
                <a:off x="3511" y="1473"/>
                <a:ext cx="177" cy="276"/>
              </a:xfrm>
              <a:custGeom>
                <a:avLst/>
                <a:gdLst/>
                <a:ahLst/>
                <a:cxnLst>
                  <a:cxn ang="0">
                    <a:pos x="0" y="226"/>
                  </a:cxn>
                  <a:cxn ang="0">
                    <a:pos x="107" y="271"/>
                  </a:cxn>
                  <a:cxn ang="0">
                    <a:pos x="169" y="198"/>
                  </a:cxn>
                  <a:cxn ang="0">
                    <a:pos x="158" y="68"/>
                  </a:cxn>
                  <a:cxn ang="0">
                    <a:pos x="62" y="0"/>
                  </a:cxn>
                  <a:cxn ang="0">
                    <a:pos x="11" y="68"/>
                  </a:cxn>
                </a:cxnLst>
                <a:rect l="0" t="0" r="r" b="b"/>
                <a:pathLst>
                  <a:path w="177" h="276">
                    <a:moveTo>
                      <a:pt x="0" y="226"/>
                    </a:moveTo>
                    <a:cubicBezTo>
                      <a:pt x="39" y="251"/>
                      <a:pt x="79" y="276"/>
                      <a:pt x="107" y="271"/>
                    </a:cubicBezTo>
                    <a:cubicBezTo>
                      <a:pt x="135" y="266"/>
                      <a:pt x="161" y="232"/>
                      <a:pt x="169" y="198"/>
                    </a:cubicBezTo>
                    <a:cubicBezTo>
                      <a:pt x="177" y="164"/>
                      <a:pt x="176" y="101"/>
                      <a:pt x="158" y="68"/>
                    </a:cubicBezTo>
                    <a:cubicBezTo>
                      <a:pt x="140" y="35"/>
                      <a:pt x="86" y="0"/>
                      <a:pt x="62" y="0"/>
                    </a:cubicBezTo>
                    <a:cubicBezTo>
                      <a:pt x="38" y="0"/>
                      <a:pt x="24" y="34"/>
                      <a:pt x="11" y="6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93402" name="Text Box 154"/>
            <p:cNvSpPr txBox="1">
              <a:spLocks noChangeArrowheads="1"/>
            </p:cNvSpPr>
            <p:nvPr/>
          </p:nvSpPr>
          <p:spPr bwMode="auto">
            <a:xfrm>
              <a:off x="2708" y="2415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grpSp>
        <p:nvGrpSpPr>
          <p:cNvPr id="11" name="Group 155"/>
          <p:cNvGrpSpPr>
            <a:grpSpLocks/>
          </p:cNvGrpSpPr>
          <p:nvPr/>
        </p:nvGrpSpPr>
        <p:grpSpPr bwMode="auto">
          <a:xfrm>
            <a:off x="3497263" y="4752975"/>
            <a:ext cx="2160587" cy="1631950"/>
            <a:chOff x="2444" y="2015"/>
            <a:chExt cx="1361" cy="1028"/>
          </a:xfrm>
        </p:grpSpPr>
        <p:grpSp>
          <p:nvGrpSpPr>
            <p:cNvPr id="12" name="Group 156"/>
            <p:cNvGrpSpPr>
              <a:grpSpLocks/>
            </p:cNvGrpSpPr>
            <p:nvPr/>
          </p:nvGrpSpPr>
          <p:grpSpPr bwMode="auto">
            <a:xfrm>
              <a:off x="2444" y="2015"/>
              <a:ext cx="1361" cy="1028"/>
              <a:chOff x="2327" y="908"/>
              <a:chExt cx="1361" cy="1028"/>
            </a:xfrm>
          </p:grpSpPr>
          <p:sp>
            <p:nvSpPr>
              <p:cNvPr id="693405" name="Oval 157"/>
              <p:cNvSpPr>
                <a:spLocks noChangeArrowheads="1"/>
              </p:cNvSpPr>
              <p:nvPr/>
            </p:nvSpPr>
            <p:spPr bwMode="auto">
              <a:xfrm>
                <a:off x="2327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1/  </a:t>
                </a:r>
              </a:p>
            </p:txBody>
          </p:sp>
          <p:sp>
            <p:nvSpPr>
              <p:cNvPr id="693406" name="Oval 158"/>
              <p:cNvSpPr>
                <a:spLocks noChangeArrowheads="1"/>
              </p:cNvSpPr>
              <p:nvPr/>
            </p:nvSpPr>
            <p:spPr bwMode="auto">
              <a:xfrm>
                <a:off x="2799" y="1113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sym typeface="Symbol" pitchFamily="-106" charset="2"/>
                  </a:rPr>
                  <a:t>2/7</a:t>
                </a:r>
              </a:p>
            </p:txBody>
          </p:sp>
          <p:sp>
            <p:nvSpPr>
              <p:cNvPr id="693407" name="Oval 159"/>
              <p:cNvSpPr>
                <a:spLocks noChangeArrowheads="1"/>
              </p:cNvSpPr>
              <p:nvPr/>
            </p:nvSpPr>
            <p:spPr bwMode="auto">
              <a:xfrm>
                <a:off x="3235" y="1113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ym typeface="Symbol" pitchFamily="-106" charset="2"/>
                </a:endParaRPr>
              </a:p>
            </p:txBody>
          </p:sp>
          <p:sp>
            <p:nvSpPr>
              <p:cNvPr id="693408" name="Oval 160"/>
              <p:cNvSpPr>
                <a:spLocks noChangeArrowheads="1"/>
              </p:cNvSpPr>
              <p:nvPr/>
            </p:nvSpPr>
            <p:spPr bwMode="auto">
              <a:xfrm>
                <a:off x="2327" y="1509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sym typeface="Symbol" pitchFamily="-106" charset="2"/>
                  </a:rPr>
                  <a:t>4/5</a:t>
                </a:r>
              </a:p>
            </p:txBody>
          </p:sp>
          <p:sp>
            <p:nvSpPr>
              <p:cNvPr id="693409" name="Oval 161"/>
              <p:cNvSpPr>
                <a:spLocks noChangeArrowheads="1"/>
              </p:cNvSpPr>
              <p:nvPr/>
            </p:nvSpPr>
            <p:spPr bwMode="auto">
              <a:xfrm>
                <a:off x="2799" y="1509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sym typeface="Symbol" pitchFamily="-106" charset="2"/>
                  </a:rPr>
                  <a:t>3/6</a:t>
                </a:r>
              </a:p>
            </p:txBody>
          </p:sp>
          <p:sp>
            <p:nvSpPr>
              <p:cNvPr id="693410" name="Oval 162"/>
              <p:cNvSpPr>
                <a:spLocks noChangeArrowheads="1"/>
              </p:cNvSpPr>
              <p:nvPr/>
            </p:nvSpPr>
            <p:spPr bwMode="auto">
              <a:xfrm>
                <a:off x="3235" y="1509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ym typeface="Symbol" pitchFamily="-106" charset="2"/>
                </a:endParaRPr>
              </a:p>
            </p:txBody>
          </p:sp>
          <p:sp>
            <p:nvSpPr>
              <p:cNvPr id="693411" name="Text Box 163"/>
              <p:cNvSpPr txBox="1">
                <a:spLocks noChangeArrowheads="1"/>
              </p:cNvSpPr>
              <p:nvPr/>
            </p:nvSpPr>
            <p:spPr bwMode="auto">
              <a:xfrm>
                <a:off x="2352" y="908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u</a:t>
                </a:r>
              </a:p>
            </p:txBody>
          </p:sp>
          <p:sp>
            <p:nvSpPr>
              <p:cNvPr id="693412" name="Text Box 164"/>
              <p:cNvSpPr txBox="1">
                <a:spLocks noChangeArrowheads="1"/>
              </p:cNvSpPr>
              <p:nvPr/>
            </p:nvSpPr>
            <p:spPr bwMode="auto">
              <a:xfrm>
                <a:off x="2836" y="91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v</a:t>
                </a:r>
              </a:p>
            </p:txBody>
          </p:sp>
          <p:sp>
            <p:nvSpPr>
              <p:cNvPr id="693413" name="Text Box 165"/>
              <p:cNvSpPr txBox="1">
                <a:spLocks noChangeArrowheads="1"/>
              </p:cNvSpPr>
              <p:nvPr/>
            </p:nvSpPr>
            <p:spPr bwMode="auto">
              <a:xfrm>
                <a:off x="3245" y="915"/>
                <a:ext cx="21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w</a:t>
                </a:r>
              </a:p>
            </p:txBody>
          </p:sp>
          <p:sp>
            <p:nvSpPr>
              <p:cNvPr id="693414" name="Text Box 166"/>
              <p:cNvSpPr txBox="1">
                <a:spLocks noChangeArrowheads="1"/>
              </p:cNvSpPr>
              <p:nvPr/>
            </p:nvSpPr>
            <p:spPr bwMode="auto">
              <a:xfrm>
                <a:off x="2338" y="1705"/>
                <a:ext cx="1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x</a:t>
                </a:r>
              </a:p>
            </p:txBody>
          </p:sp>
          <p:sp>
            <p:nvSpPr>
              <p:cNvPr id="693415" name="Text Box 167"/>
              <p:cNvSpPr txBox="1">
                <a:spLocks noChangeArrowheads="1"/>
              </p:cNvSpPr>
              <p:nvPr/>
            </p:nvSpPr>
            <p:spPr bwMode="auto">
              <a:xfrm>
                <a:off x="2817" y="1705"/>
                <a:ext cx="17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y</a:t>
                </a:r>
              </a:p>
            </p:txBody>
          </p:sp>
          <p:sp>
            <p:nvSpPr>
              <p:cNvPr id="693416" name="Line 168"/>
              <p:cNvSpPr>
                <a:spLocks noChangeShapeType="1"/>
              </p:cNvSpPr>
              <p:nvPr/>
            </p:nvSpPr>
            <p:spPr bwMode="auto">
              <a:xfrm flipH="1">
                <a:off x="2477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417" name="Line 169"/>
              <p:cNvSpPr>
                <a:spLocks noChangeShapeType="1"/>
              </p:cNvSpPr>
              <p:nvPr/>
            </p:nvSpPr>
            <p:spPr bwMode="auto">
              <a:xfrm flipH="1">
                <a:off x="2952" y="1341"/>
                <a:ext cx="5" cy="18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418" name="Line 170"/>
              <p:cNvSpPr>
                <a:spLocks noChangeShapeType="1"/>
              </p:cNvSpPr>
              <p:nvPr/>
            </p:nvSpPr>
            <p:spPr bwMode="auto">
              <a:xfrm flipH="1">
                <a:off x="3402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419" name="Line 171"/>
              <p:cNvSpPr>
                <a:spLocks noChangeShapeType="1"/>
              </p:cNvSpPr>
              <p:nvPr/>
            </p:nvSpPr>
            <p:spPr bwMode="auto">
              <a:xfrm>
                <a:off x="2660" y="1223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420" name="Line 172"/>
              <p:cNvSpPr>
                <a:spLocks noChangeShapeType="1"/>
              </p:cNvSpPr>
              <p:nvPr/>
            </p:nvSpPr>
            <p:spPr bwMode="auto">
              <a:xfrm>
                <a:off x="2659" y="1630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triangle" w="med" len="med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421" name="Line 173"/>
              <p:cNvSpPr>
                <a:spLocks noChangeShapeType="1"/>
              </p:cNvSpPr>
              <p:nvPr/>
            </p:nvSpPr>
            <p:spPr bwMode="auto">
              <a:xfrm flipV="1">
                <a:off x="3047" y="1308"/>
                <a:ext cx="220" cy="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422" name="Text Box 174"/>
              <p:cNvSpPr txBox="1">
                <a:spLocks noChangeArrowheads="1"/>
              </p:cNvSpPr>
              <p:nvPr/>
            </p:nvSpPr>
            <p:spPr bwMode="auto">
              <a:xfrm>
                <a:off x="3256" y="170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z</a:t>
                </a:r>
              </a:p>
            </p:txBody>
          </p:sp>
          <p:sp>
            <p:nvSpPr>
              <p:cNvPr id="693423" name="Line 175"/>
              <p:cNvSpPr>
                <a:spLocks noChangeShapeType="1"/>
              </p:cNvSpPr>
              <p:nvPr/>
            </p:nvSpPr>
            <p:spPr bwMode="auto">
              <a:xfrm flipV="1">
                <a:off x="2621" y="1321"/>
                <a:ext cx="226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424" name="Freeform 176"/>
              <p:cNvSpPr>
                <a:spLocks/>
              </p:cNvSpPr>
              <p:nvPr/>
            </p:nvSpPr>
            <p:spPr bwMode="auto">
              <a:xfrm>
                <a:off x="3511" y="1473"/>
                <a:ext cx="177" cy="276"/>
              </a:xfrm>
              <a:custGeom>
                <a:avLst/>
                <a:gdLst/>
                <a:ahLst/>
                <a:cxnLst>
                  <a:cxn ang="0">
                    <a:pos x="0" y="226"/>
                  </a:cxn>
                  <a:cxn ang="0">
                    <a:pos x="107" y="271"/>
                  </a:cxn>
                  <a:cxn ang="0">
                    <a:pos x="169" y="198"/>
                  </a:cxn>
                  <a:cxn ang="0">
                    <a:pos x="158" y="68"/>
                  </a:cxn>
                  <a:cxn ang="0">
                    <a:pos x="62" y="0"/>
                  </a:cxn>
                  <a:cxn ang="0">
                    <a:pos x="11" y="68"/>
                  </a:cxn>
                </a:cxnLst>
                <a:rect l="0" t="0" r="r" b="b"/>
                <a:pathLst>
                  <a:path w="177" h="276">
                    <a:moveTo>
                      <a:pt x="0" y="226"/>
                    </a:moveTo>
                    <a:cubicBezTo>
                      <a:pt x="39" y="251"/>
                      <a:pt x="79" y="276"/>
                      <a:pt x="107" y="271"/>
                    </a:cubicBezTo>
                    <a:cubicBezTo>
                      <a:pt x="135" y="266"/>
                      <a:pt x="161" y="232"/>
                      <a:pt x="169" y="198"/>
                    </a:cubicBezTo>
                    <a:cubicBezTo>
                      <a:pt x="177" y="164"/>
                      <a:pt x="176" y="101"/>
                      <a:pt x="158" y="68"/>
                    </a:cubicBezTo>
                    <a:cubicBezTo>
                      <a:pt x="140" y="35"/>
                      <a:pt x="86" y="0"/>
                      <a:pt x="62" y="0"/>
                    </a:cubicBezTo>
                    <a:cubicBezTo>
                      <a:pt x="38" y="0"/>
                      <a:pt x="24" y="34"/>
                      <a:pt x="11" y="6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93425" name="Text Box 177"/>
            <p:cNvSpPr txBox="1">
              <a:spLocks noChangeArrowheads="1"/>
            </p:cNvSpPr>
            <p:nvPr/>
          </p:nvSpPr>
          <p:spPr bwMode="auto">
            <a:xfrm>
              <a:off x="2708" y="2415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grpSp>
        <p:nvGrpSpPr>
          <p:cNvPr id="13" name="Group 178"/>
          <p:cNvGrpSpPr>
            <a:grpSpLocks/>
          </p:cNvGrpSpPr>
          <p:nvPr/>
        </p:nvGrpSpPr>
        <p:grpSpPr bwMode="auto">
          <a:xfrm>
            <a:off x="6545263" y="4752975"/>
            <a:ext cx="2163762" cy="1631950"/>
            <a:chOff x="4030" y="3045"/>
            <a:chExt cx="1363" cy="1028"/>
          </a:xfrm>
        </p:grpSpPr>
        <p:grpSp>
          <p:nvGrpSpPr>
            <p:cNvPr id="14" name="Group 179"/>
            <p:cNvGrpSpPr>
              <a:grpSpLocks/>
            </p:cNvGrpSpPr>
            <p:nvPr/>
          </p:nvGrpSpPr>
          <p:grpSpPr bwMode="auto">
            <a:xfrm>
              <a:off x="4032" y="3045"/>
              <a:ext cx="1361" cy="1028"/>
              <a:chOff x="2444" y="2015"/>
              <a:chExt cx="1361" cy="1028"/>
            </a:xfrm>
          </p:grpSpPr>
          <p:grpSp>
            <p:nvGrpSpPr>
              <p:cNvPr id="15" name="Group 180"/>
              <p:cNvGrpSpPr>
                <a:grpSpLocks/>
              </p:cNvGrpSpPr>
              <p:nvPr/>
            </p:nvGrpSpPr>
            <p:grpSpPr bwMode="auto">
              <a:xfrm>
                <a:off x="2444" y="2015"/>
                <a:ext cx="1361" cy="1028"/>
                <a:chOff x="2327" y="908"/>
                <a:chExt cx="1361" cy="1028"/>
              </a:xfrm>
            </p:grpSpPr>
            <p:sp>
              <p:nvSpPr>
                <p:cNvPr id="693429" name="Oval 181"/>
                <p:cNvSpPr>
                  <a:spLocks noChangeArrowheads="1"/>
                </p:cNvSpPr>
                <p:nvPr/>
              </p:nvSpPr>
              <p:spPr bwMode="auto">
                <a:xfrm>
                  <a:off x="2327" y="1113"/>
                  <a:ext cx="321" cy="226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ym typeface="Symbol" pitchFamily="-106" charset="2"/>
                    </a:rPr>
                    <a:t>1/</a:t>
                  </a:r>
                </a:p>
              </p:txBody>
            </p:sp>
            <p:sp>
              <p:nvSpPr>
                <p:cNvPr id="693430" name="Oval 182"/>
                <p:cNvSpPr>
                  <a:spLocks noChangeArrowheads="1"/>
                </p:cNvSpPr>
                <p:nvPr/>
              </p:nvSpPr>
              <p:spPr bwMode="auto">
                <a:xfrm>
                  <a:off x="2799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2/7</a:t>
                  </a:r>
                </a:p>
              </p:txBody>
            </p:sp>
            <p:sp>
              <p:nvSpPr>
                <p:cNvPr id="693431" name="Oval 183"/>
                <p:cNvSpPr>
                  <a:spLocks noChangeArrowheads="1"/>
                </p:cNvSpPr>
                <p:nvPr/>
              </p:nvSpPr>
              <p:spPr bwMode="auto">
                <a:xfrm>
                  <a:off x="3235" y="1113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ym typeface="Symbol" pitchFamily="-106" charset="2"/>
                  </a:endParaRPr>
                </a:p>
              </p:txBody>
            </p:sp>
            <p:sp>
              <p:nvSpPr>
                <p:cNvPr id="693432" name="Oval 184"/>
                <p:cNvSpPr>
                  <a:spLocks noChangeArrowheads="1"/>
                </p:cNvSpPr>
                <p:nvPr/>
              </p:nvSpPr>
              <p:spPr bwMode="auto">
                <a:xfrm>
                  <a:off x="2327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4/5</a:t>
                  </a:r>
                </a:p>
              </p:txBody>
            </p:sp>
            <p:sp>
              <p:nvSpPr>
                <p:cNvPr id="693433" name="Oval 185"/>
                <p:cNvSpPr>
                  <a:spLocks noChangeArrowheads="1"/>
                </p:cNvSpPr>
                <p:nvPr/>
              </p:nvSpPr>
              <p:spPr bwMode="auto">
                <a:xfrm>
                  <a:off x="2799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3/6</a:t>
                  </a:r>
                </a:p>
              </p:txBody>
            </p:sp>
            <p:sp>
              <p:nvSpPr>
                <p:cNvPr id="693434" name="Oval 186"/>
                <p:cNvSpPr>
                  <a:spLocks noChangeArrowheads="1"/>
                </p:cNvSpPr>
                <p:nvPr/>
              </p:nvSpPr>
              <p:spPr bwMode="auto">
                <a:xfrm>
                  <a:off x="3235" y="1509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ym typeface="Symbol" pitchFamily="-106" charset="2"/>
                  </a:endParaRPr>
                </a:p>
              </p:txBody>
            </p:sp>
            <p:sp>
              <p:nvSpPr>
                <p:cNvPr id="693435" name="Text Box 187"/>
                <p:cNvSpPr txBox="1">
                  <a:spLocks noChangeArrowheads="1"/>
                </p:cNvSpPr>
                <p:nvPr/>
              </p:nvSpPr>
              <p:spPr bwMode="auto">
                <a:xfrm>
                  <a:off x="2352" y="908"/>
                  <a:ext cx="18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u</a:t>
                  </a:r>
                </a:p>
              </p:txBody>
            </p:sp>
            <p:sp>
              <p:nvSpPr>
                <p:cNvPr id="693436" name="Text Box 188"/>
                <p:cNvSpPr txBox="1">
                  <a:spLocks noChangeArrowheads="1"/>
                </p:cNvSpPr>
                <p:nvPr/>
              </p:nvSpPr>
              <p:spPr bwMode="auto">
                <a:xfrm>
                  <a:off x="2836" y="91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v</a:t>
                  </a:r>
                </a:p>
              </p:txBody>
            </p:sp>
            <p:sp>
              <p:nvSpPr>
                <p:cNvPr id="693437" name="Text Box 189"/>
                <p:cNvSpPr txBox="1">
                  <a:spLocks noChangeArrowheads="1"/>
                </p:cNvSpPr>
                <p:nvPr/>
              </p:nvSpPr>
              <p:spPr bwMode="auto">
                <a:xfrm>
                  <a:off x="3245" y="915"/>
                  <a:ext cx="21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w</a:t>
                  </a:r>
                </a:p>
              </p:txBody>
            </p:sp>
            <p:sp>
              <p:nvSpPr>
                <p:cNvPr id="693438" name="Text Box 190"/>
                <p:cNvSpPr txBox="1">
                  <a:spLocks noChangeArrowheads="1"/>
                </p:cNvSpPr>
                <p:nvPr/>
              </p:nvSpPr>
              <p:spPr bwMode="auto">
                <a:xfrm>
                  <a:off x="2338" y="1705"/>
                  <a:ext cx="17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x</a:t>
                  </a:r>
                </a:p>
              </p:txBody>
            </p:sp>
            <p:sp>
              <p:nvSpPr>
                <p:cNvPr id="693439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2817" y="1705"/>
                  <a:ext cx="17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y</a:t>
                  </a:r>
                </a:p>
              </p:txBody>
            </p:sp>
            <p:sp>
              <p:nvSpPr>
                <p:cNvPr id="693440" name="Line 192"/>
                <p:cNvSpPr>
                  <a:spLocks noChangeShapeType="1"/>
                </p:cNvSpPr>
                <p:nvPr/>
              </p:nvSpPr>
              <p:spPr bwMode="auto">
                <a:xfrm flipH="1">
                  <a:off x="2477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3441" name="Line 193"/>
                <p:cNvSpPr>
                  <a:spLocks noChangeShapeType="1"/>
                </p:cNvSpPr>
                <p:nvPr/>
              </p:nvSpPr>
              <p:spPr bwMode="auto">
                <a:xfrm flipH="1">
                  <a:off x="2952" y="1341"/>
                  <a:ext cx="5" cy="18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3442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3402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3443" name="Line 195"/>
                <p:cNvSpPr>
                  <a:spLocks noChangeShapeType="1"/>
                </p:cNvSpPr>
                <p:nvPr/>
              </p:nvSpPr>
              <p:spPr bwMode="auto">
                <a:xfrm>
                  <a:off x="2660" y="1223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3444" name="Line 196"/>
                <p:cNvSpPr>
                  <a:spLocks noChangeShapeType="1"/>
                </p:cNvSpPr>
                <p:nvPr/>
              </p:nvSpPr>
              <p:spPr bwMode="auto">
                <a:xfrm>
                  <a:off x="2659" y="1630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3445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3047" y="1308"/>
                  <a:ext cx="220" cy="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3446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3256" y="170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z</a:t>
                  </a:r>
                </a:p>
              </p:txBody>
            </p:sp>
            <p:sp>
              <p:nvSpPr>
                <p:cNvPr id="693447" name="Line 199"/>
                <p:cNvSpPr>
                  <a:spLocks noChangeShapeType="1"/>
                </p:cNvSpPr>
                <p:nvPr/>
              </p:nvSpPr>
              <p:spPr bwMode="auto">
                <a:xfrm flipV="1">
                  <a:off x="2621" y="1321"/>
                  <a:ext cx="226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3448" name="Freeform 200"/>
                <p:cNvSpPr>
                  <a:spLocks/>
                </p:cNvSpPr>
                <p:nvPr/>
              </p:nvSpPr>
              <p:spPr bwMode="auto">
                <a:xfrm>
                  <a:off x="3511" y="1473"/>
                  <a:ext cx="177" cy="276"/>
                </a:xfrm>
                <a:custGeom>
                  <a:avLst/>
                  <a:gdLst/>
                  <a:ahLst/>
                  <a:cxnLst>
                    <a:cxn ang="0">
                      <a:pos x="0" y="226"/>
                    </a:cxn>
                    <a:cxn ang="0">
                      <a:pos x="107" y="271"/>
                    </a:cxn>
                    <a:cxn ang="0">
                      <a:pos x="169" y="198"/>
                    </a:cxn>
                    <a:cxn ang="0">
                      <a:pos x="158" y="68"/>
                    </a:cxn>
                    <a:cxn ang="0">
                      <a:pos x="62" y="0"/>
                    </a:cxn>
                    <a:cxn ang="0">
                      <a:pos x="11" y="68"/>
                    </a:cxn>
                  </a:cxnLst>
                  <a:rect l="0" t="0" r="r" b="b"/>
                  <a:pathLst>
                    <a:path w="177" h="276">
                      <a:moveTo>
                        <a:pt x="0" y="226"/>
                      </a:moveTo>
                      <a:cubicBezTo>
                        <a:pt x="39" y="251"/>
                        <a:pt x="79" y="276"/>
                        <a:pt x="107" y="271"/>
                      </a:cubicBezTo>
                      <a:cubicBezTo>
                        <a:pt x="135" y="266"/>
                        <a:pt x="161" y="232"/>
                        <a:pt x="169" y="198"/>
                      </a:cubicBezTo>
                      <a:cubicBezTo>
                        <a:pt x="177" y="164"/>
                        <a:pt x="176" y="101"/>
                        <a:pt x="158" y="68"/>
                      </a:cubicBezTo>
                      <a:cubicBezTo>
                        <a:pt x="140" y="35"/>
                        <a:pt x="86" y="0"/>
                        <a:pt x="62" y="0"/>
                      </a:cubicBezTo>
                      <a:cubicBezTo>
                        <a:pt x="38" y="0"/>
                        <a:pt x="24" y="34"/>
                        <a:pt x="11" y="6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93449" name="Text Box 201"/>
              <p:cNvSpPr txBox="1">
                <a:spLocks noChangeArrowheads="1"/>
              </p:cNvSpPr>
              <p:nvPr/>
            </p:nvSpPr>
            <p:spPr bwMode="auto">
              <a:xfrm>
                <a:off x="2708" y="2415"/>
                <a:ext cx="19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B</a:t>
                </a:r>
              </a:p>
            </p:txBody>
          </p:sp>
        </p:grpSp>
        <p:sp>
          <p:nvSpPr>
            <p:cNvPr id="693450" name="Text Box 202"/>
            <p:cNvSpPr txBox="1">
              <a:spLocks noChangeArrowheads="1"/>
            </p:cNvSpPr>
            <p:nvPr/>
          </p:nvSpPr>
          <p:spPr bwMode="auto">
            <a:xfrm>
              <a:off x="4030" y="3460"/>
              <a:ext cx="1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F</a:t>
              </a:r>
            </a:p>
          </p:txBody>
        </p:sp>
      </p:grp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xmlns="" id="{13D2B6CC-0C56-4BB1-AC47-A63585A9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72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8038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itchFamily="34" charset="0"/>
              </a:rPr>
              <a:t>Example (cont.)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1000" y="1295400"/>
            <a:ext cx="2163763" cy="1631950"/>
            <a:chOff x="4030" y="3045"/>
            <a:chExt cx="1363" cy="1028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032" y="3045"/>
              <a:ext cx="1361" cy="1028"/>
              <a:chOff x="2444" y="2015"/>
              <a:chExt cx="1361" cy="1028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2444" y="2015"/>
                <a:ext cx="1361" cy="1028"/>
                <a:chOff x="2327" y="908"/>
                <a:chExt cx="1361" cy="1028"/>
              </a:xfrm>
            </p:grpSpPr>
            <p:sp>
              <p:nvSpPr>
                <p:cNvPr id="694278" name="Oval 6"/>
                <p:cNvSpPr>
                  <a:spLocks noChangeArrowheads="1"/>
                </p:cNvSpPr>
                <p:nvPr/>
              </p:nvSpPr>
              <p:spPr bwMode="auto">
                <a:xfrm>
                  <a:off x="2327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1/8</a:t>
                  </a:r>
                </a:p>
              </p:txBody>
            </p:sp>
            <p:sp>
              <p:nvSpPr>
                <p:cNvPr id="694279" name="Oval 7"/>
                <p:cNvSpPr>
                  <a:spLocks noChangeArrowheads="1"/>
                </p:cNvSpPr>
                <p:nvPr/>
              </p:nvSpPr>
              <p:spPr bwMode="auto">
                <a:xfrm>
                  <a:off x="2799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2/7</a:t>
                  </a:r>
                </a:p>
              </p:txBody>
            </p:sp>
            <p:sp>
              <p:nvSpPr>
                <p:cNvPr id="694280" name="Oval 8"/>
                <p:cNvSpPr>
                  <a:spLocks noChangeArrowheads="1"/>
                </p:cNvSpPr>
                <p:nvPr/>
              </p:nvSpPr>
              <p:spPr bwMode="auto">
                <a:xfrm>
                  <a:off x="3235" y="1113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ym typeface="Symbol" pitchFamily="-106" charset="2"/>
                  </a:endParaRPr>
                </a:p>
              </p:txBody>
            </p:sp>
            <p:sp>
              <p:nvSpPr>
                <p:cNvPr id="694281" name="Oval 9"/>
                <p:cNvSpPr>
                  <a:spLocks noChangeArrowheads="1"/>
                </p:cNvSpPr>
                <p:nvPr/>
              </p:nvSpPr>
              <p:spPr bwMode="auto">
                <a:xfrm>
                  <a:off x="2327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4/5</a:t>
                  </a:r>
                </a:p>
              </p:txBody>
            </p:sp>
            <p:sp>
              <p:nvSpPr>
                <p:cNvPr id="694282" name="Oval 10"/>
                <p:cNvSpPr>
                  <a:spLocks noChangeArrowheads="1"/>
                </p:cNvSpPr>
                <p:nvPr/>
              </p:nvSpPr>
              <p:spPr bwMode="auto">
                <a:xfrm>
                  <a:off x="2799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3/6</a:t>
                  </a:r>
                </a:p>
              </p:txBody>
            </p:sp>
            <p:sp>
              <p:nvSpPr>
                <p:cNvPr id="694283" name="Oval 11"/>
                <p:cNvSpPr>
                  <a:spLocks noChangeArrowheads="1"/>
                </p:cNvSpPr>
                <p:nvPr/>
              </p:nvSpPr>
              <p:spPr bwMode="auto">
                <a:xfrm>
                  <a:off x="3235" y="1509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ym typeface="Symbol" pitchFamily="-106" charset="2"/>
                  </a:endParaRPr>
                </a:p>
              </p:txBody>
            </p:sp>
            <p:sp>
              <p:nvSpPr>
                <p:cNvPr id="69428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352" y="908"/>
                  <a:ext cx="18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u</a:t>
                  </a:r>
                </a:p>
              </p:txBody>
            </p:sp>
            <p:sp>
              <p:nvSpPr>
                <p:cNvPr id="69428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836" y="91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v</a:t>
                  </a:r>
                </a:p>
              </p:txBody>
            </p:sp>
            <p:sp>
              <p:nvSpPr>
                <p:cNvPr id="69428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245" y="915"/>
                  <a:ext cx="21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w</a:t>
                  </a:r>
                </a:p>
              </p:txBody>
            </p:sp>
            <p:sp>
              <p:nvSpPr>
                <p:cNvPr id="69428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338" y="1705"/>
                  <a:ext cx="17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x</a:t>
                  </a:r>
                </a:p>
              </p:txBody>
            </p:sp>
            <p:sp>
              <p:nvSpPr>
                <p:cNvPr id="69428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817" y="1705"/>
                  <a:ext cx="17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y</a:t>
                  </a:r>
                </a:p>
              </p:txBody>
            </p:sp>
            <p:sp>
              <p:nvSpPr>
                <p:cNvPr id="694289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2477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290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2952" y="1341"/>
                  <a:ext cx="5" cy="18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291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3402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292" name="Line 20"/>
                <p:cNvSpPr>
                  <a:spLocks noChangeShapeType="1"/>
                </p:cNvSpPr>
                <p:nvPr/>
              </p:nvSpPr>
              <p:spPr bwMode="auto">
                <a:xfrm>
                  <a:off x="2660" y="1223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293" name="Line 21"/>
                <p:cNvSpPr>
                  <a:spLocks noChangeShapeType="1"/>
                </p:cNvSpPr>
                <p:nvPr/>
              </p:nvSpPr>
              <p:spPr bwMode="auto">
                <a:xfrm>
                  <a:off x="2659" y="1630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294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047" y="1308"/>
                  <a:ext cx="220" cy="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29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256" y="170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z</a:t>
                  </a:r>
                </a:p>
              </p:txBody>
            </p:sp>
            <p:sp>
              <p:nvSpPr>
                <p:cNvPr id="694296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2621" y="1321"/>
                  <a:ext cx="226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297" name="Freeform 25"/>
                <p:cNvSpPr>
                  <a:spLocks/>
                </p:cNvSpPr>
                <p:nvPr/>
              </p:nvSpPr>
              <p:spPr bwMode="auto">
                <a:xfrm>
                  <a:off x="3511" y="1473"/>
                  <a:ext cx="177" cy="276"/>
                </a:xfrm>
                <a:custGeom>
                  <a:avLst/>
                  <a:gdLst/>
                  <a:ahLst/>
                  <a:cxnLst>
                    <a:cxn ang="0">
                      <a:pos x="0" y="226"/>
                    </a:cxn>
                    <a:cxn ang="0">
                      <a:pos x="107" y="271"/>
                    </a:cxn>
                    <a:cxn ang="0">
                      <a:pos x="169" y="198"/>
                    </a:cxn>
                    <a:cxn ang="0">
                      <a:pos x="158" y="68"/>
                    </a:cxn>
                    <a:cxn ang="0">
                      <a:pos x="62" y="0"/>
                    </a:cxn>
                    <a:cxn ang="0">
                      <a:pos x="11" y="68"/>
                    </a:cxn>
                  </a:cxnLst>
                  <a:rect l="0" t="0" r="r" b="b"/>
                  <a:pathLst>
                    <a:path w="177" h="276">
                      <a:moveTo>
                        <a:pt x="0" y="226"/>
                      </a:moveTo>
                      <a:cubicBezTo>
                        <a:pt x="39" y="251"/>
                        <a:pt x="79" y="276"/>
                        <a:pt x="107" y="271"/>
                      </a:cubicBezTo>
                      <a:cubicBezTo>
                        <a:pt x="135" y="266"/>
                        <a:pt x="161" y="232"/>
                        <a:pt x="169" y="198"/>
                      </a:cubicBezTo>
                      <a:cubicBezTo>
                        <a:pt x="177" y="164"/>
                        <a:pt x="176" y="101"/>
                        <a:pt x="158" y="68"/>
                      </a:cubicBezTo>
                      <a:cubicBezTo>
                        <a:pt x="140" y="35"/>
                        <a:pt x="86" y="0"/>
                        <a:pt x="62" y="0"/>
                      </a:cubicBezTo>
                      <a:cubicBezTo>
                        <a:pt x="38" y="0"/>
                        <a:pt x="24" y="34"/>
                        <a:pt x="11" y="6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94298" name="Text Box 26"/>
              <p:cNvSpPr txBox="1">
                <a:spLocks noChangeArrowheads="1"/>
              </p:cNvSpPr>
              <p:nvPr/>
            </p:nvSpPr>
            <p:spPr bwMode="auto">
              <a:xfrm>
                <a:off x="2708" y="2415"/>
                <a:ext cx="19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B</a:t>
                </a:r>
              </a:p>
            </p:txBody>
          </p:sp>
        </p:grpSp>
        <p:sp>
          <p:nvSpPr>
            <p:cNvPr id="694299" name="Text Box 27"/>
            <p:cNvSpPr txBox="1">
              <a:spLocks noChangeArrowheads="1"/>
            </p:cNvSpPr>
            <p:nvPr/>
          </p:nvSpPr>
          <p:spPr bwMode="auto">
            <a:xfrm>
              <a:off x="4030" y="3460"/>
              <a:ext cx="1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F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3186113" y="1284288"/>
            <a:ext cx="2163762" cy="1631950"/>
            <a:chOff x="4030" y="3045"/>
            <a:chExt cx="1363" cy="1028"/>
          </a:xfrm>
        </p:grpSpPr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4032" y="3045"/>
              <a:ext cx="1361" cy="1028"/>
              <a:chOff x="2444" y="2015"/>
              <a:chExt cx="1361" cy="1028"/>
            </a:xfrm>
          </p:grpSpPr>
          <p:grpSp>
            <p:nvGrpSpPr>
              <p:cNvPr id="7" name="Group 30"/>
              <p:cNvGrpSpPr>
                <a:grpSpLocks/>
              </p:cNvGrpSpPr>
              <p:nvPr/>
            </p:nvGrpSpPr>
            <p:grpSpPr bwMode="auto">
              <a:xfrm>
                <a:off x="2444" y="2015"/>
                <a:ext cx="1361" cy="1028"/>
                <a:chOff x="2327" y="908"/>
                <a:chExt cx="1361" cy="1028"/>
              </a:xfrm>
            </p:grpSpPr>
            <p:sp>
              <p:nvSpPr>
                <p:cNvPr id="694303" name="Oval 31"/>
                <p:cNvSpPr>
                  <a:spLocks noChangeArrowheads="1"/>
                </p:cNvSpPr>
                <p:nvPr/>
              </p:nvSpPr>
              <p:spPr bwMode="auto">
                <a:xfrm>
                  <a:off x="2327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1/8</a:t>
                  </a:r>
                </a:p>
              </p:txBody>
            </p:sp>
            <p:sp>
              <p:nvSpPr>
                <p:cNvPr id="694304" name="Oval 32"/>
                <p:cNvSpPr>
                  <a:spLocks noChangeArrowheads="1"/>
                </p:cNvSpPr>
                <p:nvPr/>
              </p:nvSpPr>
              <p:spPr bwMode="auto">
                <a:xfrm>
                  <a:off x="2799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2/7</a:t>
                  </a:r>
                </a:p>
              </p:txBody>
            </p:sp>
            <p:sp>
              <p:nvSpPr>
                <p:cNvPr id="694305" name="Oval 33"/>
                <p:cNvSpPr>
                  <a:spLocks noChangeArrowheads="1"/>
                </p:cNvSpPr>
                <p:nvPr/>
              </p:nvSpPr>
              <p:spPr bwMode="auto">
                <a:xfrm>
                  <a:off x="3235" y="1113"/>
                  <a:ext cx="321" cy="226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ym typeface="Symbol" pitchFamily="-106" charset="2"/>
                    </a:rPr>
                    <a:t>9/ </a:t>
                  </a:r>
                </a:p>
              </p:txBody>
            </p:sp>
            <p:sp>
              <p:nvSpPr>
                <p:cNvPr id="694306" name="Oval 34"/>
                <p:cNvSpPr>
                  <a:spLocks noChangeArrowheads="1"/>
                </p:cNvSpPr>
                <p:nvPr/>
              </p:nvSpPr>
              <p:spPr bwMode="auto">
                <a:xfrm>
                  <a:off x="2327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4/5</a:t>
                  </a:r>
                </a:p>
              </p:txBody>
            </p:sp>
            <p:sp>
              <p:nvSpPr>
                <p:cNvPr id="694307" name="Oval 35"/>
                <p:cNvSpPr>
                  <a:spLocks noChangeArrowheads="1"/>
                </p:cNvSpPr>
                <p:nvPr/>
              </p:nvSpPr>
              <p:spPr bwMode="auto">
                <a:xfrm>
                  <a:off x="2799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3/6</a:t>
                  </a:r>
                </a:p>
              </p:txBody>
            </p:sp>
            <p:sp>
              <p:nvSpPr>
                <p:cNvPr id="694308" name="Oval 36"/>
                <p:cNvSpPr>
                  <a:spLocks noChangeArrowheads="1"/>
                </p:cNvSpPr>
                <p:nvPr/>
              </p:nvSpPr>
              <p:spPr bwMode="auto">
                <a:xfrm>
                  <a:off x="3235" y="1509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ym typeface="Symbol" pitchFamily="-106" charset="2"/>
                  </a:endParaRPr>
                </a:p>
              </p:txBody>
            </p:sp>
            <p:sp>
              <p:nvSpPr>
                <p:cNvPr id="694309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352" y="908"/>
                  <a:ext cx="18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u</a:t>
                  </a:r>
                </a:p>
              </p:txBody>
            </p:sp>
            <p:sp>
              <p:nvSpPr>
                <p:cNvPr id="69431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836" y="91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v</a:t>
                  </a:r>
                </a:p>
              </p:txBody>
            </p:sp>
            <p:sp>
              <p:nvSpPr>
                <p:cNvPr id="69431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245" y="915"/>
                  <a:ext cx="21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w</a:t>
                  </a:r>
                </a:p>
              </p:txBody>
            </p:sp>
            <p:sp>
              <p:nvSpPr>
                <p:cNvPr id="694312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338" y="1705"/>
                  <a:ext cx="17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x</a:t>
                  </a:r>
                </a:p>
              </p:txBody>
            </p:sp>
            <p:sp>
              <p:nvSpPr>
                <p:cNvPr id="69431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817" y="1705"/>
                  <a:ext cx="17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y</a:t>
                  </a:r>
                </a:p>
              </p:txBody>
            </p:sp>
            <p:sp>
              <p:nvSpPr>
                <p:cNvPr id="694314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477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315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2952" y="1341"/>
                  <a:ext cx="5" cy="18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316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3402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317" name="Line 45"/>
                <p:cNvSpPr>
                  <a:spLocks noChangeShapeType="1"/>
                </p:cNvSpPr>
                <p:nvPr/>
              </p:nvSpPr>
              <p:spPr bwMode="auto">
                <a:xfrm>
                  <a:off x="2660" y="1223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318" name="Line 46"/>
                <p:cNvSpPr>
                  <a:spLocks noChangeShapeType="1"/>
                </p:cNvSpPr>
                <p:nvPr/>
              </p:nvSpPr>
              <p:spPr bwMode="auto">
                <a:xfrm>
                  <a:off x="2659" y="1630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319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047" y="1308"/>
                  <a:ext cx="220" cy="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32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3256" y="170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z</a:t>
                  </a:r>
                </a:p>
              </p:txBody>
            </p:sp>
            <p:sp>
              <p:nvSpPr>
                <p:cNvPr id="694321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2621" y="1321"/>
                  <a:ext cx="226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322" name="Freeform 50"/>
                <p:cNvSpPr>
                  <a:spLocks/>
                </p:cNvSpPr>
                <p:nvPr/>
              </p:nvSpPr>
              <p:spPr bwMode="auto">
                <a:xfrm>
                  <a:off x="3511" y="1473"/>
                  <a:ext cx="177" cy="276"/>
                </a:xfrm>
                <a:custGeom>
                  <a:avLst/>
                  <a:gdLst/>
                  <a:ahLst/>
                  <a:cxnLst>
                    <a:cxn ang="0">
                      <a:pos x="0" y="226"/>
                    </a:cxn>
                    <a:cxn ang="0">
                      <a:pos x="107" y="271"/>
                    </a:cxn>
                    <a:cxn ang="0">
                      <a:pos x="169" y="198"/>
                    </a:cxn>
                    <a:cxn ang="0">
                      <a:pos x="158" y="68"/>
                    </a:cxn>
                    <a:cxn ang="0">
                      <a:pos x="62" y="0"/>
                    </a:cxn>
                    <a:cxn ang="0">
                      <a:pos x="11" y="68"/>
                    </a:cxn>
                  </a:cxnLst>
                  <a:rect l="0" t="0" r="r" b="b"/>
                  <a:pathLst>
                    <a:path w="177" h="276">
                      <a:moveTo>
                        <a:pt x="0" y="226"/>
                      </a:moveTo>
                      <a:cubicBezTo>
                        <a:pt x="39" y="251"/>
                        <a:pt x="79" y="276"/>
                        <a:pt x="107" y="271"/>
                      </a:cubicBezTo>
                      <a:cubicBezTo>
                        <a:pt x="135" y="266"/>
                        <a:pt x="161" y="232"/>
                        <a:pt x="169" y="198"/>
                      </a:cubicBezTo>
                      <a:cubicBezTo>
                        <a:pt x="177" y="164"/>
                        <a:pt x="176" y="101"/>
                        <a:pt x="158" y="68"/>
                      </a:cubicBezTo>
                      <a:cubicBezTo>
                        <a:pt x="140" y="35"/>
                        <a:pt x="86" y="0"/>
                        <a:pt x="62" y="0"/>
                      </a:cubicBezTo>
                      <a:cubicBezTo>
                        <a:pt x="38" y="0"/>
                        <a:pt x="24" y="34"/>
                        <a:pt x="11" y="6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94323" name="Text Box 51"/>
              <p:cNvSpPr txBox="1">
                <a:spLocks noChangeArrowheads="1"/>
              </p:cNvSpPr>
              <p:nvPr/>
            </p:nvSpPr>
            <p:spPr bwMode="auto">
              <a:xfrm>
                <a:off x="2708" y="2415"/>
                <a:ext cx="19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B</a:t>
                </a:r>
              </a:p>
            </p:txBody>
          </p:sp>
        </p:grpSp>
        <p:sp>
          <p:nvSpPr>
            <p:cNvPr id="694324" name="Text Box 52"/>
            <p:cNvSpPr txBox="1">
              <a:spLocks noChangeArrowheads="1"/>
            </p:cNvSpPr>
            <p:nvPr/>
          </p:nvSpPr>
          <p:spPr bwMode="auto">
            <a:xfrm>
              <a:off x="4030" y="3460"/>
              <a:ext cx="1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F</a:t>
              </a:r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6015038" y="1284288"/>
            <a:ext cx="2163762" cy="1631950"/>
            <a:chOff x="3789" y="883"/>
            <a:chExt cx="1363" cy="1028"/>
          </a:xfrm>
        </p:grpSpPr>
        <p:grpSp>
          <p:nvGrpSpPr>
            <p:cNvPr id="9" name="Group 54"/>
            <p:cNvGrpSpPr>
              <a:grpSpLocks/>
            </p:cNvGrpSpPr>
            <p:nvPr/>
          </p:nvGrpSpPr>
          <p:grpSpPr bwMode="auto">
            <a:xfrm>
              <a:off x="3789" y="883"/>
              <a:ext cx="1363" cy="1028"/>
              <a:chOff x="4030" y="3045"/>
              <a:chExt cx="1363" cy="1028"/>
            </a:xfrm>
          </p:grpSpPr>
          <p:grpSp>
            <p:nvGrpSpPr>
              <p:cNvPr id="10" name="Group 55"/>
              <p:cNvGrpSpPr>
                <a:grpSpLocks/>
              </p:cNvGrpSpPr>
              <p:nvPr/>
            </p:nvGrpSpPr>
            <p:grpSpPr bwMode="auto">
              <a:xfrm>
                <a:off x="4032" y="3045"/>
                <a:ext cx="1361" cy="1028"/>
                <a:chOff x="2444" y="2015"/>
                <a:chExt cx="1361" cy="1028"/>
              </a:xfrm>
            </p:grpSpPr>
            <p:grpSp>
              <p:nvGrpSpPr>
                <p:cNvPr id="11" name="Group 56"/>
                <p:cNvGrpSpPr>
                  <a:grpSpLocks/>
                </p:cNvGrpSpPr>
                <p:nvPr/>
              </p:nvGrpSpPr>
              <p:grpSpPr bwMode="auto">
                <a:xfrm>
                  <a:off x="2444" y="2015"/>
                  <a:ext cx="1361" cy="1028"/>
                  <a:chOff x="2327" y="908"/>
                  <a:chExt cx="1361" cy="1028"/>
                </a:xfrm>
              </p:grpSpPr>
              <p:sp>
                <p:nvSpPr>
                  <p:cNvPr id="694329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2327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1/8</a:t>
                    </a:r>
                  </a:p>
                </p:txBody>
              </p:sp>
              <p:sp>
                <p:nvSpPr>
                  <p:cNvPr id="694330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2799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2/7</a:t>
                    </a:r>
                  </a:p>
                </p:txBody>
              </p:sp>
              <p:sp>
                <p:nvSpPr>
                  <p:cNvPr id="694331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3235" y="1113"/>
                    <a:ext cx="321" cy="226"/>
                  </a:xfrm>
                  <a:prstGeom prst="ellipse">
                    <a:avLst/>
                  </a:prstGeom>
                  <a:solidFill>
                    <a:srgbClr val="EAEAEA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ym typeface="Symbol" pitchFamily="-106" charset="2"/>
                      </a:rPr>
                      <a:t>9/ </a:t>
                    </a:r>
                  </a:p>
                </p:txBody>
              </p:sp>
              <p:sp>
                <p:nvSpPr>
                  <p:cNvPr id="694332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2327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4/5</a:t>
                    </a:r>
                  </a:p>
                </p:txBody>
              </p:sp>
              <p:sp>
                <p:nvSpPr>
                  <p:cNvPr id="694333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2799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3/6</a:t>
                    </a:r>
                  </a:p>
                </p:txBody>
              </p:sp>
              <p:sp>
                <p:nvSpPr>
                  <p:cNvPr id="694334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3235" y="1509"/>
                    <a:ext cx="321" cy="226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>
                      <a:sym typeface="Symbol" pitchFamily="-106" charset="2"/>
                    </a:endParaRPr>
                  </a:p>
                </p:txBody>
              </p:sp>
              <p:sp>
                <p:nvSpPr>
                  <p:cNvPr id="694335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52" y="908"/>
                    <a:ext cx="182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u</a:t>
                    </a:r>
                  </a:p>
                </p:txBody>
              </p:sp>
              <p:sp>
                <p:nvSpPr>
                  <p:cNvPr id="694336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6" y="915"/>
                    <a:ext cx="179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v</a:t>
                    </a:r>
                  </a:p>
                </p:txBody>
              </p:sp>
              <p:sp>
                <p:nvSpPr>
                  <p:cNvPr id="694337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5" y="915"/>
                    <a:ext cx="21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w</a:t>
                    </a:r>
                  </a:p>
                </p:txBody>
              </p:sp>
              <p:sp>
                <p:nvSpPr>
                  <p:cNvPr id="694338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8" y="1705"/>
                    <a:ext cx="176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x</a:t>
                    </a:r>
                  </a:p>
                </p:txBody>
              </p:sp>
              <p:sp>
                <p:nvSpPr>
                  <p:cNvPr id="694339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17" y="1705"/>
                    <a:ext cx="17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y</a:t>
                    </a:r>
                  </a:p>
                </p:txBody>
              </p:sp>
              <p:sp>
                <p:nvSpPr>
                  <p:cNvPr id="694340" name="Line 6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77" y="1336"/>
                    <a:ext cx="5" cy="18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41" name="Line 6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52" y="1341"/>
                    <a:ext cx="5" cy="18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42" name="Line 7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02" y="1336"/>
                    <a:ext cx="5" cy="18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43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2660" y="1223"/>
                    <a:ext cx="13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44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2659" y="1630"/>
                    <a:ext cx="13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 type="triangle" w="med" len="med"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45" name="Line 7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47" y="1308"/>
                    <a:ext cx="220" cy="2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 type="triangle" w="med" len="med"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46" name="Text Box 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56" y="1705"/>
                    <a:ext cx="179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z</a:t>
                    </a:r>
                  </a:p>
                </p:txBody>
              </p:sp>
              <p:sp>
                <p:nvSpPr>
                  <p:cNvPr id="694347" name="Line 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21" y="1321"/>
                    <a:ext cx="226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48" name="Freeform 76"/>
                  <p:cNvSpPr>
                    <a:spLocks/>
                  </p:cNvSpPr>
                  <p:nvPr/>
                </p:nvSpPr>
                <p:spPr bwMode="auto">
                  <a:xfrm>
                    <a:off x="3511" y="1473"/>
                    <a:ext cx="177" cy="276"/>
                  </a:xfrm>
                  <a:custGeom>
                    <a:avLst/>
                    <a:gdLst/>
                    <a:ahLst/>
                    <a:cxnLst>
                      <a:cxn ang="0">
                        <a:pos x="0" y="226"/>
                      </a:cxn>
                      <a:cxn ang="0">
                        <a:pos x="107" y="271"/>
                      </a:cxn>
                      <a:cxn ang="0">
                        <a:pos x="169" y="198"/>
                      </a:cxn>
                      <a:cxn ang="0">
                        <a:pos x="158" y="68"/>
                      </a:cxn>
                      <a:cxn ang="0">
                        <a:pos x="62" y="0"/>
                      </a:cxn>
                      <a:cxn ang="0">
                        <a:pos x="11" y="68"/>
                      </a:cxn>
                    </a:cxnLst>
                    <a:rect l="0" t="0" r="r" b="b"/>
                    <a:pathLst>
                      <a:path w="177" h="276">
                        <a:moveTo>
                          <a:pt x="0" y="226"/>
                        </a:moveTo>
                        <a:cubicBezTo>
                          <a:pt x="39" y="251"/>
                          <a:pt x="79" y="276"/>
                          <a:pt x="107" y="271"/>
                        </a:cubicBezTo>
                        <a:cubicBezTo>
                          <a:pt x="135" y="266"/>
                          <a:pt x="161" y="232"/>
                          <a:pt x="169" y="198"/>
                        </a:cubicBezTo>
                        <a:cubicBezTo>
                          <a:pt x="177" y="164"/>
                          <a:pt x="176" y="101"/>
                          <a:pt x="158" y="68"/>
                        </a:cubicBezTo>
                        <a:cubicBezTo>
                          <a:pt x="140" y="35"/>
                          <a:pt x="86" y="0"/>
                          <a:pt x="62" y="0"/>
                        </a:cubicBezTo>
                        <a:cubicBezTo>
                          <a:pt x="38" y="0"/>
                          <a:pt x="24" y="34"/>
                          <a:pt x="11" y="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94349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708" y="2415"/>
                  <a:ext cx="191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/>
                    <a:t>B</a:t>
                  </a:r>
                </a:p>
              </p:txBody>
            </p:sp>
          </p:grpSp>
          <p:sp>
            <p:nvSpPr>
              <p:cNvPr id="694350" name="Text Box 78"/>
              <p:cNvSpPr txBox="1">
                <a:spLocks noChangeArrowheads="1"/>
              </p:cNvSpPr>
              <p:nvPr/>
            </p:nvSpPr>
            <p:spPr bwMode="auto">
              <a:xfrm>
                <a:off x="4030" y="3460"/>
                <a:ext cx="1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F</a:t>
                </a:r>
              </a:p>
            </p:txBody>
          </p:sp>
        </p:grpSp>
        <p:sp>
          <p:nvSpPr>
            <p:cNvPr id="694351" name="Text Box 79"/>
            <p:cNvSpPr txBox="1">
              <a:spLocks noChangeArrowheads="1"/>
            </p:cNvSpPr>
            <p:nvPr/>
          </p:nvSpPr>
          <p:spPr bwMode="auto">
            <a:xfrm>
              <a:off x="4536" y="1202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C</a:t>
              </a:r>
            </a:p>
          </p:txBody>
        </p:sp>
      </p:grpSp>
      <p:grpSp>
        <p:nvGrpSpPr>
          <p:cNvPr id="12" name="Group 80"/>
          <p:cNvGrpSpPr>
            <a:grpSpLocks/>
          </p:cNvGrpSpPr>
          <p:nvPr/>
        </p:nvGrpSpPr>
        <p:grpSpPr bwMode="auto">
          <a:xfrm>
            <a:off x="358775" y="3060700"/>
            <a:ext cx="2163763" cy="1631950"/>
            <a:chOff x="3789" y="883"/>
            <a:chExt cx="1363" cy="1028"/>
          </a:xfrm>
        </p:grpSpPr>
        <p:grpSp>
          <p:nvGrpSpPr>
            <p:cNvPr id="13" name="Group 81"/>
            <p:cNvGrpSpPr>
              <a:grpSpLocks/>
            </p:cNvGrpSpPr>
            <p:nvPr/>
          </p:nvGrpSpPr>
          <p:grpSpPr bwMode="auto">
            <a:xfrm>
              <a:off x="3789" y="883"/>
              <a:ext cx="1363" cy="1028"/>
              <a:chOff x="4030" y="3045"/>
              <a:chExt cx="1363" cy="1028"/>
            </a:xfrm>
          </p:grpSpPr>
          <p:grpSp>
            <p:nvGrpSpPr>
              <p:cNvPr id="14" name="Group 82"/>
              <p:cNvGrpSpPr>
                <a:grpSpLocks/>
              </p:cNvGrpSpPr>
              <p:nvPr/>
            </p:nvGrpSpPr>
            <p:grpSpPr bwMode="auto">
              <a:xfrm>
                <a:off x="4032" y="3045"/>
                <a:ext cx="1361" cy="1028"/>
                <a:chOff x="2444" y="2015"/>
                <a:chExt cx="1361" cy="1028"/>
              </a:xfrm>
            </p:grpSpPr>
            <p:grpSp>
              <p:nvGrpSpPr>
                <p:cNvPr id="15" name="Group 83"/>
                <p:cNvGrpSpPr>
                  <a:grpSpLocks/>
                </p:cNvGrpSpPr>
                <p:nvPr/>
              </p:nvGrpSpPr>
              <p:grpSpPr bwMode="auto">
                <a:xfrm>
                  <a:off x="2444" y="2015"/>
                  <a:ext cx="1361" cy="1028"/>
                  <a:chOff x="2327" y="908"/>
                  <a:chExt cx="1361" cy="1028"/>
                </a:xfrm>
              </p:grpSpPr>
              <p:sp>
                <p:nvSpPr>
                  <p:cNvPr id="694356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2327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1/8</a:t>
                    </a:r>
                  </a:p>
                </p:txBody>
              </p:sp>
              <p:sp>
                <p:nvSpPr>
                  <p:cNvPr id="694357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2799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2/7</a:t>
                    </a:r>
                  </a:p>
                </p:txBody>
              </p:sp>
              <p:sp>
                <p:nvSpPr>
                  <p:cNvPr id="694358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3235" y="1113"/>
                    <a:ext cx="321" cy="226"/>
                  </a:xfrm>
                  <a:prstGeom prst="ellipse">
                    <a:avLst/>
                  </a:prstGeom>
                  <a:solidFill>
                    <a:srgbClr val="EAEAEA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ym typeface="Symbol" pitchFamily="-106" charset="2"/>
                      </a:rPr>
                      <a:t>9/ </a:t>
                    </a:r>
                  </a:p>
                </p:txBody>
              </p:sp>
              <p:sp>
                <p:nvSpPr>
                  <p:cNvPr id="694359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2327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4/5</a:t>
                    </a:r>
                  </a:p>
                </p:txBody>
              </p:sp>
              <p:sp>
                <p:nvSpPr>
                  <p:cNvPr id="694360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2799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3/6</a:t>
                    </a:r>
                  </a:p>
                </p:txBody>
              </p:sp>
              <p:sp>
                <p:nvSpPr>
                  <p:cNvPr id="694361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3235" y="1509"/>
                    <a:ext cx="321" cy="226"/>
                  </a:xfrm>
                  <a:prstGeom prst="ellipse">
                    <a:avLst/>
                  </a:prstGeom>
                  <a:solidFill>
                    <a:srgbClr val="EAEAEA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ym typeface="Symbol" pitchFamily="-106" charset="2"/>
                      </a:rPr>
                      <a:t>10/ </a:t>
                    </a:r>
                  </a:p>
                </p:txBody>
              </p:sp>
              <p:sp>
                <p:nvSpPr>
                  <p:cNvPr id="694362" name="Text Box 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52" y="908"/>
                    <a:ext cx="182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u</a:t>
                    </a:r>
                  </a:p>
                </p:txBody>
              </p:sp>
              <p:sp>
                <p:nvSpPr>
                  <p:cNvPr id="694363" name="Text Box 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6" y="915"/>
                    <a:ext cx="179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v</a:t>
                    </a:r>
                  </a:p>
                </p:txBody>
              </p:sp>
              <p:sp>
                <p:nvSpPr>
                  <p:cNvPr id="694364" name="Text Box 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5" y="915"/>
                    <a:ext cx="21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w</a:t>
                    </a:r>
                  </a:p>
                </p:txBody>
              </p:sp>
              <p:sp>
                <p:nvSpPr>
                  <p:cNvPr id="694365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8" y="1705"/>
                    <a:ext cx="176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x</a:t>
                    </a:r>
                  </a:p>
                </p:txBody>
              </p:sp>
              <p:sp>
                <p:nvSpPr>
                  <p:cNvPr id="694366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17" y="1705"/>
                    <a:ext cx="17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y</a:t>
                    </a:r>
                  </a:p>
                </p:txBody>
              </p:sp>
              <p:sp>
                <p:nvSpPr>
                  <p:cNvPr id="694367" name="Line 9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77" y="1336"/>
                    <a:ext cx="5" cy="18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68" name="Line 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52" y="1341"/>
                    <a:ext cx="5" cy="18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69" name="Line 9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02" y="1336"/>
                    <a:ext cx="5" cy="18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70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2660" y="1223"/>
                    <a:ext cx="13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71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2659" y="1630"/>
                    <a:ext cx="13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 type="triangle" w="med" len="med"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72" name="Line 1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47" y="1308"/>
                    <a:ext cx="220" cy="2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 type="triangle" w="med" len="med"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73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56" y="1705"/>
                    <a:ext cx="179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z</a:t>
                    </a:r>
                  </a:p>
                </p:txBody>
              </p:sp>
              <p:sp>
                <p:nvSpPr>
                  <p:cNvPr id="694374" name="Line 10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21" y="1321"/>
                    <a:ext cx="226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75" name="Freeform 103"/>
                  <p:cNvSpPr>
                    <a:spLocks/>
                  </p:cNvSpPr>
                  <p:nvPr/>
                </p:nvSpPr>
                <p:spPr bwMode="auto">
                  <a:xfrm>
                    <a:off x="3511" y="1473"/>
                    <a:ext cx="177" cy="276"/>
                  </a:xfrm>
                  <a:custGeom>
                    <a:avLst/>
                    <a:gdLst/>
                    <a:ahLst/>
                    <a:cxnLst>
                      <a:cxn ang="0">
                        <a:pos x="0" y="226"/>
                      </a:cxn>
                      <a:cxn ang="0">
                        <a:pos x="107" y="271"/>
                      </a:cxn>
                      <a:cxn ang="0">
                        <a:pos x="169" y="198"/>
                      </a:cxn>
                      <a:cxn ang="0">
                        <a:pos x="158" y="68"/>
                      </a:cxn>
                      <a:cxn ang="0">
                        <a:pos x="62" y="0"/>
                      </a:cxn>
                      <a:cxn ang="0">
                        <a:pos x="11" y="68"/>
                      </a:cxn>
                    </a:cxnLst>
                    <a:rect l="0" t="0" r="r" b="b"/>
                    <a:pathLst>
                      <a:path w="177" h="276">
                        <a:moveTo>
                          <a:pt x="0" y="226"/>
                        </a:moveTo>
                        <a:cubicBezTo>
                          <a:pt x="39" y="251"/>
                          <a:pt x="79" y="276"/>
                          <a:pt x="107" y="271"/>
                        </a:cubicBezTo>
                        <a:cubicBezTo>
                          <a:pt x="135" y="266"/>
                          <a:pt x="161" y="232"/>
                          <a:pt x="169" y="198"/>
                        </a:cubicBezTo>
                        <a:cubicBezTo>
                          <a:pt x="177" y="164"/>
                          <a:pt x="176" y="101"/>
                          <a:pt x="158" y="68"/>
                        </a:cubicBezTo>
                        <a:cubicBezTo>
                          <a:pt x="140" y="35"/>
                          <a:pt x="86" y="0"/>
                          <a:pt x="62" y="0"/>
                        </a:cubicBezTo>
                        <a:cubicBezTo>
                          <a:pt x="38" y="0"/>
                          <a:pt x="24" y="34"/>
                          <a:pt x="11" y="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94376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2708" y="2415"/>
                  <a:ext cx="191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/>
                    <a:t>B</a:t>
                  </a:r>
                </a:p>
              </p:txBody>
            </p:sp>
          </p:grpSp>
          <p:sp>
            <p:nvSpPr>
              <p:cNvPr id="694377" name="Text Box 105"/>
              <p:cNvSpPr txBox="1">
                <a:spLocks noChangeArrowheads="1"/>
              </p:cNvSpPr>
              <p:nvPr/>
            </p:nvSpPr>
            <p:spPr bwMode="auto">
              <a:xfrm>
                <a:off x="4030" y="3460"/>
                <a:ext cx="1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F</a:t>
                </a:r>
              </a:p>
            </p:txBody>
          </p:sp>
        </p:grpSp>
        <p:sp>
          <p:nvSpPr>
            <p:cNvPr id="694378" name="Text Box 106"/>
            <p:cNvSpPr txBox="1">
              <a:spLocks noChangeArrowheads="1"/>
            </p:cNvSpPr>
            <p:nvPr/>
          </p:nvSpPr>
          <p:spPr bwMode="auto">
            <a:xfrm>
              <a:off x="4536" y="1202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C</a:t>
              </a:r>
            </a:p>
          </p:txBody>
        </p:sp>
      </p:grpSp>
      <p:grpSp>
        <p:nvGrpSpPr>
          <p:cNvPr id="16" name="Group 107"/>
          <p:cNvGrpSpPr>
            <a:grpSpLocks/>
          </p:cNvGrpSpPr>
          <p:nvPr/>
        </p:nvGrpSpPr>
        <p:grpSpPr bwMode="auto">
          <a:xfrm>
            <a:off x="3140075" y="3060700"/>
            <a:ext cx="2317750" cy="1631950"/>
            <a:chOff x="1993" y="2024"/>
            <a:chExt cx="1460" cy="1028"/>
          </a:xfrm>
        </p:grpSpPr>
        <p:grpSp>
          <p:nvGrpSpPr>
            <p:cNvPr id="17" name="Group 108"/>
            <p:cNvGrpSpPr>
              <a:grpSpLocks/>
            </p:cNvGrpSpPr>
            <p:nvPr/>
          </p:nvGrpSpPr>
          <p:grpSpPr bwMode="auto">
            <a:xfrm>
              <a:off x="1993" y="2024"/>
              <a:ext cx="1363" cy="1028"/>
              <a:chOff x="3789" y="883"/>
              <a:chExt cx="1363" cy="1028"/>
            </a:xfrm>
          </p:grpSpPr>
          <p:grpSp>
            <p:nvGrpSpPr>
              <p:cNvPr id="18" name="Group 109"/>
              <p:cNvGrpSpPr>
                <a:grpSpLocks/>
              </p:cNvGrpSpPr>
              <p:nvPr/>
            </p:nvGrpSpPr>
            <p:grpSpPr bwMode="auto">
              <a:xfrm>
                <a:off x="3789" y="883"/>
                <a:ext cx="1363" cy="1028"/>
                <a:chOff x="4030" y="3045"/>
                <a:chExt cx="1363" cy="1028"/>
              </a:xfrm>
            </p:grpSpPr>
            <p:grpSp>
              <p:nvGrpSpPr>
                <p:cNvPr id="19" name="Group 110"/>
                <p:cNvGrpSpPr>
                  <a:grpSpLocks/>
                </p:cNvGrpSpPr>
                <p:nvPr/>
              </p:nvGrpSpPr>
              <p:grpSpPr bwMode="auto">
                <a:xfrm>
                  <a:off x="4032" y="3045"/>
                  <a:ext cx="1361" cy="1028"/>
                  <a:chOff x="2444" y="2015"/>
                  <a:chExt cx="1361" cy="1028"/>
                </a:xfrm>
              </p:grpSpPr>
              <p:grpSp>
                <p:nvGrpSpPr>
                  <p:cNvPr id="20" name="Group 111"/>
                  <p:cNvGrpSpPr>
                    <a:grpSpLocks/>
                  </p:cNvGrpSpPr>
                  <p:nvPr/>
                </p:nvGrpSpPr>
                <p:grpSpPr bwMode="auto">
                  <a:xfrm>
                    <a:off x="2444" y="2015"/>
                    <a:ext cx="1361" cy="1028"/>
                    <a:chOff x="2327" y="908"/>
                    <a:chExt cx="1361" cy="1028"/>
                  </a:xfrm>
                </p:grpSpPr>
                <p:sp>
                  <p:nvSpPr>
                    <p:cNvPr id="694384" name="Oval 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1/8</a:t>
                      </a:r>
                    </a:p>
                  </p:txBody>
                </p:sp>
                <p:sp>
                  <p:nvSpPr>
                    <p:cNvPr id="694385" name="Oval 1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2/7</a:t>
                      </a:r>
                    </a:p>
                  </p:txBody>
                </p:sp>
                <p:sp>
                  <p:nvSpPr>
                    <p:cNvPr id="694386" name="Oval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113"/>
                      <a:ext cx="321" cy="226"/>
                    </a:xfrm>
                    <a:prstGeom prst="ellipse">
                      <a:avLst/>
                    </a:prstGeom>
                    <a:solidFill>
                      <a:srgbClr val="EAEAEA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ym typeface="Symbol" pitchFamily="-106" charset="2"/>
                        </a:rPr>
                        <a:t>9/ </a:t>
                      </a:r>
                    </a:p>
                  </p:txBody>
                </p:sp>
                <p:sp>
                  <p:nvSpPr>
                    <p:cNvPr id="694387" name="Oval 1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4/5</a:t>
                      </a:r>
                    </a:p>
                  </p:txBody>
                </p:sp>
                <p:sp>
                  <p:nvSpPr>
                    <p:cNvPr id="694388" name="Oval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3/6</a:t>
                      </a:r>
                    </a:p>
                  </p:txBody>
                </p:sp>
                <p:sp>
                  <p:nvSpPr>
                    <p:cNvPr id="694389" name="Oval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509"/>
                      <a:ext cx="321" cy="226"/>
                    </a:xfrm>
                    <a:prstGeom prst="ellipse">
                      <a:avLst/>
                    </a:prstGeom>
                    <a:solidFill>
                      <a:srgbClr val="EAEAEA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ym typeface="Symbol" pitchFamily="-106" charset="2"/>
                        </a:rPr>
                        <a:t>10/ </a:t>
                      </a:r>
                    </a:p>
                  </p:txBody>
                </p:sp>
                <p:sp>
                  <p:nvSpPr>
                    <p:cNvPr id="694390" name="Text Box 1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52" y="908"/>
                      <a:ext cx="182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u</a:t>
                      </a:r>
                    </a:p>
                  </p:txBody>
                </p:sp>
                <p:sp>
                  <p:nvSpPr>
                    <p:cNvPr id="694391" name="Text Box 1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36" y="915"/>
                      <a:ext cx="179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v</a:t>
                      </a:r>
                    </a:p>
                  </p:txBody>
                </p:sp>
                <p:sp>
                  <p:nvSpPr>
                    <p:cNvPr id="694392" name="Text Box 1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5" y="915"/>
                      <a:ext cx="214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w</a:t>
                      </a:r>
                    </a:p>
                  </p:txBody>
                </p:sp>
                <p:sp>
                  <p:nvSpPr>
                    <p:cNvPr id="694393" name="Text Box 1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38" y="1705"/>
                      <a:ext cx="17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x</a:t>
                      </a:r>
                    </a:p>
                  </p:txBody>
                </p:sp>
                <p:sp>
                  <p:nvSpPr>
                    <p:cNvPr id="694394" name="Text Box 1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17" y="1705"/>
                      <a:ext cx="174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y</a:t>
                      </a:r>
                    </a:p>
                  </p:txBody>
                </p:sp>
                <p:sp>
                  <p:nvSpPr>
                    <p:cNvPr id="694395" name="Line 12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477" y="1336"/>
                      <a:ext cx="5" cy="18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396" name="Line 12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52" y="1341"/>
                      <a:ext cx="5" cy="18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397" name="Line 12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02" y="1336"/>
                      <a:ext cx="5" cy="18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398" name="Line 1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60" y="1223"/>
                      <a:ext cx="135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399" name="Line 1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9" y="1630"/>
                      <a:ext cx="135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 type="triangle" w="med" len="med"/>
                      <a:tailEnd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00" name="Line 12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47" y="1308"/>
                      <a:ext cx="220" cy="22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 type="triangle" w="med" len="med"/>
                      <a:tailEnd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01" name="Text Box 1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56" y="1705"/>
                      <a:ext cx="179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z</a:t>
                      </a:r>
                    </a:p>
                  </p:txBody>
                </p:sp>
                <p:sp>
                  <p:nvSpPr>
                    <p:cNvPr id="694402" name="Line 13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21" y="1321"/>
                      <a:ext cx="226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03" name="Freeform 131"/>
                    <p:cNvSpPr>
                      <a:spLocks/>
                    </p:cNvSpPr>
                    <p:nvPr/>
                  </p:nvSpPr>
                  <p:spPr bwMode="auto">
                    <a:xfrm>
                      <a:off x="3511" y="1473"/>
                      <a:ext cx="177" cy="27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6"/>
                        </a:cxn>
                        <a:cxn ang="0">
                          <a:pos x="107" y="271"/>
                        </a:cxn>
                        <a:cxn ang="0">
                          <a:pos x="169" y="198"/>
                        </a:cxn>
                        <a:cxn ang="0">
                          <a:pos x="158" y="68"/>
                        </a:cxn>
                        <a:cxn ang="0">
                          <a:pos x="62" y="0"/>
                        </a:cxn>
                        <a:cxn ang="0">
                          <a:pos x="11" y="68"/>
                        </a:cxn>
                      </a:cxnLst>
                      <a:rect l="0" t="0" r="r" b="b"/>
                      <a:pathLst>
                        <a:path w="177" h="276">
                          <a:moveTo>
                            <a:pt x="0" y="226"/>
                          </a:moveTo>
                          <a:cubicBezTo>
                            <a:pt x="39" y="251"/>
                            <a:pt x="79" y="276"/>
                            <a:pt x="107" y="271"/>
                          </a:cubicBezTo>
                          <a:cubicBezTo>
                            <a:pt x="135" y="266"/>
                            <a:pt x="161" y="232"/>
                            <a:pt x="169" y="198"/>
                          </a:cubicBezTo>
                          <a:cubicBezTo>
                            <a:pt x="177" y="164"/>
                            <a:pt x="176" y="101"/>
                            <a:pt x="158" y="68"/>
                          </a:cubicBezTo>
                          <a:cubicBezTo>
                            <a:pt x="140" y="35"/>
                            <a:pt x="86" y="0"/>
                            <a:pt x="62" y="0"/>
                          </a:cubicBezTo>
                          <a:cubicBezTo>
                            <a:pt x="38" y="0"/>
                            <a:pt x="24" y="34"/>
                            <a:pt x="11" y="68"/>
                          </a:cubicBezTo>
                        </a:path>
                      </a:pathLst>
                    </a:custGeom>
                    <a:noFill/>
                    <a:ln w="9525" cap="flat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94404" name="Text Box 1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2415"/>
                    <a:ext cx="191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/>
                      <a:t>B</a:t>
                    </a:r>
                  </a:p>
                </p:txBody>
              </p:sp>
            </p:grpSp>
            <p:sp>
              <p:nvSpPr>
                <p:cNvPr id="694405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4030" y="3460"/>
                  <a:ext cx="1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/>
                    <a:t>F</a:t>
                  </a:r>
                </a:p>
              </p:txBody>
            </p:sp>
          </p:grpSp>
          <p:sp>
            <p:nvSpPr>
              <p:cNvPr id="694406" name="Text Box 134"/>
              <p:cNvSpPr txBox="1">
                <a:spLocks noChangeArrowheads="1"/>
              </p:cNvSpPr>
              <p:nvPr/>
            </p:nvSpPr>
            <p:spPr bwMode="auto">
              <a:xfrm>
                <a:off x="4536" y="1202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C</a:t>
                </a:r>
              </a:p>
            </p:txBody>
          </p:sp>
        </p:grpSp>
        <p:sp>
          <p:nvSpPr>
            <p:cNvPr id="694407" name="Text Box 135"/>
            <p:cNvSpPr txBox="1">
              <a:spLocks noChangeArrowheads="1"/>
            </p:cNvSpPr>
            <p:nvPr/>
          </p:nvSpPr>
          <p:spPr bwMode="auto">
            <a:xfrm>
              <a:off x="3262" y="2483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grpSp>
        <p:nvGrpSpPr>
          <p:cNvPr id="21" name="Group 136"/>
          <p:cNvGrpSpPr>
            <a:grpSpLocks/>
          </p:cNvGrpSpPr>
          <p:nvPr/>
        </p:nvGrpSpPr>
        <p:grpSpPr bwMode="auto">
          <a:xfrm>
            <a:off x="6015038" y="3060700"/>
            <a:ext cx="2317750" cy="1631950"/>
            <a:chOff x="1993" y="2024"/>
            <a:chExt cx="1460" cy="1028"/>
          </a:xfrm>
        </p:grpSpPr>
        <p:grpSp>
          <p:nvGrpSpPr>
            <p:cNvPr id="22" name="Group 137"/>
            <p:cNvGrpSpPr>
              <a:grpSpLocks/>
            </p:cNvGrpSpPr>
            <p:nvPr/>
          </p:nvGrpSpPr>
          <p:grpSpPr bwMode="auto">
            <a:xfrm>
              <a:off x="1993" y="2024"/>
              <a:ext cx="1363" cy="1028"/>
              <a:chOff x="3789" y="883"/>
              <a:chExt cx="1363" cy="1028"/>
            </a:xfrm>
          </p:grpSpPr>
          <p:grpSp>
            <p:nvGrpSpPr>
              <p:cNvPr id="23" name="Group 138"/>
              <p:cNvGrpSpPr>
                <a:grpSpLocks/>
              </p:cNvGrpSpPr>
              <p:nvPr/>
            </p:nvGrpSpPr>
            <p:grpSpPr bwMode="auto">
              <a:xfrm>
                <a:off x="3789" y="883"/>
                <a:ext cx="1363" cy="1028"/>
                <a:chOff x="4030" y="3045"/>
                <a:chExt cx="1363" cy="1028"/>
              </a:xfrm>
            </p:grpSpPr>
            <p:grpSp>
              <p:nvGrpSpPr>
                <p:cNvPr id="24" name="Group 139"/>
                <p:cNvGrpSpPr>
                  <a:grpSpLocks/>
                </p:cNvGrpSpPr>
                <p:nvPr/>
              </p:nvGrpSpPr>
              <p:grpSpPr bwMode="auto">
                <a:xfrm>
                  <a:off x="4032" y="3045"/>
                  <a:ext cx="1361" cy="1028"/>
                  <a:chOff x="2444" y="2015"/>
                  <a:chExt cx="1361" cy="1028"/>
                </a:xfrm>
              </p:grpSpPr>
              <p:grpSp>
                <p:nvGrpSpPr>
                  <p:cNvPr id="25" name="Group 140"/>
                  <p:cNvGrpSpPr>
                    <a:grpSpLocks/>
                  </p:cNvGrpSpPr>
                  <p:nvPr/>
                </p:nvGrpSpPr>
                <p:grpSpPr bwMode="auto">
                  <a:xfrm>
                    <a:off x="2444" y="2015"/>
                    <a:ext cx="1361" cy="1028"/>
                    <a:chOff x="2327" y="908"/>
                    <a:chExt cx="1361" cy="1028"/>
                  </a:xfrm>
                </p:grpSpPr>
                <p:sp>
                  <p:nvSpPr>
                    <p:cNvPr id="694413" name="Oval 1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1/8</a:t>
                      </a:r>
                    </a:p>
                  </p:txBody>
                </p:sp>
                <p:sp>
                  <p:nvSpPr>
                    <p:cNvPr id="694414" name="Oval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2/7</a:t>
                      </a:r>
                    </a:p>
                  </p:txBody>
                </p:sp>
                <p:sp>
                  <p:nvSpPr>
                    <p:cNvPr id="694415" name="Oval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113"/>
                      <a:ext cx="321" cy="226"/>
                    </a:xfrm>
                    <a:prstGeom prst="ellipse">
                      <a:avLst/>
                    </a:prstGeom>
                    <a:solidFill>
                      <a:srgbClr val="EAEAEA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ym typeface="Symbol" pitchFamily="-106" charset="2"/>
                        </a:rPr>
                        <a:t>9/ </a:t>
                      </a:r>
                    </a:p>
                  </p:txBody>
                </p:sp>
                <p:sp>
                  <p:nvSpPr>
                    <p:cNvPr id="694416" name="Oval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4/5</a:t>
                      </a:r>
                    </a:p>
                  </p:txBody>
                </p:sp>
                <p:sp>
                  <p:nvSpPr>
                    <p:cNvPr id="694417" name="Oval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3/6</a:t>
                      </a:r>
                    </a:p>
                  </p:txBody>
                </p:sp>
                <p:sp>
                  <p:nvSpPr>
                    <p:cNvPr id="694418" name="Oval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10/11 </a:t>
                      </a:r>
                    </a:p>
                  </p:txBody>
                </p:sp>
                <p:sp>
                  <p:nvSpPr>
                    <p:cNvPr id="694419" name="Text Box 14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52" y="908"/>
                      <a:ext cx="182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u</a:t>
                      </a:r>
                    </a:p>
                  </p:txBody>
                </p:sp>
                <p:sp>
                  <p:nvSpPr>
                    <p:cNvPr id="694420" name="Text Box 14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36" y="915"/>
                      <a:ext cx="179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v</a:t>
                      </a:r>
                    </a:p>
                  </p:txBody>
                </p:sp>
                <p:sp>
                  <p:nvSpPr>
                    <p:cNvPr id="694421" name="Text Box 1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5" y="915"/>
                      <a:ext cx="214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w</a:t>
                      </a:r>
                    </a:p>
                  </p:txBody>
                </p:sp>
                <p:sp>
                  <p:nvSpPr>
                    <p:cNvPr id="694422" name="Text Box 15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38" y="1705"/>
                      <a:ext cx="17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x</a:t>
                      </a:r>
                    </a:p>
                  </p:txBody>
                </p:sp>
                <p:sp>
                  <p:nvSpPr>
                    <p:cNvPr id="694423" name="Text Box 1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17" y="1705"/>
                      <a:ext cx="174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y</a:t>
                      </a:r>
                    </a:p>
                  </p:txBody>
                </p:sp>
                <p:sp>
                  <p:nvSpPr>
                    <p:cNvPr id="694424" name="Line 15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477" y="1336"/>
                      <a:ext cx="5" cy="18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25" name="Line 15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52" y="1341"/>
                      <a:ext cx="5" cy="18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26" name="Line 15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02" y="1336"/>
                      <a:ext cx="5" cy="18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27" name="Line 1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60" y="1223"/>
                      <a:ext cx="135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28" name="Line 1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9" y="1630"/>
                      <a:ext cx="135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 type="triangle" w="med" len="med"/>
                      <a:tailEnd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29" name="Line 15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47" y="1308"/>
                      <a:ext cx="220" cy="22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 type="triangle" w="med" len="med"/>
                      <a:tailEnd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30" name="Text Box 15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56" y="1705"/>
                      <a:ext cx="179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z</a:t>
                      </a:r>
                    </a:p>
                  </p:txBody>
                </p:sp>
                <p:sp>
                  <p:nvSpPr>
                    <p:cNvPr id="694431" name="Line 15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21" y="1321"/>
                      <a:ext cx="226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32" name="Freeform 160"/>
                    <p:cNvSpPr>
                      <a:spLocks/>
                    </p:cNvSpPr>
                    <p:nvPr/>
                  </p:nvSpPr>
                  <p:spPr bwMode="auto">
                    <a:xfrm>
                      <a:off x="3511" y="1473"/>
                      <a:ext cx="177" cy="27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6"/>
                        </a:cxn>
                        <a:cxn ang="0">
                          <a:pos x="107" y="271"/>
                        </a:cxn>
                        <a:cxn ang="0">
                          <a:pos x="169" y="198"/>
                        </a:cxn>
                        <a:cxn ang="0">
                          <a:pos x="158" y="68"/>
                        </a:cxn>
                        <a:cxn ang="0">
                          <a:pos x="62" y="0"/>
                        </a:cxn>
                        <a:cxn ang="0">
                          <a:pos x="11" y="68"/>
                        </a:cxn>
                      </a:cxnLst>
                      <a:rect l="0" t="0" r="r" b="b"/>
                      <a:pathLst>
                        <a:path w="177" h="276">
                          <a:moveTo>
                            <a:pt x="0" y="226"/>
                          </a:moveTo>
                          <a:cubicBezTo>
                            <a:pt x="39" y="251"/>
                            <a:pt x="79" y="276"/>
                            <a:pt x="107" y="271"/>
                          </a:cubicBezTo>
                          <a:cubicBezTo>
                            <a:pt x="135" y="266"/>
                            <a:pt x="161" y="232"/>
                            <a:pt x="169" y="198"/>
                          </a:cubicBezTo>
                          <a:cubicBezTo>
                            <a:pt x="177" y="164"/>
                            <a:pt x="176" y="101"/>
                            <a:pt x="158" y="68"/>
                          </a:cubicBezTo>
                          <a:cubicBezTo>
                            <a:pt x="140" y="35"/>
                            <a:pt x="86" y="0"/>
                            <a:pt x="62" y="0"/>
                          </a:cubicBezTo>
                          <a:cubicBezTo>
                            <a:pt x="38" y="0"/>
                            <a:pt x="24" y="34"/>
                            <a:pt x="11" y="68"/>
                          </a:cubicBezTo>
                        </a:path>
                      </a:pathLst>
                    </a:custGeom>
                    <a:noFill/>
                    <a:ln w="9525" cap="flat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94433" name="Text Box 1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2415"/>
                    <a:ext cx="191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/>
                      <a:t>B</a:t>
                    </a:r>
                  </a:p>
                </p:txBody>
              </p:sp>
            </p:grpSp>
            <p:sp>
              <p:nvSpPr>
                <p:cNvPr id="694434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4030" y="3460"/>
                  <a:ext cx="1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/>
                    <a:t>F</a:t>
                  </a:r>
                </a:p>
              </p:txBody>
            </p:sp>
          </p:grpSp>
          <p:sp>
            <p:nvSpPr>
              <p:cNvPr id="694435" name="Text Box 163"/>
              <p:cNvSpPr txBox="1">
                <a:spLocks noChangeArrowheads="1"/>
              </p:cNvSpPr>
              <p:nvPr/>
            </p:nvSpPr>
            <p:spPr bwMode="auto">
              <a:xfrm>
                <a:off x="4536" y="1202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C</a:t>
                </a:r>
              </a:p>
            </p:txBody>
          </p:sp>
        </p:grpSp>
        <p:sp>
          <p:nvSpPr>
            <p:cNvPr id="694436" name="Text Box 164"/>
            <p:cNvSpPr txBox="1">
              <a:spLocks noChangeArrowheads="1"/>
            </p:cNvSpPr>
            <p:nvPr/>
          </p:nvSpPr>
          <p:spPr bwMode="auto">
            <a:xfrm>
              <a:off x="3262" y="2483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grpSp>
        <p:nvGrpSpPr>
          <p:cNvPr id="26" name="Group 165"/>
          <p:cNvGrpSpPr>
            <a:grpSpLocks/>
          </p:cNvGrpSpPr>
          <p:nvPr/>
        </p:nvGrpSpPr>
        <p:grpSpPr bwMode="auto">
          <a:xfrm>
            <a:off x="358775" y="4837113"/>
            <a:ext cx="2317750" cy="1631950"/>
            <a:chOff x="1993" y="2024"/>
            <a:chExt cx="1460" cy="1028"/>
          </a:xfrm>
        </p:grpSpPr>
        <p:grpSp>
          <p:nvGrpSpPr>
            <p:cNvPr id="27" name="Group 166"/>
            <p:cNvGrpSpPr>
              <a:grpSpLocks/>
            </p:cNvGrpSpPr>
            <p:nvPr/>
          </p:nvGrpSpPr>
          <p:grpSpPr bwMode="auto">
            <a:xfrm>
              <a:off x="1993" y="2024"/>
              <a:ext cx="1363" cy="1028"/>
              <a:chOff x="3789" y="883"/>
              <a:chExt cx="1363" cy="1028"/>
            </a:xfrm>
          </p:grpSpPr>
          <p:grpSp>
            <p:nvGrpSpPr>
              <p:cNvPr id="28" name="Group 167"/>
              <p:cNvGrpSpPr>
                <a:grpSpLocks/>
              </p:cNvGrpSpPr>
              <p:nvPr/>
            </p:nvGrpSpPr>
            <p:grpSpPr bwMode="auto">
              <a:xfrm>
                <a:off x="3789" y="883"/>
                <a:ext cx="1363" cy="1028"/>
                <a:chOff x="4030" y="3045"/>
                <a:chExt cx="1363" cy="1028"/>
              </a:xfrm>
            </p:grpSpPr>
            <p:grpSp>
              <p:nvGrpSpPr>
                <p:cNvPr id="29" name="Group 168"/>
                <p:cNvGrpSpPr>
                  <a:grpSpLocks/>
                </p:cNvGrpSpPr>
                <p:nvPr/>
              </p:nvGrpSpPr>
              <p:grpSpPr bwMode="auto">
                <a:xfrm>
                  <a:off x="4032" y="3045"/>
                  <a:ext cx="1361" cy="1028"/>
                  <a:chOff x="2444" y="2015"/>
                  <a:chExt cx="1361" cy="1028"/>
                </a:xfrm>
              </p:grpSpPr>
              <p:grpSp>
                <p:nvGrpSpPr>
                  <p:cNvPr id="30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2444" y="2015"/>
                    <a:ext cx="1361" cy="1028"/>
                    <a:chOff x="2327" y="908"/>
                    <a:chExt cx="1361" cy="1028"/>
                  </a:xfrm>
                </p:grpSpPr>
                <p:sp>
                  <p:nvSpPr>
                    <p:cNvPr id="694442" name="Oval 1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1/8</a:t>
                      </a:r>
                    </a:p>
                  </p:txBody>
                </p:sp>
                <p:sp>
                  <p:nvSpPr>
                    <p:cNvPr id="694443" name="Oval 1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2/7</a:t>
                      </a:r>
                    </a:p>
                  </p:txBody>
                </p:sp>
                <p:sp>
                  <p:nvSpPr>
                    <p:cNvPr id="694444" name="Oval 1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9/12 </a:t>
                      </a:r>
                    </a:p>
                  </p:txBody>
                </p:sp>
                <p:sp>
                  <p:nvSpPr>
                    <p:cNvPr id="694445" name="Oval 1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4/5</a:t>
                      </a:r>
                    </a:p>
                  </p:txBody>
                </p:sp>
                <p:sp>
                  <p:nvSpPr>
                    <p:cNvPr id="694446" name="Oval 1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3/6</a:t>
                      </a:r>
                    </a:p>
                  </p:txBody>
                </p:sp>
                <p:sp>
                  <p:nvSpPr>
                    <p:cNvPr id="694447" name="Oval 1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10/11 </a:t>
                      </a:r>
                    </a:p>
                  </p:txBody>
                </p:sp>
                <p:sp>
                  <p:nvSpPr>
                    <p:cNvPr id="694448" name="Text Box 17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52" y="908"/>
                      <a:ext cx="182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u</a:t>
                      </a:r>
                    </a:p>
                  </p:txBody>
                </p:sp>
                <p:sp>
                  <p:nvSpPr>
                    <p:cNvPr id="694449" name="Text Box 17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36" y="915"/>
                      <a:ext cx="179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v</a:t>
                      </a:r>
                    </a:p>
                  </p:txBody>
                </p:sp>
                <p:sp>
                  <p:nvSpPr>
                    <p:cNvPr id="694450" name="Text Box 17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5" y="915"/>
                      <a:ext cx="214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w</a:t>
                      </a:r>
                    </a:p>
                  </p:txBody>
                </p:sp>
                <p:sp>
                  <p:nvSpPr>
                    <p:cNvPr id="694451" name="Text Box 17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38" y="1705"/>
                      <a:ext cx="17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x</a:t>
                      </a:r>
                    </a:p>
                  </p:txBody>
                </p:sp>
                <p:sp>
                  <p:nvSpPr>
                    <p:cNvPr id="694452" name="Text Box 18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17" y="1705"/>
                      <a:ext cx="174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y</a:t>
                      </a:r>
                    </a:p>
                  </p:txBody>
                </p:sp>
                <p:sp>
                  <p:nvSpPr>
                    <p:cNvPr id="694453" name="Line 18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477" y="1336"/>
                      <a:ext cx="5" cy="18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54" name="Line 18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52" y="1341"/>
                      <a:ext cx="5" cy="18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55" name="Line 1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02" y="1336"/>
                      <a:ext cx="5" cy="18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56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60" y="1223"/>
                      <a:ext cx="135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57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9" y="1630"/>
                      <a:ext cx="135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 type="triangle" w="med" len="med"/>
                      <a:tailEnd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58" name="Line 18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47" y="1308"/>
                      <a:ext cx="220" cy="22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 type="triangle" w="med" len="med"/>
                      <a:tailEnd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59" name="Text Box 18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56" y="1705"/>
                      <a:ext cx="179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z</a:t>
                      </a:r>
                    </a:p>
                  </p:txBody>
                </p:sp>
                <p:sp>
                  <p:nvSpPr>
                    <p:cNvPr id="694460" name="Line 18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21" y="1321"/>
                      <a:ext cx="226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61" name="Freeform 189"/>
                    <p:cNvSpPr>
                      <a:spLocks/>
                    </p:cNvSpPr>
                    <p:nvPr/>
                  </p:nvSpPr>
                  <p:spPr bwMode="auto">
                    <a:xfrm>
                      <a:off x="3511" y="1473"/>
                      <a:ext cx="177" cy="27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6"/>
                        </a:cxn>
                        <a:cxn ang="0">
                          <a:pos x="107" y="271"/>
                        </a:cxn>
                        <a:cxn ang="0">
                          <a:pos x="169" y="198"/>
                        </a:cxn>
                        <a:cxn ang="0">
                          <a:pos x="158" y="68"/>
                        </a:cxn>
                        <a:cxn ang="0">
                          <a:pos x="62" y="0"/>
                        </a:cxn>
                        <a:cxn ang="0">
                          <a:pos x="11" y="68"/>
                        </a:cxn>
                      </a:cxnLst>
                      <a:rect l="0" t="0" r="r" b="b"/>
                      <a:pathLst>
                        <a:path w="177" h="276">
                          <a:moveTo>
                            <a:pt x="0" y="226"/>
                          </a:moveTo>
                          <a:cubicBezTo>
                            <a:pt x="39" y="251"/>
                            <a:pt x="79" y="276"/>
                            <a:pt x="107" y="271"/>
                          </a:cubicBezTo>
                          <a:cubicBezTo>
                            <a:pt x="135" y="266"/>
                            <a:pt x="161" y="232"/>
                            <a:pt x="169" y="198"/>
                          </a:cubicBezTo>
                          <a:cubicBezTo>
                            <a:pt x="177" y="164"/>
                            <a:pt x="176" y="101"/>
                            <a:pt x="158" y="68"/>
                          </a:cubicBezTo>
                          <a:cubicBezTo>
                            <a:pt x="140" y="35"/>
                            <a:pt x="86" y="0"/>
                            <a:pt x="62" y="0"/>
                          </a:cubicBezTo>
                          <a:cubicBezTo>
                            <a:pt x="38" y="0"/>
                            <a:pt x="24" y="34"/>
                            <a:pt x="11" y="68"/>
                          </a:cubicBezTo>
                        </a:path>
                      </a:pathLst>
                    </a:custGeom>
                    <a:noFill/>
                    <a:ln w="9525" cap="flat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94462" name="Text Box 1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2415"/>
                    <a:ext cx="191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/>
                      <a:t>B</a:t>
                    </a:r>
                  </a:p>
                </p:txBody>
              </p:sp>
            </p:grpSp>
            <p:sp>
              <p:nvSpPr>
                <p:cNvPr id="694463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4030" y="3460"/>
                  <a:ext cx="1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/>
                    <a:t>F</a:t>
                  </a:r>
                </a:p>
              </p:txBody>
            </p:sp>
          </p:grpSp>
          <p:sp>
            <p:nvSpPr>
              <p:cNvPr id="694464" name="Text Box 192"/>
              <p:cNvSpPr txBox="1">
                <a:spLocks noChangeArrowheads="1"/>
              </p:cNvSpPr>
              <p:nvPr/>
            </p:nvSpPr>
            <p:spPr bwMode="auto">
              <a:xfrm>
                <a:off x="4536" y="1202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C</a:t>
                </a:r>
              </a:p>
            </p:txBody>
          </p:sp>
        </p:grpSp>
        <p:sp>
          <p:nvSpPr>
            <p:cNvPr id="694465" name="Text Box 193"/>
            <p:cNvSpPr txBox="1">
              <a:spLocks noChangeArrowheads="1"/>
            </p:cNvSpPr>
            <p:nvPr/>
          </p:nvSpPr>
          <p:spPr bwMode="auto">
            <a:xfrm>
              <a:off x="3262" y="2483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sp>
        <p:nvSpPr>
          <p:cNvPr id="694466" name="Rectangle 194"/>
          <p:cNvSpPr>
            <a:spLocks noChangeArrowheads="1"/>
          </p:cNvSpPr>
          <p:nvPr/>
        </p:nvSpPr>
        <p:spPr bwMode="auto">
          <a:xfrm>
            <a:off x="3271838" y="4805363"/>
            <a:ext cx="532606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latin typeface="Century Gothic"/>
                <a:cs typeface="Century Gothic"/>
              </a:rPr>
              <a:t>The results of DFS may depend on:</a:t>
            </a:r>
          </a:p>
          <a:p>
            <a:pPr lvl="1" algn="l">
              <a:buFontTx/>
              <a:buChar char="•"/>
            </a:pPr>
            <a:r>
              <a:rPr lang="en-US" dirty="0">
                <a:latin typeface="Century Gothic"/>
                <a:cs typeface="Century Gothic"/>
              </a:rPr>
              <a:t> </a:t>
            </a:r>
            <a:r>
              <a:rPr lang="en-US" sz="2000" dirty="0">
                <a:latin typeface="Century Gothic"/>
                <a:cs typeface="Century Gothic"/>
              </a:rPr>
              <a:t>The order in which nodes are explored in procedure DFS</a:t>
            </a:r>
          </a:p>
          <a:p>
            <a:pPr lvl="1" algn="l">
              <a:buFontTx/>
              <a:buChar char="•"/>
            </a:pPr>
            <a:r>
              <a:rPr lang="en-US" sz="2000" dirty="0">
                <a:latin typeface="Century Gothic"/>
                <a:cs typeface="Century Gothic"/>
              </a:rPr>
              <a:t> The order in which the neighbors of a vertex are visited in DFS-VISIT</a:t>
            </a:r>
          </a:p>
        </p:txBody>
      </p:sp>
      <p:sp>
        <p:nvSpPr>
          <p:cNvPr id="31" name="灯片编号占位符 30">
            <a:extLst>
              <a:ext uri="{FF2B5EF4-FFF2-40B4-BE49-F238E27FC236}">
                <a16:creationId xmlns:a16="http://schemas.microsoft.com/office/drawing/2014/main" xmlns="" id="{87F2F391-B6BD-45D2-91CE-44E2D31A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73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5105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46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itchFamily="34" charset="0"/>
              </a:rPr>
              <a:t>Edge Classification</a:t>
            </a:r>
          </a:p>
        </p:txBody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5445298" cy="53562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b="1" dirty="0">
                <a:latin typeface="Century Gothic" pitchFamily="34" charset="0"/>
              </a:rPr>
              <a:t>Tree edge </a:t>
            </a:r>
            <a:r>
              <a:rPr lang="en-US" sz="2400" dirty="0">
                <a:latin typeface="Century Gothic" pitchFamily="34" charset="0"/>
              </a:rPr>
              <a:t>(reaches a WHITE vertex)</a:t>
            </a:r>
            <a:r>
              <a:rPr lang="en-US" sz="2400" b="1" dirty="0">
                <a:latin typeface="Century Gothic" pitchFamily="34" charset="0"/>
              </a:rPr>
              <a:t>: </a:t>
            </a:r>
            <a:endParaRPr lang="en-US" sz="2400" dirty="0">
              <a:latin typeface="Century Gothic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Century Gothic" pitchFamily="34" charset="0"/>
              </a:rPr>
              <a:t>(u, v) is a tree edge if v was first discovered by exploring edge (u, v)</a:t>
            </a:r>
          </a:p>
          <a:p>
            <a:pPr lvl="1">
              <a:lnSpc>
                <a:spcPct val="120000"/>
              </a:lnSpc>
            </a:pPr>
            <a:endParaRPr lang="en-US" sz="2000" dirty="0">
              <a:latin typeface="Century Gothic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entury Gothic" pitchFamily="34" charset="0"/>
              </a:rPr>
              <a:t>Back edge </a:t>
            </a:r>
            <a:r>
              <a:rPr lang="en-US" sz="2400" dirty="0">
                <a:latin typeface="Century Gothic" pitchFamily="34" charset="0"/>
              </a:rPr>
              <a:t>(reaches a GRAY vertex)</a:t>
            </a:r>
            <a:r>
              <a:rPr lang="en-US" sz="2400" b="1" dirty="0">
                <a:latin typeface="Century Gothic" pitchFamily="34" charset="0"/>
              </a:rPr>
              <a:t>: 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Century Gothic" pitchFamily="34" charset="0"/>
              </a:rPr>
              <a:t>(u, v), connecting a vertex u to an ancestor v in a depth first tree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Century Gothic" pitchFamily="34" charset="0"/>
              </a:rPr>
              <a:t>Self loops (in directed graphs) are also back edges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30925" y="1319213"/>
            <a:ext cx="2160588" cy="1631950"/>
            <a:chOff x="576" y="863"/>
            <a:chExt cx="1361" cy="1028"/>
          </a:xfrm>
        </p:grpSpPr>
        <p:sp>
          <p:nvSpPr>
            <p:cNvPr id="695301" name="Oval 5"/>
            <p:cNvSpPr>
              <a:spLocks noChangeArrowheads="1"/>
            </p:cNvSpPr>
            <p:nvPr/>
          </p:nvSpPr>
          <p:spPr bwMode="auto">
            <a:xfrm>
              <a:off x="576" y="106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1/  </a:t>
              </a:r>
            </a:p>
          </p:txBody>
        </p:sp>
        <p:sp>
          <p:nvSpPr>
            <p:cNvPr id="695302" name="Oval 6"/>
            <p:cNvSpPr>
              <a:spLocks noChangeArrowheads="1"/>
            </p:cNvSpPr>
            <p:nvPr/>
          </p:nvSpPr>
          <p:spPr bwMode="auto">
            <a:xfrm>
              <a:off x="1048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5303" name="Oval 7"/>
            <p:cNvSpPr>
              <a:spLocks noChangeArrowheads="1"/>
            </p:cNvSpPr>
            <p:nvPr/>
          </p:nvSpPr>
          <p:spPr bwMode="auto">
            <a:xfrm>
              <a:off x="1484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5304" name="Oval 8"/>
            <p:cNvSpPr>
              <a:spLocks noChangeArrowheads="1"/>
            </p:cNvSpPr>
            <p:nvPr/>
          </p:nvSpPr>
          <p:spPr bwMode="auto">
            <a:xfrm>
              <a:off x="576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5305" name="Oval 9"/>
            <p:cNvSpPr>
              <a:spLocks noChangeArrowheads="1"/>
            </p:cNvSpPr>
            <p:nvPr/>
          </p:nvSpPr>
          <p:spPr bwMode="auto">
            <a:xfrm>
              <a:off x="1048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5306" name="Oval 10"/>
            <p:cNvSpPr>
              <a:spLocks noChangeArrowheads="1"/>
            </p:cNvSpPr>
            <p:nvPr/>
          </p:nvSpPr>
          <p:spPr bwMode="auto">
            <a:xfrm>
              <a:off x="1484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5307" name="Text Box 11"/>
            <p:cNvSpPr txBox="1">
              <a:spLocks noChangeArrowheads="1"/>
            </p:cNvSpPr>
            <p:nvPr/>
          </p:nvSpPr>
          <p:spPr bwMode="auto">
            <a:xfrm>
              <a:off x="601" y="86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5308" name="Text Box 12"/>
            <p:cNvSpPr txBox="1">
              <a:spLocks noChangeArrowheads="1"/>
            </p:cNvSpPr>
            <p:nvPr/>
          </p:nvSpPr>
          <p:spPr bwMode="auto">
            <a:xfrm>
              <a:off x="1085" y="87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5309" name="Text Box 13"/>
            <p:cNvSpPr txBox="1">
              <a:spLocks noChangeArrowheads="1"/>
            </p:cNvSpPr>
            <p:nvPr/>
          </p:nvSpPr>
          <p:spPr bwMode="auto">
            <a:xfrm>
              <a:off x="1494" y="87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5310" name="Text Box 14"/>
            <p:cNvSpPr txBox="1">
              <a:spLocks noChangeArrowheads="1"/>
            </p:cNvSpPr>
            <p:nvPr/>
          </p:nvSpPr>
          <p:spPr bwMode="auto">
            <a:xfrm>
              <a:off x="587" y="166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5311" name="Text Box 15"/>
            <p:cNvSpPr txBox="1">
              <a:spLocks noChangeArrowheads="1"/>
            </p:cNvSpPr>
            <p:nvPr/>
          </p:nvSpPr>
          <p:spPr bwMode="auto">
            <a:xfrm>
              <a:off x="1066" y="166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5312" name="Line 16"/>
            <p:cNvSpPr>
              <a:spLocks noChangeShapeType="1"/>
            </p:cNvSpPr>
            <p:nvPr/>
          </p:nvSpPr>
          <p:spPr bwMode="auto">
            <a:xfrm flipH="1">
              <a:off x="726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313" name="Line 17"/>
            <p:cNvSpPr>
              <a:spLocks noChangeShapeType="1"/>
            </p:cNvSpPr>
            <p:nvPr/>
          </p:nvSpPr>
          <p:spPr bwMode="auto">
            <a:xfrm flipH="1">
              <a:off x="1195" y="12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314" name="Line 18"/>
            <p:cNvSpPr>
              <a:spLocks noChangeShapeType="1"/>
            </p:cNvSpPr>
            <p:nvPr/>
          </p:nvSpPr>
          <p:spPr bwMode="auto">
            <a:xfrm flipH="1">
              <a:off x="1651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315" name="Line 19"/>
            <p:cNvSpPr>
              <a:spLocks noChangeShapeType="1"/>
            </p:cNvSpPr>
            <p:nvPr/>
          </p:nvSpPr>
          <p:spPr bwMode="auto">
            <a:xfrm>
              <a:off x="909" y="1178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316" name="Line 20"/>
            <p:cNvSpPr>
              <a:spLocks noChangeShapeType="1"/>
            </p:cNvSpPr>
            <p:nvPr/>
          </p:nvSpPr>
          <p:spPr bwMode="auto">
            <a:xfrm>
              <a:off x="908" y="158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317" name="Line 21"/>
            <p:cNvSpPr>
              <a:spLocks noChangeShapeType="1"/>
            </p:cNvSpPr>
            <p:nvPr/>
          </p:nvSpPr>
          <p:spPr bwMode="auto">
            <a:xfrm flipV="1">
              <a:off x="1296" y="126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318" name="Text Box 22"/>
            <p:cNvSpPr txBox="1">
              <a:spLocks noChangeArrowheads="1"/>
            </p:cNvSpPr>
            <p:nvPr/>
          </p:nvSpPr>
          <p:spPr bwMode="auto">
            <a:xfrm>
              <a:off x="1505" y="166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5319" name="Line 23"/>
            <p:cNvSpPr>
              <a:spLocks noChangeShapeType="1"/>
            </p:cNvSpPr>
            <p:nvPr/>
          </p:nvSpPr>
          <p:spPr bwMode="auto">
            <a:xfrm flipV="1">
              <a:off x="870" y="127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320" name="Freeform 24"/>
            <p:cNvSpPr>
              <a:spLocks/>
            </p:cNvSpPr>
            <p:nvPr/>
          </p:nvSpPr>
          <p:spPr bwMode="auto">
            <a:xfrm>
              <a:off x="1760" y="1428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6130925" y="3803650"/>
            <a:ext cx="2160588" cy="1631950"/>
            <a:chOff x="2444" y="2015"/>
            <a:chExt cx="1361" cy="1028"/>
          </a:xfrm>
        </p:grpSpPr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2444" y="2015"/>
              <a:ext cx="1361" cy="1028"/>
              <a:chOff x="2327" y="908"/>
              <a:chExt cx="1361" cy="1028"/>
            </a:xfrm>
          </p:grpSpPr>
          <p:sp>
            <p:nvSpPr>
              <p:cNvPr id="695323" name="Oval 27"/>
              <p:cNvSpPr>
                <a:spLocks noChangeArrowheads="1"/>
              </p:cNvSpPr>
              <p:nvPr/>
            </p:nvSpPr>
            <p:spPr bwMode="auto">
              <a:xfrm>
                <a:off x="2327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1/  </a:t>
                </a:r>
              </a:p>
            </p:txBody>
          </p:sp>
          <p:sp>
            <p:nvSpPr>
              <p:cNvPr id="695324" name="Oval 28"/>
              <p:cNvSpPr>
                <a:spLocks noChangeArrowheads="1"/>
              </p:cNvSpPr>
              <p:nvPr/>
            </p:nvSpPr>
            <p:spPr bwMode="auto">
              <a:xfrm>
                <a:off x="2799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2/   </a:t>
                </a:r>
              </a:p>
            </p:txBody>
          </p:sp>
          <p:sp>
            <p:nvSpPr>
              <p:cNvPr id="695325" name="Oval 29"/>
              <p:cNvSpPr>
                <a:spLocks noChangeArrowheads="1"/>
              </p:cNvSpPr>
              <p:nvPr/>
            </p:nvSpPr>
            <p:spPr bwMode="auto">
              <a:xfrm>
                <a:off x="3235" y="1113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ym typeface="Symbol" pitchFamily="-106" charset="2"/>
                </a:endParaRPr>
              </a:p>
            </p:txBody>
          </p:sp>
          <p:sp>
            <p:nvSpPr>
              <p:cNvPr id="695326" name="Oval 30"/>
              <p:cNvSpPr>
                <a:spLocks noChangeArrowheads="1"/>
              </p:cNvSpPr>
              <p:nvPr/>
            </p:nvSpPr>
            <p:spPr bwMode="auto">
              <a:xfrm>
                <a:off x="2327" y="1509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4/  </a:t>
                </a:r>
              </a:p>
            </p:txBody>
          </p:sp>
          <p:sp>
            <p:nvSpPr>
              <p:cNvPr id="695327" name="Oval 31"/>
              <p:cNvSpPr>
                <a:spLocks noChangeArrowheads="1"/>
              </p:cNvSpPr>
              <p:nvPr/>
            </p:nvSpPr>
            <p:spPr bwMode="auto">
              <a:xfrm>
                <a:off x="2799" y="1509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3/  </a:t>
                </a:r>
              </a:p>
            </p:txBody>
          </p:sp>
          <p:sp>
            <p:nvSpPr>
              <p:cNvPr id="695328" name="Oval 32"/>
              <p:cNvSpPr>
                <a:spLocks noChangeArrowheads="1"/>
              </p:cNvSpPr>
              <p:nvPr/>
            </p:nvSpPr>
            <p:spPr bwMode="auto">
              <a:xfrm>
                <a:off x="3235" y="1509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ym typeface="Symbol" pitchFamily="-106" charset="2"/>
                </a:endParaRPr>
              </a:p>
            </p:txBody>
          </p:sp>
          <p:sp>
            <p:nvSpPr>
              <p:cNvPr id="695329" name="Text Box 33"/>
              <p:cNvSpPr txBox="1">
                <a:spLocks noChangeArrowheads="1"/>
              </p:cNvSpPr>
              <p:nvPr/>
            </p:nvSpPr>
            <p:spPr bwMode="auto">
              <a:xfrm>
                <a:off x="2352" y="908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u</a:t>
                </a:r>
              </a:p>
            </p:txBody>
          </p:sp>
          <p:sp>
            <p:nvSpPr>
              <p:cNvPr id="695330" name="Text Box 34"/>
              <p:cNvSpPr txBox="1">
                <a:spLocks noChangeArrowheads="1"/>
              </p:cNvSpPr>
              <p:nvPr/>
            </p:nvSpPr>
            <p:spPr bwMode="auto">
              <a:xfrm>
                <a:off x="2836" y="91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v</a:t>
                </a:r>
              </a:p>
            </p:txBody>
          </p:sp>
          <p:sp>
            <p:nvSpPr>
              <p:cNvPr id="695331" name="Text Box 35"/>
              <p:cNvSpPr txBox="1">
                <a:spLocks noChangeArrowheads="1"/>
              </p:cNvSpPr>
              <p:nvPr/>
            </p:nvSpPr>
            <p:spPr bwMode="auto">
              <a:xfrm>
                <a:off x="3245" y="915"/>
                <a:ext cx="21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w</a:t>
                </a:r>
              </a:p>
            </p:txBody>
          </p:sp>
          <p:sp>
            <p:nvSpPr>
              <p:cNvPr id="695332" name="Text Box 36"/>
              <p:cNvSpPr txBox="1">
                <a:spLocks noChangeArrowheads="1"/>
              </p:cNvSpPr>
              <p:nvPr/>
            </p:nvSpPr>
            <p:spPr bwMode="auto">
              <a:xfrm>
                <a:off x="2338" y="1705"/>
                <a:ext cx="1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x</a:t>
                </a:r>
              </a:p>
            </p:txBody>
          </p:sp>
          <p:sp>
            <p:nvSpPr>
              <p:cNvPr id="695333" name="Text Box 37"/>
              <p:cNvSpPr txBox="1">
                <a:spLocks noChangeArrowheads="1"/>
              </p:cNvSpPr>
              <p:nvPr/>
            </p:nvSpPr>
            <p:spPr bwMode="auto">
              <a:xfrm>
                <a:off x="2817" y="1705"/>
                <a:ext cx="17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y</a:t>
                </a:r>
              </a:p>
            </p:txBody>
          </p:sp>
          <p:sp>
            <p:nvSpPr>
              <p:cNvPr id="695334" name="Line 38"/>
              <p:cNvSpPr>
                <a:spLocks noChangeShapeType="1"/>
              </p:cNvSpPr>
              <p:nvPr/>
            </p:nvSpPr>
            <p:spPr bwMode="auto">
              <a:xfrm flipH="1">
                <a:off x="2477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335" name="Line 39"/>
              <p:cNvSpPr>
                <a:spLocks noChangeShapeType="1"/>
              </p:cNvSpPr>
              <p:nvPr/>
            </p:nvSpPr>
            <p:spPr bwMode="auto">
              <a:xfrm flipH="1">
                <a:off x="2952" y="1341"/>
                <a:ext cx="5" cy="18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336" name="Line 40"/>
              <p:cNvSpPr>
                <a:spLocks noChangeShapeType="1"/>
              </p:cNvSpPr>
              <p:nvPr/>
            </p:nvSpPr>
            <p:spPr bwMode="auto">
              <a:xfrm flipH="1">
                <a:off x="3402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337" name="Line 41"/>
              <p:cNvSpPr>
                <a:spLocks noChangeShapeType="1"/>
              </p:cNvSpPr>
              <p:nvPr/>
            </p:nvSpPr>
            <p:spPr bwMode="auto">
              <a:xfrm>
                <a:off x="2660" y="1223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338" name="Line 42"/>
              <p:cNvSpPr>
                <a:spLocks noChangeShapeType="1"/>
              </p:cNvSpPr>
              <p:nvPr/>
            </p:nvSpPr>
            <p:spPr bwMode="auto">
              <a:xfrm>
                <a:off x="2659" y="1630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triangle" w="med" len="med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339" name="Line 43"/>
              <p:cNvSpPr>
                <a:spLocks noChangeShapeType="1"/>
              </p:cNvSpPr>
              <p:nvPr/>
            </p:nvSpPr>
            <p:spPr bwMode="auto">
              <a:xfrm flipV="1">
                <a:off x="3047" y="1308"/>
                <a:ext cx="220" cy="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340" name="Text Box 44"/>
              <p:cNvSpPr txBox="1">
                <a:spLocks noChangeArrowheads="1"/>
              </p:cNvSpPr>
              <p:nvPr/>
            </p:nvSpPr>
            <p:spPr bwMode="auto">
              <a:xfrm>
                <a:off x="3256" y="170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z</a:t>
                </a:r>
              </a:p>
            </p:txBody>
          </p:sp>
          <p:sp>
            <p:nvSpPr>
              <p:cNvPr id="695341" name="Line 45"/>
              <p:cNvSpPr>
                <a:spLocks noChangeShapeType="1"/>
              </p:cNvSpPr>
              <p:nvPr/>
            </p:nvSpPr>
            <p:spPr bwMode="auto">
              <a:xfrm flipV="1">
                <a:off x="2621" y="1321"/>
                <a:ext cx="226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342" name="Freeform 46"/>
              <p:cNvSpPr>
                <a:spLocks/>
              </p:cNvSpPr>
              <p:nvPr/>
            </p:nvSpPr>
            <p:spPr bwMode="auto">
              <a:xfrm>
                <a:off x="3511" y="1473"/>
                <a:ext cx="177" cy="276"/>
              </a:xfrm>
              <a:custGeom>
                <a:avLst/>
                <a:gdLst/>
                <a:ahLst/>
                <a:cxnLst>
                  <a:cxn ang="0">
                    <a:pos x="0" y="226"/>
                  </a:cxn>
                  <a:cxn ang="0">
                    <a:pos x="107" y="271"/>
                  </a:cxn>
                  <a:cxn ang="0">
                    <a:pos x="169" y="198"/>
                  </a:cxn>
                  <a:cxn ang="0">
                    <a:pos x="158" y="68"/>
                  </a:cxn>
                  <a:cxn ang="0">
                    <a:pos x="62" y="0"/>
                  </a:cxn>
                  <a:cxn ang="0">
                    <a:pos x="11" y="68"/>
                  </a:cxn>
                </a:cxnLst>
                <a:rect l="0" t="0" r="r" b="b"/>
                <a:pathLst>
                  <a:path w="177" h="276">
                    <a:moveTo>
                      <a:pt x="0" y="226"/>
                    </a:moveTo>
                    <a:cubicBezTo>
                      <a:pt x="39" y="251"/>
                      <a:pt x="79" y="276"/>
                      <a:pt x="107" y="271"/>
                    </a:cubicBezTo>
                    <a:cubicBezTo>
                      <a:pt x="135" y="266"/>
                      <a:pt x="161" y="232"/>
                      <a:pt x="169" y="198"/>
                    </a:cubicBezTo>
                    <a:cubicBezTo>
                      <a:pt x="177" y="164"/>
                      <a:pt x="176" y="101"/>
                      <a:pt x="158" y="68"/>
                    </a:cubicBezTo>
                    <a:cubicBezTo>
                      <a:pt x="140" y="35"/>
                      <a:pt x="86" y="0"/>
                      <a:pt x="62" y="0"/>
                    </a:cubicBezTo>
                    <a:cubicBezTo>
                      <a:pt x="38" y="0"/>
                      <a:pt x="24" y="34"/>
                      <a:pt x="11" y="6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95343" name="Text Box 47"/>
            <p:cNvSpPr txBox="1">
              <a:spLocks noChangeArrowheads="1"/>
            </p:cNvSpPr>
            <p:nvPr/>
          </p:nvSpPr>
          <p:spPr bwMode="auto">
            <a:xfrm>
              <a:off x="2708" y="2415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AFE615F-0EA8-4DF1-A862-816AC29B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74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2377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itchFamily="34" charset="0"/>
              </a:rPr>
              <a:t>Edge Classification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5908675" cy="53562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b="1" dirty="0">
                <a:latin typeface="Century Gothic" pitchFamily="34" charset="0"/>
              </a:rPr>
              <a:t>Forward edge </a:t>
            </a:r>
            <a:r>
              <a:rPr lang="en-US" sz="2400" dirty="0">
                <a:latin typeface="Century Gothic" pitchFamily="34" charset="0"/>
              </a:rPr>
              <a:t>(reaches a BLACK vertex &amp; d[u] &lt; d[v])</a:t>
            </a:r>
            <a:r>
              <a:rPr lang="en-US" sz="2400" b="1" dirty="0">
                <a:latin typeface="Century Gothic" pitchFamily="34" charset="0"/>
              </a:rPr>
              <a:t>: 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Century Gothic" pitchFamily="34" charset="0"/>
              </a:rPr>
              <a:t>Non-tree edge (u, v) that connects a vertex u to a descendant v in a depth first tree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461125" y="1368425"/>
            <a:ext cx="2163763" cy="1631950"/>
            <a:chOff x="4030" y="3045"/>
            <a:chExt cx="1363" cy="102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032" y="3045"/>
              <a:ext cx="1361" cy="1028"/>
              <a:chOff x="2444" y="2015"/>
              <a:chExt cx="1361" cy="1028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2444" y="2015"/>
                <a:ext cx="1361" cy="1028"/>
                <a:chOff x="2327" y="908"/>
                <a:chExt cx="1361" cy="1028"/>
              </a:xfrm>
            </p:grpSpPr>
            <p:sp>
              <p:nvSpPr>
                <p:cNvPr id="696327" name="Oval 7"/>
                <p:cNvSpPr>
                  <a:spLocks noChangeArrowheads="1"/>
                </p:cNvSpPr>
                <p:nvPr/>
              </p:nvSpPr>
              <p:spPr bwMode="auto">
                <a:xfrm>
                  <a:off x="2327" y="1113"/>
                  <a:ext cx="321" cy="226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ym typeface="Symbol" pitchFamily="-106" charset="2"/>
                    </a:rPr>
                    <a:t>1/</a:t>
                  </a:r>
                </a:p>
              </p:txBody>
            </p:sp>
            <p:sp>
              <p:nvSpPr>
                <p:cNvPr id="696328" name="Oval 8"/>
                <p:cNvSpPr>
                  <a:spLocks noChangeArrowheads="1"/>
                </p:cNvSpPr>
                <p:nvPr/>
              </p:nvSpPr>
              <p:spPr bwMode="auto">
                <a:xfrm>
                  <a:off x="2799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2/7</a:t>
                  </a:r>
                </a:p>
              </p:txBody>
            </p:sp>
            <p:sp>
              <p:nvSpPr>
                <p:cNvPr id="696329" name="Oval 9"/>
                <p:cNvSpPr>
                  <a:spLocks noChangeArrowheads="1"/>
                </p:cNvSpPr>
                <p:nvPr/>
              </p:nvSpPr>
              <p:spPr bwMode="auto">
                <a:xfrm>
                  <a:off x="3235" y="1113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ym typeface="Symbol" pitchFamily="-106" charset="2"/>
                  </a:endParaRPr>
                </a:p>
              </p:txBody>
            </p:sp>
            <p:sp>
              <p:nvSpPr>
                <p:cNvPr id="696330" name="Oval 10"/>
                <p:cNvSpPr>
                  <a:spLocks noChangeArrowheads="1"/>
                </p:cNvSpPr>
                <p:nvPr/>
              </p:nvSpPr>
              <p:spPr bwMode="auto">
                <a:xfrm>
                  <a:off x="2327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4/5</a:t>
                  </a:r>
                </a:p>
              </p:txBody>
            </p:sp>
            <p:sp>
              <p:nvSpPr>
                <p:cNvPr id="696331" name="Oval 11"/>
                <p:cNvSpPr>
                  <a:spLocks noChangeArrowheads="1"/>
                </p:cNvSpPr>
                <p:nvPr/>
              </p:nvSpPr>
              <p:spPr bwMode="auto">
                <a:xfrm>
                  <a:off x="2799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3/6</a:t>
                  </a:r>
                </a:p>
              </p:txBody>
            </p:sp>
            <p:sp>
              <p:nvSpPr>
                <p:cNvPr id="696332" name="Oval 12"/>
                <p:cNvSpPr>
                  <a:spLocks noChangeArrowheads="1"/>
                </p:cNvSpPr>
                <p:nvPr/>
              </p:nvSpPr>
              <p:spPr bwMode="auto">
                <a:xfrm>
                  <a:off x="3235" y="1509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ym typeface="Symbol" pitchFamily="-106" charset="2"/>
                  </a:endParaRPr>
                </a:p>
              </p:txBody>
            </p:sp>
            <p:sp>
              <p:nvSpPr>
                <p:cNvPr id="69633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352" y="908"/>
                  <a:ext cx="18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u</a:t>
                  </a:r>
                </a:p>
              </p:txBody>
            </p:sp>
            <p:sp>
              <p:nvSpPr>
                <p:cNvPr id="69633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36" y="91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v</a:t>
                  </a:r>
                </a:p>
              </p:txBody>
            </p:sp>
            <p:sp>
              <p:nvSpPr>
                <p:cNvPr id="69633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245" y="915"/>
                  <a:ext cx="21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w</a:t>
                  </a:r>
                </a:p>
              </p:txBody>
            </p:sp>
            <p:sp>
              <p:nvSpPr>
                <p:cNvPr id="69633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338" y="1705"/>
                  <a:ext cx="17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x</a:t>
                  </a:r>
                </a:p>
              </p:txBody>
            </p:sp>
            <p:sp>
              <p:nvSpPr>
                <p:cNvPr id="69633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817" y="1705"/>
                  <a:ext cx="17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y</a:t>
                  </a:r>
                </a:p>
              </p:txBody>
            </p:sp>
            <p:sp>
              <p:nvSpPr>
                <p:cNvPr id="696338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2477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39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2952" y="1341"/>
                  <a:ext cx="5" cy="18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40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3402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41" name="Line 21"/>
                <p:cNvSpPr>
                  <a:spLocks noChangeShapeType="1"/>
                </p:cNvSpPr>
                <p:nvPr/>
              </p:nvSpPr>
              <p:spPr bwMode="auto">
                <a:xfrm>
                  <a:off x="2660" y="1223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42" name="Line 22"/>
                <p:cNvSpPr>
                  <a:spLocks noChangeShapeType="1"/>
                </p:cNvSpPr>
                <p:nvPr/>
              </p:nvSpPr>
              <p:spPr bwMode="auto">
                <a:xfrm>
                  <a:off x="2659" y="1630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43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047" y="1308"/>
                  <a:ext cx="220" cy="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4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256" y="170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z</a:t>
                  </a:r>
                </a:p>
              </p:txBody>
            </p:sp>
            <p:sp>
              <p:nvSpPr>
                <p:cNvPr id="696345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621" y="1321"/>
                  <a:ext cx="226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46" name="Freeform 26"/>
                <p:cNvSpPr>
                  <a:spLocks/>
                </p:cNvSpPr>
                <p:nvPr/>
              </p:nvSpPr>
              <p:spPr bwMode="auto">
                <a:xfrm>
                  <a:off x="3511" y="1473"/>
                  <a:ext cx="177" cy="276"/>
                </a:xfrm>
                <a:custGeom>
                  <a:avLst/>
                  <a:gdLst/>
                  <a:ahLst/>
                  <a:cxnLst>
                    <a:cxn ang="0">
                      <a:pos x="0" y="226"/>
                    </a:cxn>
                    <a:cxn ang="0">
                      <a:pos x="107" y="271"/>
                    </a:cxn>
                    <a:cxn ang="0">
                      <a:pos x="169" y="198"/>
                    </a:cxn>
                    <a:cxn ang="0">
                      <a:pos x="158" y="68"/>
                    </a:cxn>
                    <a:cxn ang="0">
                      <a:pos x="62" y="0"/>
                    </a:cxn>
                    <a:cxn ang="0">
                      <a:pos x="11" y="68"/>
                    </a:cxn>
                  </a:cxnLst>
                  <a:rect l="0" t="0" r="r" b="b"/>
                  <a:pathLst>
                    <a:path w="177" h="276">
                      <a:moveTo>
                        <a:pt x="0" y="226"/>
                      </a:moveTo>
                      <a:cubicBezTo>
                        <a:pt x="39" y="251"/>
                        <a:pt x="79" y="276"/>
                        <a:pt x="107" y="271"/>
                      </a:cubicBezTo>
                      <a:cubicBezTo>
                        <a:pt x="135" y="266"/>
                        <a:pt x="161" y="232"/>
                        <a:pt x="169" y="198"/>
                      </a:cubicBezTo>
                      <a:cubicBezTo>
                        <a:pt x="177" y="164"/>
                        <a:pt x="176" y="101"/>
                        <a:pt x="158" y="68"/>
                      </a:cubicBezTo>
                      <a:cubicBezTo>
                        <a:pt x="140" y="35"/>
                        <a:pt x="86" y="0"/>
                        <a:pt x="62" y="0"/>
                      </a:cubicBezTo>
                      <a:cubicBezTo>
                        <a:pt x="38" y="0"/>
                        <a:pt x="24" y="34"/>
                        <a:pt x="11" y="6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96347" name="Text Box 27"/>
              <p:cNvSpPr txBox="1">
                <a:spLocks noChangeArrowheads="1"/>
              </p:cNvSpPr>
              <p:nvPr/>
            </p:nvSpPr>
            <p:spPr bwMode="auto">
              <a:xfrm>
                <a:off x="2708" y="2415"/>
                <a:ext cx="19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B</a:t>
                </a:r>
              </a:p>
            </p:txBody>
          </p:sp>
        </p:grpSp>
        <p:sp>
          <p:nvSpPr>
            <p:cNvPr id="696348" name="Text Box 28"/>
            <p:cNvSpPr txBox="1">
              <a:spLocks noChangeArrowheads="1"/>
            </p:cNvSpPr>
            <p:nvPr/>
          </p:nvSpPr>
          <p:spPr bwMode="auto">
            <a:xfrm>
              <a:off x="4030" y="3460"/>
              <a:ext cx="1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F</a:t>
              </a:r>
            </a:p>
          </p:txBody>
        </p:sp>
      </p:grp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60C879CF-EEDB-4E94-B7EB-990BA4EA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1755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itchFamily="34" charset="0"/>
              </a:rPr>
              <a:t>Edge Classification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5908675" cy="53562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b="1" dirty="0">
                <a:latin typeface="Century Gothic" pitchFamily="34" charset="0"/>
              </a:rPr>
              <a:t>Forward edge </a:t>
            </a:r>
            <a:r>
              <a:rPr lang="en-US" sz="2400" dirty="0">
                <a:latin typeface="Century Gothic" pitchFamily="34" charset="0"/>
              </a:rPr>
              <a:t>(reaches a BLACK vertex &amp; d[u] &lt; d[v])</a:t>
            </a:r>
            <a:r>
              <a:rPr lang="en-US" sz="2400" b="1" dirty="0">
                <a:latin typeface="Century Gothic" pitchFamily="34" charset="0"/>
              </a:rPr>
              <a:t>: 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Century Gothic" pitchFamily="34" charset="0"/>
              </a:rPr>
              <a:t>Non-tree edge (u, v) that connects a vertex u to a descendant v in a depth first tree</a:t>
            </a:r>
          </a:p>
          <a:p>
            <a:pPr lvl="1">
              <a:lnSpc>
                <a:spcPct val="120000"/>
              </a:lnSpc>
            </a:pPr>
            <a:endParaRPr lang="en-US" sz="2000" dirty="0">
              <a:latin typeface="Century Gothic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entury Gothic" pitchFamily="34" charset="0"/>
              </a:rPr>
              <a:t>Cross edge </a:t>
            </a:r>
            <a:r>
              <a:rPr lang="en-US" sz="2400" dirty="0">
                <a:latin typeface="Century Gothic" pitchFamily="34" charset="0"/>
              </a:rPr>
              <a:t>(reaches a BLACK vertex &amp; d[u] &gt; d[v])</a:t>
            </a:r>
            <a:r>
              <a:rPr lang="en-US" sz="2400" b="1" dirty="0">
                <a:latin typeface="Century Gothic" pitchFamily="34" charset="0"/>
              </a:rPr>
              <a:t>: 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Century Gothic" pitchFamily="34" charset="0"/>
              </a:rPr>
              <a:t>Can go between vertices in same depth-first tree (as long as there is no ancestor / descendant relation) or between different depth-first trees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461125" y="1368425"/>
            <a:ext cx="2163763" cy="1631950"/>
            <a:chOff x="4030" y="3045"/>
            <a:chExt cx="1363" cy="102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032" y="3045"/>
              <a:ext cx="1361" cy="1028"/>
              <a:chOff x="2444" y="2015"/>
              <a:chExt cx="1361" cy="1028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2444" y="2015"/>
                <a:ext cx="1361" cy="1028"/>
                <a:chOff x="2327" y="908"/>
                <a:chExt cx="1361" cy="1028"/>
              </a:xfrm>
            </p:grpSpPr>
            <p:sp>
              <p:nvSpPr>
                <p:cNvPr id="696327" name="Oval 7"/>
                <p:cNvSpPr>
                  <a:spLocks noChangeArrowheads="1"/>
                </p:cNvSpPr>
                <p:nvPr/>
              </p:nvSpPr>
              <p:spPr bwMode="auto">
                <a:xfrm>
                  <a:off x="2327" y="1113"/>
                  <a:ext cx="321" cy="226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ym typeface="Symbol" pitchFamily="-106" charset="2"/>
                    </a:rPr>
                    <a:t>1/</a:t>
                  </a:r>
                </a:p>
              </p:txBody>
            </p:sp>
            <p:sp>
              <p:nvSpPr>
                <p:cNvPr id="696328" name="Oval 8"/>
                <p:cNvSpPr>
                  <a:spLocks noChangeArrowheads="1"/>
                </p:cNvSpPr>
                <p:nvPr/>
              </p:nvSpPr>
              <p:spPr bwMode="auto">
                <a:xfrm>
                  <a:off x="2799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2/7</a:t>
                  </a:r>
                </a:p>
              </p:txBody>
            </p:sp>
            <p:sp>
              <p:nvSpPr>
                <p:cNvPr id="696329" name="Oval 9"/>
                <p:cNvSpPr>
                  <a:spLocks noChangeArrowheads="1"/>
                </p:cNvSpPr>
                <p:nvPr/>
              </p:nvSpPr>
              <p:spPr bwMode="auto">
                <a:xfrm>
                  <a:off x="3235" y="1113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ym typeface="Symbol" pitchFamily="-106" charset="2"/>
                  </a:endParaRPr>
                </a:p>
              </p:txBody>
            </p:sp>
            <p:sp>
              <p:nvSpPr>
                <p:cNvPr id="696330" name="Oval 10"/>
                <p:cNvSpPr>
                  <a:spLocks noChangeArrowheads="1"/>
                </p:cNvSpPr>
                <p:nvPr/>
              </p:nvSpPr>
              <p:spPr bwMode="auto">
                <a:xfrm>
                  <a:off x="2327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4/5</a:t>
                  </a:r>
                </a:p>
              </p:txBody>
            </p:sp>
            <p:sp>
              <p:nvSpPr>
                <p:cNvPr id="696331" name="Oval 11"/>
                <p:cNvSpPr>
                  <a:spLocks noChangeArrowheads="1"/>
                </p:cNvSpPr>
                <p:nvPr/>
              </p:nvSpPr>
              <p:spPr bwMode="auto">
                <a:xfrm>
                  <a:off x="2799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3/6</a:t>
                  </a:r>
                </a:p>
              </p:txBody>
            </p:sp>
            <p:sp>
              <p:nvSpPr>
                <p:cNvPr id="696332" name="Oval 12"/>
                <p:cNvSpPr>
                  <a:spLocks noChangeArrowheads="1"/>
                </p:cNvSpPr>
                <p:nvPr/>
              </p:nvSpPr>
              <p:spPr bwMode="auto">
                <a:xfrm>
                  <a:off x="3235" y="1509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ym typeface="Symbol" pitchFamily="-106" charset="2"/>
                  </a:endParaRPr>
                </a:p>
              </p:txBody>
            </p:sp>
            <p:sp>
              <p:nvSpPr>
                <p:cNvPr id="69633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352" y="908"/>
                  <a:ext cx="18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u</a:t>
                  </a:r>
                </a:p>
              </p:txBody>
            </p:sp>
            <p:sp>
              <p:nvSpPr>
                <p:cNvPr id="69633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36" y="91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v</a:t>
                  </a:r>
                </a:p>
              </p:txBody>
            </p:sp>
            <p:sp>
              <p:nvSpPr>
                <p:cNvPr id="69633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245" y="915"/>
                  <a:ext cx="21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w</a:t>
                  </a:r>
                </a:p>
              </p:txBody>
            </p:sp>
            <p:sp>
              <p:nvSpPr>
                <p:cNvPr id="69633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338" y="1705"/>
                  <a:ext cx="17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x</a:t>
                  </a:r>
                </a:p>
              </p:txBody>
            </p:sp>
            <p:sp>
              <p:nvSpPr>
                <p:cNvPr id="69633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817" y="1705"/>
                  <a:ext cx="17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y</a:t>
                  </a:r>
                </a:p>
              </p:txBody>
            </p:sp>
            <p:sp>
              <p:nvSpPr>
                <p:cNvPr id="696338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2477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39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2952" y="1341"/>
                  <a:ext cx="5" cy="18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40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3402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41" name="Line 21"/>
                <p:cNvSpPr>
                  <a:spLocks noChangeShapeType="1"/>
                </p:cNvSpPr>
                <p:nvPr/>
              </p:nvSpPr>
              <p:spPr bwMode="auto">
                <a:xfrm>
                  <a:off x="2660" y="1223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42" name="Line 22"/>
                <p:cNvSpPr>
                  <a:spLocks noChangeShapeType="1"/>
                </p:cNvSpPr>
                <p:nvPr/>
              </p:nvSpPr>
              <p:spPr bwMode="auto">
                <a:xfrm>
                  <a:off x="2659" y="1630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43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047" y="1308"/>
                  <a:ext cx="220" cy="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4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256" y="170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z</a:t>
                  </a:r>
                </a:p>
              </p:txBody>
            </p:sp>
            <p:sp>
              <p:nvSpPr>
                <p:cNvPr id="696345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621" y="1321"/>
                  <a:ext cx="226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46" name="Freeform 26"/>
                <p:cNvSpPr>
                  <a:spLocks/>
                </p:cNvSpPr>
                <p:nvPr/>
              </p:nvSpPr>
              <p:spPr bwMode="auto">
                <a:xfrm>
                  <a:off x="3511" y="1473"/>
                  <a:ext cx="177" cy="276"/>
                </a:xfrm>
                <a:custGeom>
                  <a:avLst/>
                  <a:gdLst/>
                  <a:ahLst/>
                  <a:cxnLst>
                    <a:cxn ang="0">
                      <a:pos x="0" y="226"/>
                    </a:cxn>
                    <a:cxn ang="0">
                      <a:pos x="107" y="271"/>
                    </a:cxn>
                    <a:cxn ang="0">
                      <a:pos x="169" y="198"/>
                    </a:cxn>
                    <a:cxn ang="0">
                      <a:pos x="158" y="68"/>
                    </a:cxn>
                    <a:cxn ang="0">
                      <a:pos x="62" y="0"/>
                    </a:cxn>
                    <a:cxn ang="0">
                      <a:pos x="11" y="68"/>
                    </a:cxn>
                  </a:cxnLst>
                  <a:rect l="0" t="0" r="r" b="b"/>
                  <a:pathLst>
                    <a:path w="177" h="276">
                      <a:moveTo>
                        <a:pt x="0" y="226"/>
                      </a:moveTo>
                      <a:cubicBezTo>
                        <a:pt x="39" y="251"/>
                        <a:pt x="79" y="276"/>
                        <a:pt x="107" y="271"/>
                      </a:cubicBezTo>
                      <a:cubicBezTo>
                        <a:pt x="135" y="266"/>
                        <a:pt x="161" y="232"/>
                        <a:pt x="169" y="198"/>
                      </a:cubicBezTo>
                      <a:cubicBezTo>
                        <a:pt x="177" y="164"/>
                        <a:pt x="176" y="101"/>
                        <a:pt x="158" y="68"/>
                      </a:cubicBezTo>
                      <a:cubicBezTo>
                        <a:pt x="140" y="35"/>
                        <a:pt x="86" y="0"/>
                        <a:pt x="62" y="0"/>
                      </a:cubicBezTo>
                      <a:cubicBezTo>
                        <a:pt x="38" y="0"/>
                        <a:pt x="24" y="34"/>
                        <a:pt x="11" y="6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96347" name="Text Box 27"/>
              <p:cNvSpPr txBox="1">
                <a:spLocks noChangeArrowheads="1"/>
              </p:cNvSpPr>
              <p:nvPr/>
            </p:nvSpPr>
            <p:spPr bwMode="auto">
              <a:xfrm>
                <a:off x="2708" y="2415"/>
                <a:ext cx="19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B</a:t>
                </a:r>
              </a:p>
            </p:txBody>
          </p:sp>
        </p:grpSp>
        <p:sp>
          <p:nvSpPr>
            <p:cNvPr id="696348" name="Text Box 28"/>
            <p:cNvSpPr txBox="1">
              <a:spLocks noChangeArrowheads="1"/>
            </p:cNvSpPr>
            <p:nvPr/>
          </p:nvSpPr>
          <p:spPr bwMode="auto">
            <a:xfrm>
              <a:off x="4030" y="3460"/>
              <a:ext cx="1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F</a:t>
              </a: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6461125" y="3851275"/>
            <a:ext cx="2163763" cy="1631950"/>
            <a:chOff x="3789" y="883"/>
            <a:chExt cx="1363" cy="1028"/>
          </a:xfrm>
        </p:grpSpPr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3789" y="883"/>
              <a:ext cx="1363" cy="1028"/>
              <a:chOff x="4030" y="3045"/>
              <a:chExt cx="1363" cy="1028"/>
            </a:xfrm>
          </p:grpSpPr>
          <p:grpSp>
            <p:nvGrpSpPr>
              <p:cNvPr id="7" name="Group 31"/>
              <p:cNvGrpSpPr>
                <a:grpSpLocks/>
              </p:cNvGrpSpPr>
              <p:nvPr/>
            </p:nvGrpSpPr>
            <p:grpSpPr bwMode="auto">
              <a:xfrm>
                <a:off x="4032" y="3045"/>
                <a:ext cx="1361" cy="1028"/>
                <a:chOff x="2444" y="2015"/>
                <a:chExt cx="1361" cy="1028"/>
              </a:xfrm>
            </p:grpSpPr>
            <p:grpSp>
              <p:nvGrpSpPr>
                <p:cNvPr id="8" name="Group 32"/>
                <p:cNvGrpSpPr>
                  <a:grpSpLocks/>
                </p:cNvGrpSpPr>
                <p:nvPr/>
              </p:nvGrpSpPr>
              <p:grpSpPr bwMode="auto">
                <a:xfrm>
                  <a:off x="2444" y="2015"/>
                  <a:ext cx="1361" cy="1028"/>
                  <a:chOff x="2327" y="908"/>
                  <a:chExt cx="1361" cy="1028"/>
                </a:xfrm>
              </p:grpSpPr>
              <p:sp>
                <p:nvSpPr>
                  <p:cNvPr id="696353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2327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1/8</a:t>
                    </a:r>
                  </a:p>
                </p:txBody>
              </p:sp>
              <p:sp>
                <p:nvSpPr>
                  <p:cNvPr id="696354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2799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2/7</a:t>
                    </a:r>
                  </a:p>
                </p:txBody>
              </p:sp>
              <p:sp>
                <p:nvSpPr>
                  <p:cNvPr id="696355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3235" y="1113"/>
                    <a:ext cx="321" cy="226"/>
                  </a:xfrm>
                  <a:prstGeom prst="ellipse">
                    <a:avLst/>
                  </a:prstGeom>
                  <a:solidFill>
                    <a:srgbClr val="EAEAEA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ym typeface="Symbol" pitchFamily="-106" charset="2"/>
                      </a:rPr>
                      <a:t>9/ </a:t>
                    </a:r>
                  </a:p>
                </p:txBody>
              </p:sp>
              <p:sp>
                <p:nvSpPr>
                  <p:cNvPr id="696356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2327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4/5</a:t>
                    </a:r>
                  </a:p>
                </p:txBody>
              </p:sp>
              <p:sp>
                <p:nvSpPr>
                  <p:cNvPr id="696357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2799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3/6</a:t>
                    </a:r>
                  </a:p>
                </p:txBody>
              </p:sp>
              <p:sp>
                <p:nvSpPr>
                  <p:cNvPr id="696358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3235" y="1509"/>
                    <a:ext cx="321" cy="226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>
                      <a:sym typeface="Symbol" pitchFamily="-106" charset="2"/>
                    </a:endParaRPr>
                  </a:p>
                </p:txBody>
              </p:sp>
              <p:sp>
                <p:nvSpPr>
                  <p:cNvPr id="696359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52" y="908"/>
                    <a:ext cx="182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u</a:t>
                    </a:r>
                  </a:p>
                </p:txBody>
              </p:sp>
              <p:sp>
                <p:nvSpPr>
                  <p:cNvPr id="696360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6" y="915"/>
                    <a:ext cx="179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v</a:t>
                    </a:r>
                  </a:p>
                </p:txBody>
              </p:sp>
              <p:sp>
                <p:nvSpPr>
                  <p:cNvPr id="696361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5" y="915"/>
                    <a:ext cx="21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w</a:t>
                    </a:r>
                  </a:p>
                </p:txBody>
              </p:sp>
              <p:sp>
                <p:nvSpPr>
                  <p:cNvPr id="696362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8" y="1705"/>
                    <a:ext cx="176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x</a:t>
                    </a:r>
                  </a:p>
                </p:txBody>
              </p:sp>
              <p:sp>
                <p:nvSpPr>
                  <p:cNvPr id="696363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17" y="1705"/>
                    <a:ext cx="17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y</a:t>
                    </a:r>
                  </a:p>
                </p:txBody>
              </p:sp>
              <p:sp>
                <p:nvSpPr>
                  <p:cNvPr id="696364" name="Line 4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77" y="1336"/>
                    <a:ext cx="5" cy="18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6365" name="Line 4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52" y="1341"/>
                    <a:ext cx="5" cy="18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6366" name="Line 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02" y="1336"/>
                    <a:ext cx="5" cy="18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6367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2660" y="1223"/>
                    <a:ext cx="13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6368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659" y="1630"/>
                    <a:ext cx="13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 type="triangle" w="med" len="med"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6369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47" y="1308"/>
                    <a:ext cx="220" cy="2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 type="triangle" w="med" len="med"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6370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56" y="1705"/>
                    <a:ext cx="179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z</a:t>
                    </a:r>
                  </a:p>
                </p:txBody>
              </p:sp>
              <p:sp>
                <p:nvSpPr>
                  <p:cNvPr id="696371" name="Line 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21" y="1321"/>
                    <a:ext cx="226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6372" name="Freeform 52"/>
                  <p:cNvSpPr>
                    <a:spLocks/>
                  </p:cNvSpPr>
                  <p:nvPr/>
                </p:nvSpPr>
                <p:spPr bwMode="auto">
                  <a:xfrm>
                    <a:off x="3511" y="1473"/>
                    <a:ext cx="177" cy="276"/>
                  </a:xfrm>
                  <a:custGeom>
                    <a:avLst/>
                    <a:gdLst/>
                    <a:ahLst/>
                    <a:cxnLst>
                      <a:cxn ang="0">
                        <a:pos x="0" y="226"/>
                      </a:cxn>
                      <a:cxn ang="0">
                        <a:pos x="107" y="271"/>
                      </a:cxn>
                      <a:cxn ang="0">
                        <a:pos x="169" y="198"/>
                      </a:cxn>
                      <a:cxn ang="0">
                        <a:pos x="158" y="68"/>
                      </a:cxn>
                      <a:cxn ang="0">
                        <a:pos x="62" y="0"/>
                      </a:cxn>
                      <a:cxn ang="0">
                        <a:pos x="11" y="68"/>
                      </a:cxn>
                    </a:cxnLst>
                    <a:rect l="0" t="0" r="r" b="b"/>
                    <a:pathLst>
                      <a:path w="177" h="276">
                        <a:moveTo>
                          <a:pt x="0" y="226"/>
                        </a:moveTo>
                        <a:cubicBezTo>
                          <a:pt x="39" y="251"/>
                          <a:pt x="79" y="276"/>
                          <a:pt x="107" y="271"/>
                        </a:cubicBezTo>
                        <a:cubicBezTo>
                          <a:pt x="135" y="266"/>
                          <a:pt x="161" y="232"/>
                          <a:pt x="169" y="198"/>
                        </a:cubicBezTo>
                        <a:cubicBezTo>
                          <a:pt x="177" y="164"/>
                          <a:pt x="176" y="101"/>
                          <a:pt x="158" y="68"/>
                        </a:cubicBezTo>
                        <a:cubicBezTo>
                          <a:pt x="140" y="35"/>
                          <a:pt x="86" y="0"/>
                          <a:pt x="62" y="0"/>
                        </a:cubicBezTo>
                        <a:cubicBezTo>
                          <a:pt x="38" y="0"/>
                          <a:pt x="24" y="34"/>
                          <a:pt x="11" y="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96373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708" y="2415"/>
                  <a:ext cx="191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/>
                    <a:t>B</a:t>
                  </a:r>
                </a:p>
              </p:txBody>
            </p:sp>
          </p:grpSp>
          <p:sp>
            <p:nvSpPr>
              <p:cNvPr id="696374" name="Text Box 54"/>
              <p:cNvSpPr txBox="1">
                <a:spLocks noChangeArrowheads="1"/>
              </p:cNvSpPr>
              <p:nvPr/>
            </p:nvSpPr>
            <p:spPr bwMode="auto">
              <a:xfrm>
                <a:off x="4030" y="3460"/>
                <a:ext cx="1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F</a:t>
                </a:r>
              </a:p>
            </p:txBody>
          </p:sp>
        </p:grpSp>
        <p:sp>
          <p:nvSpPr>
            <p:cNvPr id="696375" name="Text Box 55"/>
            <p:cNvSpPr txBox="1">
              <a:spLocks noChangeArrowheads="1"/>
            </p:cNvSpPr>
            <p:nvPr/>
          </p:nvSpPr>
          <p:spPr bwMode="auto">
            <a:xfrm>
              <a:off x="4536" y="1202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C</a:t>
              </a:r>
            </a:p>
          </p:txBody>
        </p:sp>
      </p:grp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60C879CF-EEDB-4E94-B7EB-990BA4EA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76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543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itchFamily="34" charset="0"/>
              </a:rPr>
              <a:t>Analysis of DFS(V, E)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b="1" dirty="0"/>
              <a:t>for </a:t>
            </a:r>
            <a:r>
              <a:rPr lang="en-US" dirty="0"/>
              <a:t>each </a:t>
            </a:r>
            <a:r>
              <a:rPr lang="en-US" dirty="0">
                <a:latin typeface="Comic Sans MS" pitchFamily="-106" charset="0"/>
              </a:rPr>
              <a:t>u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∈</a:t>
            </a:r>
            <a:r>
              <a:rPr lang="en-US" dirty="0">
                <a:latin typeface="Comic Sans MS" pitchFamily="-106" charset="0"/>
              </a:rPr>
              <a:t> V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do </a:t>
            </a:r>
            <a:r>
              <a:rPr lang="en-US" dirty="0">
                <a:latin typeface="Comic Sans MS" pitchFamily="-106" charset="0"/>
              </a:rPr>
              <a:t>color[u]</a:t>
            </a:r>
            <a:r>
              <a:rPr lang="en-US" dirty="0"/>
              <a:t> ← </a:t>
            </a:r>
            <a:r>
              <a:rPr lang="en-US" sz="2400" dirty="0"/>
              <a:t>WHITE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         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𝛑[u] </a:t>
            </a:r>
            <a:r>
              <a:rPr lang="en-US" dirty="0"/>
              <a:t>← NIL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time</a:t>
            </a:r>
            <a:r>
              <a:rPr lang="en-US" dirty="0"/>
              <a:t> ← 0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for </a:t>
            </a:r>
            <a:r>
              <a:rPr lang="en-US" dirty="0"/>
              <a:t>each </a:t>
            </a:r>
            <a:r>
              <a:rPr lang="en-US" dirty="0">
                <a:latin typeface="Comic Sans MS" pitchFamily="-106" charset="0"/>
              </a:rPr>
              <a:t>u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∈</a:t>
            </a:r>
            <a:r>
              <a:rPr lang="en-US" dirty="0">
                <a:latin typeface="Comic Sans MS" pitchFamily="-106" charset="0"/>
              </a:rPr>
              <a:t> V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do if </a:t>
            </a:r>
            <a:r>
              <a:rPr lang="en-US" dirty="0">
                <a:latin typeface="Comic Sans MS" pitchFamily="-106" charset="0"/>
              </a:rPr>
              <a:t>color[u] = </a:t>
            </a:r>
            <a:r>
              <a:rPr lang="en-US" sz="2400" dirty="0">
                <a:latin typeface="Comic Sans MS" pitchFamily="-106" charset="0"/>
              </a:rPr>
              <a:t>WHITE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         then </a:t>
            </a:r>
            <a:r>
              <a:rPr lang="en-US" dirty="0">
                <a:latin typeface="Comic Sans MS" pitchFamily="-106" charset="0"/>
              </a:rPr>
              <a:t>DFS-VISIT(u)</a:t>
            </a:r>
          </a:p>
          <a:p>
            <a:pPr marL="533400" indent="-533400"/>
            <a:endParaRPr lang="en-US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05413" y="1314450"/>
            <a:ext cx="1117600" cy="1636713"/>
            <a:chOff x="3279" y="828"/>
            <a:chExt cx="704" cy="1031"/>
          </a:xfrm>
        </p:grpSpPr>
        <p:sp>
          <p:nvSpPr>
            <p:cNvPr id="697349" name="AutoShape 5"/>
            <p:cNvSpPr>
              <a:spLocks/>
            </p:cNvSpPr>
            <p:nvPr/>
          </p:nvSpPr>
          <p:spPr bwMode="auto">
            <a:xfrm>
              <a:off x="3279" y="828"/>
              <a:ext cx="56" cy="1031"/>
            </a:xfrm>
            <a:prstGeom prst="rightBrace">
              <a:avLst>
                <a:gd name="adj1" fmla="val 15342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7350" name="Text Box 6"/>
            <p:cNvSpPr txBox="1">
              <a:spLocks noChangeArrowheads="1"/>
            </p:cNvSpPr>
            <p:nvPr/>
          </p:nvSpPr>
          <p:spPr bwMode="auto">
            <a:xfrm>
              <a:off x="3357" y="1200"/>
              <a:ext cx="6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l-GR" sz="2400" dirty="0">
                  <a:sym typeface="Symbol" pitchFamily="-106" charset="2"/>
                </a:rPr>
                <a:t>Θ</a:t>
              </a:r>
              <a:r>
                <a:rPr lang="en-US" sz="2400" dirty="0">
                  <a:sym typeface="Symbol" pitchFamily="-106" charset="2"/>
                </a:rPr>
                <a:t>(|V|)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915025" y="3275012"/>
            <a:ext cx="2635250" cy="1746249"/>
            <a:chOff x="3726" y="2063"/>
            <a:chExt cx="1660" cy="1100"/>
          </a:xfrm>
        </p:grpSpPr>
        <p:sp>
          <p:nvSpPr>
            <p:cNvPr id="697352" name="AutoShape 8"/>
            <p:cNvSpPr>
              <a:spLocks/>
            </p:cNvSpPr>
            <p:nvPr/>
          </p:nvSpPr>
          <p:spPr bwMode="auto">
            <a:xfrm>
              <a:off x="3726" y="2063"/>
              <a:ext cx="56" cy="1031"/>
            </a:xfrm>
            <a:prstGeom prst="rightBrace">
              <a:avLst>
                <a:gd name="adj1" fmla="val 15342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7353" name="Text Box 9"/>
            <p:cNvSpPr txBox="1">
              <a:spLocks noChangeArrowheads="1"/>
            </p:cNvSpPr>
            <p:nvPr/>
          </p:nvSpPr>
          <p:spPr bwMode="auto">
            <a:xfrm>
              <a:off x="3819" y="2174"/>
              <a:ext cx="1567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l-GR" sz="2400" dirty="0">
                  <a:sym typeface="Symbol" pitchFamily="-106" charset="2"/>
                </a:rPr>
                <a:t>Θ</a:t>
              </a:r>
              <a:r>
                <a:rPr lang="en-US" sz="2400" dirty="0">
                  <a:sym typeface="Symbol" pitchFamily="-106" charset="2"/>
                </a:rPr>
                <a:t>(|V|) – without counting the time for </a:t>
              </a:r>
            </a:p>
            <a:p>
              <a:r>
                <a:rPr lang="en-US" sz="2400" dirty="0">
                  <a:sym typeface="Symbol" pitchFamily="-106" charset="2"/>
                </a:rPr>
                <a:t>DFS-VISIT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BF72DB6-9694-4F49-9A5F-F6A71E2F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77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4871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itchFamily="34" charset="0"/>
              </a:rPr>
              <a:t>Analysis of DFS-VISIT(u)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48287"/>
          </a:xfrm>
        </p:spPr>
        <p:txBody>
          <a:bodyPr>
            <a:normAutofit fontScale="92500" lnSpcReduction="10000"/>
          </a:bodyPr>
          <a:lstStyle/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color[u]</a:t>
            </a:r>
            <a:r>
              <a:rPr lang="en-US" dirty="0"/>
              <a:t> ← </a:t>
            </a:r>
            <a:r>
              <a:rPr lang="en-US" sz="2400" dirty="0"/>
              <a:t>GRAY</a:t>
            </a:r>
            <a:r>
              <a:rPr lang="en-US" dirty="0"/>
              <a:t>           	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time</a:t>
            </a:r>
            <a:r>
              <a:rPr lang="en-US" dirty="0"/>
              <a:t> ← </a:t>
            </a:r>
            <a:r>
              <a:rPr lang="en-US" dirty="0">
                <a:latin typeface="Comic Sans MS" pitchFamily="-106" charset="0"/>
              </a:rPr>
              <a:t>time+1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d[u]</a:t>
            </a:r>
            <a:r>
              <a:rPr lang="en-US" dirty="0"/>
              <a:t> ← </a:t>
            </a:r>
            <a:r>
              <a:rPr lang="en-US" dirty="0">
                <a:latin typeface="Comic Sans MS" pitchFamily="-106" charset="0"/>
              </a:rPr>
              <a:t>time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for </a:t>
            </a:r>
            <a:r>
              <a:rPr lang="en-US" dirty="0"/>
              <a:t>each </a:t>
            </a:r>
            <a:r>
              <a:rPr lang="en-US" dirty="0">
                <a:latin typeface="Comic Sans MS" pitchFamily="-106" charset="0"/>
              </a:rPr>
              <a:t>v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∈</a:t>
            </a:r>
            <a:r>
              <a:rPr lang="en-US" dirty="0">
                <a:latin typeface="Comic Sans MS" pitchFamily="-106" charset="0"/>
              </a:rPr>
              <a:t> </a:t>
            </a:r>
            <a:r>
              <a:rPr lang="en-US" dirty="0" err="1">
                <a:latin typeface="Comic Sans MS" pitchFamily="-106" charset="0"/>
              </a:rPr>
              <a:t>Adj</a:t>
            </a:r>
            <a:r>
              <a:rPr lang="en-US" dirty="0">
                <a:latin typeface="Comic Sans MS" pitchFamily="-106" charset="0"/>
              </a:rPr>
              <a:t>[u]</a:t>
            </a:r>
            <a:r>
              <a:rPr lang="en-US" dirty="0"/>
              <a:t>        	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do if </a:t>
            </a:r>
            <a:r>
              <a:rPr lang="en-US" dirty="0">
                <a:latin typeface="Comic Sans MS" pitchFamily="-106" charset="0"/>
              </a:rPr>
              <a:t>color[v]</a:t>
            </a:r>
            <a:r>
              <a:rPr lang="en-US" dirty="0"/>
              <a:t> = </a:t>
            </a:r>
            <a:r>
              <a:rPr lang="en-US" sz="2400" dirty="0"/>
              <a:t>WHITE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         then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𝛑[v] </a:t>
            </a:r>
            <a:r>
              <a:rPr lang="en-US" dirty="0"/>
              <a:t>← </a:t>
            </a:r>
            <a:r>
              <a:rPr lang="en-US" dirty="0">
                <a:latin typeface="Comic Sans MS" pitchFamily="-106" charset="0"/>
              </a:rPr>
              <a:t>u</a:t>
            </a:r>
            <a:endParaRPr lang="en-US" b="1" dirty="0">
              <a:latin typeface="Comic Sans MS" pitchFamily="-106" charset="0"/>
            </a:endParaRPr>
          </a:p>
          <a:p>
            <a:pPr marL="533400" indent="-533400">
              <a:buFontTx/>
              <a:buAutoNum type="arabicPeriod"/>
            </a:pPr>
            <a:r>
              <a:rPr lang="en-US" dirty="0"/>
              <a:t>                        DFS-VISIT(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dirty="0"/>
              <a:t>)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color[u]</a:t>
            </a:r>
            <a:r>
              <a:rPr lang="en-US" dirty="0"/>
              <a:t> ← </a:t>
            </a:r>
            <a:r>
              <a:rPr lang="en-US" sz="2400" dirty="0"/>
              <a:t>BLACK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time</a:t>
            </a:r>
            <a:r>
              <a:rPr lang="en-US" dirty="0"/>
              <a:t> ← </a:t>
            </a:r>
            <a:r>
              <a:rPr lang="en-US" dirty="0">
                <a:latin typeface="Comic Sans MS" pitchFamily="-106" charset="0"/>
              </a:rPr>
              <a:t>time + 1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f[u]</a:t>
            </a:r>
            <a:r>
              <a:rPr lang="en-US" dirty="0"/>
              <a:t> ← </a:t>
            </a:r>
            <a:r>
              <a:rPr lang="en-US" dirty="0">
                <a:latin typeface="Comic Sans MS" pitchFamily="-106" charset="0"/>
              </a:rPr>
              <a:t>time</a:t>
            </a:r>
            <a:r>
              <a:rPr lang="en-US" dirty="0"/>
              <a:t> 			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00700" y="2689225"/>
            <a:ext cx="2768600" cy="2057400"/>
            <a:chOff x="3528" y="1694"/>
            <a:chExt cx="1744" cy="1296"/>
          </a:xfrm>
        </p:grpSpPr>
        <p:sp>
          <p:nvSpPr>
            <p:cNvPr id="698373" name="AutoShape 5"/>
            <p:cNvSpPr>
              <a:spLocks/>
            </p:cNvSpPr>
            <p:nvPr/>
          </p:nvSpPr>
          <p:spPr bwMode="auto">
            <a:xfrm>
              <a:off x="3528" y="1694"/>
              <a:ext cx="108" cy="1296"/>
            </a:xfrm>
            <a:prstGeom prst="rightBrace">
              <a:avLst>
                <a:gd name="adj1" fmla="val 100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8374" name="Text Box 6"/>
            <p:cNvSpPr txBox="1">
              <a:spLocks noChangeArrowheads="1"/>
            </p:cNvSpPr>
            <p:nvPr/>
          </p:nvSpPr>
          <p:spPr bwMode="auto">
            <a:xfrm>
              <a:off x="3592" y="2171"/>
              <a:ext cx="168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latin typeface="Century Gothic" pitchFamily="34" charset="0"/>
                </a:rPr>
                <a:t>Each loop takes </a:t>
              </a:r>
            </a:p>
            <a:p>
              <a:r>
                <a:rPr lang="en-US" sz="2400" dirty="0">
                  <a:latin typeface="Century Gothic" pitchFamily="34" charset="0"/>
                </a:rPr>
                <a:t>|</a:t>
              </a:r>
              <a:r>
                <a:rPr lang="en-US" sz="2400" dirty="0" err="1">
                  <a:latin typeface="Century Gothic" pitchFamily="34" charset="0"/>
                </a:rPr>
                <a:t>Adj</a:t>
              </a:r>
              <a:r>
                <a:rPr lang="en-US" sz="2400" dirty="0">
                  <a:latin typeface="Century Gothic" pitchFamily="34" charset="0"/>
                </a:rPr>
                <a:t>[u]|</a:t>
              </a:r>
            </a:p>
          </p:txBody>
        </p:sp>
      </p:grpSp>
      <p:sp>
        <p:nvSpPr>
          <p:cNvPr id="698375" name="Rectangle 7"/>
          <p:cNvSpPr>
            <a:spLocks noChangeArrowheads="1"/>
          </p:cNvSpPr>
          <p:nvPr/>
        </p:nvSpPr>
        <p:spPr bwMode="auto">
          <a:xfrm>
            <a:off x="4673600" y="1282700"/>
            <a:ext cx="40465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entury Gothic" pitchFamily="34" charset="0"/>
                <a:sym typeface="Symbol" pitchFamily="-106" charset="2"/>
              </a:rPr>
              <a:t>DFS-VISIT is called exactly once for each vertex</a:t>
            </a:r>
          </a:p>
        </p:txBody>
      </p:sp>
      <p:sp>
        <p:nvSpPr>
          <p:cNvPr id="698376" name="Rectangle 8"/>
          <p:cNvSpPr>
            <a:spLocks noChangeArrowheads="1"/>
          </p:cNvSpPr>
          <p:nvPr/>
        </p:nvSpPr>
        <p:spPr bwMode="auto">
          <a:xfrm>
            <a:off x="4067944" y="5354638"/>
            <a:ext cx="47339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Century Gothic" pitchFamily="34" charset="0"/>
                <a:sym typeface="Symbol" pitchFamily="-106" charset="2"/>
              </a:rPr>
              <a:t>Total: </a:t>
            </a:r>
            <a:r>
              <a:rPr lang="el-GR" sz="2400" dirty="0">
                <a:latin typeface="Century Gothic" pitchFamily="34" charset="0"/>
                <a:sym typeface="Symbol" pitchFamily="-106" charset="2"/>
              </a:rPr>
              <a:t>Σ</a:t>
            </a:r>
            <a:r>
              <a:rPr lang="en-US" sz="2400" baseline="-25000" dirty="0" err="1">
                <a:latin typeface="Century Gothic" pitchFamily="34" charset="0"/>
                <a:sym typeface="Symbol" pitchFamily="-106" charset="2"/>
              </a:rPr>
              <a:t>u∈V</a:t>
            </a:r>
            <a:r>
              <a:rPr lang="en-US" sz="2400" dirty="0">
                <a:latin typeface="Century Gothic" pitchFamily="34" charset="0"/>
                <a:sym typeface="Symbol" pitchFamily="-106" charset="2"/>
              </a:rPr>
              <a:t> </a:t>
            </a:r>
            <a:r>
              <a:rPr lang="en-US" sz="2400" dirty="0">
                <a:latin typeface="Century Gothic" pitchFamily="34" charset="0"/>
              </a:rPr>
              <a:t>|</a:t>
            </a:r>
            <a:r>
              <a:rPr lang="en-US" sz="2400" dirty="0" err="1">
                <a:latin typeface="Century Gothic" pitchFamily="34" charset="0"/>
              </a:rPr>
              <a:t>Adj</a:t>
            </a:r>
            <a:r>
              <a:rPr lang="en-US" sz="2400" dirty="0">
                <a:latin typeface="Century Gothic" pitchFamily="34" charset="0"/>
              </a:rPr>
              <a:t>[u]| + </a:t>
            </a:r>
            <a:r>
              <a:rPr lang="el-GR" sz="2400" dirty="0">
                <a:latin typeface="Century Gothic" pitchFamily="34" charset="0"/>
                <a:sym typeface="Symbol" pitchFamily="-106" charset="2"/>
              </a:rPr>
              <a:t>Θ</a:t>
            </a:r>
            <a:r>
              <a:rPr lang="en-US" sz="2400" dirty="0">
                <a:latin typeface="Century Gothic" pitchFamily="34" charset="0"/>
                <a:sym typeface="Symbol" pitchFamily="-106" charset="2"/>
              </a:rPr>
              <a:t>(|V|) =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933950" y="5813425"/>
            <a:ext cx="1543050" cy="501650"/>
            <a:chOff x="1297" y="3766"/>
            <a:chExt cx="972" cy="316"/>
          </a:xfrm>
        </p:grpSpPr>
        <p:sp>
          <p:nvSpPr>
            <p:cNvPr id="698378" name="AutoShape 10"/>
            <p:cNvSpPr>
              <a:spLocks/>
            </p:cNvSpPr>
            <p:nvPr/>
          </p:nvSpPr>
          <p:spPr bwMode="auto">
            <a:xfrm rot="-5400000">
              <a:off x="1752" y="3311"/>
              <a:ext cx="61" cy="972"/>
            </a:xfrm>
            <a:prstGeom prst="leftBrace">
              <a:avLst>
                <a:gd name="adj1" fmla="val 13278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8379" name="Rectangle 11"/>
            <p:cNvSpPr>
              <a:spLocks noChangeArrowheads="1"/>
            </p:cNvSpPr>
            <p:nvPr/>
          </p:nvSpPr>
          <p:spPr bwMode="auto">
            <a:xfrm>
              <a:off x="1593" y="3849"/>
              <a:ext cx="4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l-GR" dirty="0">
                  <a:sym typeface="Symbol" pitchFamily="-106" charset="2"/>
                </a:rPr>
                <a:t>Θ</a:t>
              </a:r>
              <a:r>
                <a:rPr lang="en-US" dirty="0">
                  <a:sym typeface="Symbol" pitchFamily="-106" charset="2"/>
                </a:rPr>
                <a:t>(|E|)</a:t>
              </a:r>
            </a:p>
          </p:txBody>
        </p:sp>
      </p:grpSp>
      <p:sp>
        <p:nvSpPr>
          <p:cNvPr id="698380" name="Rectangle 12"/>
          <p:cNvSpPr>
            <a:spLocks noChangeArrowheads="1"/>
          </p:cNvSpPr>
          <p:nvPr/>
        </p:nvSpPr>
        <p:spPr bwMode="auto">
          <a:xfrm>
            <a:off x="7102475" y="5872163"/>
            <a:ext cx="19736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ym typeface="Symbol" pitchFamily="-106" charset="2"/>
              </a:rPr>
              <a:t>= </a:t>
            </a:r>
            <a:r>
              <a:rPr lang="el-GR" sz="2400" dirty="0">
                <a:sym typeface="Symbol" pitchFamily="-106" charset="2"/>
              </a:rPr>
              <a:t>Θ</a:t>
            </a:r>
            <a:r>
              <a:rPr lang="en-US" sz="2400" dirty="0">
                <a:sym typeface="Symbol" pitchFamily="-106" charset="2"/>
              </a:rPr>
              <a:t>(|V| + |E|)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3C346E6-49BF-44F5-B61D-5C6B9B50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72AD-FDDA-44AA-B287-01558B314681}" type="slidenum">
              <a:rPr lang="en-US" altLang="zh-CN" smtClean="0"/>
              <a:pPr/>
              <a:t>78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2535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6" grpId="0"/>
      <p:bldP spid="69838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267744" y="3140968"/>
            <a:ext cx="4897438" cy="83715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7D831E08-F2CB-4376-820F-85E83E0B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79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9" name="Text Box 67"/>
          <p:cNvSpPr txBox="1">
            <a:spLocks noChangeArrowheads="1"/>
          </p:cNvSpPr>
          <p:nvPr/>
        </p:nvSpPr>
        <p:spPr bwMode="auto">
          <a:xfrm>
            <a:off x="428596" y="817418"/>
            <a:ext cx="8391554" cy="14773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无向图：每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两个顶点之间都存在着一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条边，称为</a:t>
            </a:r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完全无向图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 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包含有</a:t>
            </a:r>
            <a:r>
              <a:rPr kumimoji="1"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1)/2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条边。</a:t>
            </a:r>
            <a:endParaRPr kumimoji="1" lang="en-US" altLang="zh-CN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有向图：每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两个顶点之间都存在着方向相反的两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条边，称为</a:t>
            </a:r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完全有向图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包含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条边。</a:t>
            </a:r>
            <a:endParaRPr kumimoji="1" lang="zh-CN" altLang="en-US" sz="2000" dirty="0">
              <a:solidFill>
                <a:srgbClr val="0A0A0E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928662" y="2743138"/>
            <a:ext cx="2868613" cy="3493968"/>
            <a:chOff x="714348" y="3143248"/>
            <a:chExt cx="2868613" cy="3493968"/>
          </a:xfrm>
        </p:grpSpPr>
        <p:grpSp>
          <p:nvGrpSpPr>
            <p:cNvPr id="31" name="组合 30"/>
            <p:cNvGrpSpPr/>
            <p:nvPr/>
          </p:nvGrpSpPr>
          <p:grpSpPr>
            <a:xfrm>
              <a:off x="785786" y="3143248"/>
              <a:ext cx="2797175" cy="2589212"/>
              <a:chOff x="5797550" y="188913"/>
              <a:chExt cx="2797175" cy="2589212"/>
            </a:xfrm>
          </p:grpSpPr>
          <p:sp>
            <p:nvSpPr>
              <p:cNvPr id="8261" name="Line 69"/>
              <p:cNvSpPr>
                <a:spLocks noChangeShapeType="1"/>
              </p:cNvSpPr>
              <p:nvPr/>
            </p:nvSpPr>
            <p:spPr bwMode="auto">
              <a:xfrm flipH="1">
                <a:off x="6143636" y="571479"/>
                <a:ext cx="857256" cy="714381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78" name="Freeform 86"/>
              <p:cNvSpPr>
                <a:spLocks/>
              </p:cNvSpPr>
              <p:nvPr/>
            </p:nvSpPr>
            <p:spPr bwMode="auto">
              <a:xfrm>
                <a:off x="6078538" y="1608138"/>
                <a:ext cx="842962" cy="7032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43" y="384"/>
                  </a:cxn>
                </a:cxnLst>
                <a:rect l="0" t="0" r="r" b="b"/>
                <a:pathLst>
                  <a:path w="543" h="384">
                    <a:moveTo>
                      <a:pt x="0" y="0"/>
                    </a:moveTo>
                    <a:lnTo>
                      <a:pt x="543" y="384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79" name="Freeform 87"/>
              <p:cNvSpPr>
                <a:spLocks/>
              </p:cNvSpPr>
              <p:nvPr/>
            </p:nvSpPr>
            <p:spPr bwMode="auto">
              <a:xfrm>
                <a:off x="7408863" y="1598613"/>
                <a:ext cx="757237" cy="754062"/>
              </a:xfrm>
              <a:custGeom>
                <a:avLst/>
                <a:gdLst/>
                <a:ahLst/>
                <a:cxnLst>
                  <a:cxn ang="0">
                    <a:pos x="0" y="413"/>
                  </a:cxn>
                  <a:cxn ang="0">
                    <a:pos x="487" y="0"/>
                  </a:cxn>
                </a:cxnLst>
                <a:rect l="0" t="0" r="r" b="b"/>
                <a:pathLst>
                  <a:path w="487" h="413">
                    <a:moveTo>
                      <a:pt x="0" y="413"/>
                    </a:moveTo>
                    <a:lnTo>
                      <a:pt x="487" y="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80" name="Line 88"/>
              <p:cNvSpPr>
                <a:spLocks noChangeShapeType="1"/>
              </p:cNvSpPr>
              <p:nvPr/>
            </p:nvSpPr>
            <p:spPr bwMode="auto">
              <a:xfrm>
                <a:off x="7358082" y="500042"/>
                <a:ext cx="855643" cy="714396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81" name="Line 89"/>
              <p:cNvSpPr>
                <a:spLocks noChangeShapeType="1"/>
              </p:cNvSpPr>
              <p:nvPr/>
            </p:nvSpPr>
            <p:spPr bwMode="auto">
              <a:xfrm>
                <a:off x="6078538" y="1433513"/>
                <a:ext cx="2235200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82" name="Line 90"/>
              <p:cNvSpPr>
                <a:spLocks noChangeShapeType="1"/>
              </p:cNvSpPr>
              <p:nvPr/>
            </p:nvSpPr>
            <p:spPr bwMode="auto">
              <a:xfrm>
                <a:off x="7196138" y="750888"/>
                <a:ext cx="0" cy="170180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83" name="Oval 91"/>
              <p:cNvSpPr>
                <a:spLocks noChangeArrowheads="1"/>
              </p:cNvSpPr>
              <p:nvPr/>
            </p:nvSpPr>
            <p:spPr bwMode="auto">
              <a:xfrm>
                <a:off x="6915150" y="188913"/>
                <a:ext cx="561975" cy="568325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 dirty="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8284" name="Oval 92"/>
              <p:cNvSpPr>
                <a:spLocks noChangeArrowheads="1"/>
              </p:cNvSpPr>
              <p:nvPr/>
            </p:nvSpPr>
            <p:spPr bwMode="auto">
              <a:xfrm>
                <a:off x="8035925" y="1149350"/>
                <a:ext cx="558800" cy="56673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 dirty="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8285" name="Oval 93"/>
              <p:cNvSpPr>
                <a:spLocks noChangeArrowheads="1"/>
              </p:cNvSpPr>
              <p:nvPr/>
            </p:nvSpPr>
            <p:spPr bwMode="auto">
              <a:xfrm>
                <a:off x="5797550" y="1149350"/>
                <a:ext cx="558800" cy="56673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8286" name="Oval 94"/>
              <p:cNvSpPr>
                <a:spLocks noChangeArrowheads="1"/>
              </p:cNvSpPr>
              <p:nvPr/>
            </p:nvSpPr>
            <p:spPr bwMode="auto">
              <a:xfrm>
                <a:off x="6870700" y="2206625"/>
                <a:ext cx="558800" cy="5715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3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714348" y="5929330"/>
              <a:ext cx="27146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完全无向图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=4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endPara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)/2=6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715008" y="2743138"/>
            <a:ext cx="2736850" cy="3493968"/>
            <a:chOff x="5857884" y="3143248"/>
            <a:chExt cx="2736850" cy="3493968"/>
          </a:xfrm>
        </p:grpSpPr>
        <p:grpSp>
          <p:nvGrpSpPr>
            <p:cNvPr id="32" name="组合 31"/>
            <p:cNvGrpSpPr/>
            <p:nvPr/>
          </p:nvGrpSpPr>
          <p:grpSpPr>
            <a:xfrm>
              <a:off x="5857884" y="3143248"/>
              <a:ext cx="2736850" cy="2525713"/>
              <a:chOff x="6011863" y="3644900"/>
              <a:chExt cx="2736850" cy="2525713"/>
            </a:xfrm>
          </p:grpSpPr>
          <p:sp>
            <p:nvSpPr>
              <p:cNvPr id="8262" name="Line 70"/>
              <p:cNvSpPr>
                <a:spLocks noChangeShapeType="1"/>
              </p:cNvSpPr>
              <p:nvPr/>
            </p:nvSpPr>
            <p:spPr bwMode="auto">
              <a:xfrm>
                <a:off x="7289800" y="4206875"/>
                <a:ext cx="0" cy="1392238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63" name="Line 71"/>
              <p:cNvSpPr>
                <a:spLocks noChangeShapeType="1"/>
              </p:cNvSpPr>
              <p:nvPr/>
            </p:nvSpPr>
            <p:spPr bwMode="auto">
              <a:xfrm flipV="1">
                <a:off x="7475538" y="4162425"/>
                <a:ext cx="0" cy="1673225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64" name="Freeform 72"/>
              <p:cNvSpPr>
                <a:spLocks/>
              </p:cNvSpPr>
              <p:nvPr/>
            </p:nvSpPr>
            <p:spPr bwMode="auto">
              <a:xfrm>
                <a:off x="6510338" y="4733925"/>
                <a:ext cx="1695450" cy="26988"/>
              </a:xfrm>
              <a:custGeom>
                <a:avLst/>
                <a:gdLst/>
                <a:ahLst/>
                <a:cxnLst>
                  <a:cxn ang="0">
                    <a:pos x="1116" y="0"/>
                  </a:cxn>
                  <a:cxn ang="0">
                    <a:pos x="0" y="16"/>
                  </a:cxn>
                </a:cxnLst>
                <a:rect l="0" t="0" r="r" b="b"/>
                <a:pathLst>
                  <a:path w="1116" h="16">
                    <a:moveTo>
                      <a:pt x="1116" y="0"/>
                    </a:moveTo>
                    <a:lnTo>
                      <a:pt x="0" y="16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65" name="Line 73"/>
              <p:cNvSpPr>
                <a:spLocks noChangeShapeType="1"/>
              </p:cNvSpPr>
              <p:nvPr/>
            </p:nvSpPr>
            <p:spPr bwMode="auto">
              <a:xfrm>
                <a:off x="6559550" y="4983163"/>
                <a:ext cx="1641475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66" name="Line 74"/>
              <p:cNvSpPr>
                <a:spLocks noChangeShapeType="1"/>
              </p:cNvSpPr>
              <p:nvPr/>
            </p:nvSpPr>
            <p:spPr bwMode="auto">
              <a:xfrm>
                <a:off x="6469063" y="5076825"/>
                <a:ext cx="796925" cy="798513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 type="stealth" w="med" len="lg"/>
                <a:tailEnd type="none" w="sm" len="med"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67" name="Freeform 75"/>
              <p:cNvSpPr>
                <a:spLocks/>
              </p:cNvSpPr>
              <p:nvPr/>
            </p:nvSpPr>
            <p:spPr bwMode="auto">
              <a:xfrm>
                <a:off x="7608888" y="5108575"/>
                <a:ext cx="766762" cy="768350"/>
              </a:xfrm>
              <a:custGeom>
                <a:avLst/>
                <a:gdLst/>
                <a:ahLst/>
                <a:cxnLst>
                  <a:cxn ang="0">
                    <a:pos x="0" y="430"/>
                  </a:cxn>
                  <a:cxn ang="0">
                    <a:pos x="505" y="0"/>
                  </a:cxn>
                </a:cxnLst>
                <a:rect l="0" t="0" r="r" b="b"/>
                <a:pathLst>
                  <a:path w="505" h="430">
                    <a:moveTo>
                      <a:pt x="0" y="430"/>
                    </a:moveTo>
                    <a:lnTo>
                      <a:pt x="505" y="0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 type="none" w="sm" len="med"/>
                <a:tailEnd type="stealth" w="med" len="lg"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68" name="Line 76"/>
              <p:cNvSpPr>
                <a:spLocks noChangeShapeType="1"/>
              </p:cNvSpPr>
              <p:nvPr/>
            </p:nvSpPr>
            <p:spPr bwMode="auto">
              <a:xfrm flipH="1" flipV="1">
                <a:off x="7646988" y="4037013"/>
                <a:ext cx="660400" cy="588962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 type="stealth" w="med" len="lg"/>
                <a:tailEnd type="none" w="sm" len="med"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69" name="Line 77"/>
              <p:cNvSpPr>
                <a:spLocks noChangeShapeType="1"/>
              </p:cNvSpPr>
              <p:nvPr/>
            </p:nvSpPr>
            <p:spPr bwMode="auto">
              <a:xfrm flipH="1">
                <a:off x="6415088" y="4095750"/>
                <a:ext cx="736600" cy="57150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 type="stealth" w="med" len="lg"/>
                <a:tailEnd type="none" w="sm" len="med"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70" name="Oval 78"/>
              <p:cNvSpPr>
                <a:spLocks noChangeArrowheads="1"/>
              </p:cNvSpPr>
              <p:nvPr/>
            </p:nvSpPr>
            <p:spPr bwMode="auto">
              <a:xfrm>
                <a:off x="7107238" y="3644900"/>
                <a:ext cx="546100" cy="55721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 dirty="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8271" name="Oval 79"/>
              <p:cNvSpPr>
                <a:spLocks noChangeArrowheads="1"/>
              </p:cNvSpPr>
              <p:nvPr/>
            </p:nvSpPr>
            <p:spPr bwMode="auto">
              <a:xfrm>
                <a:off x="8201025" y="4581525"/>
                <a:ext cx="547688" cy="5588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8272" name="Oval 80"/>
              <p:cNvSpPr>
                <a:spLocks noChangeArrowheads="1"/>
              </p:cNvSpPr>
              <p:nvPr/>
            </p:nvSpPr>
            <p:spPr bwMode="auto">
              <a:xfrm>
                <a:off x="6011863" y="4581525"/>
                <a:ext cx="547687" cy="55880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8273" name="Oval 81"/>
              <p:cNvSpPr>
                <a:spLocks noChangeArrowheads="1"/>
              </p:cNvSpPr>
              <p:nvPr/>
            </p:nvSpPr>
            <p:spPr bwMode="auto">
              <a:xfrm>
                <a:off x="7061200" y="5618163"/>
                <a:ext cx="547688" cy="55245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>
                  <a:lnSpc>
                    <a:spcPct val="72000"/>
                  </a:lnSpc>
                </a:pPr>
                <a:r>
                  <a:rPr lang="en-US" altLang="zh-CN" sz="2000">
                    <a:solidFill>
                      <a:srgbClr val="00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8274" name="Freeform 82"/>
              <p:cNvSpPr>
                <a:spLocks/>
              </p:cNvSpPr>
              <p:nvPr/>
            </p:nvSpPr>
            <p:spPr bwMode="auto">
              <a:xfrm>
                <a:off x="7604125" y="5121275"/>
                <a:ext cx="874713" cy="879475"/>
              </a:xfrm>
              <a:custGeom>
                <a:avLst/>
                <a:gdLst/>
                <a:ahLst/>
                <a:cxnLst>
                  <a:cxn ang="0">
                    <a:pos x="575" y="0"/>
                  </a:cxn>
                  <a:cxn ang="0">
                    <a:pos x="455" y="315"/>
                  </a:cxn>
                  <a:cxn ang="0">
                    <a:pos x="0" y="494"/>
                  </a:cxn>
                </a:cxnLst>
                <a:rect l="0" t="0" r="r" b="b"/>
                <a:pathLst>
                  <a:path w="575" h="494">
                    <a:moveTo>
                      <a:pt x="575" y="0"/>
                    </a:moveTo>
                    <a:cubicBezTo>
                      <a:pt x="554" y="53"/>
                      <a:pt x="551" y="233"/>
                      <a:pt x="455" y="315"/>
                    </a:cubicBezTo>
                    <a:cubicBezTo>
                      <a:pt x="359" y="397"/>
                      <a:pt x="95" y="457"/>
                      <a:pt x="0" y="494"/>
                    </a:cubicBez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75" name="Freeform 83"/>
              <p:cNvSpPr>
                <a:spLocks/>
              </p:cNvSpPr>
              <p:nvPr/>
            </p:nvSpPr>
            <p:spPr bwMode="auto">
              <a:xfrm>
                <a:off x="6300788" y="3908425"/>
                <a:ext cx="798512" cy="655638"/>
              </a:xfrm>
              <a:custGeom>
                <a:avLst/>
                <a:gdLst/>
                <a:ahLst/>
                <a:cxnLst>
                  <a:cxn ang="0">
                    <a:pos x="525" y="0"/>
                  </a:cxn>
                  <a:cxn ang="0">
                    <a:pos x="383" y="20"/>
                  </a:cxn>
                  <a:cxn ang="0">
                    <a:pos x="173" y="102"/>
                  </a:cxn>
                  <a:cxn ang="0">
                    <a:pos x="0" y="369"/>
                  </a:cxn>
                </a:cxnLst>
                <a:rect l="0" t="0" r="r" b="b"/>
                <a:pathLst>
                  <a:path w="525" h="369">
                    <a:moveTo>
                      <a:pt x="525" y="0"/>
                    </a:moveTo>
                    <a:cubicBezTo>
                      <a:pt x="501" y="3"/>
                      <a:pt x="442" y="3"/>
                      <a:pt x="383" y="20"/>
                    </a:cubicBezTo>
                    <a:cubicBezTo>
                      <a:pt x="324" y="37"/>
                      <a:pt x="237" y="44"/>
                      <a:pt x="173" y="102"/>
                    </a:cubicBezTo>
                    <a:cubicBezTo>
                      <a:pt x="109" y="160"/>
                      <a:pt x="36" y="313"/>
                      <a:pt x="0" y="369"/>
                    </a:cubicBez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76" name="Freeform 84"/>
              <p:cNvSpPr>
                <a:spLocks/>
              </p:cNvSpPr>
              <p:nvPr/>
            </p:nvSpPr>
            <p:spPr bwMode="auto">
              <a:xfrm>
                <a:off x="6265863" y="5121275"/>
                <a:ext cx="787400" cy="8032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2" y="202"/>
                  </a:cxn>
                  <a:cxn ang="0">
                    <a:pos x="202" y="345"/>
                  </a:cxn>
                  <a:cxn ang="0">
                    <a:pos x="517" y="450"/>
                  </a:cxn>
                </a:cxnLst>
                <a:rect l="0" t="0" r="r" b="b"/>
                <a:pathLst>
                  <a:path w="517" h="450">
                    <a:moveTo>
                      <a:pt x="0" y="0"/>
                    </a:moveTo>
                    <a:cubicBezTo>
                      <a:pt x="14" y="35"/>
                      <a:pt x="48" y="145"/>
                      <a:pt x="82" y="202"/>
                    </a:cubicBezTo>
                    <a:cubicBezTo>
                      <a:pt x="116" y="259"/>
                      <a:pt x="129" y="304"/>
                      <a:pt x="202" y="345"/>
                    </a:cubicBezTo>
                    <a:cubicBezTo>
                      <a:pt x="275" y="386"/>
                      <a:pt x="452" y="428"/>
                      <a:pt x="517" y="450"/>
                    </a:cubicBezTo>
                  </a:path>
                </a:pathLst>
              </a:custGeom>
              <a:noFill/>
              <a:ln w="28575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77" name="Freeform 85"/>
              <p:cNvSpPr>
                <a:spLocks/>
              </p:cNvSpPr>
              <p:nvPr/>
            </p:nvSpPr>
            <p:spPr bwMode="auto">
              <a:xfrm>
                <a:off x="7658100" y="3916363"/>
                <a:ext cx="831850" cy="642937"/>
              </a:xfrm>
              <a:custGeom>
                <a:avLst/>
                <a:gdLst/>
                <a:ahLst/>
                <a:cxnLst>
                  <a:cxn ang="0">
                    <a:pos x="548" y="360"/>
                  </a:cxn>
                  <a:cxn ang="0">
                    <a:pos x="368" y="98"/>
                  </a:cxn>
                  <a:cxn ang="0">
                    <a:pos x="0" y="0"/>
                  </a:cxn>
                </a:cxnLst>
                <a:rect l="0" t="0" r="r" b="b"/>
                <a:pathLst>
                  <a:path w="548" h="360">
                    <a:moveTo>
                      <a:pt x="548" y="360"/>
                    </a:moveTo>
                    <a:cubicBezTo>
                      <a:pt x="518" y="316"/>
                      <a:pt x="459" y="158"/>
                      <a:pt x="368" y="98"/>
                    </a:cubicBezTo>
                    <a:cubicBezTo>
                      <a:pt x="277" y="38"/>
                      <a:pt x="77" y="20"/>
                      <a:pt x="0" y="0"/>
                    </a:cubicBezTo>
                  </a:path>
                </a:pathLst>
              </a:custGeom>
              <a:noFill/>
              <a:ln w="28575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5857884" y="5929330"/>
              <a:ext cx="27146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完全有向图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=4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endPara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2000" i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)=12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28596" y="214290"/>
            <a:ext cx="214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3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、完全图</a:t>
            </a:r>
            <a:endParaRPr lang="zh-CN" altLang="en-US"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FEA8405-6936-4FB8-8E6E-6BF8F577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68313" y="1125538"/>
            <a:ext cx="8091487" cy="142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当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一个图接近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完全图时，则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稠密图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相反，当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一个图含有较少的边数（即当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e&lt;&lt;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）时，则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称为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稀疏图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428604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 4</a:t>
            </a:r>
            <a:r>
              <a:rPr kumimoji="1" lang="zh-CN" altLang="en-US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、稠密图、稀疏图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5C089C4-B00E-4E21-BB2E-DD3D58FC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CAF9-FD11-4256-9668-6A8A3A0B73F9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2|1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32.6|8.3|33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9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9.9|16.4|14.6|15.1|4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2|1.2|0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4|36.4|0.7|15.6|3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|22.6|12.1|7.2|19.4|29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|1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5.5|25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18.1|17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19.4|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1.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19|6|21.7|27|10.1|10.6|12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6|23.7|0.7|0.6|0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4|1|0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2|17.8|6.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1.8|3.8|1.2|6.2|16.1|0.5|0.6|40.6|1.2|1.4|14.1|22.5|1.6|10.5|0.7|0.4|0.5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|5.3|7.1|5.6|4.9|21.3|12.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8|27.9|13.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10.8|1.7|4.5|0.6|123.5|0.5|0.5|0.9|0.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14.2|1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10.6|10.8|22|45.5|12.6|9.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4|44.6|12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24.9|8.5|0.8|0.9|8.2|0.6|3.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0.7|0.7|6.4|0.5|13.2|0.8|7.4|41.7|0.6|0.6|0.9|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1|12.8|14.6|17.6|1.4|14.2|0.9|6|17.9|1.8|2.3|11.5|0.7|0.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5|71.3|17.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7.1|1.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|0.8|0.9|0.4|0.5|0.4|0.5|0.7|0.7|6|18.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8.7|40.5|1|13.4|20.2|13.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5.3|19|0.9|17.7|0.9|17.9|11.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9|0.7|2.2|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8|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2|9.9|39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8|17.7|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3|60.2|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3333FF"/>
          </a:solidFill>
          <a:miter lim="800000"/>
          <a:headEnd type="stealth" w="med" len="lg"/>
          <a:tailEnd type="none" w="med" len="med"/>
        </a:ln>
        <a:effectLst/>
      </a:spPr>
      <a:bodyPr wrap="none"/>
      <a:lstStyle>
        <a:defPPr>
          <a:defRPr/>
        </a:defPPr>
      </a:lstStyle>
    </a:spDef>
    <a:lnDef>
      <a:spPr>
        <a:ln w="28575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4763</TotalTime>
  <Words>5076</Words>
  <Application>Microsoft Office PowerPoint</Application>
  <PresentationFormat>全屏显示(4:3)</PresentationFormat>
  <Paragraphs>1714</Paragraphs>
  <Slides>79</Slides>
  <Notes>18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81" baseType="lpstr"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Breadth-First Search (BFS)</vt:lpstr>
      <vt:lpstr>Breadth-First Search (cont.)</vt:lpstr>
      <vt:lpstr>Breadth-First Tree</vt:lpstr>
      <vt:lpstr>BFS Additional Data Structures</vt:lpstr>
      <vt:lpstr>BFS(V, E, s)</vt:lpstr>
      <vt:lpstr>BFS(V, E, s)</vt:lpstr>
      <vt:lpstr>Example</vt:lpstr>
      <vt:lpstr>Depth-First Search</vt:lpstr>
      <vt:lpstr>DFS Additional Data Structures</vt:lpstr>
      <vt:lpstr>DFS(V, E)</vt:lpstr>
      <vt:lpstr>DFS-VISIT(u)</vt:lpstr>
      <vt:lpstr>Example</vt:lpstr>
      <vt:lpstr>Example (cont.)</vt:lpstr>
      <vt:lpstr>Edge Classification</vt:lpstr>
      <vt:lpstr>Edge Classification</vt:lpstr>
      <vt:lpstr>Edge Classification</vt:lpstr>
      <vt:lpstr>Analysis of DFS(V, E)</vt:lpstr>
      <vt:lpstr>Analysis of DFS-VISIT(u)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user</cp:lastModifiedBy>
  <cp:revision>1169</cp:revision>
  <dcterms:created xsi:type="dcterms:W3CDTF">2004-10-20T02:22:59Z</dcterms:created>
  <dcterms:modified xsi:type="dcterms:W3CDTF">2023-04-24T05:02:57Z</dcterms:modified>
</cp:coreProperties>
</file>