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79"/>
  </p:notesMasterIdLst>
  <p:sldIdLst>
    <p:sldId id="459" r:id="rId2"/>
    <p:sldId id="460" r:id="rId3"/>
    <p:sldId id="461" r:id="rId4"/>
    <p:sldId id="463" r:id="rId5"/>
    <p:sldId id="464" r:id="rId6"/>
    <p:sldId id="465" r:id="rId7"/>
    <p:sldId id="466" r:id="rId8"/>
    <p:sldId id="467" r:id="rId9"/>
    <p:sldId id="468" r:id="rId10"/>
    <p:sldId id="472" r:id="rId11"/>
    <p:sldId id="473" r:id="rId12"/>
    <p:sldId id="474" r:id="rId13"/>
    <p:sldId id="475" r:id="rId14"/>
    <p:sldId id="477" r:id="rId15"/>
    <p:sldId id="487" r:id="rId16"/>
    <p:sldId id="488" r:id="rId17"/>
    <p:sldId id="489" r:id="rId18"/>
    <p:sldId id="526" r:id="rId19"/>
    <p:sldId id="293" r:id="rId20"/>
    <p:sldId id="429" r:id="rId21"/>
    <p:sldId id="440" r:id="rId22"/>
    <p:sldId id="294" r:id="rId23"/>
    <p:sldId id="295" r:id="rId24"/>
    <p:sldId id="534" r:id="rId25"/>
    <p:sldId id="296" r:id="rId26"/>
    <p:sldId id="434" r:id="rId27"/>
    <p:sldId id="435" r:id="rId28"/>
    <p:sldId id="436" r:id="rId29"/>
    <p:sldId id="437" r:id="rId30"/>
    <p:sldId id="441" r:id="rId31"/>
    <p:sldId id="439" r:id="rId32"/>
    <p:sldId id="462" r:id="rId33"/>
    <p:sldId id="536" r:id="rId34"/>
    <p:sldId id="319" r:id="rId35"/>
    <p:sldId id="320" r:id="rId36"/>
    <p:sldId id="397" r:id="rId37"/>
    <p:sldId id="431" r:id="rId38"/>
    <p:sldId id="537" r:id="rId39"/>
    <p:sldId id="442" r:id="rId40"/>
    <p:sldId id="443" r:id="rId41"/>
    <p:sldId id="445" r:id="rId42"/>
    <p:sldId id="446" r:id="rId43"/>
    <p:sldId id="447" r:id="rId44"/>
    <p:sldId id="448" r:id="rId45"/>
    <p:sldId id="449" r:id="rId46"/>
    <p:sldId id="450" r:id="rId47"/>
    <p:sldId id="539" r:id="rId48"/>
    <p:sldId id="538" r:id="rId49"/>
    <p:sldId id="451" r:id="rId50"/>
    <p:sldId id="452" r:id="rId51"/>
    <p:sldId id="453" r:id="rId52"/>
    <p:sldId id="454" r:id="rId53"/>
    <p:sldId id="455" r:id="rId54"/>
    <p:sldId id="544" r:id="rId55"/>
    <p:sldId id="504" r:id="rId56"/>
    <p:sldId id="540" r:id="rId57"/>
    <p:sldId id="541" r:id="rId58"/>
    <p:sldId id="542" r:id="rId59"/>
    <p:sldId id="505" r:id="rId60"/>
    <p:sldId id="506" r:id="rId61"/>
    <p:sldId id="507" r:id="rId62"/>
    <p:sldId id="508" r:id="rId63"/>
    <p:sldId id="509" r:id="rId64"/>
    <p:sldId id="510" r:id="rId65"/>
    <p:sldId id="511" r:id="rId66"/>
    <p:sldId id="512" r:id="rId67"/>
    <p:sldId id="515" r:id="rId68"/>
    <p:sldId id="516" r:id="rId69"/>
    <p:sldId id="517" r:id="rId70"/>
    <p:sldId id="518" r:id="rId71"/>
    <p:sldId id="519" r:id="rId72"/>
    <p:sldId id="520" r:id="rId73"/>
    <p:sldId id="521" r:id="rId74"/>
    <p:sldId id="543" r:id="rId75"/>
    <p:sldId id="522" r:id="rId76"/>
    <p:sldId id="545" r:id="rId77"/>
    <p:sldId id="525" r:id="rId78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00CC"/>
    <a:srgbClr val="339933"/>
    <a:srgbClr val="FF00FF"/>
    <a:srgbClr val="0000CC"/>
    <a:srgbClr val="DDDDDD"/>
    <a:srgbClr val="C0C0C0"/>
    <a:srgbClr val="D1DCBE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05" autoAdjust="0"/>
    <p:restoredTop sz="94635" autoAdjust="0"/>
  </p:normalViewPr>
  <p:slideViewPr>
    <p:cSldViewPr>
      <p:cViewPr varScale="1">
        <p:scale>
          <a:sx n="85" d="100"/>
          <a:sy n="85" d="100"/>
        </p:scale>
        <p:origin x="1029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BC9047-42F2-4457-BC49-307B03411448}" type="datetimeFigureOut">
              <a:rPr lang="zh-CN" altLang="en-US" smtClean="0"/>
              <a:pPr/>
              <a:t>2023/4/26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6CEC0-60F0-4EF9-B3BA-288511D71C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72EF-7394-4B77-88D3-009CECB8E85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455F-A528-4DCC-B6FF-864EB8EDD21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B8135-9E9E-44AC-82BE-4AF01DDE96B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7DF4-45B5-4C69-AFB9-82AC2D050E5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F9AB-EE95-4CF2-894E-55554836738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75D6-D7B3-4EA4-8525-5D2AB18C805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0756-5202-4322-8AA6-3E7E37D3C63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C8BE-DFD6-4426-970C-9C524201853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50590163-6BCD-44DC-87CD-722996653960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19FC-71DD-4588-9C24-CFB96D77A14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8E31-3D61-428B-8F1D-094A50F221F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A59DF-6273-474D-9272-A7EF1F17121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Relationship Id="rId4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4.xml"/><Relationship Id="rId4" Type="http://schemas.openxmlformats.org/officeDocument/2006/relationships/image" Target="../media/image2.jpe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0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8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014439" y="2780928"/>
            <a:ext cx="19431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DFS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过程：</a:t>
            </a:r>
            <a:endParaRPr lang="zh-CN" altLang="en-US" sz="2200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9459" name="Oval 3"/>
          <p:cNvSpPr>
            <a:spLocks noChangeArrowheads="1"/>
          </p:cNvSpPr>
          <p:nvPr/>
        </p:nvSpPr>
        <p:spPr bwMode="auto">
          <a:xfrm>
            <a:off x="1303364" y="3573091"/>
            <a:ext cx="503237" cy="46831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806601" y="3573091"/>
            <a:ext cx="936625" cy="468312"/>
            <a:chOff x="1692275" y="3357563"/>
            <a:chExt cx="936625" cy="468312"/>
          </a:xfrm>
        </p:grpSpPr>
        <p:sp>
          <p:nvSpPr>
            <p:cNvPr id="19460" name="Oval 4"/>
            <p:cNvSpPr>
              <a:spLocks noChangeArrowheads="1"/>
            </p:cNvSpPr>
            <p:nvPr/>
          </p:nvSpPr>
          <p:spPr bwMode="auto">
            <a:xfrm>
              <a:off x="2125663" y="3357563"/>
              <a:ext cx="503237" cy="46831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2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22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22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461" name="Line 5"/>
            <p:cNvSpPr>
              <a:spLocks noChangeShapeType="1"/>
            </p:cNvSpPr>
            <p:nvPr/>
          </p:nvSpPr>
          <p:spPr bwMode="auto">
            <a:xfrm>
              <a:off x="1692275" y="3573463"/>
              <a:ext cx="43180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741639" y="3573091"/>
            <a:ext cx="936625" cy="468312"/>
            <a:chOff x="2627313" y="3357563"/>
            <a:chExt cx="936625" cy="468312"/>
          </a:xfrm>
        </p:grpSpPr>
        <p:sp>
          <p:nvSpPr>
            <p:cNvPr id="19462" name="Oval 6"/>
            <p:cNvSpPr>
              <a:spLocks noChangeArrowheads="1"/>
            </p:cNvSpPr>
            <p:nvPr/>
          </p:nvSpPr>
          <p:spPr bwMode="auto">
            <a:xfrm>
              <a:off x="3060700" y="3357563"/>
              <a:ext cx="503238" cy="46831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2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22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altLang="zh-CN" sz="22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463" name="Line 7"/>
            <p:cNvSpPr>
              <a:spLocks noChangeShapeType="1"/>
            </p:cNvSpPr>
            <p:nvPr/>
          </p:nvSpPr>
          <p:spPr bwMode="auto">
            <a:xfrm>
              <a:off x="2627313" y="3573463"/>
              <a:ext cx="43180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714744" y="3484191"/>
            <a:ext cx="2592387" cy="557212"/>
            <a:chOff x="4500563" y="3268663"/>
            <a:chExt cx="2592387" cy="557212"/>
          </a:xfrm>
        </p:grpSpPr>
        <p:sp>
          <p:nvSpPr>
            <p:cNvPr id="19466" name="Oval 10"/>
            <p:cNvSpPr>
              <a:spLocks noChangeArrowheads="1"/>
            </p:cNvSpPr>
            <p:nvPr/>
          </p:nvSpPr>
          <p:spPr bwMode="auto">
            <a:xfrm>
              <a:off x="6589713" y="3357563"/>
              <a:ext cx="503237" cy="46831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2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2200" i="1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</a:t>
              </a:r>
              <a:endParaRPr lang="en-US" altLang="zh-CN" sz="2200" i="1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467" name="Line 11"/>
            <p:cNvSpPr>
              <a:spLocks noChangeShapeType="1"/>
            </p:cNvSpPr>
            <p:nvPr/>
          </p:nvSpPr>
          <p:spPr bwMode="auto">
            <a:xfrm>
              <a:off x="6156325" y="3573463"/>
              <a:ext cx="43180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468" name="Line 12"/>
            <p:cNvSpPr>
              <a:spLocks noChangeShapeType="1"/>
            </p:cNvSpPr>
            <p:nvPr/>
          </p:nvSpPr>
          <p:spPr bwMode="auto">
            <a:xfrm>
              <a:off x="4500563" y="3573463"/>
              <a:ext cx="43180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469" name="Text Box 13"/>
            <p:cNvSpPr txBox="1">
              <a:spLocks noChangeArrowheads="1"/>
            </p:cNvSpPr>
            <p:nvPr/>
          </p:nvSpPr>
          <p:spPr bwMode="auto">
            <a:xfrm>
              <a:off x="5126038" y="3268663"/>
              <a:ext cx="8636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200" dirty="0">
                  <a:solidFill>
                    <a:srgbClr val="0033CC"/>
                  </a:solidFill>
                  <a:latin typeface="Consolas" pitchFamily="49" charset="0"/>
                  <a:cs typeface="Consolas" pitchFamily="49" charset="0"/>
                </a:rPr>
                <a:t>……</a:t>
              </a:r>
            </a:p>
          </p:txBody>
        </p:sp>
      </p:grp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798539" y="4686312"/>
            <a:ext cx="686980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选择一个相邻顶点不断向前走，没有可走的相邻顶点时便</a:t>
            </a:r>
            <a:r>
              <a:rPr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回退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19471" name="Text Box 15" descr="纸莎草纸"/>
          <p:cNvSpPr txBox="1">
            <a:spLocks noChangeArrowheads="1"/>
          </p:cNvSpPr>
          <p:nvPr/>
        </p:nvSpPr>
        <p:spPr bwMode="auto">
          <a:xfrm>
            <a:off x="642910" y="642918"/>
            <a:ext cx="3960812" cy="58477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8.3.5  </a:t>
            </a:r>
            <a:r>
              <a:rPr kumimoji="1" lang="zh-CN" altLang="en-US" sz="3200" dirty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图遍历的应用</a:t>
            </a:r>
          </a:p>
        </p:txBody>
      </p:sp>
      <p:sp>
        <p:nvSpPr>
          <p:cNvPr id="19472" name="Text Box 16"/>
          <p:cNvSpPr txBox="1">
            <a:spLocks noChangeArrowheads="1"/>
          </p:cNvSpPr>
          <p:nvPr/>
        </p:nvSpPr>
        <p:spPr bwMode="auto">
          <a:xfrm>
            <a:off x="650321" y="1610013"/>
            <a:ext cx="4857783" cy="461665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Consolas" pitchFamily="49" charset="0"/>
                <a:ea typeface="黑体" pitchFamily="49" charset="-122"/>
                <a:cs typeface="Consolas" pitchFamily="49" charset="0"/>
                <a:sym typeface="Wingdings" pitchFamily="2" charset="2"/>
              </a:rPr>
              <a:t> 1. </a:t>
            </a:r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基于深度优先遍历算法的应用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190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animBg="1"/>
      <p:bldP spid="1947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357166"/>
            <a:ext cx="8072494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【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例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8-8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】 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假设图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采用邻接表存储，设计一个算法，求图中通过某顶点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的所有简单回路（若存在）。并输出如下图所示的有向图的邻接表和通过顶点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的所有回路。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2714612" y="2204864"/>
            <a:ext cx="2468264" cy="2357454"/>
            <a:chOff x="2714612" y="2357430"/>
            <a:chExt cx="2468264" cy="2357454"/>
          </a:xfrm>
        </p:grpSpPr>
        <p:sp>
          <p:nvSpPr>
            <p:cNvPr id="4" name="椭圆 3"/>
            <p:cNvSpPr/>
            <p:nvPr/>
          </p:nvSpPr>
          <p:spPr>
            <a:xfrm>
              <a:off x="3786182" y="2357430"/>
              <a:ext cx="468000" cy="468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4286248" y="4246884"/>
              <a:ext cx="468000" cy="468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286116" y="4246884"/>
              <a:ext cx="468000" cy="468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714876" y="3214686"/>
              <a:ext cx="468000" cy="468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714612" y="3214686"/>
              <a:ext cx="468000" cy="468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" name="直接箭头连接符 10"/>
            <p:cNvCxnSpPr>
              <a:stCxn id="4" idx="2"/>
              <a:endCxn id="9" idx="7"/>
            </p:cNvCxnSpPr>
            <p:nvPr/>
          </p:nvCxnSpPr>
          <p:spPr>
            <a:xfrm rot="10800000" flipV="1">
              <a:off x="3114076" y="2591429"/>
              <a:ext cx="672107" cy="691793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9" idx="4"/>
              <a:endCxn id="7" idx="1"/>
            </p:cNvCxnSpPr>
            <p:nvPr/>
          </p:nvCxnSpPr>
          <p:spPr>
            <a:xfrm rot="16200000" flipH="1">
              <a:off x="2835265" y="3796032"/>
              <a:ext cx="632735" cy="406041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7" idx="6"/>
              <a:endCxn id="6" idx="2"/>
            </p:cNvCxnSpPr>
            <p:nvPr/>
          </p:nvCxnSpPr>
          <p:spPr>
            <a:xfrm>
              <a:off x="3754116" y="4480884"/>
              <a:ext cx="532132" cy="1588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6" idx="7"/>
              <a:endCxn id="8" idx="4"/>
            </p:cNvCxnSpPr>
            <p:nvPr/>
          </p:nvCxnSpPr>
          <p:spPr>
            <a:xfrm rot="5400000" flipH="1" flipV="1">
              <a:off x="4500926" y="3867472"/>
              <a:ext cx="632735" cy="263165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8" idx="0"/>
              <a:endCxn id="4" idx="6"/>
            </p:cNvCxnSpPr>
            <p:nvPr/>
          </p:nvCxnSpPr>
          <p:spPr>
            <a:xfrm rot="16200000" flipV="1">
              <a:off x="4289901" y="2555711"/>
              <a:ext cx="623256" cy="694694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4" idx="4"/>
              <a:endCxn id="7" idx="0"/>
            </p:cNvCxnSpPr>
            <p:nvPr/>
          </p:nvCxnSpPr>
          <p:spPr>
            <a:xfrm rot="5400000">
              <a:off x="3059422" y="3286124"/>
              <a:ext cx="1421454" cy="500066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7" idx="7"/>
              <a:endCxn id="8" idx="2"/>
            </p:cNvCxnSpPr>
            <p:nvPr/>
          </p:nvCxnSpPr>
          <p:spPr>
            <a:xfrm rot="5400000" flipH="1" flipV="1">
              <a:off x="3766860" y="3367406"/>
              <a:ext cx="866735" cy="1029297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33831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500042"/>
            <a:ext cx="8429684" cy="2572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解：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所谓简单回路是指路径上的顶点不重复，但第一个顶点与最后一个顶点相同的回路。</a:t>
            </a:r>
            <a:endParaRPr lang="en-US" altLang="zh-CN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利用</a:t>
            </a:r>
            <a:r>
              <a:rPr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回溯的深度优先搜索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方法，从顶点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开始搜索与之相邻的顶点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，若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等于顶点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，且路径长度大于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，表示找到了一条回路，输出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path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数组，然后继续搜索顶点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的未访问的邻接点查找其他回路。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48447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642918"/>
            <a:ext cx="8215370" cy="32720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visited[MAXV]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全局变量</a:t>
            </a: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DFSPath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AdjGraph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*G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u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v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path[]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d)</a:t>
            </a:r>
            <a:endParaRPr lang="zh-CN" altLang="en-US" sz="1800" dirty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//d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中的路径长度，初始为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w, 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ArcNode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*p;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visited[u]=1;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d++; path[d]=u;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p=G-&gt;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adjlist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[u].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firstarc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   </a:t>
            </a:r>
            <a:r>
              <a:rPr 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	//p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指向顶点</a:t>
            </a:r>
            <a:r>
              <a:rPr 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的第一个邻接点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6881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44624"/>
            <a:ext cx="8215370" cy="42415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 algn="l"/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while (p!=NULL)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{  w=p-&gt;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adjvex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//w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为顶点</a:t>
            </a:r>
            <a:r>
              <a:rPr 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的邻接点</a:t>
            </a: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if (w==v &amp;&amp; d&gt;0)		</a:t>
            </a:r>
            <a:r>
              <a:rPr 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找到一个回路，输出之</a:t>
            </a: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{  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  ");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for (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=0;i&lt;=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d;i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("%d ",path[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]);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("%d \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n",v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if (visited[w]==0)	</a:t>
            </a:r>
            <a:r>
              <a:rPr 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未访问</a:t>
            </a:r>
            <a:r>
              <a:rPr 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则递归访问之</a:t>
            </a: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</a:t>
            </a:r>
            <a:r>
              <a:rPr lang="en-US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DFSPath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(G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d);</a:t>
            </a:r>
            <a:endParaRPr lang="zh-CN" altLang="en-US" sz="1800" dirty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p=p-&gt;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nextarc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</a:t>
            </a:r>
            <a:r>
              <a:rPr 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的下一个邻接点</a:t>
            </a: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}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visited[u]=0;		</a:t>
            </a:r>
            <a:r>
              <a:rPr 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恢复环境：使该顶点可重新使用</a:t>
            </a: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13</a:t>
            </a:fld>
            <a:endParaRPr lang="en-US" altLang="zh-CN" dirty="0"/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4BF3B0ED-A235-4F58-930B-583FB406C68D}"/>
              </a:ext>
            </a:extLst>
          </p:cNvPr>
          <p:cNvSpPr txBox="1"/>
          <p:nvPr/>
        </p:nvSpPr>
        <p:spPr>
          <a:xfrm>
            <a:off x="428596" y="4365104"/>
            <a:ext cx="8072494" cy="20255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0000" bIns="180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FindCyclePath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AdjGraph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G,int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k) </a:t>
            </a:r>
            <a:r>
              <a:rPr 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输出经过顶点</a:t>
            </a:r>
            <a:r>
              <a:rPr 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的所有回路</a:t>
            </a: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path[MAXV];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DFSPath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(G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-1);</a:t>
            </a:r>
            <a:endParaRPr lang="zh-CN" altLang="en-US" sz="1800" dirty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BE2F2AF-2034-44E3-8BB6-26EB21144DAD}"/>
              </a:ext>
            </a:extLst>
          </p:cNvPr>
          <p:cNvGrpSpPr/>
          <p:nvPr/>
        </p:nvGrpSpPr>
        <p:grpSpPr>
          <a:xfrm>
            <a:off x="1357290" y="5793865"/>
            <a:ext cx="2286016" cy="1143008"/>
            <a:chOff x="1357290" y="2214555"/>
            <a:chExt cx="2286016" cy="1143008"/>
          </a:xfrm>
        </p:grpSpPr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5A58102F-05FF-4856-A308-B4138D227FE3}"/>
                </a:ext>
              </a:extLst>
            </p:cNvPr>
            <p:cNvSpPr txBox="1"/>
            <p:nvPr/>
          </p:nvSpPr>
          <p:spPr>
            <a:xfrm>
              <a:off x="1357290" y="2957453"/>
              <a:ext cx="22860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起点和终点都是</a:t>
              </a:r>
              <a:r>
                <a:rPr lang="en-US" altLang="zh-CN" sz="20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k</a:t>
              </a:r>
              <a:endPara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506CCD51-8987-400D-907C-E8E55BBFF113}"/>
                </a:ext>
              </a:extLst>
            </p:cNvPr>
            <p:cNvCxnSpPr/>
            <p:nvPr/>
          </p:nvCxnSpPr>
          <p:spPr>
            <a:xfrm rot="5400000" flipH="1" flipV="1">
              <a:off x="1785918" y="2428869"/>
              <a:ext cx="785818" cy="35719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D587C21D-159E-4E36-9C1A-ADF6C9CDF52B}"/>
                </a:ext>
              </a:extLst>
            </p:cNvPr>
            <p:cNvCxnSpPr/>
            <p:nvPr/>
          </p:nvCxnSpPr>
          <p:spPr>
            <a:xfrm rot="16200000" flipV="1">
              <a:off x="2393141" y="2536026"/>
              <a:ext cx="785818" cy="142876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4074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14612" y="3500438"/>
            <a:ext cx="3929090" cy="16312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</a:t>
            </a:r>
            <a:r>
              <a:rPr 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中经过顶点</a:t>
            </a:r>
            <a:r>
              <a:rPr 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的所有回路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0 1 2 3 4 0 </a:t>
            </a:r>
            <a:endParaRPr lang="zh-CN" altLang="en-US" sz="200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0 1 2 4 0 </a:t>
            </a:r>
            <a:endParaRPr lang="zh-CN" altLang="en-US" sz="200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0 2 3 4 0 </a:t>
            </a:r>
            <a:endParaRPr lang="zh-CN" altLang="en-US" sz="200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0 2 4 0 </a:t>
            </a:r>
            <a:endParaRPr lang="zh-CN" altLang="en-US" sz="200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214546" y="642918"/>
            <a:ext cx="2468264" cy="2357454"/>
            <a:chOff x="2714612" y="2357430"/>
            <a:chExt cx="2468264" cy="2357454"/>
          </a:xfrm>
        </p:grpSpPr>
        <p:sp>
          <p:nvSpPr>
            <p:cNvPr id="5" name="椭圆 4"/>
            <p:cNvSpPr/>
            <p:nvPr/>
          </p:nvSpPr>
          <p:spPr>
            <a:xfrm>
              <a:off x="3786182" y="2357430"/>
              <a:ext cx="468000" cy="468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4286248" y="4246884"/>
              <a:ext cx="468000" cy="468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286116" y="4246884"/>
              <a:ext cx="468000" cy="468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714876" y="3214686"/>
              <a:ext cx="468000" cy="468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714612" y="3214686"/>
              <a:ext cx="468000" cy="468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>
              <a:stCxn id="5" idx="2"/>
              <a:endCxn id="9" idx="7"/>
            </p:cNvCxnSpPr>
            <p:nvPr/>
          </p:nvCxnSpPr>
          <p:spPr>
            <a:xfrm rot="10800000" flipV="1">
              <a:off x="3114076" y="2591429"/>
              <a:ext cx="672107" cy="691793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9" idx="4"/>
              <a:endCxn id="7" idx="1"/>
            </p:cNvCxnSpPr>
            <p:nvPr/>
          </p:nvCxnSpPr>
          <p:spPr>
            <a:xfrm rot="16200000" flipH="1">
              <a:off x="2835265" y="3796032"/>
              <a:ext cx="632735" cy="406041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7" idx="6"/>
              <a:endCxn id="6" idx="2"/>
            </p:cNvCxnSpPr>
            <p:nvPr/>
          </p:nvCxnSpPr>
          <p:spPr>
            <a:xfrm>
              <a:off x="3754116" y="4480884"/>
              <a:ext cx="532132" cy="1588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6" idx="7"/>
              <a:endCxn id="8" idx="4"/>
            </p:cNvCxnSpPr>
            <p:nvPr/>
          </p:nvCxnSpPr>
          <p:spPr>
            <a:xfrm rot="5400000" flipH="1" flipV="1">
              <a:off x="4500926" y="3867472"/>
              <a:ext cx="632735" cy="263165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8" idx="0"/>
              <a:endCxn id="5" idx="6"/>
            </p:cNvCxnSpPr>
            <p:nvPr/>
          </p:nvCxnSpPr>
          <p:spPr>
            <a:xfrm rot="16200000" flipV="1">
              <a:off x="4289901" y="2555711"/>
              <a:ext cx="623256" cy="694694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5" idx="4"/>
              <a:endCxn id="7" idx="0"/>
            </p:cNvCxnSpPr>
            <p:nvPr/>
          </p:nvCxnSpPr>
          <p:spPr>
            <a:xfrm rot="5400000">
              <a:off x="3059422" y="3286124"/>
              <a:ext cx="1421454" cy="500066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7" idx="7"/>
              <a:endCxn id="8" idx="2"/>
            </p:cNvCxnSpPr>
            <p:nvPr/>
          </p:nvCxnSpPr>
          <p:spPr>
            <a:xfrm rot="5400000" flipH="1" flipV="1">
              <a:off x="3766860" y="3367406"/>
              <a:ext cx="866735" cy="1029297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左弧形箭头 16"/>
          <p:cNvSpPr/>
          <p:nvPr/>
        </p:nvSpPr>
        <p:spPr>
          <a:xfrm>
            <a:off x="2143108" y="2571744"/>
            <a:ext cx="428628" cy="1000132"/>
          </a:xfrm>
          <a:prstGeom prst="curved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8596" y="571480"/>
            <a:ext cx="18573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执行结果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9571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00034" y="1000108"/>
            <a:ext cx="8281987" cy="141269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200" dirty="0">
                <a:solidFill>
                  <a:srgbClr val="FF33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  </a:t>
            </a:r>
            <a:r>
              <a:rPr lang="en-US" altLang="zh-CN" sz="2200" dirty="0">
                <a:solidFill>
                  <a:srgbClr val="FF33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【</a:t>
            </a:r>
            <a:r>
              <a:rPr lang="zh-CN" altLang="en-US" sz="2200" dirty="0">
                <a:solidFill>
                  <a:srgbClr val="FF33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例</a:t>
            </a:r>
            <a:r>
              <a:rPr lang="en-US" altLang="zh-CN" sz="2200" dirty="0">
                <a:solidFill>
                  <a:srgbClr val="FF33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8-9】</a:t>
            </a:r>
            <a:r>
              <a:rPr lang="zh-CN" altLang="en-US" sz="22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假设图</a:t>
            </a:r>
            <a:r>
              <a:rPr lang="en-US" altLang="zh-CN" sz="22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2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采用邻接表存储，设计一个算法，求不带权无向连通图</a:t>
            </a:r>
            <a:r>
              <a:rPr lang="en-US" altLang="zh-CN" sz="22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2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中从顶点</a:t>
            </a:r>
            <a:r>
              <a:rPr lang="en-US" altLang="zh-CN" sz="22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en-US" sz="22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22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en-US" sz="22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的一条</a:t>
            </a:r>
            <a:r>
              <a:rPr lang="zh-CN" altLang="en-US" sz="2200" dirty="0">
                <a:solidFill>
                  <a:srgbClr val="A5002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最短路径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（路径上经过的顶点数最少）</a:t>
            </a:r>
            <a:r>
              <a:rPr lang="zh-CN" altLang="en-US" sz="22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15</a:t>
            </a:fld>
            <a:endParaRPr lang="en-US" altLang="zh-CN" dirty="0"/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357159" y="357166"/>
            <a:ext cx="4857783" cy="461665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Consolas" pitchFamily="49" charset="0"/>
                <a:ea typeface="黑体" pitchFamily="49" charset="-122"/>
                <a:cs typeface="Consolas" pitchFamily="49" charset="0"/>
                <a:sym typeface="Wingdings" pitchFamily="2" charset="2"/>
              </a:rPr>
              <a:t> 2. </a:t>
            </a:r>
            <a:r>
              <a:rPr lang="zh-CN" altLang="en-US">
                <a:solidFill>
                  <a:schemeClr val="bg1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基于广度</a:t>
            </a:r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优先遍历算法的应用</a:t>
            </a:r>
          </a:p>
        </p:txBody>
      </p:sp>
    </p:spTree>
    <p:extLst>
      <p:ext uri="{BB962C8B-B14F-4D97-AF65-F5344CB8AC3E}">
        <p14:creationId xmlns:p14="http://schemas.microsoft.com/office/powerpoint/2010/main" val="3794418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579466" y="285728"/>
            <a:ext cx="4492600" cy="1200329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eaLnBrk="1" hangingPunct="1"/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 eaLnBrk="1" hangingPunct="1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顶点编号</a:t>
            </a:r>
          </a:p>
          <a:p>
            <a:pPr algn="l" eaLnBrk="1" hangingPunct="1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parent;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前一个顶点的位置</a:t>
            </a:r>
          </a:p>
          <a:p>
            <a:pPr algn="l" eaLnBrk="1" hangingPunct="1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QUERE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539751" y="1870053"/>
            <a:ext cx="6961208" cy="3964501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216000" bIns="180000">
            <a:spAutoFit/>
          </a:bodyPr>
          <a:lstStyle/>
          <a:p>
            <a:pPr algn="l" eaLnBrk="1" hangingPunct="1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ShortPath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AdjGraph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G,int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u,int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v)</a:t>
            </a:r>
          </a:p>
          <a:p>
            <a:pPr algn="l" eaLnBrk="1" hangingPunct="1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//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输出从顶点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到顶点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的最短逆路径</a:t>
            </a:r>
          </a:p>
          <a:p>
            <a:pPr algn="l" eaLnBrk="1" hangingPunct="1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ArcNode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*p;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w,i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 eaLnBrk="1" hangingPunct="1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QUERE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[MAXV];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定义非循环队列</a:t>
            </a:r>
          </a:p>
          <a:p>
            <a:pPr algn="l" eaLnBrk="1" hangingPunct="1"/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front=-1,rear=-1;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队列的头、尾指针</a:t>
            </a:r>
          </a:p>
          <a:p>
            <a:pPr algn="l" eaLnBrk="1" hangingPunct="1"/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visited[MAXV];</a:t>
            </a:r>
          </a:p>
          <a:p>
            <a:pPr algn="l" eaLnBrk="1" hangingPunct="1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=0;i&lt;G-&gt;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访问标记置初值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  <a:p>
            <a:pPr algn="l" eaLnBrk="1" hangingPunct="1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	visited[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]=0;</a:t>
            </a:r>
          </a:p>
          <a:p>
            <a:pPr algn="l" eaLnBrk="1" hangingPunct="1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rear++;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</a:t>
            </a:r>
          </a:p>
          <a:p>
            <a:pPr algn="l" eaLnBrk="1" hangingPunct="1"/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[rear].data=u;</a:t>
            </a:r>
          </a:p>
          <a:p>
            <a:pPr algn="l" eaLnBrk="1" hangingPunct="1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[rear].parent=-1;</a:t>
            </a:r>
          </a:p>
          <a:p>
            <a:pPr algn="l" eaLnBrk="1" hangingPunct="1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visited[u]=1;</a:t>
            </a:r>
          </a:p>
          <a:p>
            <a:pPr algn="l" eaLnBrk="1" hangingPunct="1"/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43570" y="714356"/>
            <a:ext cx="2214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非循环队列类型</a:t>
            </a:r>
            <a:endParaRPr lang="zh-CN" altLang="en-US" sz="2000" dirty="0"/>
          </a:p>
        </p:txBody>
      </p:sp>
      <p:sp>
        <p:nvSpPr>
          <p:cNvPr id="5" name="右大括号 4"/>
          <p:cNvSpPr/>
          <p:nvPr/>
        </p:nvSpPr>
        <p:spPr>
          <a:xfrm>
            <a:off x="5429256" y="357166"/>
            <a:ext cx="285752" cy="1214446"/>
          </a:xfrm>
          <a:prstGeom prst="rightBrace">
            <a:avLst/>
          </a:prstGeom>
          <a:ln w="28575">
            <a:solidFill>
              <a:srgbClr val="CC00CC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16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204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287368" y="184169"/>
            <a:ext cx="8642350" cy="640175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 eaLnBrk="1" hangingPunct="1">
              <a:lnSpc>
                <a:spcPts val="2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(front!=rear)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队不空循环</a:t>
            </a:r>
          </a:p>
          <a:p>
            <a:pPr algn="l" eaLnBrk="1" hangingPunct="1">
              <a:lnSpc>
                <a:spcPts val="2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front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	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出队顶点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</a:p>
          <a:p>
            <a:pPr algn="l" eaLnBrk="1" hangingPunct="1">
              <a:lnSpc>
                <a:spcPts val="2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w=qu[front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].data;</a:t>
            </a:r>
          </a:p>
          <a:p>
            <a:pPr algn="l" eaLnBrk="1" hangingPunct="1">
              <a:lnSpc>
                <a:spcPts val="2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w==v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 eaLnBrk="1" hangingPunct="1">
              <a:lnSpc>
                <a:spcPts val="2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i=front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 eaLnBrk="1" hangingPunct="1">
              <a:lnSpc>
                <a:spcPts val="2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].parent!=-1)</a:t>
            </a:r>
          </a:p>
          <a:p>
            <a:pPr algn="l" eaLnBrk="1" hangingPunct="1">
              <a:lnSpc>
                <a:spcPts val="2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{  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2d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",qu[i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].data);</a:t>
            </a:r>
          </a:p>
          <a:p>
            <a:pPr algn="l" eaLnBrk="1" hangingPunct="1">
              <a:lnSpc>
                <a:spcPts val="2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i=qu[i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].parent;</a:t>
            </a:r>
          </a:p>
          <a:p>
            <a:pPr algn="l" eaLnBrk="1" hangingPunct="1">
              <a:lnSpc>
                <a:spcPts val="2000"/>
              </a:lnSpc>
            </a:pP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}</a:t>
            </a:r>
            <a:endParaRPr lang="nb-NO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 eaLnBrk="1" hangingPunct="1">
              <a:lnSpc>
                <a:spcPts val="2000"/>
              </a:lnSpc>
            </a:pP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printf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2d\n",qu[i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].data);</a:t>
            </a:r>
          </a:p>
          <a:p>
            <a:pPr algn="l" eaLnBrk="1" hangingPunct="1">
              <a:lnSpc>
                <a:spcPts val="2000"/>
              </a:lnSpc>
            </a:pP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break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</a:p>
          <a:p>
            <a:pPr algn="l" eaLnBrk="1" hangingPunct="1">
              <a:lnSpc>
                <a:spcPts val="2000"/>
              </a:lnSpc>
            </a:pP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lang="nb-NO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 eaLnBrk="1" hangingPunct="1">
              <a:lnSpc>
                <a:spcPts val="2000"/>
              </a:lnSpc>
              <a:spcBef>
                <a:spcPts val="1200"/>
              </a:spcBef>
            </a:pP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p=G-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&gt;adjlist[w].firstarc; 	</a:t>
            </a:r>
            <a:r>
              <a:rPr lang="nb-NO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nb-NO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</a:t>
            </a:r>
            <a:r>
              <a:rPr lang="nb-NO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nb-NO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的第一个邻接点</a:t>
            </a:r>
          </a:p>
          <a:p>
            <a:pPr algn="l" eaLnBrk="1" hangingPunct="1">
              <a:lnSpc>
                <a:spcPts val="2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(p!=NULL)</a:t>
            </a:r>
          </a:p>
          <a:p>
            <a:pPr algn="l" eaLnBrk="1" hangingPunct="1">
              <a:lnSpc>
                <a:spcPts val="2000"/>
              </a:lnSpc>
            </a:pP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{  if 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(visited[p-&gt;adjvex]==0)</a:t>
            </a:r>
          </a:p>
          <a:p>
            <a:pPr algn="l" eaLnBrk="1" hangingPunct="1">
              <a:lnSpc>
                <a:spcPts val="2000"/>
              </a:lnSpc>
            </a:pP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{  visited[p-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&gt;adjvex]=1;</a:t>
            </a:r>
          </a:p>
          <a:p>
            <a:pPr algn="l" eaLnBrk="1" hangingPunct="1">
              <a:lnSpc>
                <a:spcPts val="2000"/>
              </a:lnSpc>
            </a:pP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rear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		 	</a:t>
            </a:r>
            <a:r>
              <a:rPr lang="nb-NO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nb-NO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nb-NO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nb-NO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的未访问过的邻接点进队</a:t>
            </a:r>
          </a:p>
          <a:p>
            <a:pPr algn="l" eaLnBrk="1" hangingPunct="1">
              <a:lnSpc>
                <a:spcPts val="2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qu[rear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].data=p-&gt;adjvex;</a:t>
            </a:r>
          </a:p>
          <a:p>
            <a:pPr algn="l" eaLnBrk="1" hangingPunct="1">
              <a:lnSpc>
                <a:spcPts val="2000"/>
              </a:lnSpc>
            </a:pP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qu[rear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].parent=front;</a:t>
            </a:r>
          </a:p>
          <a:p>
            <a:pPr algn="l" eaLnBrk="1" hangingPunct="1">
              <a:lnSpc>
                <a:spcPts val="2000"/>
              </a:lnSpc>
            </a:pP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}</a:t>
            </a:r>
            <a:endParaRPr lang="pt-BR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 eaLnBrk="1" hangingPunct="1">
              <a:lnSpc>
                <a:spcPts val="2000"/>
              </a:lnSpc>
            </a:pP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p=p-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&gt;nextarc;	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pt-BR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pt-BR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</a:t>
            </a:r>
            <a:r>
              <a:rPr lang="pt-BR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pt-BR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的下一个邻接点</a:t>
            </a:r>
          </a:p>
          <a:p>
            <a:pPr algn="l" eaLnBrk="1" hangingPunct="1">
              <a:lnSpc>
                <a:spcPts val="2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pt-BR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 eaLnBrk="1" hangingPunct="1">
              <a:lnSpc>
                <a:spcPts val="2000"/>
              </a:lnSpc>
            </a:pP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pt-BR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 eaLnBrk="1" hangingPunct="1">
              <a:lnSpc>
                <a:spcPts val="2000"/>
              </a:lnSpc>
            </a:pP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136657" y="1285860"/>
            <a:ext cx="6783422" cy="1785950"/>
            <a:chOff x="1100114" y="1454135"/>
            <a:chExt cx="6783422" cy="1785950"/>
          </a:xfrm>
        </p:grpSpPr>
        <p:sp>
          <p:nvSpPr>
            <p:cNvPr id="53252" name="Rectangle 3"/>
            <p:cNvSpPr>
              <a:spLocks noChangeArrowheads="1"/>
            </p:cNvSpPr>
            <p:nvPr/>
          </p:nvSpPr>
          <p:spPr bwMode="auto">
            <a:xfrm>
              <a:off x="1100114" y="1454135"/>
              <a:ext cx="4614894" cy="1785950"/>
            </a:xfrm>
            <a:prstGeom prst="rect">
              <a:avLst/>
            </a:prstGeom>
            <a:solidFill>
              <a:schemeClr val="folHlink">
                <a:alpha val="0"/>
              </a:schemeClr>
            </a:solidFill>
            <a:ln w="57150" algn="ctr">
              <a:solidFill>
                <a:srgbClr val="FF00FF"/>
              </a:solidFill>
              <a:prstDash val="sysDot"/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zh-CN" altLang="en-US"/>
            </a:p>
          </p:txBody>
        </p:sp>
        <p:sp>
          <p:nvSpPr>
            <p:cNvPr id="268292" name="Text Box 4"/>
            <p:cNvSpPr txBox="1">
              <a:spLocks noChangeArrowheads="1"/>
            </p:cNvSpPr>
            <p:nvPr/>
          </p:nvSpPr>
          <p:spPr bwMode="auto">
            <a:xfrm>
              <a:off x="6156336" y="2000240"/>
              <a:ext cx="1727200" cy="40010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lIns="91435" tIns="45718" rIns="91435" bIns="4571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0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输出逆路径</a:t>
              </a:r>
              <a:endParaRPr lang="zh-CN" altLang="en-US" sz="200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254" name="Line 5"/>
            <p:cNvSpPr>
              <a:spLocks noChangeShapeType="1"/>
            </p:cNvSpPr>
            <p:nvPr/>
          </p:nvSpPr>
          <p:spPr bwMode="auto">
            <a:xfrm flipH="1">
              <a:off x="5715008" y="2239954"/>
              <a:ext cx="57626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lIns="91435" tIns="45718" rIns="91435" bIns="45718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17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582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4"/>
          <p:cNvSpPr txBox="1">
            <a:spLocks noChangeArrowheads="1"/>
          </p:cNvSpPr>
          <p:nvPr/>
        </p:nvSpPr>
        <p:spPr bwMode="auto">
          <a:xfrm>
            <a:off x="539552" y="836712"/>
            <a:ext cx="7961340" cy="1518364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</a:t>
            </a:r>
          </a:p>
          <a:p>
            <a:pPr algn="l">
              <a:lnSpc>
                <a:spcPts val="3400"/>
              </a:lnSpc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如果一个图是</a:t>
            </a:r>
            <a:r>
              <a:rPr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带权图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，能够采用上例广度优先遍历方法求顶点</a:t>
            </a:r>
            <a:r>
              <a:rPr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的最短路径吗？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73532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285720" y="1857364"/>
            <a:ext cx="8610600" cy="866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一个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连通图的生成树是一个极小连通子图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，它含有图中全部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个顶点和构成一棵树的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 dirty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1)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条边。　　</a:t>
            </a:r>
          </a:p>
        </p:txBody>
      </p:sp>
      <p:sp>
        <p:nvSpPr>
          <p:cNvPr id="41987" name="Text Box 3" descr="再生纸"/>
          <p:cNvSpPr txBox="1">
            <a:spLocks noChangeArrowheads="1"/>
          </p:cNvSpPr>
          <p:nvPr/>
        </p:nvSpPr>
        <p:spPr bwMode="auto">
          <a:xfrm>
            <a:off x="357158" y="1071546"/>
            <a:ext cx="4000528" cy="584775"/>
          </a:xfrm>
          <a:prstGeom prst="rect">
            <a:avLst/>
          </a:prstGeom>
          <a:ln>
            <a:noFill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8.4.1  </a:t>
            </a:r>
            <a:r>
              <a:rPr kumimoji="1" lang="zh-CN" altLang="en-US" sz="3200" dirty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生成树的概念</a:t>
            </a:r>
            <a:endParaRPr lang="zh-CN" altLang="en-US" sz="3200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4" name="Text Box 12" descr="信纸"/>
          <p:cNvSpPr txBox="1">
            <a:spLocks noChangeArrowheads="1"/>
          </p:cNvSpPr>
          <p:nvPr/>
        </p:nvSpPr>
        <p:spPr bwMode="auto">
          <a:xfrm>
            <a:off x="1857356" y="277795"/>
            <a:ext cx="5257800" cy="579437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8.4</a:t>
            </a:r>
            <a:r>
              <a:rPr kumimoji="1" lang="zh-CN" altLang="en-US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生成树和最小生成树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8596" y="5214950"/>
            <a:ext cx="8501122" cy="46166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命题：</a:t>
            </a:r>
            <a:r>
              <a:rPr kumimoji="1"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如果在一棵生成树上添加一</a:t>
            </a:r>
            <a:r>
              <a:rPr kumimoji="1"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条边，必定</a:t>
            </a:r>
            <a:r>
              <a:rPr kumimoji="1"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构成一个环。</a:t>
            </a:r>
            <a:endParaRPr lang="zh-CN" altLang="en-US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142976" y="2897212"/>
            <a:ext cx="2376488" cy="2016125"/>
            <a:chOff x="1142976" y="2555883"/>
            <a:chExt cx="2376488" cy="2016125"/>
          </a:xfrm>
        </p:grpSpPr>
        <p:sp>
          <p:nvSpPr>
            <p:cNvPr id="9" name="Oval 31"/>
            <p:cNvSpPr>
              <a:spLocks noChangeArrowheads="1"/>
            </p:cNvSpPr>
            <p:nvPr/>
          </p:nvSpPr>
          <p:spPr bwMode="auto">
            <a:xfrm>
              <a:off x="1719239" y="255588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0" name="Oval 32"/>
            <p:cNvSpPr>
              <a:spLocks noChangeArrowheads="1"/>
            </p:cNvSpPr>
            <p:nvPr/>
          </p:nvSpPr>
          <p:spPr bwMode="auto">
            <a:xfrm>
              <a:off x="2282811" y="3384567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1" name="Oval 33"/>
            <p:cNvSpPr>
              <a:spLocks noChangeArrowheads="1"/>
            </p:cNvSpPr>
            <p:nvPr/>
          </p:nvSpPr>
          <p:spPr bwMode="auto">
            <a:xfrm>
              <a:off x="1142976" y="3421071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2" name="Oval 34"/>
            <p:cNvSpPr>
              <a:spLocks noChangeArrowheads="1"/>
            </p:cNvSpPr>
            <p:nvPr/>
          </p:nvSpPr>
          <p:spPr bwMode="auto">
            <a:xfrm>
              <a:off x="1792264" y="4140208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3" name="Oval 35"/>
            <p:cNvSpPr>
              <a:spLocks noChangeArrowheads="1"/>
            </p:cNvSpPr>
            <p:nvPr/>
          </p:nvSpPr>
          <p:spPr bwMode="auto">
            <a:xfrm>
              <a:off x="2727301" y="4137047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5" name="Oval 37"/>
            <p:cNvSpPr>
              <a:spLocks noChangeArrowheads="1"/>
            </p:cNvSpPr>
            <p:nvPr/>
          </p:nvSpPr>
          <p:spPr bwMode="auto">
            <a:xfrm>
              <a:off x="3159101" y="3348046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1379452" y="2913073"/>
              <a:ext cx="395288" cy="528638"/>
            </a:xfrm>
            <a:custGeom>
              <a:avLst/>
              <a:gdLst/>
              <a:ahLst/>
              <a:cxnLst>
                <a:cxn ang="0">
                  <a:pos x="249" y="0"/>
                </a:cxn>
                <a:cxn ang="0">
                  <a:pos x="0" y="333"/>
                </a:cxn>
              </a:cxnLst>
              <a:rect l="0" t="0" r="r" b="b"/>
              <a:pathLst>
                <a:path w="249" h="333">
                  <a:moveTo>
                    <a:pt x="249" y="0"/>
                  </a:moveTo>
                  <a:lnTo>
                    <a:pt x="0" y="333"/>
                  </a:ln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9" name="直接连接符 18"/>
            <p:cNvCxnSpPr>
              <a:stCxn id="11" idx="5"/>
              <a:endCxn id="12" idx="1"/>
            </p:cNvCxnSpPr>
            <p:nvPr/>
          </p:nvCxnSpPr>
          <p:spPr>
            <a:xfrm rot="16200000" flipH="1">
              <a:off x="1440897" y="3799302"/>
              <a:ext cx="413809" cy="394473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9" idx="5"/>
              <a:endCxn id="10" idx="1"/>
            </p:cNvCxnSpPr>
            <p:nvPr/>
          </p:nvCxnSpPr>
          <p:spPr>
            <a:xfrm rot="16200000" flipH="1">
              <a:off x="1919528" y="3031746"/>
              <a:ext cx="523356" cy="308757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1" idx="6"/>
              <a:endCxn id="10" idx="2"/>
            </p:cNvCxnSpPr>
            <p:nvPr/>
          </p:nvCxnSpPr>
          <p:spPr>
            <a:xfrm flipV="1">
              <a:off x="1503339" y="3600467"/>
              <a:ext cx="779472" cy="3650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0" idx="6"/>
              <a:endCxn id="15" idx="2"/>
            </p:cNvCxnSpPr>
            <p:nvPr/>
          </p:nvCxnSpPr>
          <p:spPr>
            <a:xfrm flipV="1">
              <a:off x="2643174" y="3563946"/>
              <a:ext cx="515927" cy="3652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10" idx="5"/>
              <a:endCxn id="13" idx="1"/>
            </p:cNvCxnSpPr>
            <p:nvPr/>
          </p:nvCxnSpPr>
          <p:spPr>
            <a:xfrm rot="16200000" flipH="1">
              <a:off x="2461661" y="3881869"/>
              <a:ext cx="447152" cy="18967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12" idx="6"/>
              <a:endCxn id="13" idx="2"/>
            </p:cNvCxnSpPr>
            <p:nvPr/>
          </p:nvCxnSpPr>
          <p:spPr>
            <a:xfrm flipV="1">
              <a:off x="2152627" y="4352947"/>
              <a:ext cx="574674" cy="316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9" idx="6"/>
              <a:endCxn id="15" idx="1"/>
            </p:cNvCxnSpPr>
            <p:nvPr/>
          </p:nvCxnSpPr>
          <p:spPr>
            <a:xfrm>
              <a:off x="2079602" y="2771783"/>
              <a:ext cx="1132273" cy="63949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/>
          <p:cNvGrpSpPr/>
          <p:nvPr/>
        </p:nvGrpSpPr>
        <p:grpSpPr>
          <a:xfrm>
            <a:off x="5410222" y="2913073"/>
            <a:ext cx="2376488" cy="2016125"/>
            <a:chOff x="5410222" y="2571744"/>
            <a:chExt cx="2376488" cy="2016125"/>
          </a:xfrm>
        </p:grpSpPr>
        <p:sp>
          <p:nvSpPr>
            <p:cNvPr id="34" name="Oval 31"/>
            <p:cNvSpPr>
              <a:spLocks noChangeArrowheads="1"/>
            </p:cNvSpPr>
            <p:nvPr/>
          </p:nvSpPr>
          <p:spPr bwMode="auto">
            <a:xfrm>
              <a:off x="5986485" y="2571744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35" name="Oval 32"/>
            <p:cNvSpPr>
              <a:spLocks noChangeArrowheads="1"/>
            </p:cNvSpPr>
            <p:nvPr/>
          </p:nvSpPr>
          <p:spPr bwMode="auto">
            <a:xfrm>
              <a:off x="6550057" y="3400428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36" name="Oval 33"/>
            <p:cNvSpPr>
              <a:spLocks noChangeArrowheads="1"/>
            </p:cNvSpPr>
            <p:nvPr/>
          </p:nvSpPr>
          <p:spPr bwMode="auto">
            <a:xfrm>
              <a:off x="5410222" y="3436932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37" name="Oval 34"/>
            <p:cNvSpPr>
              <a:spLocks noChangeArrowheads="1"/>
            </p:cNvSpPr>
            <p:nvPr/>
          </p:nvSpPr>
          <p:spPr bwMode="auto">
            <a:xfrm>
              <a:off x="6059510" y="4156069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38" name="Oval 35"/>
            <p:cNvSpPr>
              <a:spLocks noChangeArrowheads="1"/>
            </p:cNvSpPr>
            <p:nvPr/>
          </p:nvSpPr>
          <p:spPr bwMode="auto">
            <a:xfrm>
              <a:off x="6994547" y="4152908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auto">
            <a:xfrm>
              <a:off x="7426347" y="3363907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40" name="Freeform 13"/>
            <p:cNvSpPr>
              <a:spLocks/>
            </p:cNvSpPr>
            <p:nvPr/>
          </p:nvSpPr>
          <p:spPr bwMode="auto">
            <a:xfrm>
              <a:off x="5646698" y="2928934"/>
              <a:ext cx="395288" cy="528638"/>
            </a:xfrm>
            <a:custGeom>
              <a:avLst/>
              <a:gdLst/>
              <a:ahLst/>
              <a:cxnLst>
                <a:cxn ang="0">
                  <a:pos x="249" y="0"/>
                </a:cxn>
                <a:cxn ang="0">
                  <a:pos x="0" y="333"/>
                </a:cxn>
              </a:cxnLst>
              <a:rect l="0" t="0" r="r" b="b"/>
              <a:pathLst>
                <a:path w="249" h="333">
                  <a:moveTo>
                    <a:pt x="249" y="0"/>
                  </a:moveTo>
                  <a:lnTo>
                    <a:pt x="0" y="333"/>
                  </a:ln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1" name="直接连接符 40"/>
            <p:cNvCxnSpPr>
              <a:stCxn id="36" idx="5"/>
              <a:endCxn id="37" idx="1"/>
            </p:cNvCxnSpPr>
            <p:nvPr/>
          </p:nvCxnSpPr>
          <p:spPr>
            <a:xfrm rot="16200000" flipH="1">
              <a:off x="5708143" y="3815163"/>
              <a:ext cx="413809" cy="394473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35" idx="6"/>
              <a:endCxn id="39" idx="2"/>
            </p:cNvCxnSpPr>
            <p:nvPr/>
          </p:nvCxnSpPr>
          <p:spPr>
            <a:xfrm flipV="1">
              <a:off x="6910420" y="3579807"/>
              <a:ext cx="515927" cy="3652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35" idx="5"/>
              <a:endCxn id="38" idx="1"/>
            </p:cNvCxnSpPr>
            <p:nvPr/>
          </p:nvCxnSpPr>
          <p:spPr>
            <a:xfrm rot="16200000" flipH="1">
              <a:off x="6728907" y="3897730"/>
              <a:ext cx="447152" cy="18967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34" idx="6"/>
              <a:endCxn id="39" idx="1"/>
            </p:cNvCxnSpPr>
            <p:nvPr/>
          </p:nvCxnSpPr>
          <p:spPr>
            <a:xfrm>
              <a:off x="6346848" y="2787644"/>
              <a:ext cx="1132273" cy="63949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/>
          <p:cNvGrpSpPr/>
          <p:nvPr/>
        </p:nvGrpSpPr>
        <p:grpSpPr>
          <a:xfrm>
            <a:off x="3643306" y="3341701"/>
            <a:ext cx="1643074" cy="642942"/>
            <a:chOff x="3643306" y="3000372"/>
            <a:chExt cx="1643074" cy="642942"/>
          </a:xfrm>
        </p:grpSpPr>
        <p:sp>
          <p:nvSpPr>
            <p:cNvPr id="48" name="右箭头 47"/>
            <p:cNvSpPr/>
            <p:nvPr/>
          </p:nvSpPr>
          <p:spPr bwMode="auto">
            <a:xfrm>
              <a:off x="3786182" y="3429000"/>
              <a:ext cx="1428760" cy="214314"/>
            </a:xfrm>
            <a:prstGeom prst="rightArrow">
              <a:avLst/>
            </a:pr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643306" y="3000372"/>
              <a:ext cx="16430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一棵生成树</a:t>
              </a:r>
              <a:endParaRPr lang="zh-CN" altLang="en-US" sz="2000">
                <a:solidFill>
                  <a:srgbClr val="0000FF"/>
                </a:solidFill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19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60392" y="285728"/>
            <a:ext cx="8353425" cy="964367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l" eaLnBrk="1" hangingPunct="1">
              <a:lnSpc>
                <a:spcPts val="3400"/>
              </a:lnSpc>
              <a:spcBef>
                <a:spcPct val="50000"/>
              </a:spcBef>
            </a:pPr>
            <a:r>
              <a:rPr kumimoji="1" lang="en-US" altLang="zh-CN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kumimoji="1" lang="zh-CN" altLang="en-US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kumimoji="1" lang="en-US" altLang="zh-CN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8-4】</a:t>
            </a:r>
            <a:r>
              <a:rPr kumimoji="1" lang="en-US" altLang="zh-CN" sz="2200" dirty="0">
                <a:latin typeface="Consolas" pitchFamily="49" charset="0"/>
                <a:cs typeface="Consolas" pitchFamily="49" charset="0"/>
              </a:rPr>
              <a:t> </a:t>
            </a:r>
            <a:r>
              <a:rPr kumimoji="1" lang="zh-CN" altLang="en-US" sz="22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假设图</a:t>
            </a:r>
            <a:r>
              <a:rPr kumimoji="1" lang="en-US" altLang="zh-CN" sz="22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2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采用邻接表存储，设计一个算法，判断顶点</a:t>
            </a:r>
            <a:r>
              <a:rPr kumimoji="1" lang="en-US" altLang="zh-CN" sz="22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 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 </a:t>
            </a:r>
            <a:r>
              <a:rPr kumimoji="1" lang="en-US" altLang="zh-CN" sz="22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2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是否有简单路径。</a:t>
            </a:r>
            <a:endParaRPr lang="zh-CN" altLang="en-US" sz="22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8919" name="Text Box 3"/>
          <p:cNvSpPr txBox="1">
            <a:spLocks noChangeArrowheads="1"/>
          </p:cNvSpPr>
          <p:nvPr/>
        </p:nvSpPr>
        <p:spPr bwMode="auto">
          <a:xfrm>
            <a:off x="360392" y="1928802"/>
            <a:ext cx="8028032" cy="707886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 wrap="square">
            <a:spAutoFit/>
          </a:bodyPr>
          <a:lstStyle/>
          <a:p>
            <a:pPr marL="457200" indent="-457200" algn="l" eaLnBrk="1" hangingPunct="1"/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  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从顶点</a:t>
            </a:r>
            <a:r>
              <a:rPr kumimoji="1" lang="en-US" altLang="zh-CN" sz="20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开始进行深度优先遍历，当搜索到顶点</a:t>
            </a:r>
            <a:r>
              <a:rPr kumimoji="1" lang="en-US" altLang="zh-CN" sz="20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时表明从顶点</a:t>
            </a:r>
            <a:r>
              <a:rPr kumimoji="1" lang="en-US" altLang="zh-CN" sz="20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kumimoji="1" lang="en-US" altLang="zh-CN" sz="20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有路径，即：</a:t>
            </a:r>
          </a:p>
        </p:txBody>
      </p:sp>
      <p:sp>
        <p:nvSpPr>
          <p:cNvPr id="250895" name="Text Box 15"/>
          <p:cNvSpPr txBox="1">
            <a:spLocks noChangeArrowheads="1"/>
          </p:cNvSpPr>
          <p:nvPr/>
        </p:nvSpPr>
        <p:spPr bwMode="auto">
          <a:xfrm>
            <a:off x="431830" y="4643446"/>
            <a:ext cx="8280400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marL="457200" indent="-457200" algn="l"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   </a:t>
            </a: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形参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has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（调用时其初值置为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false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）表示顶点</a:t>
            </a:r>
            <a:r>
              <a:rPr lang="en-US" altLang="zh-CN" sz="2000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en-US" altLang="zh-CN" sz="20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</a:t>
            </a:r>
            <a:r>
              <a:rPr lang="en-US" altLang="zh-CN" sz="2000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v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是否有路径。</a:t>
            </a:r>
          </a:p>
        </p:txBody>
      </p:sp>
      <p:sp>
        <p:nvSpPr>
          <p:cNvPr id="18" name="椭圆 17"/>
          <p:cNvSpPr/>
          <p:nvPr/>
        </p:nvSpPr>
        <p:spPr bwMode="auto">
          <a:xfrm>
            <a:off x="2217780" y="3000372"/>
            <a:ext cx="571504" cy="500066"/>
          </a:xfrm>
          <a:prstGeom prst="ellipse">
            <a:avLst/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1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cs typeface="Consolas" pitchFamily="49" charset="0"/>
              </a:rPr>
              <a:t>u</a:t>
            </a:r>
            <a:endParaRPr kumimoji="0" lang="zh-CN" altLang="en-US" sz="1800" b="1" i="1" u="none" strike="noStrike" cap="none" normalizeH="0" baseline="0" dirty="0">
              <a:ln>
                <a:noFill/>
              </a:ln>
              <a:solidFill>
                <a:srgbClr val="0033CC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2825856" y="2989083"/>
            <a:ext cx="1117725" cy="500066"/>
            <a:chOff x="2825856" y="2846207"/>
            <a:chExt cx="1117725" cy="500066"/>
          </a:xfrm>
        </p:grpSpPr>
        <p:cxnSp>
          <p:nvCxnSpPr>
            <p:cNvPr id="20" name="直接箭头连接符 19"/>
            <p:cNvCxnSpPr/>
            <p:nvPr/>
          </p:nvCxnSpPr>
          <p:spPr bwMode="auto">
            <a:xfrm flipV="1">
              <a:off x="2825856" y="3097210"/>
              <a:ext cx="571504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1" name="椭圆 20"/>
            <p:cNvSpPr/>
            <p:nvPr/>
          </p:nvSpPr>
          <p:spPr bwMode="auto">
            <a:xfrm>
              <a:off x="3372077" y="2846207"/>
              <a:ext cx="571504" cy="500066"/>
            </a:xfrm>
            <a:prstGeom prst="ellipse">
              <a:avLst/>
            </a:prstGeom>
            <a:solidFill>
              <a:srgbClr val="FF99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txBody>
            <a:bodyPr vert="horz" wrap="squar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1" u="none" strike="noStrike" cap="none" normalizeH="0" baseline="0" dirty="0" err="1">
                  <a:ln>
                    <a:noFill/>
                  </a:ln>
                  <a:solidFill>
                    <a:srgbClr val="0033CC"/>
                  </a:solidFill>
                  <a:effectLst/>
                  <a:latin typeface="Consolas" pitchFamily="49" charset="0"/>
                  <a:cs typeface="Consolas" pitchFamily="49" charset="0"/>
                </a:rPr>
                <a:t>u</a:t>
              </a:r>
              <a:r>
                <a:rPr kumimoji="0" lang="en-US" altLang="zh-CN" sz="1800" b="1" u="none" strike="noStrike" cap="none" normalizeH="0" baseline="-25000" dirty="0" err="1">
                  <a:ln>
                    <a:noFill/>
                  </a:ln>
                  <a:solidFill>
                    <a:srgbClr val="0033CC"/>
                  </a:solidFill>
                  <a:effectLst/>
                  <a:latin typeface="Consolas" pitchFamily="49" charset="0"/>
                  <a:cs typeface="Consolas" pitchFamily="49" charset="0"/>
                </a:rPr>
                <a:t>1</a:t>
              </a:r>
              <a:endParaRPr kumimoji="0" lang="zh-CN" altLang="en-US" sz="1800" b="1" u="none" strike="noStrike" cap="none" normalizeH="0" baseline="-25000" dirty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组合 27"/>
          <p:cNvGrpSpPr/>
          <p:nvPr/>
        </p:nvGrpSpPr>
        <p:grpSpPr>
          <a:xfrm>
            <a:off x="3969863" y="3000372"/>
            <a:ext cx="1154297" cy="500066"/>
            <a:chOff x="3895191" y="3500438"/>
            <a:chExt cx="1154297" cy="500066"/>
          </a:xfrm>
        </p:grpSpPr>
        <p:cxnSp>
          <p:nvCxnSpPr>
            <p:cNvPr id="22" name="直接箭头连接符 21"/>
            <p:cNvCxnSpPr/>
            <p:nvPr/>
          </p:nvCxnSpPr>
          <p:spPr bwMode="auto">
            <a:xfrm flipV="1">
              <a:off x="3895191" y="3726041"/>
              <a:ext cx="571504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3" name="椭圆 22"/>
            <p:cNvSpPr/>
            <p:nvPr/>
          </p:nvSpPr>
          <p:spPr bwMode="auto">
            <a:xfrm>
              <a:off x="4477984" y="3500438"/>
              <a:ext cx="571504" cy="500066"/>
            </a:xfrm>
            <a:prstGeom prst="ellipse">
              <a:avLst/>
            </a:prstGeom>
            <a:solidFill>
              <a:srgbClr val="FF99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txBody>
            <a:bodyPr vert="horz" wrap="squar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1" u="none" strike="noStrike" cap="none" normalizeH="0" baseline="0" dirty="0" err="1">
                  <a:ln>
                    <a:noFill/>
                  </a:ln>
                  <a:solidFill>
                    <a:srgbClr val="0033CC"/>
                  </a:solidFill>
                  <a:effectLst/>
                  <a:latin typeface="Consolas" pitchFamily="49" charset="0"/>
                  <a:cs typeface="Consolas" pitchFamily="49" charset="0"/>
                </a:rPr>
                <a:t>u</a:t>
              </a:r>
              <a:r>
                <a:rPr lang="en-US" altLang="zh-CN" sz="1800" i="1" baseline="-25000" dirty="0" err="1">
                  <a:latin typeface="Consolas" pitchFamily="49" charset="0"/>
                  <a:cs typeface="Consolas" pitchFamily="49" charset="0"/>
                </a:rPr>
                <a:t>2</a:t>
              </a:r>
              <a:endParaRPr kumimoji="0" lang="zh-CN" altLang="en-US" sz="1800" b="1" u="none" strike="noStrike" cap="none" normalizeH="0" baseline="-25000" dirty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" name="组合 28"/>
          <p:cNvGrpSpPr/>
          <p:nvPr/>
        </p:nvGrpSpPr>
        <p:grpSpPr>
          <a:xfrm>
            <a:off x="5135449" y="2902652"/>
            <a:ext cx="1154298" cy="457200"/>
            <a:chOff x="5060777" y="3402718"/>
            <a:chExt cx="1154298" cy="457200"/>
          </a:xfrm>
        </p:grpSpPr>
        <p:sp>
          <p:nvSpPr>
            <p:cNvPr id="38929" name="Text Box 14"/>
            <p:cNvSpPr txBox="1">
              <a:spLocks noChangeArrowheads="1"/>
            </p:cNvSpPr>
            <p:nvPr/>
          </p:nvSpPr>
          <p:spPr bwMode="auto">
            <a:xfrm>
              <a:off x="5643570" y="3402718"/>
              <a:ext cx="571505" cy="45720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rgbClr val="3333FF"/>
                  </a:solidFill>
                  <a:cs typeface="Times New Roman" pitchFamily="18" charset="0"/>
                </a:rPr>
                <a:t>…</a:t>
              </a:r>
            </a:p>
          </p:txBody>
        </p:sp>
        <p:cxnSp>
          <p:nvCxnSpPr>
            <p:cNvPr id="24" name="直接箭头连接符 23"/>
            <p:cNvCxnSpPr/>
            <p:nvPr/>
          </p:nvCxnSpPr>
          <p:spPr bwMode="auto">
            <a:xfrm flipV="1">
              <a:off x="5060777" y="3726041"/>
              <a:ext cx="571504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" name="组合 29"/>
          <p:cNvGrpSpPr/>
          <p:nvPr/>
        </p:nvGrpSpPr>
        <p:grpSpPr>
          <a:xfrm>
            <a:off x="6349895" y="3000372"/>
            <a:ext cx="1154297" cy="500066"/>
            <a:chOff x="6275223" y="3500438"/>
            <a:chExt cx="1154297" cy="500066"/>
          </a:xfrm>
        </p:grpSpPr>
        <p:cxnSp>
          <p:nvCxnSpPr>
            <p:cNvPr id="25" name="直接箭头连接符 24"/>
            <p:cNvCxnSpPr/>
            <p:nvPr/>
          </p:nvCxnSpPr>
          <p:spPr bwMode="auto">
            <a:xfrm flipV="1">
              <a:off x="6275223" y="3726041"/>
              <a:ext cx="571504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椭圆 25"/>
            <p:cNvSpPr/>
            <p:nvPr/>
          </p:nvSpPr>
          <p:spPr bwMode="auto">
            <a:xfrm>
              <a:off x="6858016" y="3500438"/>
              <a:ext cx="571504" cy="500066"/>
            </a:xfrm>
            <a:prstGeom prst="ellipse">
              <a:avLst/>
            </a:prstGeom>
            <a:solidFill>
              <a:srgbClr val="FF99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txBody>
            <a:bodyPr vert="horz" wrap="squar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1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Consolas" pitchFamily="49" charset="0"/>
                  <a:cs typeface="Consolas" pitchFamily="49" charset="0"/>
                </a:rPr>
                <a:t>v</a:t>
              </a:r>
              <a:endParaRPr kumimoji="0" lang="zh-CN" altLang="en-US" sz="1800" b="1" u="none" strike="noStrike" cap="none" normalizeH="0" baseline="-25000" dirty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" name="组合 32"/>
          <p:cNvGrpSpPr/>
          <p:nvPr/>
        </p:nvGrpSpPr>
        <p:grpSpPr>
          <a:xfrm>
            <a:off x="2289218" y="3643314"/>
            <a:ext cx="5143536" cy="685862"/>
            <a:chOff x="2214546" y="4143380"/>
            <a:chExt cx="5143536" cy="685862"/>
          </a:xfrm>
        </p:grpSpPr>
        <p:sp>
          <p:nvSpPr>
            <p:cNvPr id="31" name="右箭头 30"/>
            <p:cNvSpPr/>
            <p:nvPr/>
          </p:nvSpPr>
          <p:spPr bwMode="auto">
            <a:xfrm>
              <a:off x="2214546" y="4143380"/>
              <a:ext cx="5143536" cy="214314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500430" y="4429132"/>
              <a:ext cx="25003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00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深度优先遍历过程</a:t>
              </a:r>
              <a:endParaRPr lang="zh-CN" altLang="en-US" sz="2000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500034" y="1357298"/>
            <a:ext cx="157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求解思路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562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9" grpId="0"/>
      <p:bldP spid="250895" grpId="0"/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571472" y="857232"/>
            <a:ext cx="7786742" cy="495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由深度优先遍历得到的生成树称为</a:t>
            </a:r>
            <a:r>
              <a:rPr kumimoji="1" lang="zh-CN" altLang="en-US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深度优先生成树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sz="20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0034" y="285728"/>
            <a:ext cx="69294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可以通过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遍历方法产生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生成树：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Oval 31"/>
          <p:cNvSpPr>
            <a:spLocks noChangeArrowheads="1"/>
          </p:cNvSpPr>
          <p:nvPr/>
        </p:nvSpPr>
        <p:spPr bwMode="auto">
          <a:xfrm>
            <a:off x="1147735" y="178592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8" name="Oval 32"/>
          <p:cNvSpPr>
            <a:spLocks noChangeArrowheads="1"/>
          </p:cNvSpPr>
          <p:nvPr/>
        </p:nvSpPr>
        <p:spPr bwMode="auto">
          <a:xfrm>
            <a:off x="1711307" y="2614610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9" name="Oval 33"/>
          <p:cNvSpPr>
            <a:spLocks noChangeArrowheads="1"/>
          </p:cNvSpPr>
          <p:nvPr/>
        </p:nvSpPr>
        <p:spPr bwMode="auto">
          <a:xfrm>
            <a:off x="571472" y="2651114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Oval 34"/>
          <p:cNvSpPr>
            <a:spLocks noChangeArrowheads="1"/>
          </p:cNvSpPr>
          <p:nvPr/>
        </p:nvSpPr>
        <p:spPr bwMode="auto">
          <a:xfrm>
            <a:off x="1220760" y="3370251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1" name="Oval 35"/>
          <p:cNvSpPr>
            <a:spLocks noChangeArrowheads="1"/>
          </p:cNvSpPr>
          <p:nvPr/>
        </p:nvSpPr>
        <p:spPr bwMode="auto">
          <a:xfrm>
            <a:off x="2155797" y="3367090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2" name="Oval 37"/>
          <p:cNvSpPr>
            <a:spLocks noChangeArrowheads="1"/>
          </p:cNvSpPr>
          <p:nvPr/>
        </p:nvSpPr>
        <p:spPr bwMode="auto">
          <a:xfrm>
            <a:off x="2587597" y="2578089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807948" y="2143116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cxnSp>
        <p:nvCxnSpPr>
          <p:cNvPr id="14" name="直接连接符 13"/>
          <p:cNvCxnSpPr>
            <a:stCxn id="9" idx="5"/>
            <a:endCxn id="10" idx="1"/>
          </p:cNvCxnSpPr>
          <p:nvPr/>
        </p:nvCxnSpPr>
        <p:spPr>
          <a:xfrm rot="16200000" flipH="1">
            <a:off x="869393" y="3029345"/>
            <a:ext cx="413809" cy="394473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5"/>
            <a:endCxn id="8" idx="1"/>
          </p:cNvCxnSpPr>
          <p:nvPr/>
        </p:nvCxnSpPr>
        <p:spPr>
          <a:xfrm rot="16200000" flipH="1">
            <a:off x="1348024" y="2261789"/>
            <a:ext cx="523356" cy="308757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9" idx="6"/>
            <a:endCxn id="8" idx="2"/>
          </p:cNvCxnSpPr>
          <p:nvPr/>
        </p:nvCxnSpPr>
        <p:spPr>
          <a:xfrm flipV="1">
            <a:off x="931835" y="2830510"/>
            <a:ext cx="779472" cy="36504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8" idx="6"/>
            <a:endCxn id="12" idx="2"/>
          </p:cNvCxnSpPr>
          <p:nvPr/>
        </p:nvCxnSpPr>
        <p:spPr>
          <a:xfrm flipV="1">
            <a:off x="2071670" y="2793989"/>
            <a:ext cx="515927" cy="36521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8" idx="5"/>
            <a:endCxn id="11" idx="1"/>
          </p:cNvCxnSpPr>
          <p:nvPr/>
        </p:nvCxnSpPr>
        <p:spPr>
          <a:xfrm rot="16200000" flipH="1">
            <a:off x="1890157" y="3111912"/>
            <a:ext cx="447152" cy="189675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0" idx="6"/>
            <a:endCxn id="11" idx="2"/>
          </p:cNvCxnSpPr>
          <p:nvPr/>
        </p:nvCxnSpPr>
        <p:spPr>
          <a:xfrm flipV="1">
            <a:off x="1581123" y="3582990"/>
            <a:ext cx="574674" cy="3161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7" idx="6"/>
            <a:endCxn id="12" idx="1"/>
          </p:cNvCxnSpPr>
          <p:nvPr/>
        </p:nvCxnSpPr>
        <p:spPr>
          <a:xfrm>
            <a:off x="1508098" y="2001826"/>
            <a:ext cx="1132273" cy="639499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>
            <a:off x="5124470" y="1785926"/>
            <a:ext cx="2376488" cy="2016125"/>
            <a:chOff x="5124470" y="2341569"/>
            <a:chExt cx="2376488" cy="2016125"/>
          </a:xfrm>
        </p:grpSpPr>
        <p:sp>
          <p:nvSpPr>
            <p:cNvPr id="21" name="Oval 31"/>
            <p:cNvSpPr>
              <a:spLocks noChangeArrowheads="1"/>
            </p:cNvSpPr>
            <p:nvPr/>
          </p:nvSpPr>
          <p:spPr bwMode="auto">
            <a:xfrm>
              <a:off x="5700733" y="2341569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22" name="Oval 32"/>
            <p:cNvSpPr>
              <a:spLocks noChangeArrowheads="1"/>
            </p:cNvSpPr>
            <p:nvPr/>
          </p:nvSpPr>
          <p:spPr bwMode="auto">
            <a:xfrm>
              <a:off x="6264305" y="317025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3" name="Oval 33"/>
            <p:cNvSpPr>
              <a:spLocks noChangeArrowheads="1"/>
            </p:cNvSpPr>
            <p:nvPr/>
          </p:nvSpPr>
          <p:spPr bwMode="auto">
            <a:xfrm>
              <a:off x="5124470" y="3206757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4" name="Oval 34"/>
            <p:cNvSpPr>
              <a:spLocks noChangeArrowheads="1"/>
            </p:cNvSpPr>
            <p:nvPr/>
          </p:nvSpPr>
          <p:spPr bwMode="auto">
            <a:xfrm>
              <a:off x="5773758" y="3925894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25" name="Oval 35"/>
            <p:cNvSpPr>
              <a:spLocks noChangeArrowheads="1"/>
            </p:cNvSpPr>
            <p:nvPr/>
          </p:nvSpPr>
          <p:spPr bwMode="auto">
            <a:xfrm>
              <a:off x="6708795" y="392273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26" name="Oval 37"/>
            <p:cNvSpPr>
              <a:spLocks noChangeArrowheads="1"/>
            </p:cNvSpPr>
            <p:nvPr/>
          </p:nvSpPr>
          <p:spPr bwMode="auto">
            <a:xfrm>
              <a:off x="7140595" y="3133732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27" name="Freeform 13"/>
            <p:cNvSpPr>
              <a:spLocks/>
            </p:cNvSpPr>
            <p:nvPr/>
          </p:nvSpPr>
          <p:spPr bwMode="auto">
            <a:xfrm>
              <a:off x="5360946" y="2698759"/>
              <a:ext cx="395288" cy="528638"/>
            </a:xfrm>
            <a:custGeom>
              <a:avLst/>
              <a:gdLst/>
              <a:ahLst/>
              <a:cxnLst>
                <a:cxn ang="0">
                  <a:pos x="249" y="0"/>
                </a:cxn>
                <a:cxn ang="0">
                  <a:pos x="0" y="333"/>
                </a:cxn>
              </a:cxnLst>
              <a:rect l="0" t="0" r="r" b="b"/>
              <a:pathLst>
                <a:path w="249" h="333">
                  <a:moveTo>
                    <a:pt x="249" y="0"/>
                  </a:moveTo>
                  <a:lnTo>
                    <a:pt x="0" y="333"/>
                  </a:lnTo>
                </a:path>
              </a:pathLst>
            </a:custGeom>
            <a:noFill/>
            <a:ln w="19050" cap="flat" cmpd="sng">
              <a:solidFill>
                <a:srgbClr val="CC00CC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8" name="直接连接符 27"/>
            <p:cNvCxnSpPr>
              <a:stCxn id="23" idx="5"/>
              <a:endCxn id="24" idx="1"/>
            </p:cNvCxnSpPr>
            <p:nvPr/>
          </p:nvCxnSpPr>
          <p:spPr>
            <a:xfrm rot="16200000" flipH="1">
              <a:off x="5422391" y="3584988"/>
              <a:ext cx="413809" cy="394473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22" idx="6"/>
              <a:endCxn id="26" idx="2"/>
            </p:cNvCxnSpPr>
            <p:nvPr/>
          </p:nvCxnSpPr>
          <p:spPr>
            <a:xfrm flipV="1">
              <a:off x="6624668" y="3349632"/>
              <a:ext cx="515927" cy="36521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22" idx="5"/>
              <a:endCxn id="25" idx="1"/>
            </p:cNvCxnSpPr>
            <p:nvPr/>
          </p:nvCxnSpPr>
          <p:spPr>
            <a:xfrm rot="16200000" flipH="1">
              <a:off x="6443155" y="3667555"/>
              <a:ext cx="447152" cy="189675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24" idx="6"/>
              <a:endCxn id="25" idx="2"/>
            </p:cNvCxnSpPr>
            <p:nvPr/>
          </p:nvCxnSpPr>
          <p:spPr>
            <a:xfrm flipV="1">
              <a:off x="6134121" y="4138633"/>
              <a:ext cx="574674" cy="3161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/>
        </p:nvGrpSpPr>
        <p:grpSpPr>
          <a:xfrm>
            <a:off x="3143240" y="2301853"/>
            <a:ext cx="1643074" cy="642942"/>
            <a:chOff x="3643306" y="3000372"/>
            <a:chExt cx="1643074" cy="642942"/>
          </a:xfrm>
        </p:grpSpPr>
        <p:sp>
          <p:nvSpPr>
            <p:cNvPr id="36" name="右箭头 35"/>
            <p:cNvSpPr/>
            <p:nvPr/>
          </p:nvSpPr>
          <p:spPr bwMode="auto">
            <a:xfrm>
              <a:off x="3786182" y="3429000"/>
              <a:ext cx="1428760" cy="214314"/>
            </a:xfrm>
            <a:prstGeom prst="rightArrow">
              <a:avLst/>
            </a:pr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643306" y="3000372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DFS</a:t>
              </a:r>
              <a:r>
                <a:rPr kumimoji="1" lang="zh-CN" altLang="en-US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生成树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20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98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98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98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571472" y="428604"/>
            <a:ext cx="7786742" cy="495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由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广度优先遍历得到的生成树称为</a:t>
            </a:r>
            <a:r>
              <a:rPr kumimoji="1" lang="zh-CN" altLang="en-US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广度优先生成树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7" name="Oval 31"/>
          <p:cNvSpPr>
            <a:spLocks noChangeArrowheads="1"/>
          </p:cNvSpPr>
          <p:nvPr/>
        </p:nvSpPr>
        <p:spPr bwMode="auto">
          <a:xfrm>
            <a:off x="1147735" y="1484313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8" name="Oval 32"/>
          <p:cNvSpPr>
            <a:spLocks noChangeArrowheads="1"/>
          </p:cNvSpPr>
          <p:nvPr/>
        </p:nvSpPr>
        <p:spPr bwMode="auto">
          <a:xfrm>
            <a:off x="1711307" y="2312997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9" name="Oval 33"/>
          <p:cNvSpPr>
            <a:spLocks noChangeArrowheads="1"/>
          </p:cNvSpPr>
          <p:nvPr/>
        </p:nvSpPr>
        <p:spPr bwMode="auto">
          <a:xfrm>
            <a:off x="571472" y="2349501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Oval 34"/>
          <p:cNvSpPr>
            <a:spLocks noChangeArrowheads="1"/>
          </p:cNvSpPr>
          <p:nvPr/>
        </p:nvSpPr>
        <p:spPr bwMode="auto">
          <a:xfrm>
            <a:off x="1220760" y="306863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1" name="Oval 35"/>
          <p:cNvSpPr>
            <a:spLocks noChangeArrowheads="1"/>
          </p:cNvSpPr>
          <p:nvPr/>
        </p:nvSpPr>
        <p:spPr bwMode="auto">
          <a:xfrm>
            <a:off x="2155797" y="3065477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2" name="Oval 37"/>
          <p:cNvSpPr>
            <a:spLocks noChangeArrowheads="1"/>
          </p:cNvSpPr>
          <p:nvPr/>
        </p:nvSpPr>
        <p:spPr bwMode="auto">
          <a:xfrm>
            <a:off x="2587597" y="227647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807948" y="1841503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cxnSp>
        <p:nvCxnSpPr>
          <p:cNvPr id="14" name="直接连接符 13"/>
          <p:cNvCxnSpPr>
            <a:stCxn id="9" idx="5"/>
            <a:endCxn id="10" idx="1"/>
          </p:cNvCxnSpPr>
          <p:nvPr/>
        </p:nvCxnSpPr>
        <p:spPr>
          <a:xfrm rot="16200000" flipH="1">
            <a:off x="869393" y="2727732"/>
            <a:ext cx="413809" cy="394473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5"/>
            <a:endCxn id="8" idx="1"/>
          </p:cNvCxnSpPr>
          <p:nvPr/>
        </p:nvCxnSpPr>
        <p:spPr>
          <a:xfrm rot="16200000" flipH="1">
            <a:off x="1348024" y="1960176"/>
            <a:ext cx="523356" cy="308757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9" idx="6"/>
            <a:endCxn id="8" idx="2"/>
          </p:cNvCxnSpPr>
          <p:nvPr/>
        </p:nvCxnSpPr>
        <p:spPr>
          <a:xfrm flipV="1">
            <a:off x="931835" y="2528897"/>
            <a:ext cx="779472" cy="36504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8" idx="6"/>
            <a:endCxn id="12" idx="2"/>
          </p:cNvCxnSpPr>
          <p:nvPr/>
        </p:nvCxnSpPr>
        <p:spPr>
          <a:xfrm flipV="1">
            <a:off x="2071670" y="2492376"/>
            <a:ext cx="515927" cy="36521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8" idx="5"/>
            <a:endCxn id="11" idx="1"/>
          </p:cNvCxnSpPr>
          <p:nvPr/>
        </p:nvCxnSpPr>
        <p:spPr>
          <a:xfrm rot="16200000" flipH="1">
            <a:off x="1890157" y="2810299"/>
            <a:ext cx="447152" cy="189675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0" idx="6"/>
            <a:endCxn id="11" idx="2"/>
          </p:cNvCxnSpPr>
          <p:nvPr/>
        </p:nvCxnSpPr>
        <p:spPr>
          <a:xfrm flipV="1">
            <a:off x="1581123" y="3281377"/>
            <a:ext cx="574674" cy="3161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7" idx="6"/>
            <a:endCxn id="12" idx="1"/>
          </p:cNvCxnSpPr>
          <p:nvPr/>
        </p:nvCxnSpPr>
        <p:spPr>
          <a:xfrm>
            <a:off x="1508098" y="1700213"/>
            <a:ext cx="1132273" cy="639499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4"/>
          <p:cNvGrpSpPr/>
          <p:nvPr/>
        </p:nvGrpSpPr>
        <p:grpSpPr>
          <a:xfrm>
            <a:off x="3143240" y="2000240"/>
            <a:ext cx="1643074" cy="642942"/>
            <a:chOff x="3643306" y="3000372"/>
            <a:chExt cx="1643074" cy="642942"/>
          </a:xfrm>
        </p:grpSpPr>
        <p:sp>
          <p:nvSpPr>
            <p:cNvPr id="36" name="右箭头 35"/>
            <p:cNvSpPr/>
            <p:nvPr/>
          </p:nvSpPr>
          <p:spPr bwMode="auto">
            <a:xfrm>
              <a:off x="3786182" y="3429000"/>
              <a:ext cx="1428760" cy="214314"/>
            </a:xfrm>
            <a:prstGeom prst="rightArrow">
              <a:avLst/>
            </a:pr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643306" y="3000372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BFS</a:t>
              </a:r>
              <a:r>
                <a:rPr kumimoji="1" lang="zh-CN" altLang="en-US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生成树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9" name="组合 68"/>
          <p:cNvGrpSpPr/>
          <p:nvPr/>
        </p:nvGrpSpPr>
        <p:grpSpPr>
          <a:xfrm>
            <a:off x="5214942" y="1484313"/>
            <a:ext cx="2376488" cy="2016125"/>
            <a:chOff x="3124206" y="4127519"/>
            <a:chExt cx="2376488" cy="2016125"/>
          </a:xfrm>
        </p:grpSpPr>
        <p:sp>
          <p:nvSpPr>
            <p:cNvPr id="55" name="Oval 31"/>
            <p:cNvSpPr>
              <a:spLocks noChangeArrowheads="1"/>
            </p:cNvSpPr>
            <p:nvPr/>
          </p:nvSpPr>
          <p:spPr bwMode="auto">
            <a:xfrm>
              <a:off x="3700469" y="4127519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56" name="Oval 32"/>
            <p:cNvSpPr>
              <a:spLocks noChangeArrowheads="1"/>
            </p:cNvSpPr>
            <p:nvPr/>
          </p:nvSpPr>
          <p:spPr bwMode="auto">
            <a:xfrm>
              <a:off x="4264041" y="495620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7" name="Oval 33"/>
            <p:cNvSpPr>
              <a:spLocks noChangeArrowheads="1"/>
            </p:cNvSpPr>
            <p:nvPr/>
          </p:nvSpPr>
          <p:spPr bwMode="auto">
            <a:xfrm>
              <a:off x="3124206" y="4992707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58" name="Oval 34"/>
            <p:cNvSpPr>
              <a:spLocks noChangeArrowheads="1"/>
            </p:cNvSpPr>
            <p:nvPr/>
          </p:nvSpPr>
          <p:spPr bwMode="auto">
            <a:xfrm>
              <a:off x="3773494" y="5711844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59" name="Oval 35"/>
            <p:cNvSpPr>
              <a:spLocks noChangeArrowheads="1"/>
            </p:cNvSpPr>
            <p:nvPr/>
          </p:nvSpPr>
          <p:spPr bwMode="auto">
            <a:xfrm>
              <a:off x="4708531" y="570868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60" name="Oval 37"/>
            <p:cNvSpPr>
              <a:spLocks noChangeArrowheads="1"/>
            </p:cNvSpPr>
            <p:nvPr/>
          </p:nvSpPr>
          <p:spPr bwMode="auto">
            <a:xfrm>
              <a:off x="5140331" y="4919682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61" name="Freeform 13"/>
            <p:cNvSpPr>
              <a:spLocks/>
            </p:cNvSpPr>
            <p:nvPr/>
          </p:nvSpPr>
          <p:spPr bwMode="auto">
            <a:xfrm>
              <a:off x="3360682" y="4484709"/>
              <a:ext cx="395288" cy="528638"/>
            </a:xfrm>
            <a:custGeom>
              <a:avLst/>
              <a:gdLst/>
              <a:ahLst/>
              <a:cxnLst>
                <a:cxn ang="0">
                  <a:pos x="249" y="0"/>
                </a:cxn>
                <a:cxn ang="0">
                  <a:pos x="0" y="333"/>
                </a:cxn>
              </a:cxnLst>
              <a:rect l="0" t="0" r="r" b="b"/>
              <a:pathLst>
                <a:path w="249" h="333">
                  <a:moveTo>
                    <a:pt x="249" y="0"/>
                  </a:moveTo>
                  <a:lnTo>
                    <a:pt x="0" y="333"/>
                  </a:lnTo>
                </a:path>
              </a:pathLst>
            </a:custGeom>
            <a:noFill/>
            <a:ln w="19050" cap="flat" cmpd="sng">
              <a:solidFill>
                <a:srgbClr val="CC00CC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2" name="直接连接符 61"/>
            <p:cNvCxnSpPr>
              <a:stCxn id="57" idx="5"/>
              <a:endCxn id="58" idx="1"/>
            </p:cNvCxnSpPr>
            <p:nvPr/>
          </p:nvCxnSpPr>
          <p:spPr>
            <a:xfrm rot="16200000" flipH="1">
              <a:off x="3422127" y="5370938"/>
              <a:ext cx="413809" cy="394473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>
              <a:stCxn id="55" idx="5"/>
              <a:endCxn id="56" idx="1"/>
            </p:cNvCxnSpPr>
            <p:nvPr/>
          </p:nvCxnSpPr>
          <p:spPr>
            <a:xfrm rot="16200000" flipH="1">
              <a:off x="3900758" y="4603382"/>
              <a:ext cx="523356" cy="308757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>
              <a:stCxn id="56" idx="5"/>
              <a:endCxn id="59" idx="1"/>
            </p:cNvCxnSpPr>
            <p:nvPr/>
          </p:nvCxnSpPr>
          <p:spPr>
            <a:xfrm rot="16200000" flipH="1">
              <a:off x="4442891" y="5453505"/>
              <a:ext cx="447152" cy="189675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>
              <a:stCxn id="55" idx="6"/>
              <a:endCxn id="60" idx="1"/>
            </p:cNvCxnSpPr>
            <p:nvPr/>
          </p:nvCxnSpPr>
          <p:spPr>
            <a:xfrm>
              <a:off x="4060832" y="4343419"/>
              <a:ext cx="1132273" cy="639499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/>
          <p:cNvSpPr txBox="1"/>
          <p:nvPr/>
        </p:nvSpPr>
        <p:spPr>
          <a:xfrm>
            <a:off x="1357290" y="4000504"/>
            <a:ext cx="5786478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一个连通图的生成树不一定是唯一的！</a:t>
            </a:r>
            <a:endParaRPr lang="zh-CN" altLang="en-US" sz="2000" dirty="0">
              <a:solidFill>
                <a:srgbClr val="FF00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21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98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98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98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0" dur="80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1" dur="80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80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7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642910" y="1571612"/>
            <a:ext cx="8201052" cy="1726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带权连通图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 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（每条边上的权均为大于零的实数），可能有多棵不同生成树。</a:t>
            </a:r>
            <a:endParaRPr kumimoji="1" lang="en-US" altLang="zh-CN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just">
              <a:lnSpc>
                <a:spcPct val="11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每棵生成树的所有边的权值之和可能不同。</a:t>
            </a:r>
            <a:endParaRPr kumimoji="1" lang="en-US" altLang="zh-CN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just">
              <a:lnSpc>
                <a:spcPct val="11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其中权值之和最小的生成树称为图的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最小生成树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4348" y="714356"/>
            <a:ext cx="307183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最小生成树的概念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22</a:t>
            </a:fld>
            <a:endParaRPr lang="en-US" altLang="zh-C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ext Box 3" descr="羊皮纸"/>
          <p:cNvSpPr txBox="1">
            <a:spLocks noChangeArrowheads="1"/>
          </p:cNvSpPr>
          <p:nvPr/>
        </p:nvSpPr>
        <p:spPr bwMode="auto">
          <a:xfrm>
            <a:off x="214282" y="142852"/>
            <a:ext cx="3571900" cy="584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9050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>
                <a:solidFill>
                  <a:srgbClr val="FF0000"/>
                </a:solidFill>
                <a:ea typeface="隶书" pitchFamily="49" charset="-122"/>
              </a:rPr>
              <a:t>8.4.3  </a:t>
            </a:r>
            <a:r>
              <a:rPr kumimoji="1" lang="zh-CN" altLang="en-US" sz="3200" dirty="0">
                <a:solidFill>
                  <a:srgbClr val="FF0000"/>
                </a:solidFill>
                <a:ea typeface="隶书" pitchFamily="49" charset="-122"/>
              </a:rPr>
              <a:t>普里姆算法</a:t>
            </a:r>
            <a:endParaRPr lang="zh-CN" altLang="en-US" sz="3200" dirty="0">
              <a:ea typeface="隶书" pitchFamily="49" charset="-122"/>
            </a:endParaRPr>
          </a:p>
        </p:txBody>
      </p:sp>
      <p:pic>
        <p:nvPicPr>
          <p:cNvPr id="44036" name="Picture 4" descr="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768" y="214291"/>
            <a:ext cx="1428760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85720" y="1026367"/>
            <a:ext cx="6572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       普里姆（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Prim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）算法是一种构造性算法，用于构造最小生成树。过程如下：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Text Box 4" descr="羊皮纸"/>
          <p:cNvSpPr txBox="1">
            <a:spLocks noChangeArrowheads="1"/>
          </p:cNvSpPr>
          <p:nvPr/>
        </p:nvSpPr>
        <p:spPr bwMode="auto">
          <a:xfrm>
            <a:off x="285720" y="1857364"/>
            <a:ext cx="8569325" cy="240435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）初始化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U={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到其他顶点的所有边为候选边；</a:t>
            </a:r>
          </a:p>
          <a:p>
            <a:pPr algn="l">
              <a:lnSpc>
                <a:spcPct val="120000"/>
              </a:lnSpc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（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）重复以下步骤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次，使得其他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个顶点被加入到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中：</a:t>
            </a:r>
          </a:p>
          <a:p>
            <a:pPr algn="l">
              <a:lnSpc>
                <a:spcPct val="120000"/>
              </a:lnSpc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从候选边中挑选权值最小的边输出，设该边在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中的顶点是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，将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加入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中；</a:t>
            </a:r>
          </a:p>
          <a:p>
            <a:pPr algn="l">
              <a:lnSpc>
                <a:spcPct val="120000"/>
              </a:lnSpc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考察当前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中的所有顶点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，修改候选边：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的权值小于原来和顶点</a:t>
            </a:r>
            <a:r>
              <a:rPr kumimoji="1" lang="en-US" altLang="zh-CN" sz="20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关联的候选边，则用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取代后者作为候选边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zh-CN" altLang="en-US" sz="2000" b="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Oval 16"/>
          <p:cNvSpPr>
            <a:spLocks noChangeArrowheads="1"/>
          </p:cNvSpPr>
          <p:nvPr/>
        </p:nvSpPr>
        <p:spPr bwMode="auto">
          <a:xfrm>
            <a:off x="6804025" y="4845070"/>
            <a:ext cx="1152525" cy="1368425"/>
          </a:xfrm>
          <a:prstGeom prst="ellipse">
            <a:avLst/>
          </a:prstGeom>
          <a:solidFill>
            <a:schemeClr val="accent3">
              <a:lumMod val="60000"/>
              <a:lumOff val="40000"/>
              <a:alpha val="66000"/>
            </a:schemeClr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15"/>
          <p:cNvSpPr>
            <a:spLocks noChangeArrowheads="1"/>
          </p:cNvSpPr>
          <p:nvPr/>
        </p:nvSpPr>
        <p:spPr bwMode="auto">
          <a:xfrm>
            <a:off x="5148263" y="4918095"/>
            <a:ext cx="1008062" cy="1368425"/>
          </a:xfrm>
          <a:prstGeom prst="ellipse">
            <a:avLst/>
          </a:prstGeom>
          <a:solidFill>
            <a:srgbClr val="FFFFFF">
              <a:alpha val="0"/>
            </a:srgbClr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1189038" y="5062558"/>
            <a:ext cx="1008062" cy="1152525"/>
          </a:xfrm>
          <a:prstGeom prst="ellipse">
            <a:avLst/>
          </a:prstGeom>
          <a:solidFill>
            <a:srgbClr val="FFFFFF">
              <a:alpha val="0"/>
            </a:srgbClr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2771775" y="4918095"/>
            <a:ext cx="1152525" cy="1368425"/>
          </a:xfrm>
          <a:prstGeom prst="ellipse">
            <a:avLst/>
          </a:prstGeom>
          <a:solidFill>
            <a:schemeClr val="accent3">
              <a:lumMod val="60000"/>
              <a:lumOff val="40000"/>
              <a:alpha val="65000"/>
            </a:schemeClr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1476375" y="5349895"/>
            <a:ext cx="431800" cy="431800"/>
          </a:xfrm>
          <a:prstGeom prst="ellipse">
            <a:avLst/>
          </a:prstGeom>
          <a:solidFill>
            <a:srgbClr val="FFC000"/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v</a:t>
            </a: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3205163" y="5349895"/>
            <a:ext cx="431800" cy="431800"/>
          </a:xfrm>
          <a:prstGeom prst="ellipse">
            <a:avLst/>
          </a:prstGeom>
          <a:solidFill>
            <a:srgbClr val="FFC000"/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k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1404938" y="4486295"/>
            <a:ext cx="503237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U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749550" y="4486295"/>
            <a:ext cx="10795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V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－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U</a:t>
            </a:r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1908175" y="5565795"/>
            <a:ext cx="1296987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AutoShape 20"/>
          <p:cNvSpPr>
            <a:spLocks noChangeArrowheads="1"/>
          </p:cNvSpPr>
          <p:nvPr/>
        </p:nvSpPr>
        <p:spPr bwMode="auto">
          <a:xfrm>
            <a:off x="4211638" y="5349895"/>
            <a:ext cx="647700" cy="431800"/>
          </a:xfrm>
          <a:prstGeom prst="rightArrow">
            <a:avLst>
              <a:gd name="adj1" fmla="val 50000"/>
              <a:gd name="adj2" fmla="val 37500"/>
            </a:avLst>
          </a:prstGeom>
          <a:ln>
            <a:headEnd/>
            <a:tailEnd type="none" w="med" len="lg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Oval 13"/>
          <p:cNvSpPr>
            <a:spLocks noChangeArrowheads="1"/>
          </p:cNvSpPr>
          <p:nvPr/>
        </p:nvSpPr>
        <p:spPr bwMode="auto">
          <a:xfrm>
            <a:off x="5437188" y="5637233"/>
            <a:ext cx="431800" cy="431800"/>
          </a:xfrm>
          <a:prstGeom prst="ellipse">
            <a:avLst/>
          </a:prstGeom>
          <a:solidFill>
            <a:srgbClr val="FFC000"/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k</a:t>
            </a:r>
          </a:p>
        </p:txBody>
      </p:sp>
      <p:sp>
        <p:nvSpPr>
          <p:cNvPr id="19" name="Oval 14"/>
          <p:cNvSpPr>
            <a:spLocks noChangeArrowheads="1"/>
          </p:cNvSpPr>
          <p:nvPr/>
        </p:nvSpPr>
        <p:spPr bwMode="auto">
          <a:xfrm>
            <a:off x="7165975" y="5349895"/>
            <a:ext cx="431800" cy="431800"/>
          </a:xfrm>
          <a:prstGeom prst="ellipse">
            <a:avLst/>
          </a:prstGeom>
          <a:solidFill>
            <a:srgbClr val="FFC000"/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1800" i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j</a:t>
            </a: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5365750" y="4486295"/>
            <a:ext cx="503237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U</a:t>
            </a: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6710363" y="4486295"/>
            <a:ext cx="10795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V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－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U</a:t>
            </a:r>
          </a:p>
        </p:txBody>
      </p:sp>
      <p:sp>
        <p:nvSpPr>
          <p:cNvPr id="22" name="Freeform 19"/>
          <p:cNvSpPr>
            <a:spLocks/>
          </p:cNvSpPr>
          <p:nvPr/>
        </p:nvSpPr>
        <p:spPr bwMode="auto">
          <a:xfrm>
            <a:off x="5849938" y="5567383"/>
            <a:ext cx="1316037" cy="233363"/>
          </a:xfrm>
          <a:custGeom>
            <a:avLst/>
            <a:gdLst/>
            <a:ahLst/>
            <a:cxnLst>
              <a:cxn ang="0">
                <a:pos x="0" y="147"/>
              </a:cxn>
              <a:cxn ang="0">
                <a:pos x="829" y="0"/>
              </a:cxn>
            </a:cxnLst>
            <a:rect l="0" t="0" r="r" b="b"/>
            <a:pathLst>
              <a:path w="829" h="147">
                <a:moveTo>
                  <a:pt x="0" y="147"/>
                </a:moveTo>
                <a:lnTo>
                  <a:pt x="829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5435600" y="5060970"/>
            <a:ext cx="431800" cy="431800"/>
          </a:xfrm>
          <a:prstGeom prst="ellipse">
            <a:avLst/>
          </a:prstGeom>
          <a:solidFill>
            <a:srgbClr val="FFC000"/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v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52947" y="5643578"/>
            <a:ext cx="461665" cy="7858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最小边</a:t>
            </a:r>
          </a:p>
        </p:txBody>
      </p:sp>
      <p:cxnSp>
        <p:nvCxnSpPr>
          <p:cNvPr id="26" name="直接连接符 25"/>
          <p:cNvCxnSpPr>
            <a:stCxn id="23" idx="6"/>
            <a:endCxn id="19" idx="1"/>
          </p:cNvCxnSpPr>
          <p:nvPr/>
        </p:nvCxnSpPr>
        <p:spPr>
          <a:xfrm>
            <a:off x="5867400" y="5276870"/>
            <a:ext cx="1361811" cy="136261"/>
          </a:xfrm>
          <a:prstGeom prst="line">
            <a:avLst/>
          </a:prstGeom>
          <a:ln w="2857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6000760" y="5357827"/>
            <a:ext cx="1285884" cy="1360710"/>
            <a:chOff x="6000760" y="5357827"/>
            <a:chExt cx="1285884" cy="1360710"/>
          </a:xfrm>
        </p:grpSpPr>
        <p:cxnSp>
          <p:nvCxnSpPr>
            <p:cNvPr id="27" name="直接连接符 26"/>
            <p:cNvCxnSpPr/>
            <p:nvPr/>
          </p:nvCxnSpPr>
          <p:spPr>
            <a:xfrm rot="16200000" flipH="1">
              <a:off x="5965041" y="5607860"/>
              <a:ext cx="785818" cy="28575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5400000">
              <a:off x="6357950" y="5929330"/>
              <a:ext cx="428628" cy="158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6000760" y="6072206"/>
              <a:ext cx="12858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>
                  <a:latin typeface="楷体" pitchFamily="49" charset="-122"/>
                  <a:ea typeface="楷体" pitchFamily="49" charset="-122"/>
                </a:rPr>
                <a:t>小的边</a:t>
              </a:r>
              <a:r>
                <a:rPr kumimoji="1" lang="zh-CN" altLang="en-US" sz="1800"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作为候选边</a:t>
              </a:r>
              <a:endParaRPr lang="zh-CN" altLang="en-US" sz="1800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23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 animBg="1"/>
      <p:bldP spid="22" grpId="1" animBg="1"/>
      <p:bldP spid="23" grpId="0" animBg="1"/>
      <p:bldP spid="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ext Box 3" descr="羊皮纸"/>
          <p:cNvSpPr txBox="1">
            <a:spLocks noChangeArrowheads="1"/>
          </p:cNvSpPr>
          <p:nvPr/>
        </p:nvSpPr>
        <p:spPr bwMode="auto">
          <a:xfrm>
            <a:off x="214282" y="142852"/>
            <a:ext cx="3571900" cy="58477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19050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>
                <a:solidFill>
                  <a:srgbClr val="FF0000"/>
                </a:solidFill>
                <a:ea typeface="隶书" pitchFamily="49" charset="-122"/>
              </a:rPr>
              <a:t>8.4.3  </a:t>
            </a:r>
            <a:r>
              <a:rPr kumimoji="1" lang="zh-CN" altLang="en-US" sz="3200" dirty="0">
                <a:solidFill>
                  <a:srgbClr val="FF0000"/>
                </a:solidFill>
                <a:ea typeface="隶书" pitchFamily="49" charset="-122"/>
              </a:rPr>
              <a:t>普里姆算法</a:t>
            </a:r>
            <a:endParaRPr lang="zh-CN" altLang="en-US" sz="3200" dirty="0">
              <a:ea typeface="隶书" pitchFamily="49" charset="-122"/>
            </a:endParaRPr>
          </a:p>
        </p:txBody>
      </p:sp>
      <p:pic>
        <p:nvPicPr>
          <p:cNvPr id="44036" name="Picture 4" descr="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768" y="214291"/>
            <a:ext cx="1428760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85720" y="1026367"/>
            <a:ext cx="6572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       普里姆（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Prim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）算法是一种构造性算法，用于构造最小生成树。过程如下：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Text Box 4" descr="羊皮纸"/>
          <p:cNvSpPr txBox="1">
            <a:spLocks noChangeArrowheads="1"/>
          </p:cNvSpPr>
          <p:nvPr/>
        </p:nvSpPr>
        <p:spPr bwMode="auto">
          <a:xfrm>
            <a:off x="285720" y="1857364"/>
            <a:ext cx="8569325" cy="240435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）初始化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U={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到其他顶点的所有边为候选边；</a:t>
            </a:r>
          </a:p>
          <a:p>
            <a:pPr algn="l">
              <a:lnSpc>
                <a:spcPct val="120000"/>
              </a:lnSpc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（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）重复以下步骤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次，使得其他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个顶点被加入到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中：</a:t>
            </a:r>
          </a:p>
          <a:p>
            <a:pPr algn="l">
              <a:lnSpc>
                <a:spcPct val="120000"/>
              </a:lnSpc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从候选边中挑选权值最小的边输出，设该边在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中的顶点是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，将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加入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中；</a:t>
            </a:r>
          </a:p>
          <a:p>
            <a:pPr algn="l">
              <a:lnSpc>
                <a:spcPct val="120000"/>
              </a:lnSpc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考察当前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中的所有顶点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，修改候选边：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的权值小于原来和顶点</a:t>
            </a:r>
            <a:r>
              <a:rPr kumimoji="1" lang="en-US" altLang="zh-CN" sz="20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关联的候选边，则用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取代后者作为候选边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zh-CN" altLang="en-US" sz="2000" b="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Oval 16"/>
          <p:cNvSpPr>
            <a:spLocks noChangeArrowheads="1"/>
          </p:cNvSpPr>
          <p:nvPr/>
        </p:nvSpPr>
        <p:spPr bwMode="auto">
          <a:xfrm>
            <a:off x="6804025" y="4845070"/>
            <a:ext cx="1152525" cy="1368425"/>
          </a:xfrm>
          <a:prstGeom prst="ellipse">
            <a:avLst/>
          </a:prstGeom>
          <a:solidFill>
            <a:schemeClr val="accent3">
              <a:lumMod val="60000"/>
              <a:lumOff val="40000"/>
              <a:alpha val="66000"/>
            </a:schemeClr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15"/>
          <p:cNvSpPr>
            <a:spLocks noChangeArrowheads="1"/>
          </p:cNvSpPr>
          <p:nvPr/>
        </p:nvSpPr>
        <p:spPr bwMode="auto">
          <a:xfrm>
            <a:off x="5148263" y="4918095"/>
            <a:ext cx="1008062" cy="1368425"/>
          </a:xfrm>
          <a:prstGeom prst="ellipse">
            <a:avLst/>
          </a:prstGeom>
          <a:solidFill>
            <a:srgbClr val="FFFFFF">
              <a:alpha val="0"/>
            </a:srgbClr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1189038" y="5062558"/>
            <a:ext cx="1008062" cy="1152525"/>
          </a:xfrm>
          <a:prstGeom prst="ellipse">
            <a:avLst/>
          </a:prstGeom>
          <a:solidFill>
            <a:srgbClr val="FFFFFF">
              <a:alpha val="0"/>
            </a:srgbClr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2771775" y="4918095"/>
            <a:ext cx="1152525" cy="1368425"/>
          </a:xfrm>
          <a:prstGeom prst="ellipse">
            <a:avLst/>
          </a:prstGeom>
          <a:solidFill>
            <a:schemeClr val="accent3">
              <a:lumMod val="60000"/>
              <a:lumOff val="40000"/>
              <a:alpha val="65000"/>
            </a:schemeClr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1476375" y="5349895"/>
            <a:ext cx="431800" cy="431800"/>
          </a:xfrm>
          <a:prstGeom prst="ellipse">
            <a:avLst/>
          </a:prstGeom>
          <a:solidFill>
            <a:srgbClr val="FFC000"/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v</a:t>
            </a: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3205163" y="5349895"/>
            <a:ext cx="431800" cy="431800"/>
          </a:xfrm>
          <a:prstGeom prst="ellipse">
            <a:avLst/>
          </a:prstGeom>
          <a:solidFill>
            <a:srgbClr val="FFC000"/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k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1404938" y="4486295"/>
            <a:ext cx="503237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U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749550" y="4486295"/>
            <a:ext cx="10795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V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－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U</a:t>
            </a:r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1908175" y="5565795"/>
            <a:ext cx="1296987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AutoShape 20"/>
          <p:cNvSpPr>
            <a:spLocks noChangeArrowheads="1"/>
          </p:cNvSpPr>
          <p:nvPr/>
        </p:nvSpPr>
        <p:spPr bwMode="auto">
          <a:xfrm>
            <a:off x="4211638" y="5349895"/>
            <a:ext cx="647700" cy="431800"/>
          </a:xfrm>
          <a:prstGeom prst="rightArrow">
            <a:avLst>
              <a:gd name="adj1" fmla="val 50000"/>
              <a:gd name="adj2" fmla="val 37500"/>
            </a:avLst>
          </a:prstGeom>
          <a:ln>
            <a:headEnd/>
            <a:tailEnd type="none" w="med" len="lg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Oval 13"/>
          <p:cNvSpPr>
            <a:spLocks noChangeArrowheads="1"/>
          </p:cNvSpPr>
          <p:nvPr/>
        </p:nvSpPr>
        <p:spPr bwMode="auto">
          <a:xfrm>
            <a:off x="5437188" y="5637233"/>
            <a:ext cx="431800" cy="431800"/>
          </a:xfrm>
          <a:prstGeom prst="ellipse">
            <a:avLst/>
          </a:prstGeom>
          <a:solidFill>
            <a:srgbClr val="FFC000"/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k</a:t>
            </a:r>
          </a:p>
        </p:txBody>
      </p:sp>
      <p:sp>
        <p:nvSpPr>
          <p:cNvPr id="19" name="Oval 14"/>
          <p:cNvSpPr>
            <a:spLocks noChangeArrowheads="1"/>
          </p:cNvSpPr>
          <p:nvPr/>
        </p:nvSpPr>
        <p:spPr bwMode="auto">
          <a:xfrm>
            <a:off x="7165975" y="5349895"/>
            <a:ext cx="431800" cy="431800"/>
          </a:xfrm>
          <a:prstGeom prst="ellipse">
            <a:avLst/>
          </a:prstGeom>
          <a:solidFill>
            <a:srgbClr val="FFC000"/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1800" i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j</a:t>
            </a: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5365750" y="4486295"/>
            <a:ext cx="503237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U</a:t>
            </a: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6710363" y="4486295"/>
            <a:ext cx="10795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V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－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U</a:t>
            </a:r>
          </a:p>
        </p:txBody>
      </p:sp>
      <p:sp>
        <p:nvSpPr>
          <p:cNvPr id="22" name="Freeform 19"/>
          <p:cNvSpPr>
            <a:spLocks/>
          </p:cNvSpPr>
          <p:nvPr/>
        </p:nvSpPr>
        <p:spPr bwMode="auto">
          <a:xfrm>
            <a:off x="5849938" y="5567383"/>
            <a:ext cx="1316037" cy="233363"/>
          </a:xfrm>
          <a:custGeom>
            <a:avLst/>
            <a:gdLst/>
            <a:ahLst/>
            <a:cxnLst>
              <a:cxn ang="0">
                <a:pos x="0" y="147"/>
              </a:cxn>
              <a:cxn ang="0">
                <a:pos x="829" y="0"/>
              </a:cxn>
            </a:cxnLst>
            <a:rect l="0" t="0" r="r" b="b"/>
            <a:pathLst>
              <a:path w="829" h="147">
                <a:moveTo>
                  <a:pt x="0" y="147"/>
                </a:moveTo>
                <a:lnTo>
                  <a:pt x="829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5435600" y="5060970"/>
            <a:ext cx="431800" cy="431800"/>
          </a:xfrm>
          <a:prstGeom prst="ellipse">
            <a:avLst/>
          </a:prstGeom>
          <a:solidFill>
            <a:srgbClr val="FFC000"/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v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52947" y="5643578"/>
            <a:ext cx="461665" cy="7858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最小边</a:t>
            </a:r>
          </a:p>
        </p:txBody>
      </p:sp>
      <p:cxnSp>
        <p:nvCxnSpPr>
          <p:cNvPr id="26" name="直接连接符 25"/>
          <p:cNvCxnSpPr>
            <a:stCxn id="23" idx="6"/>
            <a:endCxn id="19" idx="1"/>
          </p:cNvCxnSpPr>
          <p:nvPr/>
        </p:nvCxnSpPr>
        <p:spPr>
          <a:xfrm>
            <a:off x="5867400" y="5276870"/>
            <a:ext cx="1361811" cy="136261"/>
          </a:xfrm>
          <a:prstGeom prst="line">
            <a:avLst/>
          </a:prstGeom>
          <a:ln w="2857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6000760" y="5357827"/>
            <a:ext cx="1285884" cy="1360710"/>
            <a:chOff x="6000760" y="5357827"/>
            <a:chExt cx="1285884" cy="1360710"/>
          </a:xfrm>
        </p:grpSpPr>
        <p:cxnSp>
          <p:nvCxnSpPr>
            <p:cNvPr id="27" name="直接连接符 26"/>
            <p:cNvCxnSpPr/>
            <p:nvPr/>
          </p:nvCxnSpPr>
          <p:spPr>
            <a:xfrm rot="16200000" flipH="1">
              <a:off x="5965041" y="5607860"/>
              <a:ext cx="785818" cy="28575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5400000">
              <a:off x="6357950" y="5929330"/>
              <a:ext cx="428628" cy="158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6000760" y="6072206"/>
              <a:ext cx="12858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>
                  <a:latin typeface="楷体" pitchFamily="49" charset="-122"/>
                  <a:ea typeface="楷体" pitchFamily="49" charset="-122"/>
                </a:rPr>
                <a:t>小的边</a:t>
              </a:r>
              <a:r>
                <a:rPr kumimoji="1" lang="zh-CN" altLang="en-US" sz="1800"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作为候选边</a:t>
              </a:r>
              <a:endParaRPr lang="zh-CN" altLang="en-US" sz="1800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24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167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 animBg="1"/>
      <p:bldP spid="22" grpId="1" animBg="1"/>
      <p:bldP spid="23" grpId="0" animBg="1"/>
      <p:bldP spid="2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000428" y="3044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2071670" y="5072074"/>
            <a:ext cx="49292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普里姆算法求解最小生成树的过程 </a:t>
            </a:r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1727254" y="135729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2808341" y="135729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45063" name="Oval 7"/>
          <p:cNvSpPr>
            <a:spLocks noChangeArrowheads="1"/>
          </p:cNvSpPr>
          <p:nvPr/>
        </p:nvSpPr>
        <p:spPr bwMode="auto">
          <a:xfrm>
            <a:off x="1150991" y="222248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45064" name="Oval 8"/>
          <p:cNvSpPr>
            <a:spLocks noChangeArrowheads="1"/>
          </p:cNvSpPr>
          <p:nvPr/>
        </p:nvSpPr>
        <p:spPr bwMode="auto">
          <a:xfrm>
            <a:off x="1800279" y="2941623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45065" name="Oval 9"/>
          <p:cNvSpPr>
            <a:spLocks noChangeArrowheads="1"/>
          </p:cNvSpPr>
          <p:nvPr/>
        </p:nvSpPr>
        <p:spPr bwMode="auto">
          <a:xfrm>
            <a:off x="2735316" y="2941623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45066" name="Oval 10"/>
          <p:cNvSpPr>
            <a:spLocks noChangeArrowheads="1"/>
          </p:cNvSpPr>
          <p:nvPr/>
        </p:nvSpPr>
        <p:spPr bwMode="auto">
          <a:xfrm>
            <a:off x="2303516" y="2149461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45067" name="Oval 11"/>
          <p:cNvSpPr>
            <a:spLocks noChangeArrowheads="1"/>
          </p:cNvSpPr>
          <p:nvPr/>
        </p:nvSpPr>
        <p:spPr bwMode="auto">
          <a:xfrm>
            <a:off x="3167116" y="2149461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2087616" y="1603375"/>
            <a:ext cx="720725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69" name="Freeform 13"/>
          <p:cNvSpPr>
            <a:spLocks/>
          </p:cNvSpPr>
          <p:nvPr/>
        </p:nvSpPr>
        <p:spPr bwMode="auto">
          <a:xfrm>
            <a:off x="1368479" y="1724025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0" name="Freeform 14"/>
          <p:cNvSpPr>
            <a:spLocks/>
          </p:cNvSpPr>
          <p:nvPr/>
        </p:nvSpPr>
        <p:spPr bwMode="auto">
          <a:xfrm>
            <a:off x="1433566" y="2651125"/>
            <a:ext cx="392113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1" name="Freeform 15"/>
          <p:cNvSpPr>
            <a:spLocks/>
          </p:cNvSpPr>
          <p:nvPr/>
        </p:nvSpPr>
        <p:spPr bwMode="auto">
          <a:xfrm>
            <a:off x="2159054" y="3222625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2" name="Freeform 16"/>
          <p:cNvSpPr>
            <a:spLocks/>
          </p:cNvSpPr>
          <p:nvPr/>
        </p:nvSpPr>
        <p:spPr bwMode="auto">
          <a:xfrm>
            <a:off x="2016179" y="2549525"/>
            <a:ext cx="357188" cy="422275"/>
          </a:xfrm>
          <a:custGeom>
            <a:avLst/>
            <a:gdLst/>
            <a:ahLst/>
            <a:cxnLst>
              <a:cxn ang="0">
                <a:pos x="0" y="266"/>
              </a:cxn>
              <a:cxn ang="0">
                <a:pos x="225" y="0"/>
              </a:cxn>
            </a:cxnLst>
            <a:rect l="0" t="0" r="r" b="b"/>
            <a:pathLst>
              <a:path w="225" h="266">
                <a:moveTo>
                  <a:pt x="0" y="266"/>
                </a:moveTo>
                <a:lnTo>
                  <a:pt x="225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>
            <a:off x="2571737" y="2571744"/>
            <a:ext cx="285752" cy="428628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4" name="Line 18"/>
          <p:cNvSpPr>
            <a:spLocks noChangeShapeType="1"/>
          </p:cNvSpPr>
          <p:nvPr/>
        </p:nvSpPr>
        <p:spPr bwMode="auto">
          <a:xfrm flipH="1">
            <a:off x="2579741" y="1773238"/>
            <a:ext cx="287338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5" name="Line 19"/>
          <p:cNvSpPr>
            <a:spLocks noChangeShapeType="1"/>
          </p:cNvSpPr>
          <p:nvPr/>
        </p:nvSpPr>
        <p:spPr bwMode="auto">
          <a:xfrm>
            <a:off x="3117838" y="1785926"/>
            <a:ext cx="176400" cy="3996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6" name="Line 20"/>
          <p:cNvSpPr>
            <a:spLocks noChangeShapeType="1"/>
          </p:cNvSpPr>
          <p:nvPr/>
        </p:nvSpPr>
        <p:spPr bwMode="auto">
          <a:xfrm flipH="1">
            <a:off x="3036939" y="2605082"/>
            <a:ext cx="270000" cy="3960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7" name="Text Box 21"/>
          <p:cNvSpPr txBox="1">
            <a:spLocks noChangeArrowheads="1"/>
          </p:cNvSpPr>
          <p:nvPr/>
        </p:nvSpPr>
        <p:spPr bwMode="auto">
          <a:xfrm>
            <a:off x="2232079" y="124460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28</a:t>
            </a:r>
          </a:p>
        </p:txBody>
      </p:sp>
      <p:sp>
        <p:nvSpPr>
          <p:cNvPr id="45078" name="Text Box 22"/>
          <p:cNvSpPr txBox="1">
            <a:spLocks noChangeArrowheads="1"/>
          </p:cNvSpPr>
          <p:nvPr/>
        </p:nvSpPr>
        <p:spPr bwMode="auto">
          <a:xfrm>
            <a:off x="1152579" y="1711325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45079" name="Text Box 23"/>
          <p:cNvSpPr txBox="1">
            <a:spLocks noChangeArrowheads="1"/>
          </p:cNvSpPr>
          <p:nvPr/>
        </p:nvSpPr>
        <p:spPr bwMode="auto">
          <a:xfrm>
            <a:off x="3168704" y="167640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sp>
        <p:nvSpPr>
          <p:cNvPr id="45080" name="Text Box 24"/>
          <p:cNvSpPr txBox="1">
            <a:spLocks noChangeArrowheads="1"/>
          </p:cNvSpPr>
          <p:nvPr/>
        </p:nvSpPr>
        <p:spPr bwMode="auto">
          <a:xfrm>
            <a:off x="2303516" y="1782763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14</a:t>
            </a:r>
          </a:p>
        </p:txBody>
      </p:sp>
      <p:sp>
        <p:nvSpPr>
          <p:cNvPr id="45081" name="Text Box 25"/>
          <p:cNvSpPr txBox="1">
            <a:spLocks noChangeArrowheads="1"/>
          </p:cNvSpPr>
          <p:nvPr/>
        </p:nvSpPr>
        <p:spPr bwMode="auto">
          <a:xfrm>
            <a:off x="1225604" y="27193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45082" name="Text Box 26"/>
          <p:cNvSpPr txBox="1">
            <a:spLocks noChangeArrowheads="1"/>
          </p:cNvSpPr>
          <p:nvPr/>
        </p:nvSpPr>
        <p:spPr bwMode="auto">
          <a:xfrm>
            <a:off x="1800279" y="25034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24</a:t>
            </a:r>
          </a:p>
        </p:txBody>
      </p:sp>
      <p:sp>
        <p:nvSpPr>
          <p:cNvPr id="45083" name="Text Box 27"/>
          <p:cNvSpPr txBox="1">
            <a:spLocks noChangeArrowheads="1"/>
          </p:cNvSpPr>
          <p:nvPr/>
        </p:nvSpPr>
        <p:spPr bwMode="auto">
          <a:xfrm>
            <a:off x="2663879" y="2430463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18</a:t>
            </a:r>
          </a:p>
        </p:txBody>
      </p:sp>
      <p:sp>
        <p:nvSpPr>
          <p:cNvPr id="45084" name="Text Box 28"/>
          <p:cNvSpPr txBox="1">
            <a:spLocks noChangeArrowheads="1"/>
          </p:cNvSpPr>
          <p:nvPr/>
        </p:nvSpPr>
        <p:spPr bwMode="auto">
          <a:xfrm>
            <a:off x="2232079" y="318770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22</a:t>
            </a:r>
          </a:p>
        </p:txBody>
      </p:sp>
      <p:sp>
        <p:nvSpPr>
          <p:cNvPr id="45085" name="Text Box 29"/>
          <p:cNvSpPr txBox="1">
            <a:spLocks noChangeArrowheads="1"/>
          </p:cNvSpPr>
          <p:nvPr/>
        </p:nvSpPr>
        <p:spPr bwMode="auto">
          <a:xfrm>
            <a:off x="3097266" y="27193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45086" name="Text Box 30"/>
          <p:cNvSpPr txBox="1">
            <a:spLocks noChangeArrowheads="1"/>
          </p:cNvSpPr>
          <p:nvPr/>
        </p:nvSpPr>
        <p:spPr bwMode="auto">
          <a:xfrm>
            <a:off x="2016179" y="3835400"/>
            <a:ext cx="935038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图</a:t>
            </a:r>
            <a:r>
              <a:rPr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</a:p>
        </p:txBody>
      </p:sp>
      <p:sp>
        <p:nvSpPr>
          <p:cNvPr id="45129" name="Text Box 73"/>
          <p:cNvSpPr txBox="1">
            <a:spLocks noChangeArrowheads="1"/>
          </p:cNvSpPr>
          <p:nvPr/>
        </p:nvSpPr>
        <p:spPr bwMode="auto">
          <a:xfrm>
            <a:off x="500034" y="257156"/>
            <a:ext cx="3960812" cy="457200"/>
          </a:xfrm>
          <a:prstGeom prst="rect">
            <a:avLst/>
          </a:prstGeom>
          <a:solidFill>
            <a:srgbClr val="339933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Prim</a:t>
            </a:r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算法示例演示（起点</a:t>
            </a:r>
            <a:r>
              <a:rPr lang="en-US" altLang="zh-CN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</a:p>
        </p:txBody>
      </p:sp>
      <p:sp>
        <p:nvSpPr>
          <p:cNvPr id="54" name="椭圆 53"/>
          <p:cNvSpPr/>
          <p:nvPr/>
        </p:nvSpPr>
        <p:spPr bwMode="auto">
          <a:xfrm>
            <a:off x="1357290" y="1214422"/>
            <a:ext cx="1000132" cy="785818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 w="28575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lg"/>
          </a:ln>
          <a:effectLst/>
        </p:spPr>
        <p:txBody>
          <a:bodyPr wrap="none"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任意多边形 54"/>
          <p:cNvSpPr/>
          <p:nvPr/>
        </p:nvSpPr>
        <p:spPr>
          <a:xfrm>
            <a:off x="857224" y="952502"/>
            <a:ext cx="3155950" cy="2762250"/>
          </a:xfrm>
          <a:custGeom>
            <a:avLst/>
            <a:gdLst>
              <a:gd name="connsiteX0" fmla="*/ 241300 w 3155950"/>
              <a:gd name="connsiteY0" fmla="*/ 1100667 h 2762250"/>
              <a:gd name="connsiteX1" fmla="*/ 1295400 w 3155950"/>
              <a:gd name="connsiteY1" fmla="*/ 1240367 h 2762250"/>
              <a:gd name="connsiteX2" fmla="*/ 1905000 w 3155950"/>
              <a:gd name="connsiteY2" fmla="*/ 211667 h 2762250"/>
              <a:gd name="connsiteX3" fmla="*/ 2374900 w 3155950"/>
              <a:gd name="connsiteY3" fmla="*/ 110067 h 2762250"/>
              <a:gd name="connsiteX4" fmla="*/ 2832100 w 3155950"/>
              <a:gd name="connsiteY4" fmla="*/ 872067 h 2762250"/>
              <a:gd name="connsiteX5" fmla="*/ 2997200 w 3155950"/>
              <a:gd name="connsiteY5" fmla="*/ 1735667 h 2762250"/>
              <a:gd name="connsiteX6" fmla="*/ 1879600 w 3155950"/>
              <a:gd name="connsiteY6" fmla="*/ 2637367 h 2762250"/>
              <a:gd name="connsiteX7" fmla="*/ 571500 w 3155950"/>
              <a:gd name="connsiteY7" fmla="*/ 2484967 h 2762250"/>
              <a:gd name="connsiteX8" fmla="*/ 63500 w 3155950"/>
              <a:gd name="connsiteY8" fmla="*/ 1735667 h 2762250"/>
              <a:gd name="connsiteX9" fmla="*/ 190500 w 3155950"/>
              <a:gd name="connsiteY9" fmla="*/ 1087967 h 2762250"/>
              <a:gd name="connsiteX0" fmla="*/ 241300 w 3155950"/>
              <a:gd name="connsiteY0" fmla="*/ 1100667 h 2762250"/>
              <a:gd name="connsiteX1" fmla="*/ 1295400 w 3155950"/>
              <a:gd name="connsiteY1" fmla="*/ 1240367 h 2762250"/>
              <a:gd name="connsiteX2" fmla="*/ 1905000 w 3155950"/>
              <a:gd name="connsiteY2" fmla="*/ 211667 h 2762250"/>
              <a:gd name="connsiteX3" fmla="*/ 2374900 w 3155950"/>
              <a:gd name="connsiteY3" fmla="*/ 110067 h 2762250"/>
              <a:gd name="connsiteX4" fmla="*/ 2832100 w 3155950"/>
              <a:gd name="connsiteY4" fmla="*/ 872067 h 2762250"/>
              <a:gd name="connsiteX5" fmla="*/ 2997200 w 3155950"/>
              <a:gd name="connsiteY5" fmla="*/ 1735667 h 2762250"/>
              <a:gd name="connsiteX6" fmla="*/ 1879600 w 3155950"/>
              <a:gd name="connsiteY6" fmla="*/ 2637367 h 2762250"/>
              <a:gd name="connsiteX7" fmla="*/ 571500 w 3155950"/>
              <a:gd name="connsiteY7" fmla="*/ 2484967 h 2762250"/>
              <a:gd name="connsiteX8" fmla="*/ 63500 w 3155950"/>
              <a:gd name="connsiteY8" fmla="*/ 1735667 h 2762250"/>
              <a:gd name="connsiteX9" fmla="*/ 190500 w 3155950"/>
              <a:gd name="connsiteY9" fmla="*/ 1087967 h 276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55950" h="2762250">
                <a:moveTo>
                  <a:pt x="241300" y="1100667"/>
                </a:moveTo>
                <a:cubicBezTo>
                  <a:pt x="629708" y="1244600"/>
                  <a:pt x="1018117" y="1388534"/>
                  <a:pt x="1295400" y="1240367"/>
                </a:cubicBezTo>
                <a:cubicBezTo>
                  <a:pt x="1572683" y="1092200"/>
                  <a:pt x="1725083" y="400050"/>
                  <a:pt x="1905000" y="211667"/>
                </a:cubicBezTo>
                <a:cubicBezTo>
                  <a:pt x="2084917" y="23284"/>
                  <a:pt x="2220384" y="0"/>
                  <a:pt x="2374900" y="110067"/>
                </a:cubicBezTo>
                <a:cubicBezTo>
                  <a:pt x="2529416" y="220134"/>
                  <a:pt x="2728383" y="601134"/>
                  <a:pt x="2832100" y="872067"/>
                </a:cubicBezTo>
                <a:cubicBezTo>
                  <a:pt x="2935817" y="1143000"/>
                  <a:pt x="3155950" y="1441450"/>
                  <a:pt x="2997200" y="1735667"/>
                </a:cubicBezTo>
                <a:cubicBezTo>
                  <a:pt x="2838450" y="2029884"/>
                  <a:pt x="2283883" y="2512484"/>
                  <a:pt x="1879600" y="2637367"/>
                </a:cubicBezTo>
                <a:cubicBezTo>
                  <a:pt x="1475317" y="2762250"/>
                  <a:pt x="874183" y="2635250"/>
                  <a:pt x="571500" y="2484967"/>
                </a:cubicBezTo>
                <a:cubicBezTo>
                  <a:pt x="268817" y="2334684"/>
                  <a:pt x="127000" y="1968500"/>
                  <a:pt x="63500" y="1735667"/>
                </a:cubicBezTo>
                <a:cubicBezTo>
                  <a:pt x="0" y="1502834"/>
                  <a:pt x="95250" y="1295400"/>
                  <a:pt x="190500" y="1087967"/>
                </a:cubicBezTo>
              </a:path>
            </a:pathLst>
          </a:custGeom>
          <a:solidFill>
            <a:schemeClr val="accent1">
              <a:lumMod val="20000"/>
              <a:lumOff val="80000"/>
              <a:alpha val="50000"/>
            </a:schemeClr>
          </a:solidFill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5167380" y="1255683"/>
            <a:ext cx="2376488" cy="2016125"/>
            <a:chOff x="5167380" y="1285860"/>
            <a:chExt cx="2376488" cy="2016125"/>
          </a:xfrm>
        </p:grpSpPr>
        <p:sp>
          <p:nvSpPr>
            <p:cNvPr id="45087" name="Oval 31"/>
            <p:cNvSpPr>
              <a:spLocks noChangeArrowheads="1"/>
            </p:cNvSpPr>
            <p:nvPr/>
          </p:nvSpPr>
          <p:spPr bwMode="auto">
            <a:xfrm>
              <a:off x="5743643" y="1285860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45088" name="Oval 32"/>
            <p:cNvSpPr>
              <a:spLocks noChangeArrowheads="1"/>
            </p:cNvSpPr>
            <p:nvPr/>
          </p:nvSpPr>
          <p:spPr bwMode="auto">
            <a:xfrm>
              <a:off x="6824730" y="1285860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5089" name="Oval 33"/>
            <p:cNvSpPr>
              <a:spLocks noChangeArrowheads="1"/>
            </p:cNvSpPr>
            <p:nvPr/>
          </p:nvSpPr>
          <p:spPr bwMode="auto">
            <a:xfrm>
              <a:off x="5167380" y="2151048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45090" name="Oval 34"/>
            <p:cNvSpPr>
              <a:spLocks noChangeArrowheads="1"/>
            </p:cNvSpPr>
            <p:nvPr/>
          </p:nvSpPr>
          <p:spPr bwMode="auto">
            <a:xfrm>
              <a:off x="5816668" y="2870185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45091" name="Oval 35"/>
            <p:cNvSpPr>
              <a:spLocks noChangeArrowheads="1"/>
            </p:cNvSpPr>
            <p:nvPr/>
          </p:nvSpPr>
          <p:spPr bwMode="auto">
            <a:xfrm>
              <a:off x="6751705" y="2870185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45092" name="Oval 36"/>
            <p:cNvSpPr>
              <a:spLocks noChangeArrowheads="1"/>
            </p:cNvSpPr>
            <p:nvPr/>
          </p:nvSpPr>
          <p:spPr bwMode="auto">
            <a:xfrm>
              <a:off x="6319905" y="207802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5093" name="Oval 37"/>
            <p:cNvSpPr>
              <a:spLocks noChangeArrowheads="1"/>
            </p:cNvSpPr>
            <p:nvPr/>
          </p:nvSpPr>
          <p:spPr bwMode="auto">
            <a:xfrm>
              <a:off x="7183505" y="207802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</p:grpSp>
      <p:sp>
        <p:nvSpPr>
          <p:cNvPr id="56" name="Freeform 13"/>
          <p:cNvSpPr>
            <a:spLocks/>
          </p:cNvSpPr>
          <p:nvPr/>
        </p:nvSpPr>
        <p:spPr bwMode="auto">
          <a:xfrm>
            <a:off x="5403856" y="1643050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4857752" y="3649808"/>
            <a:ext cx="1000132" cy="350696"/>
            <a:chOff x="5072066" y="3845486"/>
            <a:chExt cx="1000132" cy="350696"/>
          </a:xfrm>
        </p:grpSpPr>
        <p:sp>
          <p:nvSpPr>
            <p:cNvPr id="45121" name="Text Box 65"/>
            <p:cNvSpPr txBox="1">
              <a:spLocks noChangeArrowheads="1"/>
            </p:cNvSpPr>
            <p:nvPr/>
          </p:nvSpPr>
          <p:spPr bwMode="auto">
            <a:xfrm>
              <a:off x="5072066" y="3857628"/>
              <a:ext cx="1000132" cy="33855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200">
                  <a:solidFill>
                    <a:srgbClr val="CC00CC"/>
                  </a:solidFill>
                  <a:latin typeface="Consolas" pitchFamily="49" charset="0"/>
                  <a:cs typeface="Consolas" pitchFamily="49" charset="0"/>
                </a:rPr>
                <a:t>U={0</a:t>
              </a:r>
              <a:endParaRPr lang="en-US" altLang="zh-CN" sz="2200" dirty="0">
                <a:solidFill>
                  <a:srgbClr val="CC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643570" y="3845486"/>
              <a:ext cx="428628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dirty="0">
                  <a:solidFill>
                    <a:srgbClr val="CC00CC"/>
                  </a:solidFill>
                  <a:latin typeface="Consolas" pitchFamily="49" charset="0"/>
                  <a:cs typeface="Consolas" pitchFamily="49" charset="0"/>
                </a:rPr>
                <a:t>}</a:t>
              </a:r>
              <a:endParaRPr lang="zh-CN" altLang="en-US" sz="22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84" name="Oval 31"/>
          <p:cNvSpPr>
            <a:spLocks noChangeArrowheads="1"/>
          </p:cNvSpPr>
          <p:nvPr/>
        </p:nvSpPr>
        <p:spPr bwMode="auto">
          <a:xfrm>
            <a:off x="5740408" y="1239811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25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450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9" grpId="0" animBg="1"/>
      <p:bldP spid="54" grpId="0" animBg="1"/>
      <p:bldP spid="55" grpId="0" animBg="1"/>
      <p:bldP spid="56" grpId="0" animBg="1"/>
      <p:bldP spid="8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000428" y="3044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2071670" y="5072074"/>
            <a:ext cx="49292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普里姆算法求解最小生成树的过程 </a:t>
            </a:r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1727254" y="1387475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2808341" y="1387475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45063" name="Oval 7"/>
          <p:cNvSpPr>
            <a:spLocks noChangeArrowheads="1"/>
          </p:cNvSpPr>
          <p:nvPr/>
        </p:nvSpPr>
        <p:spPr bwMode="auto">
          <a:xfrm>
            <a:off x="1150991" y="2252663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45064" name="Oval 8"/>
          <p:cNvSpPr>
            <a:spLocks noChangeArrowheads="1"/>
          </p:cNvSpPr>
          <p:nvPr/>
        </p:nvSpPr>
        <p:spPr bwMode="auto">
          <a:xfrm>
            <a:off x="1800279" y="2971800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45065" name="Oval 9"/>
          <p:cNvSpPr>
            <a:spLocks noChangeArrowheads="1"/>
          </p:cNvSpPr>
          <p:nvPr/>
        </p:nvSpPr>
        <p:spPr bwMode="auto">
          <a:xfrm>
            <a:off x="2735316" y="2971800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45066" name="Oval 10"/>
          <p:cNvSpPr>
            <a:spLocks noChangeArrowheads="1"/>
          </p:cNvSpPr>
          <p:nvPr/>
        </p:nvSpPr>
        <p:spPr bwMode="auto">
          <a:xfrm>
            <a:off x="2303516" y="217963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45067" name="Oval 11"/>
          <p:cNvSpPr>
            <a:spLocks noChangeArrowheads="1"/>
          </p:cNvSpPr>
          <p:nvPr/>
        </p:nvSpPr>
        <p:spPr bwMode="auto">
          <a:xfrm>
            <a:off x="3167116" y="217963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2087616" y="1603375"/>
            <a:ext cx="720725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69" name="Freeform 13"/>
          <p:cNvSpPr>
            <a:spLocks/>
          </p:cNvSpPr>
          <p:nvPr/>
        </p:nvSpPr>
        <p:spPr bwMode="auto">
          <a:xfrm>
            <a:off x="1368479" y="1724025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0" name="Freeform 14"/>
          <p:cNvSpPr>
            <a:spLocks/>
          </p:cNvSpPr>
          <p:nvPr/>
        </p:nvSpPr>
        <p:spPr bwMode="auto">
          <a:xfrm>
            <a:off x="1433566" y="2651125"/>
            <a:ext cx="392113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1" name="Freeform 15"/>
          <p:cNvSpPr>
            <a:spLocks/>
          </p:cNvSpPr>
          <p:nvPr/>
        </p:nvSpPr>
        <p:spPr bwMode="auto">
          <a:xfrm>
            <a:off x="2159054" y="3222625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2" name="Freeform 16"/>
          <p:cNvSpPr>
            <a:spLocks/>
          </p:cNvSpPr>
          <p:nvPr/>
        </p:nvSpPr>
        <p:spPr bwMode="auto">
          <a:xfrm>
            <a:off x="2016179" y="2549525"/>
            <a:ext cx="357188" cy="422275"/>
          </a:xfrm>
          <a:custGeom>
            <a:avLst/>
            <a:gdLst/>
            <a:ahLst/>
            <a:cxnLst>
              <a:cxn ang="0">
                <a:pos x="0" y="266"/>
              </a:cxn>
              <a:cxn ang="0">
                <a:pos x="225" y="0"/>
              </a:cxn>
            </a:cxnLst>
            <a:rect l="0" t="0" r="r" b="b"/>
            <a:pathLst>
              <a:path w="225" h="266">
                <a:moveTo>
                  <a:pt x="0" y="266"/>
                </a:moveTo>
                <a:lnTo>
                  <a:pt x="225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>
            <a:off x="2571737" y="2571744"/>
            <a:ext cx="285752" cy="428628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4" name="Line 18"/>
          <p:cNvSpPr>
            <a:spLocks noChangeShapeType="1"/>
          </p:cNvSpPr>
          <p:nvPr/>
        </p:nvSpPr>
        <p:spPr bwMode="auto">
          <a:xfrm flipH="1">
            <a:off x="2579741" y="1773238"/>
            <a:ext cx="287338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5" name="Line 19"/>
          <p:cNvSpPr>
            <a:spLocks noChangeShapeType="1"/>
          </p:cNvSpPr>
          <p:nvPr/>
        </p:nvSpPr>
        <p:spPr bwMode="auto">
          <a:xfrm>
            <a:off x="3117838" y="1785926"/>
            <a:ext cx="176400" cy="3996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6" name="Line 20"/>
          <p:cNvSpPr>
            <a:spLocks noChangeShapeType="1"/>
          </p:cNvSpPr>
          <p:nvPr/>
        </p:nvSpPr>
        <p:spPr bwMode="auto">
          <a:xfrm flipH="1">
            <a:off x="3036939" y="2605082"/>
            <a:ext cx="270000" cy="3960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7" name="Text Box 21"/>
          <p:cNvSpPr txBox="1">
            <a:spLocks noChangeArrowheads="1"/>
          </p:cNvSpPr>
          <p:nvPr/>
        </p:nvSpPr>
        <p:spPr bwMode="auto">
          <a:xfrm>
            <a:off x="2232079" y="124460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28</a:t>
            </a:r>
          </a:p>
        </p:txBody>
      </p:sp>
      <p:sp>
        <p:nvSpPr>
          <p:cNvPr id="45078" name="Text Box 22"/>
          <p:cNvSpPr txBox="1">
            <a:spLocks noChangeArrowheads="1"/>
          </p:cNvSpPr>
          <p:nvPr/>
        </p:nvSpPr>
        <p:spPr bwMode="auto">
          <a:xfrm>
            <a:off x="1152579" y="1711325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45079" name="Text Box 23"/>
          <p:cNvSpPr txBox="1">
            <a:spLocks noChangeArrowheads="1"/>
          </p:cNvSpPr>
          <p:nvPr/>
        </p:nvSpPr>
        <p:spPr bwMode="auto">
          <a:xfrm>
            <a:off x="3168704" y="167640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sp>
        <p:nvSpPr>
          <p:cNvPr id="45080" name="Text Box 24"/>
          <p:cNvSpPr txBox="1">
            <a:spLocks noChangeArrowheads="1"/>
          </p:cNvSpPr>
          <p:nvPr/>
        </p:nvSpPr>
        <p:spPr bwMode="auto">
          <a:xfrm>
            <a:off x="2303516" y="1782763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14</a:t>
            </a:r>
          </a:p>
        </p:txBody>
      </p:sp>
      <p:sp>
        <p:nvSpPr>
          <p:cNvPr id="45081" name="Text Box 25"/>
          <p:cNvSpPr txBox="1">
            <a:spLocks noChangeArrowheads="1"/>
          </p:cNvSpPr>
          <p:nvPr/>
        </p:nvSpPr>
        <p:spPr bwMode="auto">
          <a:xfrm>
            <a:off x="1225604" y="27193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45082" name="Text Box 26"/>
          <p:cNvSpPr txBox="1">
            <a:spLocks noChangeArrowheads="1"/>
          </p:cNvSpPr>
          <p:nvPr/>
        </p:nvSpPr>
        <p:spPr bwMode="auto">
          <a:xfrm>
            <a:off x="1800279" y="25034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24</a:t>
            </a:r>
          </a:p>
        </p:txBody>
      </p:sp>
      <p:sp>
        <p:nvSpPr>
          <p:cNvPr id="45083" name="Text Box 27"/>
          <p:cNvSpPr txBox="1">
            <a:spLocks noChangeArrowheads="1"/>
          </p:cNvSpPr>
          <p:nvPr/>
        </p:nvSpPr>
        <p:spPr bwMode="auto">
          <a:xfrm>
            <a:off x="2663879" y="2430463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18</a:t>
            </a:r>
          </a:p>
        </p:txBody>
      </p:sp>
      <p:sp>
        <p:nvSpPr>
          <p:cNvPr id="45084" name="Text Box 28"/>
          <p:cNvSpPr txBox="1">
            <a:spLocks noChangeArrowheads="1"/>
          </p:cNvSpPr>
          <p:nvPr/>
        </p:nvSpPr>
        <p:spPr bwMode="auto">
          <a:xfrm>
            <a:off x="2232079" y="318770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22</a:t>
            </a:r>
          </a:p>
        </p:txBody>
      </p:sp>
      <p:sp>
        <p:nvSpPr>
          <p:cNvPr id="45085" name="Text Box 29"/>
          <p:cNvSpPr txBox="1">
            <a:spLocks noChangeArrowheads="1"/>
          </p:cNvSpPr>
          <p:nvPr/>
        </p:nvSpPr>
        <p:spPr bwMode="auto">
          <a:xfrm>
            <a:off x="3097266" y="27193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45086" name="Text Box 30"/>
          <p:cNvSpPr txBox="1">
            <a:spLocks noChangeArrowheads="1"/>
          </p:cNvSpPr>
          <p:nvPr/>
        </p:nvSpPr>
        <p:spPr bwMode="auto">
          <a:xfrm>
            <a:off x="2016179" y="3835400"/>
            <a:ext cx="935038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图</a:t>
            </a:r>
            <a:r>
              <a:rPr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</a:p>
        </p:txBody>
      </p:sp>
      <p:sp>
        <p:nvSpPr>
          <p:cNvPr id="45129" name="Text Box 73"/>
          <p:cNvSpPr txBox="1">
            <a:spLocks noChangeArrowheads="1"/>
          </p:cNvSpPr>
          <p:nvPr/>
        </p:nvSpPr>
        <p:spPr bwMode="auto">
          <a:xfrm>
            <a:off x="500034" y="257156"/>
            <a:ext cx="3960812" cy="457200"/>
          </a:xfrm>
          <a:prstGeom prst="rect">
            <a:avLst/>
          </a:prstGeom>
          <a:solidFill>
            <a:srgbClr val="339933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Prim</a:t>
            </a:r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算法示例演示（起点</a:t>
            </a:r>
            <a:r>
              <a:rPr lang="en-US" altLang="zh-CN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</a:p>
        </p:txBody>
      </p:sp>
      <p:sp>
        <p:nvSpPr>
          <p:cNvPr id="55" name="任意多边形 54"/>
          <p:cNvSpPr/>
          <p:nvPr/>
        </p:nvSpPr>
        <p:spPr>
          <a:xfrm>
            <a:off x="1214414" y="1238254"/>
            <a:ext cx="2827607" cy="2762250"/>
          </a:xfrm>
          <a:custGeom>
            <a:avLst/>
            <a:gdLst>
              <a:gd name="connsiteX0" fmla="*/ 241300 w 3155950"/>
              <a:gd name="connsiteY0" fmla="*/ 1100667 h 2762250"/>
              <a:gd name="connsiteX1" fmla="*/ 1295400 w 3155950"/>
              <a:gd name="connsiteY1" fmla="*/ 1240367 h 2762250"/>
              <a:gd name="connsiteX2" fmla="*/ 1905000 w 3155950"/>
              <a:gd name="connsiteY2" fmla="*/ 211667 h 2762250"/>
              <a:gd name="connsiteX3" fmla="*/ 2374900 w 3155950"/>
              <a:gd name="connsiteY3" fmla="*/ 110067 h 2762250"/>
              <a:gd name="connsiteX4" fmla="*/ 2832100 w 3155950"/>
              <a:gd name="connsiteY4" fmla="*/ 872067 h 2762250"/>
              <a:gd name="connsiteX5" fmla="*/ 2997200 w 3155950"/>
              <a:gd name="connsiteY5" fmla="*/ 1735667 h 2762250"/>
              <a:gd name="connsiteX6" fmla="*/ 1879600 w 3155950"/>
              <a:gd name="connsiteY6" fmla="*/ 2637367 h 2762250"/>
              <a:gd name="connsiteX7" fmla="*/ 571500 w 3155950"/>
              <a:gd name="connsiteY7" fmla="*/ 2484967 h 2762250"/>
              <a:gd name="connsiteX8" fmla="*/ 63500 w 3155950"/>
              <a:gd name="connsiteY8" fmla="*/ 1735667 h 2762250"/>
              <a:gd name="connsiteX9" fmla="*/ 190500 w 3155950"/>
              <a:gd name="connsiteY9" fmla="*/ 1087967 h 2762250"/>
              <a:gd name="connsiteX0" fmla="*/ 241300 w 3155950"/>
              <a:gd name="connsiteY0" fmla="*/ 1100667 h 2762250"/>
              <a:gd name="connsiteX1" fmla="*/ 1295400 w 3155950"/>
              <a:gd name="connsiteY1" fmla="*/ 1240367 h 2762250"/>
              <a:gd name="connsiteX2" fmla="*/ 1905000 w 3155950"/>
              <a:gd name="connsiteY2" fmla="*/ 211667 h 2762250"/>
              <a:gd name="connsiteX3" fmla="*/ 2374900 w 3155950"/>
              <a:gd name="connsiteY3" fmla="*/ 110067 h 2762250"/>
              <a:gd name="connsiteX4" fmla="*/ 2832100 w 3155950"/>
              <a:gd name="connsiteY4" fmla="*/ 872067 h 2762250"/>
              <a:gd name="connsiteX5" fmla="*/ 2997200 w 3155950"/>
              <a:gd name="connsiteY5" fmla="*/ 1735667 h 2762250"/>
              <a:gd name="connsiteX6" fmla="*/ 1879600 w 3155950"/>
              <a:gd name="connsiteY6" fmla="*/ 2637367 h 2762250"/>
              <a:gd name="connsiteX7" fmla="*/ 571500 w 3155950"/>
              <a:gd name="connsiteY7" fmla="*/ 2484967 h 2762250"/>
              <a:gd name="connsiteX8" fmla="*/ 63500 w 3155950"/>
              <a:gd name="connsiteY8" fmla="*/ 1735667 h 2762250"/>
              <a:gd name="connsiteX9" fmla="*/ 190500 w 3155950"/>
              <a:gd name="connsiteY9" fmla="*/ 1087967 h 2762250"/>
              <a:gd name="connsiteX0" fmla="*/ 233358 w 3148008"/>
              <a:gd name="connsiteY0" fmla="*/ 1100667 h 2762250"/>
              <a:gd name="connsiteX1" fmla="*/ 1287458 w 3148008"/>
              <a:gd name="connsiteY1" fmla="*/ 1240367 h 2762250"/>
              <a:gd name="connsiteX2" fmla="*/ 1897058 w 3148008"/>
              <a:gd name="connsiteY2" fmla="*/ 211667 h 2762250"/>
              <a:gd name="connsiteX3" fmla="*/ 2366958 w 3148008"/>
              <a:gd name="connsiteY3" fmla="*/ 110067 h 2762250"/>
              <a:gd name="connsiteX4" fmla="*/ 2824158 w 3148008"/>
              <a:gd name="connsiteY4" fmla="*/ 872067 h 2762250"/>
              <a:gd name="connsiteX5" fmla="*/ 2989258 w 3148008"/>
              <a:gd name="connsiteY5" fmla="*/ 1735667 h 2762250"/>
              <a:gd name="connsiteX6" fmla="*/ 1871658 w 3148008"/>
              <a:gd name="connsiteY6" fmla="*/ 2637367 h 2762250"/>
              <a:gd name="connsiteX7" fmla="*/ 563558 w 3148008"/>
              <a:gd name="connsiteY7" fmla="*/ 2484967 h 2762250"/>
              <a:gd name="connsiteX8" fmla="*/ 55558 w 3148008"/>
              <a:gd name="connsiteY8" fmla="*/ 1735667 h 2762250"/>
              <a:gd name="connsiteX9" fmla="*/ 896906 w 3148008"/>
              <a:gd name="connsiteY9" fmla="*/ 1588009 h 2762250"/>
              <a:gd name="connsiteX0" fmla="*/ 0 w 2914650"/>
              <a:gd name="connsiteY0" fmla="*/ 1100667 h 2762250"/>
              <a:gd name="connsiteX1" fmla="*/ 1054100 w 2914650"/>
              <a:gd name="connsiteY1" fmla="*/ 1240367 h 2762250"/>
              <a:gd name="connsiteX2" fmla="*/ 1663700 w 2914650"/>
              <a:gd name="connsiteY2" fmla="*/ 211667 h 2762250"/>
              <a:gd name="connsiteX3" fmla="*/ 2133600 w 2914650"/>
              <a:gd name="connsiteY3" fmla="*/ 110067 h 2762250"/>
              <a:gd name="connsiteX4" fmla="*/ 2590800 w 2914650"/>
              <a:gd name="connsiteY4" fmla="*/ 872067 h 2762250"/>
              <a:gd name="connsiteX5" fmla="*/ 2755900 w 2914650"/>
              <a:gd name="connsiteY5" fmla="*/ 1735667 h 2762250"/>
              <a:gd name="connsiteX6" fmla="*/ 1638300 w 2914650"/>
              <a:gd name="connsiteY6" fmla="*/ 2637367 h 2762250"/>
              <a:gd name="connsiteX7" fmla="*/ 330200 w 2914650"/>
              <a:gd name="connsiteY7" fmla="*/ 2484967 h 2762250"/>
              <a:gd name="connsiteX8" fmla="*/ 179358 w 2914650"/>
              <a:gd name="connsiteY8" fmla="*/ 2092833 h 2762250"/>
              <a:gd name="connsiteX9" fmla="*/ 663548 w 2914650"/>
              <a:gd name="connsiteY9" fmla="*/ 1588009 h 2762250"/>
              <a:gd name="connsiteX0" fmla="*/ 484429 w 2827607"/>
              <a:gd name="connsiteY0" fmla="*/ 1100667 h 2762250"/>
              <a:gd name="connsiteX1" fmla="*/ 967057 w 2827607"/>
              <a:gd name="connsiteY1" fmla="*/ 1240367 h 2762250"/>
              <a:gd name="connsiteX2" fmla="*/ 1576657 w 2827607"/>
              <a:gd name="connsiteY2" fmla="*/ 211667 h 2762250"/>
              <a:gd name="connsiteX3" fmla="*/ 2046557 w 2827607"/>
              <a:gd name="connsiteY3" fmla="*/ 110067 h 2762250"/>
              <a:gd name="connsiteX4" fmla="*/ 2503757 w 2827607"/>
              <a:gd name="connsiteY4" fmla="*/ 872067 h 2762250"/>
              <a:gd name="connsiteX5" fmla="*/ 2668857 w 2827607"/>
              <a:gd name="connsiteY5" fmla="*/ 1735667 h 2762250"/>
              <a:gd name="connsiteX6" fmla="*/ 1551257 w 2827607"/>
              <a:gd name="connsiteY6" fmla="*/ 2637367 h 2762250"/>
              <a:gd name="connsiteX7" fmla="*/ 243157 w 2827607"/>
              <a:gd name="connsiteY7" fmla="*/ 2484967 h 2762250"/>
              <a:gd name="connsiteX8" fmla="*/ 92315 w 2827607"/>
              <a:gd name="connsiteY8" fmla="*/ 2092833 h 2762250"/>
              <a:gd name="connsiteX9" fmla="*/ 576505 w 2827607"/>
              <a:gd name="connsiteY9" fmla="*/ 1588009 h 2762250"/>
              <a:gd name="connsiteX0" fmla="*/ 484429 w 2827607"/>
              <a:gd name="connsiteY0" fmla="*/ 1100667 h 2762250"/>
              <a:gd name="connsiteX1" fmla="*/ 967057 w 2827607"/>
              <a:gd name="connsiteY1" fmla="*/ 883153 h 2762250"/>
              <a:gd name="connsiteX2" fmla="*/ 1576657 w 2827607"/>
              <a:gd name="connsiteY2" fmla="*/ 211667 h 2762250"/>
              <a:gd name="connsiteX3" fmla="*/ 2046557 w 2827607"/>
              <a:gd name="connsiteY3" fmla="*/ 110067 h 2762250"/>
              <a:gd name="connsiteX4" fmla="*/ 2503757 w 2827607"/>
              <a:gd name="connsiteY4" fmla="*/ 872067 h 2762250"/>
              <a:gd name="connsiteX5" fmla="*/ 2668857 w 2827607"/>
              <a:gd name="connsiteY5" fmla="*/ 1735667 h 2762250"/>
              <a:gd name="connsiteX6" fmla="*/ 1551257 w 2827607"/>
              <a:gd name="connsiteY6" fmla="*/ 2637367 h 2762250"/>
              <a:gd name="connsiteX7" fmla="*/ 243157 w 2827607"/>
              <a:gd name="connsiteY7" fmla="*/ 2484967 h 2762250"/>
              <a:gd name="connsiteX8" fmla="*/ 92315 w 2827607"/>
              <a:gd name="connsiteY8" fmla="*/ 2092833 h 2762250"/>
              <a:gd name="connsiteX9" fmla="*/ 576505 w 2827607"/>
              <a:gd name="connsiteY9" fmla="*/ 1588009 h 2762250"/>
              <a:gd name="connsiteX0" fmla="*/ 484429 w 2827607"/>
              <a:gd name="connsiteY0" fmla="*/ 1529271 h 2762250"/>
              <a:gd name="connsiteX1" fmla="*/ 967057 w 2827607"/>
              <a:gd name="connsiteY1" fmla="*/ 883153 h 2762250"/>
              <a:gd name="connsiteX2" fmla="*/ 1576657 w 2827607"/>
              <a:gd name="connsiteY2" fmla="*/ 211667 h 2762250"/>
              <a:gd name="connsiteX3" fmla="*/ 2046557 w 2827607"/>
              <a:gd name="connsiteY3" fmla="*/ 110067 h 2762250"/>
              <a:gd name="connsiteX4" fmla="*/ 2503757 w 2827607"/>
              <a:gd name="connsiteY4" fmla="*/ 872067 h 2762250"/>
              <a:gd name="connsiteX5" fmla="*/ 2668857 w 2827607"/>
              <a:gd name="connsiteY5" fmla="*/ 1735667 h 2762250"/>
              <a:gd name="connsiteX6" fmla="*/ 1551257 w 2827607"/>
              <a:gd name="connsiteY6" fmla="*/ 2637367 h 2762250"/>
              <a:gd name="connsiteX7" fmla="*/ 243157 w 2827607"/>
              <a:gd name="connsiteY7" fmla="*/ 2484967 h 2762250"/>
              <a:gd name="connsiteX8" fmla="*/ 92315 w 2827607"/>
              <a:gd name="connsiteY8" fmla="*/ 2092833 h 2762250"/>
              <a:gd name="connsiteX9" fmla="*/ 576505 w 2827607"/>
              <a:gd name="connsiteY9" fmla="*/ 1588009 h 2762250"/>
              <a:gd name="connsiteX0" fmla="*/ 484429 w 2827607"/>
              <a:gd name="connsiteY0" fmla="*/ 1529271 h 2762250"/>
              <a:gd name="connsiteX1" fmla="*/ 490833 w 2827607"/>
              <a:gd name="connsiteY1" fmla="*/ 1532467 h 2762250"/>
              <a:gd name="connsiteX2" fmla="*/ 967057 w 2827607"/>
              <a:gd name="connsiteY2" fmla="*/ 883153 h 2762250"/>
              <a:gd name="connsiteX3" fmla="*/ 1576657 w 2827607"/>
              <a:gd name="connsiteY3" fmla="*/ 211667 h 2762250"/>
              <a:gd name="connsiteX4" fmla="*/ 2046557 w 2827607"/>
              <a:gd name="connsiteY4" fmla="*/ 110067 h 2762250"/>
              <a:gd name="connsiteX5" fmla="*/ 2503757 w 2827607"/>
              <a:gd name="connsiteY5" fmla="*/ 872067 h 2762250"/>
              <a:gd name="connsiteX6" fmla="*/ 2668857 w 2827607"/>
              <a:gd name="connsiteY6" fmla="*/ 1735667 h 2762250"/>
              <a:gd name="connsiteX7" fmla="*/ 1551257 w 2827607"/>
              <a:gd name="connsiteY7" fmla="*/ 2637367 h 2762250"/>
              <a:gd name="connsiteX8" fmla="*/ 243157 w 2827607"/>
              <a:gd name="connsiteY8" fmla="*/ 2484967 h 2762250"/>
              <a:gd name="connsiteX9" fmla="*/ 92315 w 2827607"/>
              <a:gd name="connsiteY9" fmla="*/ 2092833 h 2762250"/>
              <a:gd name="connsiteX10" fmla="*/ 576505 w 2827607"/>
              <a:gd name="connsiteY10" fmla="*/ 1588009 h 2762250"/>
              <a:gd name="connsiteX0" fmla="*/ 484429 w 2827607"/>
              <a:gd name="connsiteY0" fmla="*/ 1529271 h 2762250"/>
              <a:gd name="connsiteX1" fmla="*/ 490833 w 2827607"/>
              <a:gd name="connsiteY1" fmla="*/ 1532467 h 2762250"/>
              <a:gd name="connsiteX2" fmla="*/ 967057 w 2827607"/>
              <a:gd name="connsiteY2" fmla="*/ 883153 h 2762250"/>
              <a:gd name="connsiteX3" fmla="*/ 1576657 w 2827607"/>
              <a:gd name="connsiteY3" fmla="*/ 211667 h 2762250"/>
              <a:gd name="connsiteX4" fmla="*/ 2046557 w 2827607"/>
              <a:gd name="connsiteY4" fmla="*/ 110067 h 2762250"/>
              <a:gd name="connsiteX5" fmla="*/ 2503757 w 2827607"/>
              <a:gd name="connsiteY5" fmla="*/ 872067 h 2762250"/>
              <a:gd name="connsiteX6" fmla="*/ 2668857 w 2827607"/>
              <a:gd name="connsiteY6" fmla="*/ 1735667 h 2762250"/>
              <a:gd name="connsiteX7" fmla="*/ 1551257 w 2827607"/>
              <a:gd name="connsiteY7" fmla="*/ 2637367 h 2762250"/>
              <a:gd name="connsiteX8" fmla="*/ 243157 w 2827607"/>
              <a:gd name="connsiteY8" fmla="*/ 2484967 h 2762250"/>
              <a:gd name="connsiteX9" fmla="*/ 92315 w 2827607"/>
              <a:gd name="connsiteY9" fmla="*/ 2092833 h 2762250"/>
              <a:gd name="connsiteX10" fmla="*/ 576505 w 2827607"/>
              <a:gd name="connsiteY10" fmla="*/ 1588009 h 2762250"/>
              <a:gd name="connsiteX0" fmla="*/ 484429 w 2827607"/>
              <a:gd name="connsiteY0" fmla="*/ 1529271 h 2762250"/>
              <a:gd name="connsiteX1" fmla="*/ 490833 w 2827607"/>
              <a:gd name="connsiteY1" fmla="*/ 1532467 h 2762250"/>
              <a:gd name="connsiteX2" fmla="*/ 967057 w 2827607"/>
              <a:gd name="connsiteY2" fmla="*/ 883153 h 2762250"/>
              <a:gd name="connsiteX3" fmla="*/ 1576657 w 2827607"/>
              <a:gd name="connsiteY3" fmla="*/ 211667 h 2762250"/>
              <a:gd name="connsiteX4" fmla="*/ 2046557 w 2827607"/>
              <a:gd name="connsiteY4" fmla="*/ 110067 h 2762250"/>
              <a:gd name="connsiteX5" fmla="*/ 2503757 w 2827607"/>
              <a:gd name="connsiteY5" fmla="*/ 872067 h 2762250"/>
              <a:gd name="connsiteX6" fmla="*/ 2668857 w 2827607"/>
              <a:gd name="connsiteY6" fmla="*/ 1735667 h 2762250"/>
              <a:gd name="connsiteX7" fmla="*/ 1551257 w 2827607"/>
              <a:gd name="connsiteY7" fmla="*/ 2637367 h 2762250"/>
              <a:gd name="connsiteX8" fmla="*/ 243157 w 2827607"/>
              <a:gd name="connsiteY8" fmla="*/ 2484967 h 2762250"/>
              <a:gd name="connsiteX9" fmla="*/ 92315 w 2827607"/>
              <a:gd name="connsiteY9" fmla="*/ 2092833 h 2762250"/>
              <a:gd name="connsiteX10" fmla="*/ 576505 w 2827607"/>
              <a:gd name="connsiteY10" fmla="*/ 1588009 h 2762250"/>
              <a:gd name="connsiteX0" fmla="*/ 484429 w 2827607"/>
              <a:gd name="connsiteY0" fmla="*/ 1529271 h 2762250"/>
              <a:gd name="connsiteX1" fmla="*/ 490833 w 2827607"/>
              <a:gd name="connsiteY1" fmla="*/ 1532467 h 2762250"/>
              <a:gd name="connsiteX2" fmla="*/ 967057 w 2827607"/>
              <a:gd name="connsiteY2" fmla="*/ 883153 h 2762250"/>
              <a:gd name="connsiteX3" fmla="*/ 1576657 w 2827607"/>
              <a:gd name="connsiteY3" fmla="*/ 211667 h 2762250"/>
              <a:gd name="connsiteX4" fmla="*/ 2046557 w 2827607"/>
              <a:gd name="connsiteY4" fmla="*/ 110067 h 2762250"/>
              <a:gd name="connsiteX5" fmla="*/ 2503757 w 2827607"/>
              <a:gd name="connsiteY5" fmla="*/ 872067 h 2762250"/>
              <a:gd name="connsiteX6" fmla="*/ 2668857 w 2827607"/>
              <a:gd name="connsiteY6" fmla="*/ 1735667 h 2762250"/>
              <a:gd name="connsiteX7" fmla="*/ 1551257 w 2827607"/>
              <a:gd name="connsiteY7" fmla="*/ 2637367 h 2762250"/>
              <a:gd name="connsiteX8" fmla="*/ 243157 w 2827607"/>
              <a:gd name="connsiteY8" fmla="*/ 2484967 h 2762250"/>
              <a:gd name="connsiteX9" fmla="*/ 92315 w 2827607"/>
              <a:gd name="connsiteY9" fmla="*/ 2092833 h 2762250"/>
              <a:gd name="connsiteX10" fmla="*/ 433597 w 2827607"/>
              <a:gd name="connsiteY10" fmla="*/ 1588009 h 276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27607" h="2762250">
                <a:moveTo>
                  <a:pt x="484429" y="1529271"/>
                </a:moveTo>
                <a:cubicBezTo>
                  <a:pt x="485496" y="1529804"/>
                  <a:pt x="410395" y="1640153"/>
                  <a:pt x="490833" y="1532467"/>
                </a:cubicBezTo>
                <a:cubicBezTo>
                  <a:pt x="571271" y="1424781"/>
                  <a:pt x="786086" y="1103286"/>
                  <a:pt x="967057" y="883153"/>
                </a:cubicBezTo>
                <a:cubicBezTo>
                  <a:pt x="1148028" y="663020"/>
                  <a:pt x="1396740" y="340515"/>
                  <a:pt x="1576657" y="211667"/>
                </a:cubicBezTo>
                <a:cubicBezTo>
                  <a:pt x="1756574" y="82819"/>
                  <a:pt x="1892041" y="0"/>
                  <a:pt x="2046557" y="110067"/>
                </a:cubicBezTo>
                <a:cubicBezTo>
                  <a:pt x="2201073" y="220134"/>
                  <a:pt x="2400040" y="601134"/>
                  <a:pt x="2503757" y="872067"/>
                </a:cubicBezTo>
                <a:cubicBezTo>
                  <a:pt x="2607474" y="1143000"/>
                  <a:pt x="2827607" y="1441450"/>
                  <a:pt x="2668857" y="1735667"/>
                </a:cubicBezTo>
                <a:cubicBezTo>
                  <a:pt x="2510107" y="2029884"/>
                  <a:pt x="1955540" y="2512484"/>
                  <a:pt x="1551257" y="2637367"/>
                </a:cubicBezTo>
                <a:cubicBezTo>
                  <a:pt x="1146974" y="2762250"/>
                  <a:pt x="486314" y="2575723"/>
                  <a:pt x="243157" y="2484967"/>
                </a:cubicBezTo>
                <a:cubicBezTo>
                  <a:pt x="0" y="2394211"/>
                  <a:pt x="60575" y="2242326"/>
                  <a:pt x="92315" y="2092833"/>
                </a:cubicBezTo>
                <a:cubicBezTo>
                  <a:pt x="124055" y="1943340"/>
                  <a:pt x="338347" y="1795442"/>
                  <a:pt x="433597" y="1588009"/>
                </a:cubicBezTo>
              </a:path>
            </a:pathLst>
          </a:custGeom>
          <a:solidFill>
            <a:schemeClr val="accent5">
              <a:lumMod val="40000"/>
              <a:lumOff val="60000"/>
              <a:alpha val="48000"/>
            </a:schemeClr>
          </a:solidFill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86"/>
          <p:cNvGrpSpPr/>
          <p:nvPr/>
        </p:nvGrpSpPr>
        <p:grpSpPr>
          <a:xfrm>
            <a:off x="5167380" y="1285860"/>
            <a:ext cx="2376488" cy="2016125"/>
            <a:chOff x="5167380" y="1285860"/>
            <a:chExt cx="2376488" cy="2016125"/>
          </a:xfrm>
        </p:grpSpPr>
        <p:sp>
          <p:nvSpPr>
            <p:cNvPr id="45087" name="Oval 31"/>
            <p:cNvSpPr>
              <a:spLocks noChangeArrowheads="1"/>
            </p:cNvSpPr>
            <p:nvPr/>
          </p:nvSpPr>
          <p:spPr bwMode="auto">
            <a:xfrm>
              <a:off x="5743643" y="1285860"/>
              <a:ext cx="360363" cy="4318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45088" name="Oval 32"/>
            <p:cNvSpPr>
              <a:spLocks noChangeArrowheads="1"/>
            </p:cNvSpPr>
            <p:nvPr/>
          </p:nvSpPr>
          <p:spPr bwMode="auto">
            <a:xfrm>
              <a:off x="6824730" y="1285860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5089" name="Oval 33"/>
            <p:cNvSpPr>
              <a:spLocks noChangeArrowheads="1"/>
            </p:cNvSpPr>
            <p:nvPr/>
          </p:nvSpPr>
          <p:spPr bwMode="auto">
            <a:xfrm>
              <a:off x="5167380" y="2151048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45090" name="Oval 34"/>
            <p:cNvSpPr>
              <a:spLocks noChangeArrowheads="1"/>
            </p:cNvSpPr>
            <p:nvPr/>
          </p:nvSpPr>
          <p:spPr bwMode="auto">
            <a:xfrm>
              <a:off x="5816668" y="2870185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45091" name="Oval 35"/>
            <p:cNvSpPr>
              <a:spLocks noChangeArrowheads="1"/>
            </p:cNvSpPr>
            <p:nvPr/>
          </p:nvSpPr>
          <p:spPr bwMode="auto">
            <a:xfrm>
              <a:off x="6751705" y="2870185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45092" name="Oval 36"/>
            <p:cNvSpPr>
              <a:spLocks noChangeArrowheads="1"/>
            </p:cNvSpPr>
            <p:nvPr/>
          </p:nvSpPr>
          <p:spPr bwMode="auto">
            <a:xfrm>
              <a:off x="6319905" y="207802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5093" name="Oval 37"/>
            <p:cNvSpPr>
              <a:spLocks noChangeArrowheads="1"/>
            </p:cNvSpPr>
            <p:nvPr/>
          </p:nvSpPr>
          <p:spPr bwMode="auto">
            <a:xfrm>
              <a:off x="7183505" y="207802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</p:grpSp>
      <p:sp>
        <p:nvSpPr>
          <p:cNvPr id="56" name="Freeform 13"/>
          <p:cNvSpPr>
            <a:spLocks/>
          </p:cNvSpPr>
          <p:nvPr/>
        </p:nvSpPr>
        <p:spPr bwMode="auto">
          <a:xfrm>
            <a:off x="5403856" y="1643050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121" name="Text Box 65"/>
          <p:cNvSpPr txBox="1">
            <a:spLocks noChangeArrowheads="1"/>
          </p:cNvSpPr>
          <p:nvPr/>
        </p:nvSpPr>
        <p:spPr bwMode="auto">
          <a:xfrm>
            <a:off x="4857752" y="3857628"/>
            <a:ext cx="292895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U={0</a:t>
            </a:r>
            <a:r>
              <a:rPr lang="zh-CN" altLang="en-US" sz="220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5}</a:t>
            </a:r>
            <a:endParaRPr lang="en-US" altLang="zh-CN" sz="2200" dirty="0">
              <a:solidFill>
                <a:srgbClr val="CC00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Oval 31"/>
          <p:cNvSpPr>
            <a:spLocks noChangeArrowheads="1"/>
          </p:cNvSpPr>
          <p:nvPr/>
        </p:nvSpPr>
        <p:spPr bwMode="auto">
          <a:xfrm>
            <a:off x="5740408" y="126998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6" name="Oval 33"/>
          <p:cNvSpPr>
            <a:spLocks noChangeArrowheads="1"/>
          </p:cNvSpPr>
          <p:nvPr/>
        </p:nvSpPr>
        <p:spPr bwMode="auto">
          <a:xfrm>
            <a:off x="5156204" y="214311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5</a:t>
            </a:r>
          </a:p>
        </p:txBody>
      </p:sp>
      <p:sp>
        <p:nvSpPr>
          <p:cNvPr id="47" name="任意多边形 46"/>
          <p:cNvSpPr/>
          <p:nvPr/>
        </p:nvSpPr>
        <p:spPr bwMode="auto">
          <a:xfrm>
            <a:off x="857224" y="1230839"/>
            <a:ext cx="1426633" cy="1769533"/>
          </a:xfrm>
          <a:custGeom>
            <a:avLst/>
            <a:gdLst>
              <a:gd name="connsiteX0" fmla="*/ 791633 w 1426633"/>
              <a:gd name="connsiteY0" fmla="*/ 101600 h 1769533"/>
              <a:gd name="connsiteX1" fmla="*/ 461433 w 1426633"/>
              <a:gd name="connsiteY1" fmla="*/ 292100 h 1769533"/>
              <a:gd name="connsiteX2" fmla="*/ 80433 w 1426633"/>
              <a:gd name="connsiteY2" fmla="*/ 1054100 h 1769533"/>
              <a:gd name="connsiteX3" fmla="*/ 80433 w 1426633"/>
              <a:gd name="connsiteY3" fmla="*/ 1562100 h 1769533"/>
              <a:gd name="connsiteX4" fmla="*/ 563033 w 1426633"/>
              <a:gd name="connsiteY4" fmla="*/ 1549400 h 1769533"/>
              <a:gd name="connsiteX5" fmla="*/ 1388533 w 1426633"/>
              <a:gd name="connsiteY5" fmla="*/ 241300 h 1769533"/>
              <a:gd name="connsiteX6" fmla="*/ 791633 w 1426633"/>
              <a:gd name="connsiteY6" fmla="*/ 101600 h 1769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6633" h="1769533">
                <a:moveTo>
                  <a:pt x="791633" y="101600"/>
                </a:moveTo>
                <a:cubicBezTo>
                  <a:pt x="637116" y="110067"/>
                  <a:pt x="579966" y="133350"/>
                  <a:pt x="461433" y="292100"/>
                </a:cubicBezTo>
                <a:cubicBezTo>
                  <a:pt x="342900" y="450850"/>
                  <a:pt x="143933" y="842433"/>
                  <a:pt x="80433" y="1054100"/>
                </a:cubicBezTo>
                <a:cubicBezTo>
                  <a:pt x="16933" y="1265767"/>
                  <a:pt x="0" y="1479550"/>
                  <a:pt x="80433" y="1562100"/>
                </a:cubicBezTo>
                <a:cubicBezTo>
                  <a:pt x="160866" y="1644650"/>
                  <a:pt x="345016" y="1769533"/>
                  <a:pt x="563033" y="1549400"/>
                </a:cubicBezTo>
                <a:cubicBezTo>
                  <a:pt x="781050" y="1329267"/>
                  <a:pt x="1350433" y="482600"/>
                  <a:pt x="1388533" y="241300"/>
                </a:cubicBezTo>
                <a:cubicBezTo>
                  <a:pt x="1426633" y="0"/>
                  <a:pt x="946150" y="93133"/>
                  <a:pt x="791633" y="10160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48000"/>
            </a:schemeClr>
          </a:solidFill>
          <a:ln w="19050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lg"/>
          </a:ln>
          <a:effectLst/>
        </p:spPr>
        <p:txBody>
          <a:bodyPr wrap="none"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Freeform 14"/>
          <p:cNvSpPr>
            <a:spLocks/>
          </p:cNvSpPr>
          <p:nvPr/>
        </p:nvSpPr>
        <p:spPr bwMode="auto">
          <a:xfrm>
            <a:off x="5462594" y="2530472"/>
            <a:ext cx="392113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26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450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0" grpId="0" animBg="1"/>
      <p:bldP spid="55" grpId="0" animBg="1"/>
      <p:bldP spid="45121" grpId="0"/>
      <p:bldP spid="46" grpId="0" animBg="1"/>
      <p:bldP spid="47" grpId="0" animBg="1"/>
      <p:bldP spid="4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000428" y="3044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2071670" y="5072074"/>
            <a:ext cx="49292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普里姆算法求解最小生成树的过程 </a:t>
            </a:r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1727254" y="1387475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2808341" y="1387475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45063" name="Oval 7"/>
          <p:cNvSpPr>
            <a:spLocks noChangeArrowheads="1"/>
          </p:cNvSpPr>
          <p:nvPr/>
        </p:nvSpPr>
        <p:spPr bwMode="auto">
          <a:xfrm>
            <a:off x="1150991" y="2252663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45064" name="Oval 8"/>
          <p:cNvSpPr>
            <a:spLocks noChangeArrowheads="1"/>
          </p:cNvSpPr>
          <p:nvPr/>
        </p:nvSpPr>
        <p:spPr bwMode="auto">
          <a:xfrm>
            <a:off x="1800279" y="2971800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45065" name="Oval 9"/>
          <p:cNvSpPr>
            <a:spLocks noChangeArrowheads="1"/>
          </p:cNvSpPr>
          <p:nvPr/>
        </p:nvSpPr>
        <p:spPr bwMode="auto">
          <a:xfrm>
            <a:off x="2735316" y="2971800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45066" name="Oval 10"/>
          <p:cNvSpPr>
            <a:spLocks noChangeArrowheads="1"/>
          </p:cNvSpPr>
          <p:nvPr/>
        </p:nvSpPr>
        <p:spPr bwMode="auto">
          <a:xfrm>
            <a:off x="2303516" y="217963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45067" name="Oval 11"/>
          <p:cNvSpPr>
            <a:spLocks noChangeArrowheads="1"/>
          </p:cNvSpPr>
          <p:nvPr/>
        </p:nvSpPr>
        <p:spPr bwMode="auto">
          <a:xfrm>
            <a:off x="3167116" y="217963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2087616" y="1603375"/>
            <a:ext cx="720725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69" name="Freeform 13"/>
          <p:cNvSpPr>
            <a:spLocks/>
          </p:cNvSpPr>
          <p:nvPr/>
        </p:nvSpPr>
        <p:spPr bwMode="auto">
          <a:xfrm>
            <a:off x="1368479" y="1724025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0" name="Freeform 14"/>
          <p:cNvSpPr>
            <a:spLocks/>
          </p:cNvSpPr>
          <p:nvPr/>
        </p:nvSpPr>
        <p:spPr bwMode="auto">
          <a:xfrm>
            <a:off x="1433566" y="2651125"/>
            <a:ext cx="392113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1" name="Freeform 15"/>
          <p:cNvSpPr>
            <a:spLocks/>
          </p:cNvSpPr>
          <p:nvPr/>
        </p:nvSpPr>
        <p:spPr bwMode="auto">
          <a:xfrm>
            <a:off x="2159054" y="3222625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2" name="Freeform 16"/>
          <p:cNvSpPr>
            <a:spLocks/>
          </p:cNvSpPr>
          <p:nvPr/>
        </p:nvSpPr>
        <p:spPr bwMode="auto">
          <a:xfrm>
            <a:off x="2016179" y="2549525"/>
            <a:ext cx="357188" cy="422275"/>
          </a:xfrm>
          <a:custGeom>
            <a:avLst/>
            <a:gdLst/>
            <a:ahLst/>
            <a:cxnLst>
              <a:cxn ang="0">
                <a:pos x="0" y="266"/>
              </a:cxn>
              <a:cxn ang="0">
                <a:pos x="225" y="0"/>
              </a:cxn>
            </a:cxnLst>
            <a:rect l="0" t="0" r="r" b="b"/>
            <a:pathLst>
              <a:path w="225" h="266">
                <a:moveTo>
                  <a:pt x="0" y="266"/>
                </a:moveTo>
                <a:lnTo>
                  <a:pt x="225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>
            <a:off x="2571737" y="2571744"/>
            <a:ext cx="285752" cy="428628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4" name="Line 18"/>
          <p:cNvSpPr>
            <a:spLocks noChangeShapeType="1"/>
          </p:cNvSpPr>
          <p:nvPr/>
        </p:nvSpPr>
        <p:spPr bwMode="auto">
          <a:xfrm flipH="1">
            <a:off x="2579741" y="1773238"/>
            <a:ext cx="287338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5" name="Line 19"/>
          <p:cNvSpPr>
            <a:spLocks noChangeShapeType="1"/>
          </p:cNvSpPr>
          <p:nvPr/>
        </p:nvSpPr>
        <p:spPr bwMode="auto">
          <a:xfrm>
            <a:off x="3117838" y="1785926"/>
            <a:ext cx="176400" cy="3996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6" name="Line 20"/>
          <p:cNvSpPr>
            <a:spLocks noChangeShapeType="1"/>
          </p:cNvSpPr>
          <p:nvPr/>
        </p:nvSpPr>
        <p:spPr bwMode="auto">
          <a:xfrm flipH="1">
            <a:off x="3036939" y="2605082"/>
            <a:ext cx="270000" cy="3960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7" name="Text Box 21"/>
          <p:cNvSpPr txBox="1">
            <a:spLocks noChangeArrowheads="1"/>
          </p:cNvSpPr>
          <p:nvPr/>
        </p:nvSpPr>
        <p:spPr bwMode="auto">
          <a:xfrm>
            <a:off x="2232079" y="124460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28</a:t>
            </a:r>
          </a:p>
        </p:txBody>
      </p:sp>
      <p:sp>
        <p:nvSpPr>
          <p:cNvPr id="45078" name="Text Box 22"/>
          <p:cNvSpPr txBox="1">
            <a:spLocks noChangeArrowheads="1"/>
          </p:cNvSpPr>
          <p:nvPr/>
        </p:nvSpPr>
        <p:spPr bwMode="auto">
          <a:xfrm>
            <a:off x="1152579" y="1711325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45079" name="Text Box 23"/>
          <p:cNvSpPr txBox="1">
            <a:spLocks noChangeArrowheads="1"/>
          </p:cNvSpPr>
          <p:nvPr/>
        </p:nvSpPr>
        <p:spPr bwMode="auto">
          <a:xfrm>
            <a:off x="3168704" y="167640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sp>
        <p:nvSpPr>
          <p:cNvPr id="45080" name="Text Box 24"/>
          <p:cNvSpPr txBox="1">
            <a:spLocks noChangeArrowheads="1"/>
          </p:cNvSpPr>
          <p:nvPr/>
        </p:nvSpPr>
        <p:spPr bwMode="auto">
          <a:xfrm>
            <a:off x="2303516" y="1782763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14</a:t>
            </a:r>
          </a:p>
        </p:txBody>
      </p:sp>
      <p:sp>
        <p:nvSpPr>
          <p:cNvPr id="45081" name="Text Box 25"/>
          <p:cNvSpPr txBox="1">
            <a:spLocks noChangeArrowheads="1"/>
          </p:cNvSpPr>
          <p:nvPr/>
        </p:nvSpPr>
        <p:spPr bwMode="auto">
          <a:xfrm>
            <a:off x="1225604" y="27193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45082" name="Text Box 26"/>
          <p:cNvSpPr txBox="1">
            <a:spLocks noChangeArrowheads="1"/>
          </p:cNvSpPr>
          <p:nvPr/>
        </p:nvSpPr>
        <p:spPr bwMode="auto">
          <a:xfrm>
            <a:off x="1800279" y="25034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24</a:t>
            </a:r>
          </a:p>
        </p:txBody>
      </p:sp>
      <p:sp>
        <p:nvSpPr>
          <p:cNvPr id="45083" name="Text Box 27"/>
          <p:cNvSpPr txBox="1">
            <a:spLocks noChangeArrowheads="1"/>
          </p:cNvSpPr>
          <p:nvPr/>
        </p:nvSpPr>
        <p:spPr bwMode="auto">
          <a:xfrm>
            <a:off x="2663879" y="2430463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18</a:t>
            </a:r>
          </a:p>
        </p:txBody>
      </p:sp>
      <p:sp>
        <p:nvSpPr>
          <p:cNvPr id="45084" name="Text Box 28"/>
          <p:cNvSpPr txBox="1">
            <a:spLocks noChangeArrowheads="1"/>
          </p:cNvSpPr>
          <p:nvPr/>
        </p:nvSpPr>
        <p:spPr bwMode="auto">
          <a:xfrm>
            <a:off x="2232079" y="324126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22</a:t>
            </a:r>
          </a:p>
        </p:txBody>
      </p:sp>
      <p:sp>
        <p:nvSpPr>
          <p:cNvPr id="45085" name="Text Box 29"/>
          <p:cNvSpPr txBox="1">
            <a:spLocks noChangeArrowheads="1"/>
          </p:cNvSpPr>
          <p:nvPr/>
        </p:nvSpPr>
        <p:spPr bwMode="auto">
          <a:xfrm>
            <a:off x="3097266" y="27193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45086" name="Text Box 30"/>
          <p:cNvSpPr txBox="1">
            <a:spLocks noChangeArrowheads="1"/>
          </p:cNvSpPr>
          <p:nvPr/>
        </p:nvSpPr>
        <p:spPr bwMode="auto">
          <a:xfrm>
            <a:off x="2016179" y="3835400"/>
            <a:ext cx="935038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图</a:t>
            </a:r>
            <a:r>
              <a:rPr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</a:p>
        </p:txBody>
      </p:sp>
      <p:sp>
        <p:nvSpPr>
          <p:cNvPr id="45129" name="Text Box 73"/>
          <p:cNvSpPr txBox="1">
            <a:spLocks noChangeArrowheads="1"/>
          </p:cNvSpPr>
          <p:nvPr/>
        </p:nvSpPr>
        <p:spPr bwMode="auto">
          <a:xfrm>
            <a:off x="500034" y="257156"/>
            <a:ext cx="3960812" cy="457200"/>
          </a:xfrm>
          <a:prstGeom prst="rect">
            <a:avLst/>
          </a:prstGeom>
          <a:solidFill>
            <a:srgbClr val="339933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Prim</a:t>
            </a:r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算法示例演示（起点</a:t>
            </a:r>
            <a:r>
              <a:rPr lang="en-US" altLang="zh-CN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</a:p>
        </p:txBody>
      </p:sp>
      <p:grpSp>
        <p:nvGrpSpPr>
          <p:cNvPr id="2" name="组合 86"/>
          <p:cNvGrpSpPr/>
          <p:nvPr/>
        </p:nvGrpSpPr>
        <p:grpSpPr>
          <a:xfrm>
            <a:off x="5167380" y="1285860"/>
            <a:ext cx="2376488" cy="2016125"/>
            <a:chOff x="5167380" y="1285860"/>
            <a:chExt cx="2376488" cy="2016125"/>
          </a:xfrm>
        </p:grpSpPr>
        <p:sp>
          <p:nvSpPr>
            <p:cNvPr id="45087" name="Oval 31"/>
            <p:cNvSpPr>
              <a:spLocks noChangeArrowheads="1"/>
            </p:cNvSpPr>
            <p:nvPr/>
          </p:nvSpPr>
          <p:spPr bwMode="auto">
            <a:xfrm>
              <a:off x="5743643" y="1285860"/>
              <a:ext cx="360363" cy="4318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45088" name="Oval 32"/>
            <p:cNvSpPr>
              <a:spLocks noChangeArrowheads="1"/>
            </p:cNvSpPr>
            <p:nvPr/>
          </p:nvSpPr>
          <p:spPr bwMode="auto">
            <a:xfrm>
              <a:off x="6824730" y="1285860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5089" name="Oval 33"/>
            <p:cNvSpPr>
              <a:spLocks noChangeArrowheads="1"/>
            </p:cNvSpPr>
            <p:nvPr/>
          </p:nvSpPr>
          <p:spPr bwMode="auto">
            <a:xfrm>
              <a:off x="5167380" y="2151048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45090" name="Oval 34"/>
            <p:cNvSpPr>
              <a:spLocks noChangeArrowheads="1"/>
            </p:cNvSpPr>
            <p:nvPr/>
          </p:nvSpPr>
          <p:spPr bwMode="auto">
            <a:xfrm>
              <a:off x="5816668" y="2870185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45091" name="Oval 35"/>
            <p:cNvSpPr>
              <a:spLocks noChangeArrowheads="1"/>
            </p:cNvSpPr>
            <p:nvPr/>
          </p:nvSpPr>
          <p:spPr bwMode="auto">
            <a:xfrm>
              <a:off x="6751705" y="2870185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45092" name="Oval 36"/>
            <p:cNvSpPr>
              <a:spLocks noChangeArrowheads="1"/>
            </p:cNvSpPr>
            <p:nvPr/>
          </p:nvSpPr>
          <p:spPr bwMode="auto">
            <a:xfrm>
              <a:off x="6319905" y="207802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5093" name="Oval 37"/>
            <p:cNvSpPr>
              <a:spLocks noChangeArrowheads="1"/>
            </p:cNvSpPr>
            <p:nvPr/>
          </p:nvSpPr>
          <p:spPr bwMode="auto">
            <a:xfrm>
              <a:off x="7183505" y="207802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</p:grpSp>
      <p:sp>
        <p:nvSpPr>
          <p:cNvPr id="56" name="Freeform 13"/>
          <p:cNvSpPr>
            <a:spLocks/>
          </p:cNvSpPr>
          <p:nvPr/>
        </p:nvSpPr>
        <p:spPr bwMode="auto">
          <a:xfrm>
            <a:off x="5403856" y="1643050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121" name="Text Box 65"/>
          <p:cNvSpPr txBox="1">
            <a:spLocks noChangeArrowheads="1"/>
          </p:cNvSpPr>
          <p:nvPr/>
        </p:nvSpPr>
        <p:spPr bwMode="auto">
          <a:xfrm>
            <a:off x="4857752" y="3857628"/>
            <a:ext cx="292895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U={0</a:t>
            </a:r>
            <a:r>
              <a:rPr lang="zh-CN" altLang="en-US" sz="220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en-US" sz="220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4}</a:t>
            </a:r>
            <a:endParaRPr lang="en-US" altLang="zh-CN" sz="2200" dirty="0">
              <a:solidFill>
                <a:srgbClr val="CC00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Oval 31"/>
          <p:cNvSpPr>
            <a:spLocks noChangeArrowheads="1"/>
          </p:cNvSpPr>
          <p:nvPr/>
        </p:nvSpPr>
        <p:spPr bwMode="auto">
          <a:xfrm>
            <a:off x="5740408" y="126998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6" name="Oval 33"/>
          <p:cNvSpPr>
            <a:spLocks noChangeArrowheads="1"/>
          </p:cNvSpPr>
          <p:nvPr/>
        </p:nvSpPr>
        <p:spPr bwMode="auto">
          <a:xfrm>
            <a:off x="5156204" y="214311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5</a:t>
            </a:r>
          </a:p>
        </p:txBody>
      </p:sp>
      <p:sp>
        <p:nvSpPr>
          <p:cNvPr id="47" name="任意多边形 46"/>
          <p:cNvSpPr/>
          <p:nvPr/>
        </p:nvSpPr>
        <p:spPr bwMode="auto">
          <a:xfrm>
            <a:off x="850900" y="1293832"/>
            <a:ext cx="1458113" cy="2206606"/>
          </a:xfrm>
          <a:custGeom>
            <a:avLst/>
            <a:gdLst>
              <a:gd name="connsiteX0" fmla="*/ 791633 w 1426633"/>
              <a:gd name="connsiteY0" fmla="*/ 101600 h 1769533"/>
              <a:gd name="connsiteX1" fmla="*/ 461433 w 1426633"/>
              <a:gd name="connsiteY1" fmla="*/ 292100 h 1769533"/>
              <a:gd name="connsiteX2" fmla="*/ 80433 w 1426633"/>
              <a:gd name="connsiteY2" fmla="*/ 1054100 h 1769533"/>
              <a:gd name="connsiteX3" fmla="*/ 80433 w 1426633"/>
              <a:gd name="connsiteY3" fmla="*/ 1562100 h 1769533"/>
              <a:gd name="connsiteX4" fmla="*/ 563033 w 1426633"/>
              <a:gd name="connsiteY4" fmla="*/ 1549400 h 1769533"/>
              <a:gd name="connsiteX5" fmla="*/ 1388533 w 1426633"/>
              <a:gd name="connsiteY5" fmla="*/ 241300 h 1769533"/>
              <a:gd name="connsiteX6" fmla="*/ 791633 w 1426633"/>
              <a:gd name="connsiteY6" fmla="*/ 101600 h 1769533"/>
              <a:gd name="connsiteX0" fmla="*/ 910691 w 1614456"/>
              <a:gd name="connsiteY0" fmla="*/ 220659 h 2602948"/>
              <a:gd name="connsiteX1" fmla="*/ 580491 w 1614456"/>
              <a:gd name="connsiteY1" fmla="*/ 411159 h 2602948"/>
              <a:gd name="connsiteX2" fmla="*/ 199491 w 1614456"/>
              <a:gd name="connsiteY2" fmla="*/ 1173159 h 2602948"/>
              <a:gd name="connsiteX3" fmla="*/ 199491 w 1614456"/>
              <a:gd name="connsiteY3" fmla="*/ 1681159 h 2602948"/>
              <a:gd name="connsiteX4" fmla="*/ 1396439 w 1614456"/>
              <a:gd name="connsiteY4" fmla="*/ 2382815 h 2602948"/>
              <a:gd name="connsiteX5" fmla="*/ 1507591 w 1614456"/>
              <a:gd name="connsiteY5" fmla="*/ 360359 h 2602948"/>
              <a:gd name="connsiteX6" fmla="*/ 910691 w 1614456"/>
              <a:gd name="connsiteY6" fmla="*/ 220659 h 2602948"/>
              <a:gd name="connsiteX0" fmla="*/ 910691 w 1563385"/>
              <a:gd name="connsiteY0" fmla="*/ 19050 h 2265873"/>
              <a:gd name="connsiteX1" fmla="*/ 580491 w 1563385"/>
              <a:gd name="connsiteY1" fmla="*/ 209550 h 2265873"/>
              <a:gd name="connsiteX2" fmla="*/ 199491 w 1563385"/>
              <a:gd name="connsiteY2" fmla="*/ 971550 h 2265873"/>
              <a:gd name="connsiteX3" fmla="*/ 199491 w 1563385"/>
              <a:gd name="connsiteY3" fmla="*/ 1479550 h 2265873"/>
              <a:gd name="connsiteX4" fmla="*/ 1396439 w 1563385"/>
              <a:gd name="connsiteY4" fmla="*/ 2181206 h 2265873"/>
              <a:gd name="connsiteX5" fmla="*/ 1201168 w 1563385"/>
              <a:gd name="connsiteY5" fmla="*/ 971550 h 2265873"/>
              <a:gd name="connsiteX6" fmla="*/ 1507591 w 1563385"/>
              <a:gd name="connsiteY6" fmla="*/ 158750 h 2265873"/>
              <a:gd name="connsiteX7" fmla="*/ 910691 w 1563385"/>
              <a:gd name="connsiteY7" fmla="*/ 19050 h 2265873"/>
              <a:gd name="connsiteX0" fmla="*/ 812800 w 1458113"/>
              <a:gd name="connsiteY0" fmla="*/ 19050 h 2346306"/>
              <a:gd name="connsiteX1" fmla="*/ 482600 w 1458113"/>
              <a:gd name="connsiteY1" fmla="*/ 209550 h 2346306"/>
              <a:gd name="connsiteX2" fmla="*/ 101600 w 1458113"/>
              <a:gd name="connsiteY2" fmla="*/ 971550 h 2346306"/>
              <a:gd name="connsiteX3" fmla="*/ 101600 w 1458113"/>
              <a:gd name="connsiteY3" fmla="*/ 1479550 h 2346306"/>
              <a:gd name="connsiteX4" fmla="*/ 711200 w 1458113"/>
              <a:gd name="connsiteY4" fmla="*/ 1962150 h 2346306"/>
              <a:gd name="connsiteX5" fmla="*/ 1298548 w 1458113"/>
              <a:gd name="connsiteY5" fmla="*/ 2181206 h 2346306"/>
              <a:gd name="connsiteX6" fmla="*/ 1103277 w 1458113"/>
              <a:gd name="connsiteY6" fmla="*/ 971550 h 2346306"/>
              <a:gd name="connsiteX7" fmla="*/ 1409700 w 1458113"/>
              <a:gd name="connsiteY7" fmla="*/ 158750 h 2346306"/>
              <a:gd name="connsiteX8" fmla="*/ 812800 w 1458113"/>
              <a:gd name="connsiteY8" fmla="*/ 19050 h 2346306"/>
              <a:gd name="connsiteX0" fmla="*/ 812800 w 1458113"/>
              <a:gd name="connsiteY0" fmla="*/ 19050 h 2206606"/>
              <a:gd name="connsiteX1" fmla="*/ 482600 w 1458113"/>
              <a:gd name="connsiteY1" fmla="*/ 209550 h 2206606"/>
              <a:gd name="connsiteX2" fmla="*/ 101600 w 1458113"/>
              <a:gd name="connsiteY2" fmla="*/ 971550 h 2206606"/>
              <a:gd name="connsiteX3" fmla="*/ 101600 w 1458113"/>
              <a:gd name="connsiteY3" fmla="*/ 1479550 h 2206606"/>
              <a:gd name="connsiteX4" fmla="*/ 711200 w 1458113"/>
              <a:gd name="connsiteY4" fmla="*/ 1962150 h 2206606"/>
              <a:gd name="connsiteX5" fmla="*/ 1298548 w 1458113"/>
              <a:gd name="connsiteY5" fmla="*/ 2181206 h 2206606"/>
              <a:gd name="connsiteX6" fmla="*/ 1387444 w 1458113"/>
              <a:gd name="connsiteY6" fmla="*/ 1809749 h 2206606"/>
              <a:gd name="connsiteX7" fmla="*/ 1103277 w 1458113"/>
              <a:gd name="connsiteY7" fmla="*/ 971550 h 2206606"/>
              <a:gd name="connsiteX8" fmla="*/ 1409700 w 1458113"/>
              <a:gd name="connsiteY8" fmla="*/ 158750 h 2206606"/>
              <a:gd name="connsiteX9" fmla="*/ 812800 w 1458113"/>
              <a:gd name="connsiteY9" fmla="*/ 19050 h 220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58113" h="2206606">
                <a:moveTo>
                  <a:pt x="812800" y="19050"/>
                </a:moveTo>
                <a:cubicBezTo>
                  <a:pt x="658283" y="27517"/>
                  <a:pt x="601133" y="50800"/>
                  <a:pt x="482600" y="209550"/>
                </a:cubicBezTo>
                <a:cubicBezTo>
                  <a:pt x="364067" y="368300"/>
                  <a:pt x="165100" y="759883"/>
                  <a:pt x="101600" y="971550"/>
                </a:cubicBezTo>
                <a:cubicBezTo>
                  <a:pt x="38100" y="1183217"/>
                  <a:pt x="0" y="1314450"/>
                  <a:pt x="101600" y="1479550"/>
                </a:cubicBezTo>
                <a:cubicBezTo>
                  <a:pt x="203200" y="1644650"/>
                  <a:pt x="511709" y="1845207"/>
                  <a:pt x="711200" y="1962150"/>
                </a:cubicBezTo>
                <a:cubicBezTo>
                  <a:pt x="910691" y="2079093"/>
                  <a:pt x="1185841" y="2206606"/>
                  <a:pt x="1298548" y="2181206"/>
                </a:cubicBezTo>
                <a:cubicBezTo>
                  <a:pt x="1411255" y="2155806"/>
                  <a:pt x="1419989" y="2011358"/>
                  <a:pt x="1387444" y="1809749"/>
                </a:cubicBezTo>
                <a:cubicBezTo>
                  <a:pt x="1354899" y="1608140"/>
                  <a:pt x="1099568" y="1246716"/>
                  <a:pt x="1103277" y="971550"/>
                </a:cubicBezTo>
                <a:cubicBezTo>
                  <a:pt x="1106986" y="696384"/>
                  <a:pt x="1458113" y="317500"/>
                  <a:pt x="1409700" y="158750"/>
                </a:cubicBezTo>
                <a:cubicBezTo>
                  <a:pt x="1361287" y="0"/>
                  <a:pt x="967317" y="10583"/>
                  <a:pt x="812800" y="1905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1000"/>
            </a:schemeClr>
          </a:solidFill>
          <a:ln w="19050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lg"/>
          </a:ln>
          <a:effectLst/>
        </p:spPr>
        <p:txBody>
          <a:bodyPr wrap="none"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Freeform 14"/>
          <p:cNvSpPr>
            <a:spLocks/>
          </p:cNvSpPr>
          <p:nvPr/>
        </p:nvSpPr>
        <p:spPr bwMode="auto">
          <a:xfrm>
            <a:off x="5462594" y="2530472"/>
            <a:ext cx="392113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Oval 34"/>
          <p:cNvSpPr>
            <a:spLocks noChangeArrowheads="1"/>
          </p:cNvSpPr>
          <p:nvPr/>
        </p:nvSpPr>
        <p:spPr bwMode="auto">
          <a:xfrm>
            <a:off x="5811846" y="285749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50" name="任意多边形 49"/>
          <p:cNvSpPr/>
          <p:nvPr/>
        </p:nvSpPr>
        <p:spPr bwMode="auto">
          <a:xfrm>
            <a:off x="2179103" y="1134007"/>
            <a:ext cx="1678517" cy="2652183"/>
          </a:xfrm>
          <a:custGeom>
            <a:avLst/>
            <a:gdLst>
              <a:gd name="connsiteX0" fmla="*/ 825500 w 1678517"/>
              <a:gd name="connsiteY0" fmla="*/ 48683 h 2652183"/>
              <a:gd name="connsiteX1" fmla="*/ 254000 w 1678517"/>
              <a:gd name="connsiteY1" fmla="*/ 658283 h 2652183"/>
              <a:gd name="connsiteX2" fmla="*/ 38100 w 1678517"/>
              <a:gd name="connsiteY2" fmla="*/ 1178983 h 2652183"/>
              <a:gd name="connsiteX3" fmla="*/ 482600 w 1678517"/>
              <a:gd name="connsiteY3" fmla="*/ 2207683 h 2652183"/>
              <a:gd name="connsiteX4" fmla="*/ 1016000 w 1678517"/>
              <a:gd name="connsiteY4" fmla="*/ 2499783 h 2652183"/>
              <a:gd name="connsiteX5" fmla="*/ 1600200 w 1678517"/>
              <a:gd name="connsiteY5" fmla="*/ 1293283 h 2652183"/>
              <a:gd name="connsiteX6" fmla="*/ 1485900 w 1678517"/>
              <a:gd name="connsiteY6" fmla="*/ 366183 h 2652183"/>
              <a:gd name="connsiteX7" fmla="*/ 825500 w 1678517"/>
              <a:gd name="connsiteY7" fmla="*/ 48683 h 2652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78517" h="2652183">
                <a:moveTo>
                  <a:pt x="825500" y="48683"/>
                </a:moveTo>
                <a:cubicBezTo>
                  <a:pt x="620183" y="97366"/>
                  <a:pt x="385233" y="469900"/>
                  <a:pt x="254000" y="658283"/>
                </a:cubicBezTo>
                <a:cubicBezTo>
                  <a:pt x="122767" y="846666"/>
                  <a:pt x="0" y="920750"/>
                  <a:pt x="38100" y="1178983"/>
                </a:cubicBezTo>
                <a:cubicBezTo>
                  <a:pt x="76200" y="1437216"/>
                  <a:pt x="319617" y="1987550"/>
                  <a:pt x="482600" y="2207683"/>
                </a:cubicBezTo>
                <a:cubicBezTo>
                  <a:pt x="645583" y="2427816"/>
                  <a:pt x="829733" y="2652183"/>
                  <a:pt x="1016000" y="2499783"/>
                </a:cubicBezTo>
                <a:cubicBezTo>
                  <a:pt x="1202267" y="2347383"/>
                  <a:pt x="1521883" y="1648883"/>
                  <a:pt x="1600200" y="1293283"/>
                </a:cubicBezTo>
                <a:cubicBezTo>
                  <a:pt x="1678517" y="937683"/>
                  <a:pt x="1615017" y="573616"/>
                  <a:pt x="1485900" y="366183"/>
                </a:cubicBezTo>
                <a:cubicBezTo>
                  <a:pt x="1356783" y="158750"/>
                  <a:pt x="1030817" y="0"/>
                  <a:pt x="825500" y="48683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49000"/>
            </a:schemeClr>
          </a:solidFill>
          <a:ln w="19050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lg"/>
          </a:ln>
          <a:effectLst/>
        </p:spPr>
        <p:txBody>
          <a:bodyPr wrap="none"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Freeform 15"/>
          <p:cNvSpPr>
            <a:spLocks/>
          </p:cNvSpPr>
          <p:nvPr/>
        </p:nvSpPr>
        <p:spPr bwMode="auto">
          <a:xfrm>
            <a:off x="6178565" y="3084510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27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450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1" grpId="0" animBg="1"/>
      <p:bldP spid="45121" grpId="0"/>
      <p:bldP spid="47" grpId="0" animBg="1"/>
      <p:bldP spid="48" grpId="0" animBg="1"/>
      <p:bldP spid="50" grpId="0" animBg="1"/>
      <p:bldP spid="5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85" name="Text Box 29"/>
          <p:cNvSpPr txBox="1">
            <a:spLocks noChangeArrowheads="1"/>
          </p:cNvSpPr>
          <p:nvPr/>
        </p:nvSpPr>
        <p:spPr bwMode="auto">
          <a:xfrm>
            <a:off x="3068630" y="271462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000428" y="3044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2071670" y="5072074"/>
            <a:ext cx="49292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普里姆算法求解最小生成树的过程 </a:t>
            </a:r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1727254" y="1387475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2808341" y="1387475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45063" name="Oval 7"/>
          <p:cNvSpPr>
            <a:spLocks noChangeArrowheads="1"/>
          </p:cNvSpPr>
          <p:nvPr/>
        </p:nvSpPr>
        <p:spPr bwMode="auto">
          <a:xfrm>
            <a:off x="1150991" y="2252663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45064" name="Oval 8"/>
          <p:cNvSpPr>
            <a:spLocks noChangeArrowheads="1"/>
          </p:cNvSpPr>
          <p:nvPr/>
        </p:nvSpPr>
        <p:spPr bwMode="auto">
          <a:xfrm>
            <a:off x="1800279" y="2971800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45065" name="Oval 9"/>
          <p:cNvSpPr>
            <a:spLocks noChangeArrowheads="1"/>
          </p:cNvSpPr>
          <p:nvPr/>
        </p:nvSpPr>
        <p:spPr bwMode="auto">
          <a:xfrm>
            <a:off x="2735316" y="2971800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45066" name="Oval 10"/>
          <p:cNvSpPr>
            <a:spLocks noChangeArrowheads="1"/>
          </p:cNvSpPr>
          <p:nvPr/>
        </p:nvSpPr>
        <p:spPr bwMode="auto">
          <a:xfrm>
            <a:off x="2303516" y="217963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45067" name="Oval 11"/>
          <p:cNvSpPr>
            <a:spLocks noChangeArrowheads="1"/>
          </p:cNvSpPr>
          <p:nvPr/>
        </p:nvSpPr>
        <p:spPr bwMode="auto">
          <a:xfrm>
            <a:off x="3167116" y="217963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2087616" y="1603375"/>
            <a:ext cx="720725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69" name="Freeform 13"/>
          <p:cNvSpPr>
            <a:spLocks/>
          </p:cNvSpPr>
          <p:nvPr/>
        </p:nvSpPr>
        <p:spPr bwMode="auto">
          <a:xfrm>
            <a:off x="1368479" y="1724025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0" name="Freeform 14"/>
          <p:cNvSpPr>
            <a:spLocks/>
          </p:cNvSpPr>
          <p:nvPr/>
        </p:nvSpPr>
        <p:spPr bwMode="auto">
          <a:xfrm>
            <a:off x="1433566" y="2651125"/>
            <a:ext cx="392113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1" name="Freeform 15"/>
          <p:cNvSpPr>
            <a:spLocks/>
          </p:cNvSpPr>
          <p:nvPr/>
        </p:nvSpPr>
        <p:spPr bwMode="auto">
          <a:xfrm>
            <a:off x="2159054" y="3222625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2" name="Freeform 16"/>
          <p:cNvSpPr>
            <a:spLocks/>
          </p:cNvSpPr>
          <p:nvPr/>
        </p:nvSpPr>
        <p:spPr bwMode="auto">
          <a:xfrm>
            <a:off x="2016179" y="2549525"/>
            <a:ext cx="357188" cy="422275"/>
          </a:xfrm>
          <a:custGeom>
            <a:avLst/>
            <a:gdLst/>
            <a:ahLst/>
            <a:cxnLst>
              <a:cxn ang="0">
                <a:pos x="0" y="266"/>
              </a:cxn>
              <a:cxn ang="0">
                <a:pos x="225" y="0"/>
              </a:cxn>
            </a:cxnLst>
            <a:rect l="0" t="0" r="r" b="b"/>
            <a:pathLst>
              <a:path w="225" h="266">
                <a:moveTo>
                  <a:pt x="0" y="266"/>
                </a:moveTo>
                <a:lnTo>
                  <a:pt x="225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>
            <a:off x="2571737" y="2571744"/>
            <a:ext cx="285752" cy="428628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4" name="Line 18"/>
          <p:cNvSpPr>
            <a:spLocks noChangeShapeType="1"/>
          </p:cNvSpPr>
          <p:nvPr/>
        </p:nvSpPr>
        <p:spPr bwMode="auto">
          <a:xfrm flipH="1">
            <a:off x="2579741" y="1773238"/>
            <a:ext cx="287338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5" name="Line 19"/>
          <p:cNvSpPr>
            <a:spLocks noChangeShapeType="1"/>
          </p:cNvSpPr>
          <p:nvPr/>
        </p:nvSpPr>
        <p:spPr bwMode="auto">
          <a:xfrm>
            <a:off x="3117838" y="1785926"/>
            <a:ext cx="176400" cy="3996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6" name="Line 20"/>
          <p:cNvSpPr>
            <a:spLocks noChangeShapeType="1"/>
          </p:cNvSpPr>
          <p:nvPr/>
        </p:nvSpPr>
        <p:spPr bwMode="auto">
          <a:xfrm flipH="1">
            <a:off x="3036939" y="2605082"/>
            <a:ext cx="270000" cy="396000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7" name="Text Box 21"/>
          <p:cNvSpPr txBox="1">
            <a:spLocks noChangeArrowheads="1"/>
          </p:cNvSpPr>
          <p:nvPr/>
        </p:nvSpPr>
        <p:spPr bwMode="auto">
          <a:xfrm>
            <a:off x="2425688" y="128586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28</a:t>
            </a:r>
          </a:p>
        </p:txBody>
      </p:sp>
      <p:sp>
        <p:nvSpPr>
          <p:cNvPr id="45078" name="Text Box 22"/>
          <p:cNvSpPr txBox="1">
            <a:spLocks noChangeArrowheads="1"/>
          </p:cNvSpPr>
          <p:nvPr/>
        </p:nvSpPr>
        <p:spPr bwMode="auto">
          <a:xfrm>
            <a:off x="1152579" y="1711325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45079" name="Text Box 23"/>
          <p:cNvSpPr txBox="1">
            <a:spLocks noChangeArrowheads="1"/>
          </p:cNvSpPr>
          <p:nvPr/>
        </p:nvSpPr>
        <p:spPr bwMode="auto">
          <a:xfrm>
            <a:off x="3168704" y="167640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sp>
        <p:nvSpPr>
          <p:cNvPr id="45080" name="Text Box 24"/>
          <p:cNvSpPr txBox="1">
            <a:spLocks noChangeArrowheads="1"/>
          </p:cNvSpPr>
          <p:nvPr/>
        </p:nvSpPr>
        <p:spPr bwMode="auto">
          <a:xfrm>
            <a:off x="2303516" y="1782763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14</a:t>
            </a:r>
          </a:p>
        </p:txBody>
      </p:sp>
      <p:sp>
        <p:nvSpPr>
          <p:cNvPr id="45081" name="Text Box 25"/>
          <p:cNvSpPr txBox="1">
            <a:spLocks noChangeArrowheads="1"/>
          </p:cNvSpPr>
          <p:nvPr/>
        </p:nvSpPr>
        <p:spPr bwMode="auto">
          <a:xfrm>
            <a:off x="1225604" y="27193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45082" name="Text Box 26"/>
          <p:cNvSpPr txBox="1">
            <a:spLocks noChangeArrowheads="1"/>
          </p:cNvSpPr>
          <p:nvPr/>
        </p:nvSpPr>
        <p:spPr bwMode="auto">
          <a:xfrm>
            <a:off x="1800279" y="25034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24</a:t>
            </a:r>
          </a:p>
        </p:txBody>
      </p:sp>
      <p:sp>
        <p:nvSpPr>
          <p:cNvPr id="45083" name="Text Box 27"/>
          <p:cNvSpPr txBox="1">
            <a:spLocks noChangeArrowheads="1"/>
          </p:cNvSpPr>
          <p:nvPr/>
        </p:nvSpPr>
        <p:spPr bwMode="auto">
          <a:xfrm>
            <a:off x="2663879" y="2430463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18</a:t>
            </a:r>
          </a:p>
        </p:txBody>
      </p:sp>
      <p:sp>
        <p:nvSpPr>
          <p:cNvPr id="45084" name="Text Box 28"/>
          <p:cNvSpPr txBox="1">
            <a:spLocks noChangeArrowheads="1"/>
          </p:cNvSpPr>
          <p:nvPr/>
        </p:nvSpPr>
        <p:spPr bwMode="auto">
          <a:xfrm>
            <a:off x="2232079" y="324126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22</a:t>
            </a:r>
          </a:p>
        </p:txBody>
      </p:sp>
      <p:sp>
        <p:nvSpPr>
          <p:cNvPr id="45086" name="Text Box 30"/>
          <p:cNvSpPr txBox="1">
            <a:spLocks noChangeArrowheads="1"/>
          </p:cNvSpPr>
          <p:nvPr/>
        </p:nvSpPr>
        <p:spPr bwMode="auto">
          <a:xfrm>
            <a:off x="2016179" y="3835400"/>
            <a:ext cx="935038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图</a:t>
            </a:r>
            <a:r>
              <a:rPr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</a:p>
        </p:txBody>
      </p:sp>
      <p:sp>
        <p:nvSpPr>
          <p:cNvPr id="45129" name="Text Box 73"/>
          <p:cNvSpPr txBox="1">
            <a:spLocks noChangeArrowheads="1"/>
          </p:cNvSpPr>
          <p:nvPr/>
        </p:nvSpPr>
        <p:spPr bwMode="auto">
          <a:xfrm>
            <a:off x="500034" y="257156"/>
            <a:ext cx="3960812" cy="457200"/>
          </a:xfrm>
          <a:prstGeom prst="rect">
            <a:avLst/>
          </a:prstGeom>
          <a:solidFill>
            <a:srgbClr val="339933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Prim</a:t>
            </a:r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算法示例演示（起点</a:t>
            </a:r>
            <a:r>
              <a:rPr lang="en-US" altLang="zh-CN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</a:p>
        </p:txBody>
      </p:sp>
      <p:grpSp>
        <p:nvGrpSpPr>
          <p:cNvPr id="2" name="组合 86"/>
          <p:cNvGrpSpPr/>
          <p:nvPr/>
        </p:nvGrpSpPr>
        <p:grpSpPr>
          <a:xfrm>
            <a:off x="5167380" y="1285860"/>
            <a:ext cx="2376488" cy="2016125"/>
            <a:chOff x="5167380" y="1285860"/>
            <a:chExt cx="2376488" cy="2016125"/>
          </a:xfrm>
        </p:grpSpPr>
        <p:sp>
          <p:nvSpPr>
            <p:cNvPr id="45087" name="Oval 31"/>
            <p:cNvSpPr>
              <a:spLocks noChangeArrowheads="1"/>
            </p:cNvSpPr>
            <p:nvPr/>
          </p:nvSpPr>
          <p:spPr bwMode="auto">
            <a:xfrm>
              <a:off x="5743643" y="1285860"/>
              <a:ext cx="360363" cy="4318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45088" name="Oval 32"/>
            <p:cNvSpPr>
              <a:spLocks noChangeArrowheads="1"/>
            </p:cNvSpPr>
            <p:nvPr/>
          </p:nvSpPr>
          <p:spPr bwMode="auto">
            <a:xfrm>
              <a:off x="6824730" y="1285860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5089" name="Oval 33"/>
            <p:cNvSpPr>
              <a:spLocks noChangeArrowheads="1"/>
            </p:cNvSpPr>
            <p:nvPr/>
          </p:nvSpPr>
          <p:spPr bwMode="auto">
            <a:xfrm>
              <a:off x="5167380" y="2151048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45090" name="Oval 34"/>
            <p:cNvSpPr>
              <a:spLocks noChangeArrowheads="1"/>
            </p:cNvSpPr>
            <p:nvPr/>
          </p:nvSpPr>
          <p:spPr bwMode="auto">
            <a:xfrm>
              <a:off x="5816668" y="2870185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45091" name="Oval 35"/>
            <p:cNvSpPr>
              <a:spLocks noChangeArrowheads="1"/>
            </p:cNvSpPr>
            <p:nvPr/>
          </p:nvSpPr>
          <p:spPr bwMode="auto">
            <a:xfrm>
              <a:off x="6751705" y="2870185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45092" name="Oval 36"/>
            <p:cNvSpPr>
              <a:spLocks noChangeArrowheads="1"/>
            </p:cNvSpPr>
            <p:nvPr/>
          </p:nvSpPr>
          <p:spPr bwMode="auto">
            <a:xfrm>
              <a:off x="6319905" y="207802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5093" name="Oval 37"/>
            <p:cNvSpPr>
              <a:spLocks noChangeArrowheads="1"/>
            </p:cNvSpPr>
            <p:nvPr/>
          </p:nvSpPr>
          <p:spPr bwMode="auto">
            <a:xfrm>
              <a:off x="7183505" y="207802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</p:grpSp>
      <p:sp>
        <p:nvSpPr>
          <p:cNvPr id="56" name="Freeform 13"/>
          <p:cNvSpPr>
            <a:spLocks/>
          </p:cNvSpPr>
          <p:nvPr/>
        </p:nvSpPr>
        <p:spPr bwMode="auto">
          <a:xfrm>
            <a:off x="5403856" y="1643050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121" name="Text Box 65"/>
          <p:cNvSpPr txBox="1">
            <a:spLocks noChangeArrowheads="1"/>
          </p:cNvSpPr>
          <p:nvPr/>
        </p:nvSpPr>
        <p:spPr bwMode="auto">
          <a:xfrm>
            <a:off x="4857752" y="3857628"/>
            <a:ext cx="292895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U={0</a:t>
            </a:r>
            <a:r>
              <a:rPr lang="zh-CN" altLang="en-US" sz="220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en-US" sz="220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en-US" sz="220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3}</a:t>
            </a:r>
            <a:endParaRPr lang="en-US" altLang="zh-CN" sz="2200" dirty="0">
              <a:solidFill>
                <a:srgbClr val="CC00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Oval 31"/>
          <p:cNvSpPr>
            <a:spLocks noChangeArrowheads="1"/>
          </p:cNvSpPr>
          <p:nvPr/>
        </p:nvSpPr>
        <p:spPr bwMode="auto">
          <a:xfrm>
            <a:off x="5740408" y="126998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6" name="Oval 33"/>
          <p:cNvSpPr>
            <a:spLocks noChangeArrowheads="1"/>
          </p:cNvSpPr>
          <p:nvPr/>
        </p:nvSpPr>
        <p:spPr bwMode="auto">
          <a:xfrm>
            <a:off x="5156204" y="214311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5</a:t>
            </a:r>
          </a:p>
        </p:txBody>
      </p:sp>
      <p:sp>
        <p:nvSpPr>
          <p:cNvPr id="47" name="任意多边形 46"/>
          <p:cNvSpPr/>
          <p:nvPr/>
        </p:nvSpPr>
        <p:spPr bwMode="auto">
          <a:xfrm>
            <a:off x="850901" y="1345657"/>
            <a:ext cx="2456891" cy="2293383"/>
          </a:xfrm>
          <a:custGeom>
            <a:avLst/>
            <a:gdLst>
              <a:gd name="connsiteX0" fmla="*/ 791633 w 1426633"/>
              <a:gd name="connsiteY0" fmla="*/ 101600 h 1769533"/>
              <a:gd name="connsiteX1" fmla="*/ 461433 w 1426633"/>
              <a:gd name="connsiteY1" fmla="*/ 292100 h 1769533"/>
              <a:gd name="connsiteX2" fmla="*/ 80433 w 1426633"/>
              <a:gd name="connsiteY2" fmla="*/ 1054100 h 1769533"/>
              <a:gd name="connsiteX3" fmla="*/ 80433 w 1426633"/>
              <a:gd name="connsiteY3" fmla="*/ 1562100 h 1769533"/>
              <a:gd name="connsiteX4" fmla="*/ 563033 w 1426633"/>
              <a:gd name="connsiteY4" fmla="*/ 1549400 h 1769533"/>
              <a:gd name="connsiteX5" fmla="*/ 1388533 w 1426633"/>
              <a:gd name="connsiteY5" fmla="*/ 241300 h 1769533"/>
              <a:gd name="connsiteX6" fmla="*/ 791633 w 1426633"/>
              <a:gd name="connsiteY6" fmla="*/ 101600 h 1769533"/>
              <a:gd name="connsiteX0" fmla="*/ 910691 w 1614456"/>
              <a:gd name="connsiteY0" fmla="*/ 220659 h 2602948"/>
              <a:gd name="connsiteX1" fmla="*/ 580491 w 1614456"/>
              <a:gd name="connsiteY1" fmla="*/ 411159 h 2602948"/>
              <a:gd name="connsiteX2" fmla="*/ 199491 w 1614456"/>
              <a:gd name="connsiteY2" fmla="*/ 1173159 h 2602948"/>
              <a:gd name="connsiteX3" fmla="*/ 199491 w 1614456"/>
              <a:gd name="connsiteY3" fmla="*/ 1681159 h 2602948"/>
              <a:gd name="connsiteX4" fmla="*/ 1396439 w 1614456"/>
              <a:gd name="connsiteY4" fmla="*/ 2382815 h 2602948"/>
              <a:gd name="connsiteX5" fmla="*/ 1507591 w 1614456"/>
              <a:gd name="connsiteY5" fmla="*/ 360359 h 2602948"/>
              <a:gd name="connsiteX6" fmla="*/ 910691 w 1614456"/>
              <a:gd name="connsiteY6" fmla="*/ 220659 h 2602948"/>
              <a:gd name="connsiteX0" fmla="*/ 910691 w 1563385"/>
              <a:gd name="connsiteY0" fmla="*/ 19050 h 2265873"/>
              <a:gd name="connsiteX1" fmla="*/ 580491 w 1563385"/>
              <a:gd name="connsiteY1" fmla="*/ 209550 h 2265873"/>
              <a:gd name="connsiteX2" fmla="*/ 199491 w 1563385"/>
              <a:gd name="connsiteY2" fmla="*/ 971550 h 2265873"/>
              <a:gd name="connsiteX3" fmla="*/ 199491 w 1563385"/>
              <a:gd name="connsiteY3" fmla="*/ 1479550 h 2265873"/>
              <a:gd name="connsiteX4" fmla="*/ 1396439 w 1563385"/>
              <a:gd name="connsiteY4" fmla="*/ 2181206 h 2265873"/>
              <a:gd name="connsiteX5" fmla="*/ 1201168 w 1563385"/>
              <a:gd name="connsiteY5" fmla="*/ 971550 h 2265873"/>
              <a:gd name="connsiteX6" fmla="*/ 1507591 w 1563385"/>
              <a:gd name="connsiteY6" fmla="*/ 158750 h 2265873"/>
              <a:gd name="connsiteX7" fmla="*/ 910691 w 1563385"/>
              <a:gd name="connsiteY7" fmla="*/ 19050 h 2265873"/>
              <a:gd name="connsiteX0" fmla="*/ 812800 w 1458113"/>
              <a:gd name="connsiteY0" fmla="*/ 19050 h 2346306"/>
              <a:gd name="connsiteX1" fmla="*/ 482600 w 1458113"/>
              <a:gd name="connsiteY1" fmla="*/ 209550 h 2346306"/>
              <a:gd name="connsiteX2" fmla="*/ 101600 w 1458113"/>
              <a:gd name="connsiteY2" fmla="*/ 971550 h 2346306"/>
              <a:gd name="connsiteX3" fmla="*/ 101600 w 1458113"/>
              <a:gd name="connsiteY3" fmla="*/ 1479550 h 2346306"/>
              <a:gd name="connsiteX4" fmla="*/ 711200 w 1458113"/>
              <a:gd name="connsiteY4" fmla="*/ 1962150 h 2346306"/>
              <a:gd name="connsiteX5" fmla="*/ 1298548 w 1458113"/>
              <a:gd name="connsiteY5" fmla="*/ 2181206 h 2346306"/>
              <a:gd name="connsiteX6" fmla="*/ 1103277 w 1458113"/>
              <a:gd name="connsiteY6" fmla="*/ 971550 h 2346306"/>
              <a:gd name="connsiteX7" fmla="*/ 1409700 w 1458113"/>
              <a:gd name="connsiteY7" fmla="*/ 158750 h 2346306"/>
              <a:gd name="connsiteX8" fmla="*/ 812800 w 1458113"/>
              <a:gd name="connsiteY8" fmla="*/ 19050 h 2346306"/>
              <a:gd name="connsiteX0" fmla="*/ 812800 w 1458113"/>
              <a:gd name="connsiteY0" fmla="*/ 19050 h 2206606"/>
              <a:gd name="connsiteX1" fmla="*/ 482600 w 1458113"/>
              <a:gd name="connsiteY1" fmla="*/ 209550 h 2206606"/>
              <a:gd name="connsiteX2" fmla="*/ 101600 w 1458113"/>
              <a:gd name="connsiteY2" fmla="*/ 971550 h 2206606"/>
              <a:gd name="connsiteX3" fmla="*/ 101600 w 1458113"/>
              <a:gd name="connsiteY3" fmla="*/ 1479550 h 2206606"/>
              <a:gd name="connsiteX4" fmla="*/ 711200 w 1458113"/>
              <a:gd name="connsiteY4" fmla="*/ 1962150 h 2206606"/>
              <a:gd name="connsiteX5" fmla="*/ 1298548 w 1458113"/>
              <a:gd name="connsiteY5" fmla="*/ 2181206 h 2206606"/>
              <a:gd name="connsiteX6" fmla="*/ 1387444 w 1458113"/>
              <a:gd name="connsiteY6" fmla="*/ 1809749 h 2206606"/>
              <a:gd name="connsiteX7" fmla="*/ 1103277 w 1458113"/>
              <a:gd name="connsiteY7" fmla="*/ 971550 h 2206606"/>
              <a:gd name="connsiteX8" fmla="*/ 1409700 w 1458113"/>
              <a:gd name="connsiteY8" fmla="*/ 158750 h 2206606"/>
              <a:gd name="connsiteX9" fmla="*/ 812800 w 1458113"/>
              <a:gd name="connsiteY9" fmla="*/ 19050 h 2206606"/>
              <a:gd name="connsiteX0" fmla="*/ 812800 w 1705709"/>
              <a:gd name="connsiteY0" fmla="*/ 19050 h 2206606"/>
              <a:gd name="connsiteX1" fmla="*/ 482600 w 1705709"/>
              <a:gd name="connsiteY1" fmla="*/ 209550 h 2206606"/>
              <a:gd name="connsiteX2" fmla="*/ 101600 w 1705709"/>
              <a:gd name="connsiteY2" fmla="*/ 971550 h 2206606"/>
              <a:gd name="connsiteX3" fmla="*/ 101600 w 1705709"/>
              <a:gd name="connsiteY3" fmla="*/ 1479550 h 2206606"/>
              <a:gd name="connsiteX4" fmla="*/ 711200 w 1705709"/>
              <a:gd name="connsiteY4" fmla="*/ 1962150 h 2206606"/>
              <a:gd name="connsiteX5" fmla="*/ 1298548 w 1705709"/>
              <a:gd name="connsiteY5" fmla="*/ 2181206 h 2206606"/>
              <a:gd name="connsiteX6" fmla="*/ 1673164 w 1705709"/>
              <a:gd name="connsiteY6" fmla="*/ 1809749 h 2206606"/>
              <a:gd name="connsiteX7" fmla="*/ 1103277 w 1705709"/>
              <a:gd name="connsiteY7" fmla="*/ 971550 h 2206606"/>
              <a:gd name="connsiteX8" fmla="*/ 1409700 w 1705709"/>
              <a:gd name="connsiteY8" fmla="*/ 158750 h 2206606"/>
              <a:gd name="connsiteX9" fmla="*/ 812800 w 1705709"/>
              <a:gd name="connsiteY9" fmla="*/ 19050 h 2206606"/>
              <a:gd name="connsiteX0" fmla="*/ 812800 w 2370636"/>
              <a:gd name="connsiteY0" fmla="*/ 19050 h 2252659"/>
              <a:gd name="connsiteX1" fmla="*/ 482600 w 2370636"/>
              <a:gd name="connsiteY1" fmla="*/ 209550 h 2252659"/>
              <a:gd name="connsiteX2" fmla="*/ 101600 w 2370636"/>
              <a:gd name="connsiteY2" fmla="*/ 971550 h 2252659"/>
              <a:gd name="connsiteX3" fmla="*/ 101600 w 2370636"/>
              <a:gd name="connsiteY3" fmla="*/ 1479550 h 2252659"/>
              <a:gd name="connsiteX4" fmla="*/ 711200 w 2370636"/>
              <a:gd name="connsiteY4" fmla="*/ 1962150 h 2252659"/>
              <a:gd name="connsiteX5" fmla="*/ 1298548 w 2370636"/>
              <a:gd name="connsiteY5" fmla="*/ 2181206 h 2252659"/>
              <a:gd name="connsiteX6" fmla="*/ 2308200 w 2370636"/>
              <a:gd name="connsiteY6" fmla="*/ 2190749 h 2252659"/>
              <a:gd name="connsiteX7" fmla="*/ 1673164 w 2370636"/>
              <a:gd name="connsiteY7" fmla="*/ 1809749 h 2252659"/>
              <a:gd name="connsiteX8" fmla="*/ 1103277 w 2370636"/>
              <a:gd name="connsiteY8" fmla="*/ 971550 h 2252659"/>
              <a:gd name="connsiteX9" fmla="*/ 1409700 w 2370636"/>
              <a:gd name="connsiteY9" fmla="*/ 158750 h 2252659"/>
              <a:gd name="connsiteX10" fmla="*/ 812800 w 2370636"/>
              <a:gd name="connsiteY10" fmla="*/ 19050 h 2252659"/>
              <a:gd name="connsiteX0" fmla="*/ 812800 w 2460599"/>
              <a:gd name="connsiteY0" fmla="*/ 19050 h 2279650"/>
              <a:gd name="connsiteX1" fmla="*/ 482600 w 2460599"/>
              <a:gd name="connsiteY1" fmla="*/ 209550 h 2279650"/>
              <a:gd name="connsiteX2" fmla="*/ 101600 w 2460599"/>
              <a:gd name="connsiteY2" fmla="*/ 971550 h 2279650"/>
              <a:gd name="connsiteX3" fmla="*/ 101600 w 2460599"/>
              <a:gd name="connsiteY3" fmla="*/ 1479550 h 2279650"/>
              <a:gd name="connsiteX4" fmla="*/ 711200 w 2460599"/>
              <a:gd name="connsiteY4" fmla="*/ 1962150 h 2279650"/>
              <a:gd name="connsiteX5" fmla="*/ 1298548 w 2460599"/>
              <a:gd name="connsiteY5" fmla="*/ 2181206 h 2279650"/>
              <a:gd name="connsiteX6" fmla="*/ 2308200 w 2460599"/>
              <a:gd name="connsiteY6" fmla="*/ 2190749 h 2279650"/>
              <a:gd name="connsiteX7" fmla="*/ 2212943 w 2460599"/>
              <a:gd name="connsiteY7" fmla="*/ 1647797 h 2279650"/>
              <a:gd name="connsiteX8" fmla="*/ 1673164 w 2460599"/>
              <a:gd name="connsiteY8" fmla="*/ 1809749 h 2279650"/>
              <a:gd name="connsiteX9" fmla="*/ 1103277 w 2460599"/>
              <a:gd name="connsiteY9" fmla="*/ 971550 h 2279650"/>
              <a:gd name="connsiteX10" fmla="*/ 1409700 w 2460599"/>
              <a:gd name="connsiteY10" fmla="*/ 158750 h 2279650"/>
              <a:gd name="connsiteX11" fmla="*/ 812800 w 2460599"/>
              <a:gd name="connsiteY11" fmla="*/ 19050 h 2279650"/>
              <a:gd name="connsiteX0" fmla="*/ 812800 w 2460599"/>
              <a:gd name="connsiteY0" fmla="*/ 19050 h 2279650"/>
              <a:gd name="connsiteX1" fmla="*/ 482600 w 2460599"/>
              <a:gd name="connsiteY1" fmla="*/ 209550 h 2279650"/>
              <a:gd name="connsiteX2" fmla="*/ 101600 w 2460599"/>
              <a:gd name="connsiteY2" fmla="*/ 971550 h 2279650"/>
              <a:gd name="connsiteX3" fmla="*/ 101600 w 2460599"/>
              <a:gd name="connsiteY3" fmla="*/ 1479550 h 2279650"/>
              <a:gd name="connsiteX4" fmla="*/ 711200 w 2460599"/>
              <a:gd name="connsiteY4" fmla="*/ 1962150 h 2279650"/>
              <a:gd name="connsiteX5" fmla="*/ 1298548 w 2460599"/>
              <a:gd name="connsiteY5" fmla="*/ 2181206 h 2279650"/>
              <a:gd name="connsiteX6" fmla="*/ 2308200 w 2460599"/>
              <a:gd name="connsiteY6" fmla="*/ 2190749 h 2279650"/>
              <a:gd name="connsiteX7" fmla="*/ 2212943 w 2460599"/>
              <a:gd name="connsiteY7" fmla="*/ 1647797 h 2279650"/>
              <a:gd name="connsiteX8" fmla="*/ 1673164 w 2460599"/>
              <a:gd name="connsiteY8" fmla="*/ 1809749 h 2279650"/>
              <a:gd name="connsiteX9" fmla="*/ 1103277 w 2460599"/>
              <a:gd name="connsiteY9" fmla="*/ 971550 h 2279650"/>
              <a:gd name="connsiteX10" fmla="*/ 1409700 w 2460599"/>
              <a:gd name="connsiteY10" fmla="*/ 158750 h 2279650"/>
              <a:gd name="connsiteX11" fmla="*/ 812800 w 2460599"/>
              <a:gd name="connsiteY11" fmla="*/ 19050 h 2279650"/>
              <a:gd name="connsiteX0" fmla="*/ 812800 w 2460599"/>
              <a:gd name="connsiteY0" fmla="*/ 19050 h 2279650"/>
              <a:gd name="connsiteX1" fmla="*/ 482600 w 2460599"/>
              <a:gd name="connsiteY1" fmla="*/ 209550 h 2279650"/>
              <a:gd name="connsiteX2" fmla="*/ 101600 w 2460599"/>
              <a:gd name="connsiteY2" fmla="*/ 971550 h 2279650"/>
              <a:gd name="connsiteX3" fmla="*/ 101600 w 2460599"/>
              <a:gd name="connsiteY3" fmla="*/ 1479550 h 2279650"/>
              <a:gd name="connsiteX4" fmla="*/ 711200 w 2460599"/>
              <a:gd name="connsiteY4" fmla="*/ 1962150 h 2279650"/>
              <a:gd name="connsiteX5" fmla="*/ 1298548 w 2460599"/>
              <a:gd name="connsiteY5" fmla="*/ 2181206 h 2279650"/>
              <a:gd name="connsiteX6" fmla="*/ 2308200 w 2460599"/>
              <a:gd name="connsiteY6" fmla="*/ 2190749 h 2279650"/>
              <a:gd name="connsiteX7" fmla="*/ 2212943 w 2460599"/>
              <a:gd name="connsiteY7" fmla="*/ 1647797 h 2279650"/>
              <a:gd name="connsiteX8" fmla="*/ 1673164 w 2460599"/>
              <a:gd name="connsiteY8" fmla="*/ 1666849 h 2279650"/>
              <a:gd name="connsiteX9" fmla="*/ 1103277 w 2460599"/>
              <a:gd name="connsiteY9" fmla="*/ 971550 h 2279650"/>
              <a:gd name="connsiteX10" fmla="*/ 1409700 w 2460599"/>
              <a:gd name="connsiteY10" fmla="*/ 158750 h 2279650"/>
              <a:gd name="connsiteX11" fmla="*/ 812800 w 2460599"/>
              <a:gd name="connsiteY11" fmla="*/ 19050 h 2279650"/>
              <a:gd name="connsiteX0" fmla="*/ 812800 w 2460599"/>
              <a:gd name="connsiteY0" fmla="*/ 19050 h 2293383"/>
              <a:gd name="connsiteX1" fmla="*/ 482600 w 2460599"/>
              <a:gd name="connsiteY1" fmla="*/ 209550 h 2293383"/>
              <a:gd name="connsiteX2" fmla="*/ 101600 w 2460599"/>
              <a:gd name="connsiteY2" fmla="*/ 971550 h 2293383"/>
              <a:gd name="connsiteX3" fmla="*/ 101600 w 2460599"/>
              <a:gd name="connsiteY3" fmla="*/ 1479550 h 2293383"/>
              <a:gd name="connsiteX4" fmla="*/ 711200 w 2460599"/>
              <a:gd name="connsiteY4" fmla="*/ 2176440 h 2293383"/>
              <a:gd name="connsiteX5" fmla="*/ 1298548 w 2460599"/>
              <a:gd name="connsiteY5" fmla="*/ 2181206 h 2293383"/>
              <a:gd name="connsiteX6" fmla="*/ 2308200 w 2460599"/>
              <a:gd name="connsiteY6" fmla="*/ 2190749 h 2293383"/>
              <a:gd name="connsiteX7" fmla="*/ 2212943 w 2460599"/>
              <a:gd name="connsiteY7" fmla="*/ 1647797 h 2293383"/>
              <a:gd name="connsiteX8" fmla="*/ 1673164 w 2460599"/>
              <a:gd name="connsiteY8" fmla="*/ 1666849 h 2293383"/>
              <a:gd name="connsiteX9" fmla="*/ 1103277 w 2460599"/>
              <a:gd name="connsiteY9" fmla="*/ 971550 h 2293383"/>
              <a:gd name="connsiteX10" fmla="*/ 1409700 w 2460599"/>
              <a:gd name="connsiteY10" fmla="*/ 158750 h 2293383"/>
              <a:gd name="connsiteX11" fmla="*/ 812800 w 2460599"/>
              <a:gd name="connsiteY11" fmla="*/ 19050 h 2293383"/>
              <a:gd name="connsiteX0" fmla="*/ 812800 w 2460599"/>
              <a:gd name="connsiteY0" fmla="*/ 19050 h 2293383"/>
              <a:gd name="connsiteX1" fmla="*/ 482600 w 2460599"/>
              <a:gd name="connsiteY1" fmla="*/ 209550 h 2293383"/>
              <a:gd name="connsiteX2" fmla="*/ 101600 w 2460599"/>
              <a:gd name="connsiteY2" fmla="*/ 971550 h 2293383"/>
              <a:gd name="connsiteX3" fmla="*/ 101600 w 2460599"/>
              <a:gd name="connsiteY3" fmla="*/ 1479550 h 2293383"/>
              <a:gd name="connsiteX4" fmla="*/ 711200 w 2460599"/>
              <a:gd name="connsiteY4" fmla="*/ 2176440 h 2293383"/>
              <a:gd name="connsiteX5" fmla="*/ 1298548 w 2460599"/>
              <a:gd name="connsiteY5" fmla="*/ 2181206 h 2293383"/>
              <a:gd name="connsiteX6" fmla="*/ 2308200 w 2460599"/>
              <a:gd name="connsiteY6" fmla="*/ 2190749 h 2293383"/>
              <a:gd name="connsiteX7" fmla="*/ 2212943 w 2460599"/>
              <a:gd name="connsiteY7" fmla="*/ 1647797 h 2293383"/>
              <a:gd name="connsiteX8" fmla="*/ 1673164 w 2460599"/>
              <a:gd name="connsiteY8" fmla="*/ 1666849 h 2293383"/>
              <a:gd name="connsiteX9" fmla="*/ 1103277 w 2460599"/>
              <a:gd name="connsiteY9" fmla="*/ 971550 h 2293383"/>
              <a:gd name="connsiteX10" fmla="*/ 1409700 w 2460599"/>
              <a:gd name="connsiteY10" fmla="*/ 158750 h 2293383"/>
              <a:gd name="connsiteX11" fmla="*/ 812800 w 2460599"/>
              <a:gd name="connsiteY11" fmla="*/ 19050 h 2293383"/>
              <a:gd name="connsiteX0" fmla="*/ 812800 w 2456891"/>
              <a:gd name="connsiteY0" fmla="*/ 19050 h 2293383"/>
              <a:gd name="connsiteX1" fmla="*/ 482600 w 2456891"/>
              <a:gd name="connsiteY1" fmla="*/ 209550 h 2293383"/>
              <a:gd name="connsiteX2" fmla="*/ 101600 w 2456891"/>
              <a:gd name="connsiteY2" fmla="*/ 971550 h 2293383"/>
              <a:gd name="connsiteX3" fmla="*/ 101600 w 2456891"/>
              <a:gd name="connsiteY3" fmla="*/ 1479550 h 2293383"/>
              <a:gd name="connsiteX4" fmla="*/ 711200 w 2456891"/>
              <a:gd name="connsiteY4" fmla="*/ 2176440 h 2293383"/>
              <a:gd name="connsiteX5" fmla="*/ 1298548 w 2456891"/>
              <a:gd name="connsiteY5" fmla="*/ 2181206 h 2293383"/>
              <a:gd name="connsiteX6" fmla="*/ 1320799 w 2456891"/>
              <a:gd name="connsiteY6" fmla="*/ 2190748 h 2293383"/>
              <a:gd name="connsiteX7" fmla="*/ 2308200 w 2456891"/>
              <a:gd name="connsiteY7" fmla="*/ 2190749 h 2293383"/>
              <a:gd name="connsiteX8" fmla="*/ 2212943 w 2456891"/>
              <a:gd name="connsiteY8" fmla="*/ 1647797 h 2293383"/>
              <a:gd name="connsiteX9" fmla="*/ 1673164 w 2456891"/>
              <a:gd name="connsiteY9" fmla="*/ 1666849 h 2293383"/>
              <a:gd name="connsiteX10" fmla="*/ 1103277 w 2456891"/>
              <a:gd name="connsiteY10" fmla="*/ 971550 h 2293383"/>
              <a:gd name="connsiteX11" fmla="*/ 1409700 w 2456891"/>
              <a:gd name="connsiteY11" fmla="*/ 158750 h 2293383"/>
              <a:gd name="connsiteX12" fmla="*/ 812800 w 2456891"/>
              <a:gd name="connsiteY12" fmla="*/ 19050 h 2293383"/>
              <a:gd name="connsiteX0" fmla="*/ 812800 w 2456891"/>
              <a:gd name="connsiteY0" fmla="*/ 19050 h 2293383"/>
              <a:gd name="connsiteX1" fmla="*/ 482600 w 2456891"/>
              <a:gd name="connsiteY1" fmla="*/ 209550 h 2293383"/>
              <a:gd name="connsiteX2" fmla="*/ 101600 w 2456891"/>
              <a:gd name="connsiteY2" fmla="*/ 971550 h 2293383"/>
              <a:gd name="connsiteX3" fmla="*/ 101600 w 2456891"/>
              <a:gd name="connsiteY3" fmla="*/ 1479550 h 2293383"/>
              <a:gd name="connsiteX4" fmla="*/ 711200 w 2456891"/>
              <a:gd name="connsiteY4" fmla="*/ 2176440 h 2293383"/>
              <a:gd name="connsiteX5" fmla="*/ 1298548 w 2456891"/>
              <a:gd name="connsiteY5" fmla="*/ 2181206 h 2293383"/>
              <a:gd name="connsiteX6" fmla="*/ 1320799 w 2456891"/>
              <a:gd name="connsiteY6" fmla="*/ 2190748 h 2293383"/>
              <a:gd name="connsiteX7" fmla="*/ 2308200 w 2456891"/>
              <a:gd name="connsiteY7" fmla="*/ 2190749 h 2293383"/>
              <a:gd name="connsiteX8" fmla="*/ 2212943 w 2456891"/>
              <a:gd name="connsiteY8" fmla="*/ 1647797 h 2293383"/>
              <a:gd name="connsiteX9" fmla="*/ 1673164 w 2456891"/>
              <a:gd name="connsiteY9" fmla="*/ 1666849 h 2293383"/>
              <a:gd name="connsiteX10" fmla="*/ 1103277 w 2456891"/>
              <a:gd name="connsiteY10" fmla="*/ 971550 h 2293383"/>
              <a:gd name="connsiteX11" fmla="*/ 1409700 w 2456891"/>
              <a:gd name="connsiteY11" fmla="*/ 158750 h 2293383"/>
              <a:gd name="connsiteX12" fmla="*/ 812800 w 2456891"/>
              <a:gd name="connsiteY12" fmla="*/ 19050 h 2293383"/>
              <a:gd name="connsiteX0" fmla="*/ 812800 w 2456891"/>
              <a:gd name="connsiteY0" fmla="*/ 19050 h 2293383"/>
              <a:gd name="connsiteX1" fmla="*/ 482600 w 2456891"/>
              <a:gd name="connsiteY1" fmla="*/ 209550 h 2293383"/>
              <a:gd name="connsiteX2" fmla="*/ 101600 w 2456891"/>
              <a:gd name="connsiteY2" fmla="*/ 971550 h 2293383"/>
              <a:gd name="connsiteX3" fmla="*/ 101600 w 2456891"/>
              <a:gd name="connsiteY3" fmla="*/ 1479550 h 2293383"/>
              <a:gd name="connsiteX4" fmla="*/ 711200 w 2456891"/>
              <a:gd name="connsiteY4" fmla="*/ 2176440 h 2293383"/>
              <a:gd name="connsiteX5" fmla="*/ 1298548 w 2456891"/>
              <a:gd name="connsiteY5" fmla="*/ 2181206 h 2293383"/>
              <a:gd name="connsiteX6" fmla="*/ 1320799 w 2456891"/>
              <a:gd name="connsiteY6" fmla="*/ 2190748 h 2293383"/>
              <a:gd name="connsiteX7" fmla="*/ 2308200 w 2456891"/>
              <a:gd name="connsiteY7" fmla="*/ 2190749 h 2293383"/>
              <a:gd name="connsiteX8" fmla="*/ 2212943 w 2456891"/>
              <a:gd name="connsiteY8" fmla="*/ 1647797 h 2293383"/>
              <a:gd name="connsiteX9" fmla="*/ 1673164 w 2456891"/>
              <a:gd name="connsiteY9" fmla="*/ 1666849 h 2293383"/>
              <a:gd name="connsiteX10" fmla="*/ 1103277 w 2456891"/>
              <a:gd name="connsiteY10" fmla="*/ 971550 h 2293383"/>
              <a:gd name="connsiteX11" fmla="*/ 1409700 w 2456891"/>
              <a:gd name="connsiteY11" fmla="*/ 158750 h 2293383"/>
              <a:gd name="connsiteX12" fmla="*/ 812800 w 2456891"/>
              <a:gd name="connsiteY12" fmla="*/ 19050 h 2293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56891" h="2293383">
                <a:moveTo>
                  <a:pt x="812800" y="19050"/>
                </a:moveTo>
                <a:cubicBezTo>
                  <a:pt x="658283" y="27517"/>
                  <a:pt x="601133" y="50800"/>
                  <a:pt x="482600" y="209550"/>
                </a:cubicBezTo>
                <a:cubicBezTo>
                  <a:pt x="364067" y="368300"/>
                  <a:pt x="165100" y="759883"/>
                  <a:pt x="101600" y="971550"/>
                </a:cubicBezTo>
                <a:cubicBezTo>
                  <a:pt x="38100" y="1183217"/>
                  <a:pt x="0" y="1278735"/>
                  <a:pt x="101600" y="1479550"/>
                </a:cubicBezTo>
                <a:cubicBezTo>
                  <a:pt x="203200" y="1680365"/>
                  <a:pt x="511709" y="2059497"/>
                  <a:pt x="711200" y="2176440"/>
                </a:cubicBezTo>
                <a:cubicBezTo>
                  <a:pt x="910691" y="2293383"/>
                  <a:pt x="1196948" y="2178821"/>
                  <a:pt x="1298548" y="2181206"/>
                </a:cubicBezTo>
                <a:cubicBezTo>
                  <a:pt x="1400148" y="2183591"/>
                  <a:pt x="1152524" y="2189158"/>
                  <a:pt x="1320799" y="2190748"/>
                </a:cubicBezTo>
                <a:cubicBezTo>
                  <a:pt x="1489074" y="2192338"/>
                  <a:pt x="2159509" y="2281241"/>
                  <a:pt x="2308200" y="2190749"/>
                </a:cubicBezTo>
                <a:cubicBezTo>
                  <a:pt x="2456891" y="2100257"/>
                  <a:pt x="2318782" y="1735114"/>
                  <a:pt x="2212943" y="1647797"/>
                </a:cubicBezTo>
                <a:cubicBezTo>
                  <a:pt x="2107104" y="1560480"/>
                  <a:pt x="1858108" y="1779557"/>
                  <a:pt x="1673164" y="1666849"/>
                </a:cubicBezTo>
                <a:cubicBezTo>
                  <a:pt x="1488220" y="1554141"/>
                  <a:pt x="1147188" y="1222900"/>
                  <a:pt x="1103277" y="971550"/>
                </a:cubicBezTo>
                <a:cubicBezTo>
                  <a:pt x="1059366" y="720200"/>
                  <a:pt x="1458113" y="317500"/>
                  <a:pt x="1409700" y="158750"/>
                </a:cubicBezTo>
                <a:cubicBezTo>
                  <a:pt x="1361287" y="0"/>
                  <a:pt x="967317" y="10583"/>
                  <a:pt x="812800" y="1905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  <a:alpha val="49000"/>
            </a:schemeClr>
          </a:solidFill>
          <a:ln w="19050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lg"/>
          </a:ln>
          <a:effectLst/>
        </p:spPr>
        <p:txBody>
          <a:bodyPr wrap="none"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Freeform 14"/>
          <p:cNvSpPr>
            <a:spLocks/>
          </p:cNvSpPr>
          <p:nvPr/>
        </p:nvSpPr>
        <p:spPr bwMode="auto">
          <a:xfrm>
            <a:off x="5462594" y="2530472"/>
            <a:ext cx="392113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Oval 34"/>
          <p:cNvSpPr>
            <a:spLocks noChangeArrowheads="1"/>
          </p:cNvSpPr>
          <p:nvPr/>
        </p:nvSpPr>
        <p:spPr bwMode="auto">
          <a:xfrm>
            <a:off x="5811846" y="285749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50" name="任意多边形 49"/>
          <p:cNvSpPr/>
          <p:nvPr/>
        </p:nvSpPr>
        <p:spPr bwMode="auto">
          <a:xfrm>
            <a:off x="2099695" y="1109958"/>
            <a:ext cx="1472173" cy="1818976"/>
          </a:xfrm>
          <a:custGeom>
            <a:avLst/>
            <a:gdLst>
              <a:gd name="connsiteX0" fmla="*/ 825500 w 1678517"/>
              <a:gd name="connsiteY0" fmla="*/ 48683 h 2652183"/>
              <a:gd name="connsiteX1" fmla="*/ 254000 w 1678517"/>
              <a:gd name="connsiteY1" fmla="*/ 658283 h 2652183"/>
              <a:gd name="connsiteX2" fmla="*/ 38100 w 1678517"/>
              <a:gd name="connsiteY2" fmla="*/ 1178983 h 2652183"/>
              <a:gd name="connsiteX3" fmla="*/ 482600 w 1678517"/>
              <a:gd name="connsiteY3" fmla="*/ 2207683 h 2652183"/>
              <a:gd name="connsiteX4" fmla="*/ 1016000 w 1678517"/>
              <a:gd name="connsiteY4" fmla="*/ 2499783 h 2652183"/>
              <a:gd name="connsiteX5" fmla="*/ 1600200 w 1678517"/>
              <a:gd name="connsiteY5" fmla="*/ 1293283 h 2652183"/>
              <a:gd name="connsiteX6" fmla="*/ 1485900 w 1678517"/>
              <a:gd name="connsiteY6" fmla="*/ 366183 h 2652183"/>
              <a:gd name="connsiteX7" fmla="*/ 825500 w 1678517"/>
              <a:gd name="connsiteY7" fmla="*/ 48683 h 2652183"/>
              <a:gd name="connsiteX0" fmla="*/ 825500 w 1615017"/>
              <a:gd name="connsiteY0" fmla="*/ 48683 h 2572284"/>
              <a:gd name="connsiteX1" fmla="*/ 254000 w 1615017"/>
              <a:gd name="connsiteY1" fmla="*/ 658283 h 2572284"/>
              <a:gd name="connsiteX2" fmla="*/ 38100 w 1615017"/>
              <a:gd name="connsiteY2" fmla="*/ 1178983 h 2572284"/>
              <a:gd name="connsiteX3" fmla="*/ 482600 w 1615017"/>
              <a:gd name="connsiteY3" fmla="*/ 2207683 h 2572284"/>
              <a:gd name="connsiteX4" fmla="*/ 1016000 w 1615017"/>
              <a:gd name="connsiteY4" fmla="*/ 2499783 h 2572284"/>
              <a:gd name="connsiteX5" fmla="*/ 1411258 w 1615017"/>
              <a:gd name="connsiteY5" fmla="*/ 1772679 h 2572284"/>
              <a:gd name="connsiteX6" fmla="*/ 1600200 w 1615017"/>
              <a:gd name="connsiteY6" fmla="*/ 1293283 h 2572284"/>
              <a:gd name="connsiteX7" fmla="*/ 1485900 w 1615017"/>
              <a:gd name="connsiteY7" fmla="*/ 366183 h 2572284"/>
              <a:gd name="connsiteX8" fmla="*/ 825500 w 1615017"/>
              <a:gd name="connsiteY8" fmla="*/ 48683 h 2572284"/>
              <a:gd name="connsiteX0" fmla="*/ 825500 w 1615017"/>
              <a:gd name="connsiteY0" fmla="*/ 48683 h 2273030"/>
              <a:gd name="connsiteX1" fmla="*/ 254000 w 1615017"/>
              <a:gd name="connsiteY1" fmla="*/ 658283 h 2273030"/>
              <a:gd name="connsiteX2" fmla="*/ 38100 w 1615017"/>
              <a:gd name="connsiteY2" fmla="*/ 1178983 h 2273030"/>
              <a:gd name="connsiteX3" fmla="*/ 482600 w 1615017"/>
              <a:gd name="connsiteY3" fmla="*/ 2207683 h 2273030"/>
              <a:gd name="connsiteX4" fmla="*/ 801654 w 1615017"/>
              <a:gd name="connsiteY4" fmla="*/ 1571065 h 2273030"/>
              <a:gd name="connsiteX5" fmla="*/ 1411258 w 1615017"/>
              <a:gd name="connsiteY5" fmla="*/ 1772679 h 2273030"/>
              <a:gd name="connsiteX6" fmla="*/ 1600200 w 1615017"/>
              <a:gd name="connsiteY6" fmla="*/ 1293283 h 2273030"/>
              <a:gd name="connsiteX7" fmla="*/ 1485900 w 1615017"/>
              <a:gd name="connsiteY7" fmla="*/ 366183 h 2273030"/>
              <a:gd name="connsiteX8" fmla="*/ 825500 w 1615017"/>
              <a:gd name="connsiteY8" fmla="*/ 48683 h 2273030"/>
              <a:gd name="connsiteX0" fmla="*/ 825500 w 1615017"/>
              <a:gd name="connsiteY0" fmla="*/ 48683 h 1915816"/>
              <a:gd name="connsiteX1" fmla="*/ 254000 w 1615017"/>
              <a:gd name="connsiteY1" fmla="*/ 658283 h 1915816"/>
              <a:gd name="connsiteX2" fmla="*/ 38100 w 1615017"/>
              <a:gd name="connsiteY2" fmla="*/ 1178983 h 1915816"/>
              <a:gd name="connsiteX3" fmla="*/ 482600 w 1615017"/>
              <a:gd name="connsiteY3" fmla="*/ 1850469 h 1915816"/>
              <a:gd name="connsiteX4" fmla="*/ 801654 w 1615017"/>
              <a:gd name="connsiteY4" fmla="*/ 1571065 h 1915816"/>
              <a:gd name="connsiteX5" fmla="*/ 1411258 w 1615017"/>
              <a:gd name="connsiteY5" fmla="*/ 1772679 h 1915816"/>
              <a:gd name="connsiteX6" fmla="*/ 1600200 w 1615017"/>
              <a:gd name="connsiteY6" fmla="*/ 1293283 h 1915816"/>
              <a:gd name="connsiteX7" fmla="*/ 1485900 w 1615017"/>
              <a:gd name="connsiteY7" fmla="*/ 366183 h 1915816"/>
              <a:gd name="connsiteX8" fmla="*/ 825500 w 1615017"/>
              <a:gd name="connsiteY8" fmla="*/ 48683 h 1915816"/>
              <a:gd name="connsiteX0" fmla="*/ 825500 w 1615017"/>
              <a:gd name="connsiteY0" fmla="*/ 48683 h 1818976"/>
              <a:gd name="connsiteX1" fmla="*/ 254000 w 1615017"/>
              <a:gd name="connsiteY1" fmla="*/ 658283 h 1818976"/>
              <a:gd name="connsiteX2" fmla="*/ 38100 w 1615017"/>
              <a:gd name="connsiteY2" fmla="*/ 1178983 h 1818976"/>
              <a:gd name="connsiteX3" fmla="*/ 482600 w 1615017"/>
              <a:gd name="connsiteY3" fmla="*/ 1636131 h 1818976"/>
              <a:gd name="connsiteX4" fmla="*/ 801654 w 1615017"/>
              <a:gd name="connsiteY4" fmla="*/ 1571065 h 1818976"/>
              <a:gd name="connsiteX5" fmla="*/ 1411258 w 1615017"/>
              <a:gd name="connsiteY5" fmla="*/ 1772679 h 1818976"/>
              <a:gd name="connsiteX6" fmla="*/ 1600200 w 1615017"/>
              <a:gd name="connsiteY6" fmla="*/ 1293283 h 1818976"/>
              <a:gd name="connsiteX7" fmla="*/ 1485900 w 1615017"/>
              <a:gd name="connsiteY7" fmla="*/ 366183 h 1818976"/>
              <a:gd name="connsiteX8" fmla="*/ 825500 w 1615017"/>
              <a:gd name="connsiteY8" fmla="*/ 48683 h 1818976"/>
              <a:gd name="connsiteX0" fmla="*/ 682656 w 1472173"/>
              <a:gd name="connsiteY0" fmla="*/ 48683 h 1818976"/>
              <a:gd name="connsiteX1" fmla="*/ 111156 w 1472173"/>
              <a:gd name="connsiteY1" fmla="*/ 658283 h 1818976"/>
              <a:gd name="connsiteX2" fmla="*/ 38100 w 1472173"/>
              <a:gd name="connsiteY2" fmla="*/ 1178983 h 1818976"/>
              <a:gd name="connsiteX3" fmla="*/ 339756 w 1472173"/>
              <a:gd name="connsiteY3" fmla="*/ 1636131 h 1818976"/>
              <a:gd name="connsiteX4" fmla="*/ 658810 w 1472173"/>
              <a:gd name="connsiteY4" fmla="*/ 1571065 h 1818976"/>
              <a:gd name="connsiteX5" fmla="*/ 1268414 w 1472173"/>
              <a:gd name="connsiteY5" fmla="*/ 1772679 h 1818976"/>
              <a:gd name="connsiteX6" fmla="*/ 1457356 w 1472173"/>
              <a:gd name="connsiteY6" fmla="*/ 1293283 h 1818976"/>
              <a:gd name="connsiteX7" fmla="*/ 1343056 w 1472173"/>
              <a:gd name="connsiteY7" fmla="*/ 366183 h 1818976"/>
              <a:gd name="connsiteX8" fmla="*/ 682656 w 1472173"/>
              <a:gd name="connsiteY8" fmla="*/ 48683 h 1818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2173" h="1818976">
                <a:moveTo>
                  <a:pt x="682656" y="48683"/>
                </a:moveTo>
                <a:cubicBezTo>
                  <a:pt x="477339" y="97366"/>
                  <a:pt x="218582" y="469900"/>
                  <a:pt x="111156" y="658283"/>
                </a:cubicBezTo>
                <a:cubicBezTo>
                  <a:pt x="3730" y="846666"/>
                  <a:pt x="0" y="1016008"/>
                  <a:pt x="38100" y="1178983"/>
                </a:cubicBezTo>
                <a:cubicBezTo>
                  <a:pt x="76200" y="1341958"/>
                  <a:pt x="236304" y="1570784"/>
                  <a:pt x="339756" y="1636131"/>
                </a:cubicBezTo>
                <a:cubicBezTo>
                  <a:pt x="443208" y="1701478"/>
                  <a:pt x="504034" y="1548307"/>
                  <a:pt x="658810" y="1571065"/>
                </a:cubicBezTo>
                <a:cubicBezTo>
                  <a:pt x="813586" y="1593823"/>
                  <a:pt x="1135323" y="1818976"/>
                  <a:pt x="1268414" y="1772679"/>
                </a:cubicBezTo>
                <a:cubicBezTo>
                  <a:pt x="1401505" y="1726382"/>
                  <a:pt x="1444916" y="1527699"/>
                  <a:pt x="1457356" y="1293283"/>
                </a:cubicBezTo>
                <a:cubicBezTo>
                  <a:pt x="1469796" y="1058867"/>
                  <a:pt x="1472173" y="573616"/>
                  <a:pt x="1343056" y="366183"/>
                </a:cubicBezTo>
                <a:cubicBezTo>
                  <a:pt x="1213939" y="158750"/>
                  <a:pt x="887973" y="0"/>
                  <a:pt x="682656" y="48683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8000"/>
            </a:schemeClr>
          </a:solidFill>
          <a:ln w="19050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lg"/>
          </a:ln>
          <a:effectLst/>
        </p:spPr>
        <p:txBody>
          <a:bodyPr wrap="none"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Freeform 15"/>
          <p:cNvSpPr>
            <a:spLocks/>
          </p:cNvSpPr>
          <p:nvPr/>
        </p:nvSpPr>
        <p:spPr bwMode="auto">
          <a:xfrm>
            <a:off x="6178565" y="3084510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Oval 35"/>
          <p:cNvSpPr>
            <a:spLocks noChangeArrowheads="1"/>
          </p:cNvSpPr>
          <p:nvPr/>
        </p:nvSpPr>
        <p:spPr bwMode="auto">
          <a:xfrm>
            <a:off x="6745305" y="287019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53" name="Line 20"/>
          <p:cNvSpPr>
            <a:spLocks noChangeShapeType="1"/>
          </p:cNvSpPr>
          <p:nvPr/>
        </p:nvSpPr>
        <p:spPr bwMode="auto">
          <a:xfrm flipH="1">
            <a:off x="7059630" y="2513006"/>
            <a:ext cx="270000" cy="3960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28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450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450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6" grpId="0" animBg="1"/>
      <p:bldP spid="45121" grpId="0"/>
      <p:bldP spid="47" grpId="0" animBg="1"/>
      <p:bldP spid="50" grpId="0" animBg="1"/>
      <p:bldP spid="51" grpId="0" animBg="1"/>
      <p:bldP spid="5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000428" y="3044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2071670" y="5072074"/>
            <a:ext cx="49292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普里姆算法求解最小生成树的过程 </a:t>
            </a:r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1727254" y="1387475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2808341" y="1387475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45063" name="Oval 7"/>
          <p:cNvSpPr>
            <a:spLocks noChangeArrowheads="1"/>
          </p:cNvSpPr>
          <p:nvPr/>
        </p:nvSpPr>
        <p:spPr bwMode="auto">
          <a:xfrm>
            <a:off x="1150991" y="2252663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45064" name="Oval 8"/>
          <p:cNvSpPr>
            <a:spLocks noChangeArrowheads="1"/>
          </p:cNvSpPr>
          <p:nvPr/>
        </p:nvSpPr>
        <p:spPr bwMode="auto">
          <a:xfrm>
            <a:off x="1800279" y="2971800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45065" name="Oval 9"/>
          <p:cNvSpPr>
            <a:spLocks noChangeArrowheads="1"/>
          </p:cNvSpPr>
          <p:nvPr/>
        </p:nvSpPr>
        <p:spPr bwMode="auto">
          <a:xfrm>
            <a:off x="2735316" y="2971800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45066" name="Oval 10"/>
          <p:cNvSpPr>
            <a:spLocks noChangeArrowheads="1"/>
          </p:cNvSpPr>
          <p:nvPr/>
        </p:nvSpPr>
        <p:spPr bwMode="auto">
          <a:xfrm>
            <a:off x="2303516" y="217963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45067" name="Oval 11"/>
          <p:cNvSpPr>
            <a:spLocks noChangeArrowheads="1"/>
          </p:cNvSpPr>
          <p:nvPr/>
        </p:nvSpPr>
        <p:spPr bwMode="auto">
          <a:xfrm>
            <a:off x="3167116" y="217963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2087616" y="1603375"/>
            <a:ext cx="720725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69" name="Freeform 13"/>
          <p:cNvSpPr>
            <a:spLocks/>
          </p:cNvSpPr>
          <p:nvPr/>
        </p:nvSpPr>
        <p:spPr bwMode="auto">
          <a:xfrm>
            <a:off x="1368479" y="1724025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0" name="Freeform 14"/>
          <p:cNvSpPr>
            <a:spLocks/>
          </p:cNvSpPr>
          <p:nvPr/>
        </p:nvSpPr>
        <p:spPr bwMode="auto">
          <a:xfrm>
            <a:off x="1433566" y="2651125"/>
            <a:ext cx="392113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1" name="Freeform 15"/>
          <p:cNvSpPr>
            <a:spLocks/>
          </p:cNvSpPr>
          <p:nvPr/>
        </p:nvSpPr>
        <p:spPr bwMode="auto">
          <a:xfrm>
            <a:off x="2159054" y="3222625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2" name="Freeform 16"/>
          <p:cNvSpPr>
            <a:spLocks/>
          </p:cNvSpPr>
          <p:nvPr/>
        </p:nvSpPr>
        <p:spPr bwMode="auto">
          <a:xfrm>
            <a:off x="2016179" y="2549525"/>
            <a:ext cx="357188" cy="422275"/>
          </a:xfrm>
          <a:custGeom>
            <a:avLst/>
            <a:gdLst/>
            <a:ahLst/>
            <a:cxnLst>
              <a:cxn ang="0">
                <a:pos x="0" y="266"/>
              </a:cxn>
              <a:cxn ang="0">
                <a:pos x="225" y="0"/>
              </a:cxn>
            </a:cxnLst>
            <a:rect l="0" t="0" r="r" b="b"/>
            <a:pathLst>
              <a:path w="225" h="266">
                <a:moveTo>
                  <a:pt x="0" y="266"/>
                </a:moveTo>
                <a:lnTo>
                  <a:pt x="225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>
            <a:off x="2571737" y="2571744"/>
            <a:ext cx="285752" cy="428628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4" name="Line 18"/>
          <p:cNvSpPr>
            <a:spLocks noChangeShapeType="1"/>
          </p:cNvSpPr>
          <p:nvPr/>
        </p:nvSpPr>
        <p:spPr bwMode="auto">
          <a:xfrm flipH="1">
            <a:off x="2579741" y="1773238"/>
            <a:ext cx="287338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5" name="Line 19"/>
          <p:cNvSpPr>
            <a:spLocks noChangeShapeType="1"/>
          </p:cNvSpPr>
          <p:nvPr/>
        </p:nvSpPr>
        <p:spPr bwMode="auto">
          <a:xfrm>
            <a:off x="3117838" y="1785926"/>
            <a:ext cx="176400" cy="399600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6" name="Line 20"/>
          <p:cNvSpPr>
            <a:spLocks noChangeShapeType="1"/>
          </p:cNvSpPr>
          <p:nvPr/>
        </p:nvSpPr>
        <p:spPr bwMode="auto">
          <a:xfrm flipH="1">
            <a:off x="3036939" y="2605082"/>
            <a:ext cx="270000" cy="3960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7" name="Text Box 21"/>
          <p:cNvSpPr txBox="1">
            <a:spLocks noChangeArrowheads="1"/>
          </p:cNvSpPr>
          <p:nvPr/>
        </p:nvSpPr>
        <p:spPr bwMode="auto">
          <a:xfrm>
            <a:off x="2232079" y="124460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28</a:t>
            </a:r>
          </a:p>
        </p:txBody>
      </p:sp>
      <p:sp>
        <p:nvSpPr>
          <p:cNvPr id="45078" name="Text Box 22"/>
          <p:cNvSpPr txBox="1">
            <a:spLocks noChangeArrowheads="1"/>
          </p:cNvSpPr>
          <p:nvPr/>
        </p:nvSpPr>
        <p:spPr bwMode="auto">
          <a:xfrm>
            <a:off x="1152579" y="1711325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45079" name="Text Box 23"/>
          <p:cNvSpPr txBox="1">
            <a:spLocks noChangeArrowheads="1"/>
          </p:cNvSpPr>
          <p:nvPr/>
        </p:nvSpPr>
        <p:spPr bwMode="auto">
          <a:xfrm>
            <a:off x="3168704" y="167640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sp>
        <p:nvSpPr>
          <p:cNvPr id="45080" name="Text Box 24"/>
          <p:cNvSpPr txBox="1">
            <a:spLocks noChangeArrowheads="1"/>
          </p:cNvSpPr>
          <p:nvPr/>
        </p:nvSpPr>
        <p:spPr bwMode="auto">
          <a:xfrm>
            <a:off x="2303516" y="1782763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14</a:t>
            </a:r>
          </a:p>
        </p:txBody>
      </p:sp>
      <p:sp>
        <p:nvSpPr>
          <p:cNvPr id="45081" name="Text Box 25"/>
          <p:cNvSpPr txBox="1">
            <a:spLocks noChangeArrowheads="1"/>
          </p:cNvSpPr>
          <p:nvPr/>
        </p:nvSpPr>
        <p:spPr bwMode="auto">
          <a:xfrm>
            <a:off x="1225604" y="27193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45082" name="Text Box 26"/>
          <p:cNvSpPr txBox="1">
            <a:spLocks noChangeArrowheads="1"/>
          </p:cNvSpPr>
          <p:nvPr/>
        </p:nvSpPr>
        <p:spPr bwMode="auto">
          <a:xfrm>
            <a:off x="1800279" y="25034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24</a:t>
            </a:r>
          </a:p>
        </p:txBody>
      </p:sp>
      <p:sp>
        <p:nvSpPr>
          <p:cNvPr id="45083" name="Text Box 27"/>
          <p:cNvSpPr txBox="1">
            <a:spLocks noChangeArrowheads="1"/>
          </p:cNvSpPr>
          <p:nvPr/>
        </p:nvSpPr>
        <p:spPr bwMode="auto">
          <a:xfrm>
            <a:off x="2663879" y="2430463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18</a:t>
            </a:r>
          </a:p>
        </p:txBody>
      </p:sp>
      <p:sp>
        <p:nvSpPr>
          <p:cNvPr id="45084" name="Text Box 28"/>
          <p:cNvSpPr txBox="1">
            <a:spLocks noChangeArrowheads="1"/>
          </p:cNvSpPr>
          <p:nvPr/>
        </p:nvSpPr>
        <p:spPr bwMode="auto">
          <a:xfrm>
            <a:off x="2232079" y="324126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22</a:t>
            </a:r>
          </a:p>
        </p:txBody>
      </p:sp>
      <p:sp>
        <p:nvSpPr>
          <p:cNvPr id="45085" name="Text Box 29"/>
          <p:cNvSpPr txBox="1">
            <a:spLocks noChangeArrowheads="1"/>
          </p:cNvSpPr>
          <p:nvPr/>
        </p:nvSpPr>
        <p:spPr bwMode="auto">
          <a:xfrm>
            <a:off x="3097266" y="27193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45086" name="Text Box 30"/>
          <p:cNvSpPr txBox="1">
            <a:spLocks noChangeArrowheads="1"/>
          </p:cNvSpPr>
          <p:nvPr/>
        </p:nvSpPr>
        <p:spPr bwMode="auto">
          <a:xfrm>
            <a:off x="2016179" y="3835400"/>
            <a:ext cx="935038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图</a:t>
            </a:r>
            <a:r>
              <a:rPr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</a:p>
        </p:txBody>
      </p:sp>
      <p:sp>
        <p:nvSpPr>
          <p:cNvPr id="45129" name="Text Box 73"/>
          <p:cNvSpPr txBox="1">
            <a:spLocks noChangeArrowheads="1"/>
          </p:cNvSpPr>
          <p:nvPr/>
        </p:nvSpPr>
        <p:spPr bwMode="auto">
          <a:xfrm>
            <a:off x="500034" y="257156"/>
            <a:ext cx="3960812" cy="457200"/>
          </a:xfrm>
          <a:prstGeom prst="rect">
            <a:avLst/>
          </a:prstGeom>
          <a:solidFill>
            <a:srgbClr val="339933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Prim</a:t>
            </a:r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算法示例演示（起点</a:t>
            </a:r>
            <a:r>
              <a:rPr lang="en-US" altLang="zh-CN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</a:p>
        </p:txBody>
      </p:sp>
      <p:grpSp>
        <p:nvGrpSpPr>
          <p:cNvPr id="2" name="组合 86"/>
          <p:cNvGrpSpPr/>
          <p:nvPr/>
        </p:nvGrpSpPr>
        <p:grpSpPr>
          <a:xfrm>
            <a:off x="5167380" y="1285860"/>
            <a:ext cx="2376488" cy="2016125"/>
            <a:chOff x="5167380" y="1285860"/>
            <a:chExt cx="2376488" cy="2016125"/>
          </a:xfrm>
        </p:grpSpPr>
        <p:sp>
          <p:nvSpPr>
            <p:cNvPr id="45087" name="Oval 31"/>
            <p:cNvSpPr>
              <a:spLocks noChangeArrowheads="1"/>
            </p:cNvSpPr>
            <p:nvPr/>
          </p:nvSpPr>
          <p:spPr bwMode="auto">
            <a:xfrm>
              <a:off x="5743643" y="1285860"/>
              <a:ext cx="360363" cy="4318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45088" name="Oval 32"/>
            <p:cNvSpPr>
              <a:spLocks noChangeArrowheads="1"/>
            </p:cNvSpPr>
            <p:nvPr/>
          </p:nvSpPr>
          <p:spPr bwMode="auto">
            <a:xfrm>
              <a:off x="6824730" y="1285860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5089" name="Oval 33"/>
            <p:cNvSpPr>
              <a:spLocks noChangeArrowheads="1"/>
            </p:cNvSpPr>
            <p:nvPr/>
          </p:nvSpPr>
          <p:spPr bwMode="auto">
            <a:xfrm>
              <a:off x="5167380" y="2151048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45090" name="Oval 34"/>
            <p:cNvSpPr>
              <a:spLocks noChangeArrowheads="1"/>
            </p:cNvSpPr>
            <p:nvPr/>
          </p:nvSpPr>
          <p:spPr bwMode="auto">
            <a:xfrm>
              <a:off x="5816668" y="2870185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45091" name="Oval 35"/>
            <p:cNvSpPr>
              <a:spLocks noChangeArrowheads="1"/>
            </p:cNvSpPr>
            <p:nvPr/>
          </p:nvSpPr>
          <p:spPr bwMode="auto">
            <a:xfrm>
              <a:off x="6751705" y="2870185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45092" name="Oval 36"/>
            <p:cNvSpPr>
              <a:spLocks noChangeArrowheads="1"/>
            </p:cNvSpPr>
            <p:nvPr/>
          </p:nvSpPr>
          <p:spPr bwMode="auto">
            <a:xfrm>
              <a:off x="6319905" y="207802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5093" name="Oval 37"/>
            <p:cNvSpPr>
              <a:spLocks noChangeArrowheads="1"/>
            </p:cNvSpPr>
            <p:nvPr/>
          </p:nvSpPr>
          <p:spPr bwMode="auto">
            <a:xfrm>
              <a:off x="7183505" y="2078023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</p:grpSp>
      <p:sp>
        <p:nvSpPr>
          <p:cNvPr id="56" name="Freeform 13"/>
          <p:cNvSpPr>
            <a:spLocks/>
          </p:cNvSpPr>
          <p:nvPr/>
        </p:nvSpPr>
        <p:spPr bwMode="auto">
          <a:xfrm>
            <a:off x="5403856" y="1643050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121" name="Text Box 65"/>
          <p:cNvSpPr txBox="1">
            <a:spLocks noChangeArrowheads="1"/>
          </p:cNvSpPr>
          <p:nvPr/>
        </p:nvSpPr>
        <p:spPr bwMode="auto">
          <a:xfrm>
            <a:off x="4857752" y="3857628"/>
            <a:ext cx="3357586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U={0</a:t>
            </a:r>
            <a:r>
              <a:rPr lang="zh-CN" altLang="en-US" sz="220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en-US" sz="220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en-US" sz="220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20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2}</a:t>
            </a:r>
            <a:endParaRPr lang="en-US" altLang="zh-CN" sz="2200" dirty="0">
              <a:solidFill>
                <a:srgbClr val="CC00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Oval 31"/>
          <p:cNvSpPr>
            <a:spLocks noChangeArrowheads="1"/>
          </p:cNvSpPr>
          <p:nvPr/>
        </p:nvSpPr>
        <p:spPr bwMode="auto">
          <a:xfrm>
            <a:off x="5740408" y="126998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6" name="Oval 33"/>
          <p:cNvSpPr>
            <a:spLocks noChangeArrowheads="1"/>
          </p:cNvSpPr>
          <p:nvPr/>
        </p:nvSpPr>
        <p:spPr bwMode="auto">
          <a:xfrm>
            <a:off x="5156204" y="214311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5</a:t>
            </a:r>
          </a:p>
        </p:txBody>
      </p:sp>
      <p:sp>
        <p:nvSpPr>
          <p:cNvPr id="49" name="Freeform 14"/>
          <p:cNvSpPr>
            <a:spLocks/>
          </p:cNvSpPr>
          <p:nvPr/>
        </p:nvSpPr>
        <p:spPr bwMode="auto">
          <a:xfrm>
            <a:off x="5462594" y="2530472"/>
            <a:ext cx="392113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Oval 34"/>
          <p:cNvSpPr>
            <a:spLocks noChangeArrowheads="1"/>
          </p:cNvSpPr>
          <p:nvPr/>
        </p:nvSpPr>
        <p:spPr bwMode="auto">
          <a:xfrm>
            <a:off x="5811846" y="285749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50" name="任意多边形 49"/>
          <p:cNvSpPr/>
          <p:nvPr/>
        </p:nvSpPr>
        <p:spPr bwMode="auto">
          <a:xfrm>
            <a:off x="2149444" y="1215724"/>
            <a:ext cx="1146798" cy="1739882"/>
          </a:xfrm>
          <a:custGeom>
            <a:avLst/>
            <a:gdLst>
              <a:gd name="connsiteX0" fmla="*/ 825500 w 1678517"/>
              <a:gd name="connsiteY0" fmla="*/ 48683 h 2652183"/>
              <a:gd name="connsiteX1" fmla="*/ 254000 w 1678517"/>
              <a:gd name="connsiteY1" fmla="*/ 658283 h 2652183"/>
              <a:gd name="connsiteX2" fmla="*/ 38100 w 1678517"/>
              <a:gd name="connsiteY2" fmla="*/ 1178983 h 2652183"/>
              <a:gd name="connsiteX3" fmla="*/ 482600 w 1678517"/>
              <a:gd name="connsiteY3" fmla="*/ 2207683 h 2652183"/>
              <a:gd name="connsiteX4" fmla="*/ 1016000 w 1678517"/>
              <a:gd name="connsiteY4" fmla="*/ 2499783 h 2652183"/>
              <a:gd name="connsiteX5" fmla="*/ 1600200 w 1678517"/>
              <a:gd name="connsiteY5" fmla="*/ 1293283 h 2652183"/>
              <a:gd name="connsiteX6" fmla="*/ 1485900 w 1678517"/>
              <a:gd name="connsiteY6" fmla="*/ 366183 h 2652183"/>
              <a:gd name="connsiteX7" fmla="*/ 825500 w 1678517"/>
              <a:gd name="connsiteY7" fmla="*/ 48683 h 2652183"/>
              <a:gd name="connsiteX0" fmla="*/ 825500 w 1615017"/>
              <a:gd name="connsiteY0" fmla="*/ 48683 h 2572284"/>
              <a:gd name="connsiteX1" fmla="*/ 254000 w 1615017"/>
              <a:gd name="connsiteY1" fmla="*/ 658283 h 2572284"/>
              <a:gd name="connsiteX2" fmla="*/ 38100 w 1615017"/>
              <a:gd name="connsiteY2" fmla="*/ 1178983 h 2572284"/>
              <a:gd name="connsiteX3" fmla="*/ 482600 w 1615017"/>
              <a:gd name="connsiteY3" fmla="*/ 2207683 h 2572284"/>
              <a:gd name="connsiteX4" fmla="*/ 1016000 w 1615017"/>
              <a:gd name="connsiteY4" fmla="*/ 2499783 h 2572284"/>
              <a:gd name="connsiteX5" fmla="*/ 1411258 w 1615017"/>
              <a:gd name="connsiteY5" fmla="*/ 1772679 h 2572284"/>
              <a:gd name="connsiteX6" fmla="*/ 1600200 w 1615017"/>
              <a:gd name="connsiteY6" fmla="*/ 1293283 h 2572284"/>
              <a:gd name="connsiteX7" fmla="*/ 1485900 w 1615017"/>
              <a:gd name="connsiteY7" fmla="*/ 366183 h 2572284"/>
              <a:gd name="connsiteX8" fmla="*/ 825500 w 1615017"/>
              <a:gd name="connsiteY8" fmla="*/ 48683 h 2572284"/>
              <a:gd name="connsiteX0" fmla="*/ 825500 w 1615017"/>
              <a:gd name="connsiteY0" fmla="*/ 48683 h 2273030"/>
              <a:gd name="connsiteX1" fmla="*/ 254000 w 1615017"/>
              <a:gd name="connsiteY1" fmla="*/ 658283 h 2273030"/>
              <a:gd name="connsiteX2" fmla="*/ 38100 w 1615017"/>
              <a:gd name="connsiteY2" fmla="*/ 1178983 h 2273030"/>
              <a:gd name="connsiteX3" fmla="*/ 482600 w 1615017"/>
              <a:gd name="connsiteY3" fmla="*/ 2207683 h 2273030"/>
              <a:gd name="connsiteX4" fmla="*/ 801654 w 1615017"/>
              <a:gd name="connsiteY4" fmla="*/ 1571065 h 2273030"/>
              <a:gd name="connsiteX5" fmla="*/ 1411258 w 1615017"/>
              <a:gd name="connsiteY5" fmla="*/ 1772679 h 2273030"/>
              <a:gd name="connsiteX6" fmla="*/ 1600200 w 1615017"/>
              <a:gd name="connsiteY6" fmla="*/ 1293283 h 2273030"/>
              <a:gd name="connsiteX7" fmla="*/ 1485900 w 1615017"/>
              <a:gd name="connsiteY7" fmla="*/ 366183 h 2273030"/>
              <a:gd name="connsiteX8" fmla="*/ 825500 w 1615017"/>
              <a:gd name="connsiteY8" fmla="*/ 48683 h 2273030"/>
              <a:gd name="connsiteX0" fmla="*/ 825500 w 1615017"/>
              <a:gd name="connsiteY0" fmla="*/ 48683 h 1915816"/>
              <a:gd name="connsiteX1" fmla="*/ 254000 w 1615017"/>
              <a:gd name="connsiteY1" fmla="*/ 658283 h 1915816"/>
              <a:gd name="connsiteX2" fmla="*/ 38100 w 1615017"/>
              <a:gd name="connsiteY2" fmla="*/ 1178983 h 1915816"/>
              <a:gd name="connsiteX3" fmla="*/ 482600 w 1615017"/>
              <a:gd name="connsiteY3" fmla="*/ 1850469 h 1915816"/>
              <a:gd name="connsiteX4" fmla="*/ 801654 w 1615017"/>
              <a:gd name="connsiteY4" fmla="*/ 1571065 h 1915816"/>
              <a:gd name="connsiteX5" fmla="*/ 1411258 w 1615017"/>
              <a:gd name="connsiteY5" fmla="*/ 1772679 h 1915816"/>
              <a:gd name="connsiteX6" fmla="*/ 1600200 w 1615017"/>
              <a:gd name="connsiteY6" fmla="*/ 1293283 h 1915816"/>
              <a:gd name="connsiteX7" fmla="*/ 1485900 w 1615017"/>
              <a:gd name="connsiteY7" fmla="*/ 366183 h 1915816"/>
              <a:gd name="connsiteX8" fmla="*/ 825500 w 1615017"/>
              <a:gd name="connsiteY8" fmla="*/ 48683 h 1915816"/>
              <a:gd name="connsiteX0" fmla="*/ 825500 w 1615017"/>
              <a:gd name="connsiteY0" fmla="*/ 48683 h 1818976"/>
              <a:gd name="connsiteX1" fmla="*/ 254000 w 1615017"/>
              <a:gd name="connsiteY1" fmla="*/ 658283 h 1818976"/>
              <a:gd name="connsiteX2" fmla="*/ 38100 w 1615017"/>
              <a:gd name="connsiteY2" fmla="*/ 1178983 h 1818976"/>
              <a:gd name="connsiteX3" fmla="*/ 482600 w 1615017"/>
              <a:gd name="connsiteY3" fmla="*/ 1636131 h 1818976"/>
              <a:gd name="connsiteX4" fmla="*/ 801654 w 1615017"/>
              <a:gd name="connsiteY4" fmla="*/ 1571065 h 1818976"/>
              <a:gd name="connsiteX5" fmla="*/ 1411258 w 1615017"/>
              <a:gd name="connsiteY5" fmla="*/ 1772679 h 1818976"/>
              <a:gd name="connsiteX6" fmla="*/ 1600200 w 1615017"/>
              <a:gd name="connsiteY6" fmla="*/ 1293283 h 1818976"/>
              <a:gd name="connsiteX7" fmla="*/ 1485900 w 1615017"/>
              <a:gd name="connsiteY7" fmla="*/ 366183 h 1818976"/>
              <a:gd name="connsiteX8" fmla="*/ 825500 w 1615017"/>
              <a:gd name="connsiteY8" fmla="*/ 48683 h 1818976"/>
              <a:gd name="connsiteX0" fmla="*/ 682656 w 1472173"/>
              <a:gd name="connsiteY0" fmla="*/ 48683 h 1818976"/>
              <a:gd name="connsiteX1" fmla="*/ 111156 w 1472173"/>
              <a:gd name="connsiteY1" fmla="*/ 658283 h 1818976"/>
              <a:gd name="connsiteX2" fmla="*/ 38100 w 1472173"/>
              <a:gd name="connsiteY2" fmla="*/ 1178983 h 1818976"/>
              <a:gd name="connsiteX3" fmla="*/ 339756 w 1472173"/>
              <a:gd name="connsiteY3" fmla="*/ 1636131 h 1818976"/>
              <a:gd name="connsiteX4" fmla="*/ 658810 w 1472173"/>
              <a:gd name="connsiteY4" fmla="*/ 1571065 h 1818976"/>
              <a:gd name="connsiteX5" fmla="*/ 1268414 w 1472173"/>
              <a:gd name="connsiteY5" fmla="*/ 1772679 h 1818976"/>
              <a:gd name="connsiteX6" fmla="*/ 1457356 w 1472173"/>
              <a:gd name="connsiteY6" fmla="*/ 1293283 h 1818976"/>
              <a:gd name="connsiteX7" fmla="*/ 1343056 w 1472173"/>
              <a:gd name="connsiteY7" fmla="*/ 366183 h 1818976"/>
              <a:gd name="connsiteX8" fmla="*/ 682656 w 1472173"/>
              <a:gd name="connsiteY8" fmla="*/ 48683 h 1818976"/>
              <a:gd name="connsiteX0" fmla="*/ 682656 w 1388823"/>
              <a:gd name="connsiteY0" fmla="*/ 48683 h 1890418"/>
              <a:gd name="connsiteX1" fmla="*/ 111156 w 1388823"/>
              <a:gd name="connsiteY1" fmla="*/ 658283 h 1890418"/>
              <a:gd name="connsiteX2" fmla="*/ 38100 w 1388823"/>
              <a:gd name="connsiteY2" fmla="*/ 1178983 h 1890418"/>
              <a:gd name="connsiteX3" fmla="*/ 339756 w 1388823"/>
              <a:gd name="connsiteY3" fmla="*/ 1636131 h 1890418"/>
              <a:gd name="connsiteX4" fmla="*/ 658810 w 1388823"/>
              <a:gd name="connsiteY4" fmla="*/ 1571065 h 1890418"/>
              <a:gd name="connsiteX5" fmla="*/ 1268414 w 1388823"/>
              <a:gd name="connsiteY5" fmla="*/ 1772679 h 1890418"/>
              <a:gd name="connsiteX6" fmla="*/ 957258 w 1388823"/>
              <a:gd name="connsiteY6" fmla="*/ 864631 h 1890418"/>
              <a:gd name="connsiteX7" fmla="*/ 1343056 w 1388823"/>
              <a:gd name="connsiteY7" fmla="*/ 366183 h 1890418"/>
              <a:gd name="connsiteX8" fmla="*/ 682656 w 1388823"/>
              <a:gd name="connsiteY8" fmla="*/ 48683 h 1890418"/>
              <a:gd name="connsiteX0" fmla="*/ 682656 w 1388823"/>
              <a:gd name="connsiteY0" fmla="*/ 48683 h 1701478"/>
              <a:gd name="connsiteX1" fmla="*/ 111156 w 1388823"/>
              <a:gd name="connsiteY1" fmla="*/ 658283 h 1701478"/>
              <a:gd name="connsiteX2" fmla="*/ 38100 w 1388823"/>
              <a:gd name="connsiteY2" fmla="*/ 1178983 h 1701478"/>
              <a:gd name="connsiteX3" fmla="*/ 339756 w 1388823"/>
              <a:gd name="connsiteY3" fmla="*/ 1636131 h 1701478"/>
              <a:gd name="connsiteX4" fmla="*/ 658810 w 1388823"/>
              <a:gd name="connsiteY4" fmla="*/ 1571065 h 1701478"/>
              <a:gd name="connsiteX5" fmla="*/ 625440 w 1388823"/>
              <a:gd name="connsiteY5" fmla="*/ 1272589 h 1701478"/>
              <a:gd name="connsiteX6" fmla="*/ 957258 w 1388823"/>
              <a:gd name="connsiteY6" fmla="*/ 864631 h 1701478"/>
              <a:gd name="connsiteX7" fmla="*/ 1343056 w 1388823"/>
              <a:gd name="connsiteY7" fmla="*/ 366183 h 1701478"/>
              <a:gd name="connsiteX8" fmla="*/ 682656 w 1388823"/>
              <a:gd name="connsiteY8" fmla="*/ 48683 h 1701478"/>
              <a:gd name="connsiteX0" fmla="*/ 682656 w 1174477"/>
              <a:gd name="connsiteY0" fmla="*/ 48683 h 1701478"/>
              <a:gd name="connsiteX1" fmla="*/ 111156 w 1174477"/>
              <a:gd name="connsiteY1" fmla="*/ 658283 h 1701478"/>
              <a:gd name="connsiteX2" fmla="*/ 38100 w 1174477"/>
              <a:gd name="connsiteY2" fmla="*/ 1178983 h 1701478"/>
              <a:gd name="connsiteX3" fmla="*/ 339756 w 1174477"/>
              <a:gd name="connsiteY3" fmla="*/ 1636131 h 1701478"/>
              <a:gd name="connsiteX4" fmla="*/ 658810 w 1174477"/>
              <a:gd name="connsiteY4" fmla="*/ 1571065 h 1701478"/>
              <a:gd name="connsiteX5" fmla="*/ 625440 w 1174477"/>
              <a:gd name="connsiteY5" fmla="*/ 1272589 h 1701478"/>
              <a:gd name="connsiteX6" fmla="*/ 957258 w 1174477"/>
              <a:gd name="connsiteY6" fmla="*/ 864631 h 1701478"/>
              <a:gd name="connsiteX7" fmla="*/ 1128710 w 1174477"/>
              <a:gd name="connsiteY7" fmla="*/ 366183 h 1701478"/>
              <a:gd name="connsiteX8" fmla="*/ 682656 w 1174477"/>
              <a:gd name="connsiteY8" fmla="*/ 48683 h 1701478"/>
              <a:gd name="connsiteX0" fmla="*/ 682656 w 1174477"/>
              <a:gd name="connsiteY0" fmla="*/ 48683 h 1701478"/>
              <a:gd name="connsiteX1" fmla="*/ 111156 w 1174477"/>
              <a:gd name="connsiteY1" fmla="*/ 658283 h 1701478"/>
              <a:gd name="connsiteX2" fmla="*/ 38100 w 1174477"/>
              <a:gd name="connsiteY2" fmla="*/ 1178983 h 1701478"/>
              <a:gd name="connsiteX3" fmla="*/ 339756 w 1174477"/>
              <a:gd name="connsiteY3" fmla="*/ 1636131 h 1701478"/>
              <a:gd name="connsiteX4" fmla="*/ 444464 w 1174477"/>
              <a:gd name="connsiteY4" fmla="*/ 1571065 h 1701478"/>
              <a:gd name="connsiteX5" fmla="*/ 625440 w 1174477"/>
              <a:gd name="connsiteY5" fmla="*/ 1272589 h 1701478"/>
              <a:gd name="connsiteX6" fmla="*/ 957258 w 1174477"/>
              <a:gd name="connsiteY6" fmla="*/ 864631 h 1701478"/>
              <a:gd name="connsiteX7" fmla="*/ 1128710 w 1174477"/>
              <a:gd name="connsiteY7" fmla="*/ 366183 h 1701478"/>
              <a:gd name="connsiteX8" fmla="*/ 682656 w 1174477"/>
              <a:gd name="connsiteY8" fmla="*/ 48683 h 1701478"/>
              <a:gd name="connsiteX0" fmla="*/ 682656 w 1146798"/>
              <a:gd name="connsiteY0" fmla="*/ 87087 h 1739882"/>
              <a:gd name="connsiteX1" fmla="*/ 111156 w 1146798"/>
              <a:gd name="connsiteY1" fmla="*/ 696687 h 1739882"/>
              <a:gd name="connsiteX2" fmla="*/ 38100 w 1146798"/>
              <a:gd name="connsiteY2" fmla="*/ 1217387 h 1739882"/>
              <a:gd name="connsiteX3" fmla="*/ 339756 w 1146798"/>
              <a:gd name="connsiteY3" fmla="*/ 1674535 h 1739882"/>
              <a:gd name="connsiteX4" fmla="*/ 444464 w 1146798"/>
              <a:gd name="connsiteY4" fmla="*/ 1609469 h 1739882"/>
              <a:gd name="connsiteX5" fmla="*/ 625440 w 1146798"/>
              <a:gd name="connsiteY5" fmla="*/ 1310993 h 1739882"/>
              <a:gd name="connsiteX6" fmla="*/ 957258 w 1146798"/>
              <a:gd name="connsiteY6" fmla="*/ 903035 h 1739882"/>
              <a:gd name="connsiteX7" fmla="*/ 1128710 w 1146798"/>
              <a:gd name="connsiteY7" fmla="*/ 404587 h 1739882"/>
              <a:gd name="connsiteX8" fmla="*/ 1065784 w 1146798"/>
              <a:gd name="connsiteY8" fmla="*/ 174164 h 1739882"/>
              <a:gd name="connsiteX9" fmla="*/ 682656 w 1146798"/>
              <a:gd name="connsiteY9" fmla="*/ 87087 h 173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6798" h="1739882">
                <a:moveTo>
                  <a:pt x="682656" y="87087"/>
                </a:moveTo>
                <a:cubicBezTo>
                  <a:pt x="513064" y="135770"/>
                  <a:pt x="218582" y="508304"/>
                  <a:pt x="111156" y="696687"/>
                </a:cubicBezTo>
                <a:cubicBezTo>
                  <a:pt x="3730" y="885070"/>
                  <a:pt x="0" y="1054412"/>
                  <a:pt x="38100" y="1217387"/>
                </a:cubicBezTo>
                <a:cubicBezTo>
                  <a:pt x="76200" y="1380362"/>
                  <a:pt x="272029" y="1609188"/>
                  <a:pt x="339756" y="1674535"/>
                </a:cubicBezTo>
                <a:cubicBezTo>
                  <a:pt x="407483" y="1739882"/>
                  <a:pt x="396850" y="1670059"/>
                  <a:pt x="444464" y="1609469"/>
                </a:cubicBezTo>
                <a:cubicBezTo>
                  <a:pt x="492078" y="1548879"/>
                  <a:pt x="539974" y="1428732"/>
                  <a:pt x="625440" y="1310993"/>
                </a:cubicBezTo>
                <a:cubicBezTo>
                  <a:pt x="710906" y="1193254"/>
                  <a:pt x="873380" y="1054103"/>
                  <a:pt x="957258" y="903035"/>
                </a:cubicBezTo>
                <a:cubicBezTo>
                  <a:pt x="1041136" y="751967"/>
                  <a:pt x="1110622" y="526066"/>
                  <a:pt x="1128710" y="404587"/>
                </a:cubicBezTo>
                <a:cubicBezTo>
                  <a:pt x="1146798" y="283109"/>
                  <a:pt x="1140126" y="227081"/>
                  <a:pt x="1065784" y="174164"/>
                </a:cubicBezTo>
                <a:cubicBezTo>
                  <a:pt x="991442" y="121247"/>
                  <a:pt x="817953" y="0"/>
                  <a:pt x="682656" y="8708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9000"/>
            </a:schemeClr>
          </a:solidFill>
          <a:ln w="19050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lg"/>
          </a:ln>
          <a:effectLst/>
        </p:spPr>
        <p:txBody>
          <a:bodyPr wrap="none"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Freeform 15"/>
          <p:cNvSpPr>
            <a:spLocks/>
          </p:cNvSpPr>
          <p:nvPr/>
        </p:nvSpPr>
        <p:spPr bwMode="auto">
          <a:xfrm>
            <a:off x="6178565" y="3084510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Oval 35"/>
          <p:cNvSpPr>
            <a:spLocks noChangeArrowheads="1"/>
          </p:cNvSpPr>
          <p:nvPr/>
        </p:nvSpPr>
        <p:spPr bwMode="auto">
          <a:xfrm>
            <a:off x="6745305" y="287019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53" name="Line 20"/>
          <p:cNvSpPr>
            <a:spLocks noChangeShapeType="1"/>
          </p:cNvSpPr>
          <p:nvPr/>
        </p:nvSpPr>
        <p:spPr bwMode="auto">
          <a:xfrm flipH="1">
            <a:off x="7059630" y="2513006"/>
            <a:ext cx="270000" cy="3960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Oval 37"/>
          <p:cNvSpPr>
            <a:spLocks noChangeArrowheads="1"/>
          </p:cNvSpPr>
          <p:nvPr/>
        </p:nvSpPr>
        <p:spPr bwMode="auto">
          <a:xfrm>
            <a:off x="7181868" y="207167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55" name="任意多边形 54"/>
          <p:cNvSpPr/>
          <p:nvPr/>
        </p:nvSpPr>
        <p:spPr bwMode="auto">
          <a:xfrm>
            <a:off x="920750" y="1292228"/>
            <a:ext cx="2836333" cy="2565400"/>
          </a:xfrm>
          <a:custGeom>
            <a:avLst/>
            <a:gdLst>
              <a:gd name="connsiteX0" fmla="*/ 704850 w 2836333"/>
              <a:gd name="connsiteY0" fmla="*/ 124883 h 2565400"/>
              <a:gd name="connsiteX1" fmla="*/ 184150 w 2836333"/>
              <a:gd name="connsiteY1" fmla="*/ 759883 h 2565400"/>
              <a:gd name="connsiteX2" fmla="*/ 120650 w 2836333"/>
              <a:gd name="connsiteY2" fmla="*/ 1534583 h 2565400"/>
              <a:gd name="connsiteX3" fmla="*/ 908050 w 2836333"/>
              <a:gd name="connsiteY3" fmla="*/ 2360083 h 2565400"/>
              <a:gd name="connsiteX4" fmla="*/ 2101850 w 2836333"/>
              <a:gd name="connsiteY4" fmla="*/ 2398183 h 2565400"/>
              <a:gd name="connsiteX5" fmla="*/ 2749550 w 2836333"/>
              <a:gd name="connsiteY5" fmla="*/ 1356783 h 2565400"/>
              <a:gd name="connsiteX6" fmla="*/ 2622550 w 2836333"/>
              <a:gd name="connsiteY6" fmla="*/ 886883 h 2565400"/>
              <a:gd name="connsiteX7" fmla="*/ 2216150 w 2836333"/>
              <a:gd name="connsiteY7" fmla="*/ 950383 h 2565400"/>
              <a:gd name="connsiteX8" fmla="*/ 2165350 w 2836333"/>
              <a:gd name="connsiteY8" fmla="*/ 1432983 h 2565400"/>
              <a:gd name="connsiteX9" fmla="*/ 1746250 w 2836333"/>
              <a:gd name="connsiteY9" fmla="*/ 1788583 h 2565400"/>
              <a:gd name="connsiteX10" fmla="*/ 908050 w 2836333"/>
              <a:gd name="connsiteY10" fmla="*/ 1559983 h 2565400"/>
              <a:gd name="connsiteX11" fmla="*/ 781050 w 2836333"/>
              <a:gd name="connsiteY11" fmla="*/ 1166283 h 2565400"/>
              <a:gd name="connsiteX12" fmla="*/ 1022350 w 2836333"/>
              <a:gd name="connsiteY12" fmla="*/ 772583 h 2565400"/>
              <a:gd name="connsiteX13" fmla="*/ 1339850 w 2836333"/>
              <a:gd name="connsiteY13" fmla="*/ 315383 h 2565400"/>
              <a:gd name="connsiteX14" fmla="*/ 1238250 w 2836333"/>
              <a:gd name="connsiteY14" fmla="*/ 35983 h 2565400"/>
              <a:gd name="connsiteX15" fmla="*/ 704850 w 2836333"/>
              <a:gd name="connsiteY15" fmla="*/ 124883 h 256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36333" h="2565400">
                <a:moveTo>
                  <a:pt x="704850" y="124883"/>
                </a:moveTo>
                <a:cubicBezTo>
                  <a:pt x="529167" y="245533"/>
                  <a:pt x="281517" y="524933"/>
                  <a:pt x="184150" y="759883"/>
                </a:cubicBezTo>
                <a:cubicBezTo>
                  <a:pt x="86783" y="994833"/>
                  <a:pt x="0" y="1267883"/>
                  <a:pt x="120650" y="1534583"/>
                </a:cubicBezTo>
                <a:cubicBezTo>
                  <a:pt x="241300" y="1801283"/>
                  <a:pt x="577850" y="2216150"/>
                  <a:pt x="908050" y="2360083"/>
                </a:cubicBezTo>
                <a:cubicBezTo>
                  <a:pt x="1238250" y="2504016"/>
                  <a:pt x="1794933" y="2565400"/>
                  <a:pt x="2101850" y="2398183"/>
                </a:cubicBezTo>
                <a:cubicBezTo>
                  <a:pt x="2408767" y="2230966"/>
                  <a:pt x="2662767" y="1608666"/>
                  <a:pt x="2749550" y="1356783"/>
                </a:cubicBezTo>
                <a:cubicBezTo>
                  <a:pt x="2836333" y="1104900"/>
                  <a:pt x="2711450" y="954616"/>
                  <a:pt x="2622550" y="886883"/>
                </a:cubicBezTo>
                <a:cubicBezTo>
                  <a:pt x="2533650" y="819150"/>
                  <a:pt x="2292350" y="859366"/>
                  <a:pt x="2216150" y="950383"/>
                </a:cubicBezTo>
                <a:cubicBezTo>
                  <a:pt x="2139950" y="1041400"/>
                  <a:pt x="2243667" y="1293283"/>
                  <a:pt x="2165350" y="1432983"/>
                </a:cubicBezTo>
                <a:cubicBezTo>
                  <a:pt x="2087033" y="1572683"/>
                  <a:pt x="1955800" y="1767416"/>
                  <a:pt x="1746250" y="1788583"/>
                </a:cubicBezTo>
                <a:cubicBezTo>
                  <a:pt x="1536700" y="1809750"/>
                  <a:pt x="1068917" y="1663700"/>
                  <a:pt x="908050" y="1559983"/>
                </a:cubicBezTo>
                <a:cubicBezTo>
                  <a:pt x="747183" y="1456266"/>
                  <a:pt x="762000" y="1297516"/>
                  <a:pt x="781050" y="1166283"/>
                </a:cubicBezTo>
                <a:cubicBezTo>
                  <a:pt x="800100" y="1035050"/>
                  <a:pt x="929217" y="914400"/>
                  <a:pt x="1022350" y="772583"/>
                </a:cubicBezTo>
                <a:cubicBezTo>
                  <a:pt x="1115483" y="630766"/>
                  <a:pt x="1303867" y="438150"/>
                  <a:pt x="1339850" y="315383"/>
                </a:cubicBezTo>
                <a:cubicBezTo>
                  <a:pt x="1375833" y="192616"/>
                  <a:pt x="1344083" y="71966"/>
                  <a:pt x="1238250" y="35983"/>
                </a:cubicBezTo>
                <a:cubicBezTo>
                  <a:pt x="1132417" y="0"/>
                  <a:pt x="880533" y="4233"/>
                  <a:pt x="704850" y="124883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  <a:alpha val="47000"/>
            </a:schemeClr>
          </a:solidFill>
          <a:ln w="28575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lg"/>
          </a:ln>
          <a:effectLst/>
        </p:spPr>
        <p:txBody>
          <a:bodyPr wrap="none"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Line 19"/>
          <p:cNvSpPr>
            <a:spLocks noChangeShapeType="1"/>
          </p:cNvSpPr>
          <p:nvPr/>
        </p:nvSpPr>
        <p:spPr bwMode="auto">
          <a:xfrm>
            <a:off x="7092968" y="1701788"/>
            <a:ext cx="176400" cy="3996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29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450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450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5" grpId="0" animBg="1"/>
      <p:bldP spid="45121" grpId="0"/>
      <p:bldP spid="50" grpId="0" animBg="1"/>
      <p:bldP spid="54" grpId="0" animBg="1"/>
      <p:bldP spid="55" grpId="0" animBg="1"/>
      <p:bldP spid="5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2" name="Text Box 4"/>
          <p:cNvSpPr txBox="1">
            <a:spLocks noChangeArrowheads="1"/>
          </p:cNvSpPr>
          <p:nvPr/>
        </p:nvSpPr>
        <p:spPr bwMode="auto">
          <a:xfrm>
            <a:off x="323850" y="333375"/>
            <a:ext cx="8569325" cy="5201167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ts val="25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ExistPath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AGraph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*G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u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v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&amp;has)</a:t>
            </a:r>
          </a:p>
          <a:p>
            <a:pPr algn="l">
              <a:lnSpc>
                <a:spcPts val="25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//has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是否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有路径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初值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</a:p>
          <a:p>
            <a:pPr algn="l">
              <a:lnSpc>
                <a:spcPts val="25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w; 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ArcNode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*p;</a:t>
            </a:r>
          </a:p>
          <a:p>
            <a:pPr algn="l">
              <a:lnSpc>
                <a:spcPts val="25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visited[u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]=1;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置已访问标记</a:t>
            </a:r>
          </a:p>
          <a:p>
            <a:pPr algn="l">
              <a:lnSpc>
                <a:spcPts val="2500"/>
              </a:lnSpc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u==v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找到了一条路径</a:t>
            </a:r>
          </a:p>
          <a:p>
            <a:pPr algn="l">
              <a:lnSpc>
                <a:spcPts val="2500"/>
              </a:lnSpc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has=true;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has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并结束算法</a:t>
            </a:r>
          </a:p>
          <a:p>
            <a:pPr algn="l">
              <a:lnSpc>
                <a:spcPts val="2500"/>
              </a:lnSpc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ts val="25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p=G-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adjlist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[u].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firstarc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指向顶点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的第一个相邻点</a:t>
            </a:r>
          </a:p>
          <a:p>
            <a:pPr algn="l">
              <a:lnSpc>
                <a:spcPts val="2500"/>
              </a:lnSpc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(p!=NULL)</a:t>
            </a:r>
          </a:p>
          <a:p>
            <a:pPr algn="l">
              <a:lnSpc>
                <a:spcPts val="25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w=p-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adjvex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//w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为顶点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的相邻顶点</a:t>
            </a:r>
          </a:p>
          <a:p>
            <a:pPr algn="l">
              <a:lnSpc>
                <a:spcPts val="2500"/>
              </a:lnSpc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(visited[w]==0)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未访问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访问它</a:t>
            </a:r>
          </a:p>
          <a:p>
            <a:pPr algn="l">
              <a:lnSpc>
                <a:spcPts val="2500"/>
              </a:lnSpc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</a:t>
            </a:r>
            <a:r>
              <a:rPr kumimoji="1"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ExistPath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(G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has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l">
              <a:lnSpc>
                <a:spcPts val="25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p=p-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nextarc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      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指向顶点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的下一个相邻点</a:t>
            </a:r>
          </a:p>
          <a:p>
            <a:pPr algn="l">
              <a:lnSpc>
                <a:spcPts val="2500"/>
              </a:lnSpc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</a:p>
        </p:txBody>
      </p:sp>
      <p:grpSp>
        <p:nvGrpSpPr>
          <p:cNvPr id="2" name="组合 6"/>
          <p:cNvGrpSpPr/>
          <p:nvPr/>
        </p:nvGrpSpPr>
        <p:grpSpPr>
          <a:xfrm>
            <a:off x="571472" y="2928934"/>
            <a:ext cx="7848600" cy="3252499"/>
            <a:chOff x="795366" y="2840049"/>
            <a:chExt cx="7848600" cy="3252499"/>
          </a:xfrm>
        </p:grpSpPr>
        <p:sp>
          <p:nvSpPr>
            <p:cNvPr id="242693" name="Rectangle 5"/>
            <p:cNvSpPr>
              <a:spLocks noChangeArrowheads="1"/>
            </p:cNvSpPr>
            <p:nvPr/>
          </p:nvSpPr>
          <p:spPr bwMode="auto">
            <a:xfrm>
              <a:off x="795366" y="2840049"/>
              <a:ext cx="7848600" cy="223202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57150" algn="ctr">
              <a:solidFill>
                <a:srgbClr val="FF00FF"/>
              </a:solidFill>
              <a:prstDash val="sysDot"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5" name="直接箭头连接符 4"/>
            <p:cNvCxnSpPr>
              <a:endCxn id="242693" idx="2"/>
            </p:cNvCxnSpPr>
            <p:nvPr/>
          </p:nvCxnSpPr>
          <p:spPr bwMode="auto">
            <a:xfrm rot="5400000" flipH="1" flipV="1">
              <a:off x="4433914" y="5357826"/>
              <a:ext cx="571504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" name="TextBox 5"/>
            <p:cNvSpPr txBox="1"/>
            <p:nvPr/>
          </p:nvSpPr>
          <p:spPr>
            <a:xfrm>
              <a:off x="3714744" y="5692438"/>
              <a:ext cx="2000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00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深度优先遍历</a:t>
              </a:r>
              <a:endParaRPr lang="zh-CN" altLang="en-US" sz="2000" dirty="0"/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182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2071670" y="5072074"/>
            <a:ext cx="49292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普里姆算法求解最小生成树的过程 </a:t>
            </a:r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1727254" y="1387475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2808341" y="1387475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45063" name="Oval 7"/>
          <p:cNvSpPr>
            <a:spLocks noChangeArrowheads="1"/>
          </p:cNvSpPr>
          <p:nvPr/>
        </p:nvSpPr>
        <p:spPr bwMode="auto">
          <a:xfrm>
            <a:off x="1150991" y="2252663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45064" name="Oval 8"/>
          <p:cNvSpPr>
            <a:spLocks noChangeArrowheads="1"/>
          </p:cNvSpPr>
          <p:nvPr/>
        </p:nvSpPr>
        <p:spPr bwMode="auto">
          <a:xfrm>
            <a:off x="1800279" y="2971800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45065" name="Oval 9"/>
          <p:cNvSpPr>
            <a:spLocks noChangeArrowheads="1"/>
          </p:cNvSpPr>
          <p:nvPr/>
        </p:nvSpPr>
        <p:spPr bwMode="auto">
          <a:xfrm>
            <a:off x="2735316" y="2971800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45066" name="Oval 10"/>
          <p:cNvSpPr>
            <a:spLocks noChangeArrowheads="1"/>
          </p:cNvSpPr>
          <p:nvPr/>
        </p:nvSpPr>
        <p:spPr bwMode="auto">
          <a:xfrm>
            <a:off x="2303516" y="217963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45067" name="Oval 11"/>
          <p:cNvSpPr>
            <a:spLocks noChangeArrowheads="1"/>
          </p:cNvSpPr>
          <p:nvPr/>
        </p:nvSpPr>
        <p:spPr bwMode="auto">
          <a:xfrm>
            <a:off x="3167116" y="217963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2087616" y="1603375"/>
            <a:ext cx="720725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69" name="Freeform 13"/>
          <p:cNvSpPr>
            <a:spLocks/>
          </p:cNvSpPr>
          <p:nvPr/>
        </p:nvSpPr>
        <p:spPr bwMode="auto">
          <a:xfrm>
            <a:off x="1368479" y="1724025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0" name="Freeform 14"/>
          <p:cNvSpPr>
            <a:spLocks/>
          </p:cNvSpPr>
          <p:nvPr/>
        </p:nvSpPr>
        <p:spPr bwMode="auto">
          <a:xfrm>
            <a:off x="1433566" y="2651125"/>
            <a:ext cx="392113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1" name="Freeform 15"/>
          <p:cNvSpPr>
            <a:spLocks/>
          </p:cNvSpPr>
          <p:nvPr/>
        </p:nvSpPr>
        <p:spPr bwMode="auto">
          <a:xfrm>
            <a:off x="2159054" y="3222625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2" name="Freeform 16"/>
          <p:cNvSpPr>
            <a:spLocks/>
          </p:cNvSpPr>
          <p:nvPr/>
        </p:nvSpPr>
        <p:spPr bwMode="auto">
          <a:xfrm>
            <a:off x="2016179" y="2549525"/>
            <a:ext cx="357188" cy="422275"/>
          </a:xfrm>
          <a:custGeom>
            <a:avLst/>
            <a:gdLst/>
            <a:ahLst/>
            <a:cxnLst>
              <a:cxn ang="0">
                <a:pos x="0" y="266"/>
              </a:cxn>
              <a:cxn ang="0">
                <a:pos x="225" y="0"/>
              </a:cxn>
            </a:cxnLst>
            <a:rect l="0" t="0" r="r" b="b"/>
            <a:pathLst>
              <a:path w="225" h="266">
                <a:moveTo>
                  <a:pt x="0" y="266"/>
                </a:moveTo>
                <a:lnTo>
                  <a:pt x="225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>
            <a:off x="2571737" y="2571744"/>
            <a:ext cx="285752" cy="428628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4" name="Line 18"/>
          <p:cNvSpPr>
            <a:spLocks noChangeShapeType="1"/>
          </p:cNvSpPr>
          <p:nvPr/>
        </p:nvSpPr>
        <p:spPr bwMode="auto">
          <a:xfrm flipH="1">
            <a:off x="2579741" y="1773238"/>
            <a:ext cx="287338" cy="431800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5" name="Line 19"/>
          <p:cNvSpPr>
            <a:spLocks noChangeShapeType="1"/>
          </p:cNvSpPr>
          <p:nvPr/>
        </p:nvSpPr>
        <p:spPr bwMode="auto">
          <a:xfrm>
            <a:off x="3117838" y="1785926"/>
            <a:ext cx="176400" cy="3996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6" name="Line 20"/>
          <p:cNvSpPr>
            <a:spLocks noChangeShapeType="1"/>
          </p:cNvSpPr>
          <p:nvPr/>
        </p:nvSpPr>
        <p:spPr bwMode="auto">
          <a:xfrm flipH="1">
            <a:off x="3036939" y="2605082"/>
            <a:ext cx="270000" cy="3960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7" name="Text Box 21"/>
          <p:cNvSpPr txBox="1">
            <a:spLocks noChangeArrowheads="1"/>
          </p:cNvSpPr>
          <p:nvPr/>
        </p:nvSpPr>
        <p:spPr bwMode="auto">
          <a:xfrm>
            <a:off x="2232079" y="124460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28</a:t>
            </a:r>
          </a:p>
        </p:txBody>
      </p:sp>
      <p:sp>
        <p:nvSpPr>
          <p:cNvPr id="45078" name="Text Box 22"/>
          <p:cNvSpPr txBox="1">
            <a:spLocks noChangeArrowheads="1"/>
          </p:cNvSpPr>
          <p:nvPr/>
        </p:nvSpPr>
        <p:spPr bwMode="auto">
          <a:xfrm>
            <a:off x="1152579" y="1711325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45079" name="Text Box 23"/>
          <p:cNvSpPr txBox="1">
            <a:spLocks noChangeArrowheads="1"/>
          </p:cNvSpPr>
          <p:nvPr/>
        </p:nvSpPr>
        <p:spPr bwMode="auto">
          <a:xfrm>
            <a:off x="3168704" y="167640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sp>
        <p:nvSpPr>
          <p:cNvPr id="45080" name="Text Box 24"/>
          <p:cNvSpPr txBox="1">
            <a:spLocks noChangeArrowheads="1"/>
          </p:cNvSpPr>
          <p:nvPr/>
        </p:nvSpPr>
        <p:spPr bwMode="auto">
          <a:xfrm>
            <a:off x="2341616" y="1706563"/>
            <a:ext cx="411096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14</a:t>
            </a:r>
          </a:p>
        </p:txBody>
      </p:sp>
      <p:sp>
        <p:nvSpPr>
          <p:cNvPr id="45081" name="Text Box 25"/>
          <p:cNvSpPr txBox="1">
            <a:spLocks noChangeArrowheads="1"/>
          </p:cNvSpPr>
          <p:nvPr/>
        </p:nvSpPr>
        <p:spPr bwMode="auto">
          <a:xfrm>
            <a:off x="1225604" y="27193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45082" name="Text Box 26"/>
          <p:cNvSpPr txBox="1">
            <a:spLocks noChangeArrowheads="1"/>
          </p:cNvSpPr>
          <p:nvPr/>
        </p:nvSpPr>
        <p:spPr bwMode="auto">
          <a:xfrm>
            <a:off x="1800279" y="25034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24</a:t>
            </a:r>
          </a:p>
        </p:txBody>
      </p:sp>
      <p:sp>
        <p:nvSpPr>
          <p:cNvPr id="45083" name="Text Box 27"/>
          <p:cNvSpPr txBox="1">
            <a:spLocks noChangeArrowheads="1"/>
          </p:cNvSpPr>
          <p:nvPr/>
        </p:nvSpPr>
        <p:spPr bwMode="auto">
          <a:xfrm>
            <a:off x="2663879" y="2430463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18</a:t>
            </a:r>
          </a:p>
        </p:txBody>
      </p:sp>
      <p:sp>
        <p:nvSpPr>
          <p:cNvPr id="45084" name="Text Box 28"/>
          <p:cNvSpPr txBox="1">
            <a:spLocks noChangeArrowheads="1"/>
          </p:cNvSpPr>
          <p:nvPr/>
        </p:nvSpPr>
        <p:spPr bwMode="auto">
          <a:xfrm>
            <a:off x="2232079" y="324126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22</a:t>
            </a:r>
          </a:p>
        </p:txBody>
      </p:sp>
      <p:sp>
        <p:nvSpPr>
          <p:cNvPr id="45085" name="Text Box 29"/>
          <p:cNvSpPr txBox="1">
            <a:spLocks noChangeArrowheads="1"/>
          </p:cNvSpPr>
          <p:nvPr/>
        </p:nvSpPr>
        <p:spPr bwMode="auto">
          <a:xfrm>
            <a:off x="3097266" y="27193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45086" name="Text Box 30"/>
          <p:cNvSpPr txBox="1">
            <a:spLocks noChangeArrowheads="1"/>
          </p:cNvSpPr>
          <p:nvPr/>
        </p:nvSpPr>
        <p:spPr bwMode="auto">
          <a:xfrm>
            <a:off x="2016179" y="3835400"/>
            <a:ext cx="935038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图</a:t>
            </a:r>
            <a:r>
              <a:rPr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</a:p>
        </p:txBody>
      </p:sp>
      <p:sp>
        <p:nvSpPr>
          <p:cNvPr id="45129" name="Text Box 73"/>
          <p:cNvSpPr txBox="1">
            <a:spLocks noChangeArrowheads="1"/>
          </p:cNvSpPr>
          <p:nvPr/>
        </p:nvSpPr>
        <p:spPr bwMode="auto">
          <a:xfrm>
            <a:off x="500034" y="257156"/>
            <a:ext cx="3960812" cy="457200"/>
          </a:xfrm>
          <a:prstGeom prst="rect">
            <a:avLst/>
          </a:prstGeom>
          <a:solidFill>
            <a:srgbClr val="339933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Prim</a:t>
            </a:r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算法示例演示（起点</a:t>
            </a:r>
            <a:r>
              <a:rPr lang="en-US" altLang="zh-CN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</a:p>
        </p:txBody>
      </p:sp>
      <p:grpSp>
        <p:nvGrpSpPr>
          <p:cNvPr id="2" name="组合 86"/>
          <p:cNvGrpSpPr/>
          <p:nvPr/>
        </p:nvGrpSpPr>
        <p:grpSpPr>
          <a:xfrm>
            <a:off x="5167380" y="1285860"/>
            <a:ext cx="2376488" cy="2016125"/>
            <a:chOff x="5167380" y="1285860"/>
            <a:chExt cx="2376488" cy="2016125"/>
          </a:xfrm>
        </p:grpSpPr>
        <p:sp>
          <p:nvSpPr>
            <p:cNvPr id="45087" name="Oval 31"/>
            <p:cNvSpPr>
              <a:spLocks noChangeArrowheads="1"/>
            </p:cNvSpPr>
            <p:nvPr/>
          </p:nvSpPr>
          <p:spPr bwMode="auto">
            <a:xfrm>
              <a:off x="5743643" y="1285860"/>
              <a:ext cx="360363" cy="4318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45088" name="Oval 32"/>
            <p:cNvSpPr>
              <a:spLocks noChangeArrowheads="1"/>
            </p:cNvSpPr>
            <p:nvPr/>
          </p:nvSpPr>
          <p:spPr bwMode="auto">
            <a:xfrm>
              <a:off x="6824730" y="1285860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5089" name="Oval 33"/>
            <p:cNvSpPr>
              <a:spLocks noChangeArrowheads="1"/>
            </p:cNvSpPr>
            <p:nvPr/>
          </p:nvSpPr>
          <p:spPr bwMode="auto">
            <a:xfrm>
              <a:off x="5167380" y="2151048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45090" name="Oval 34"/>
            <p:cNvSpPr>
              <a:spLocks noChangeArrowheads="1"/>
            </p:cNvSpPr>
            <p:nvPr/>
          </p:nvSpPr>
          <p:spPr bwMode="auto">
            <a:xfrm>
              <a:off x="5816668" y="2870185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45091" name="Oval 35"/>
            <p:cNvSpPr>
              <a:spLocks noChangeArrowheads="1"/>
            </p:cNvSpPr>
            <p:nvPr/>
          </p:nvSpPr>
          <p:spPr bwMode="auto">
            <a:xfrm>
              <a:off x="6751705" y="2870185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45092" name="Oval 36"/>
            <p:cNvSpPr>
              <a:spLocks noChangeArrowheads="1"/>
            </p:cNvSpPr>
            <p:nvPr/>
          </p:nvSpPr>
          <p:spPr bwMode="auto">
            <a:xfrm>
              <a:off x="6319905" y="207802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5093" name="Oval 37"/>
            <p:cNvSpPr>
              <a:spLocks noChangeArrowheads="1"/>
            </p:cNvSpPr>
            <p:nvPr/>
          </p:nvSpPr>
          <p:spPr bwMode="auto">
            <a:xfrm>
              <a:off x="7183505" y="2078023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</p:grpSp>
      <p:sp>
        <p:nvSpPr>
          <p:cNvPr id="56" name="Freeform 13"/>
          <p:cNvSpPr>
            <a:spLocks/>
          </p:cNvSpPr>
          <p:nvPr/>
        </p:nvSpPr>
        <p:spPr bwMode="auto">
          <a:xfrm>
            <a:off x="5403856" y="1643050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121" name="Text Box 65"/>
          <p:cNvSpPr txBox="1">
            <a:spLocks noChangeArrowheads="1"/>
          </p:cNvSpPr>
          <p:nvPr/>
        </p:nvSpPr>
        <p:spPr bwMode="auto">
          <a:xfrm>
            <a:off x="4857752" y="3857628"/>
            <a:ext cx="4071934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U={0</a:t>
            </a:r>
            <a:r>
              <a:rPr lang="zh-CN" altLang="en-US" sz="220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en-US" sz="220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en-US" sz="220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20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220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1}</a:t>
            </a:r>
            <a:endParaRPr lang="en-US" altLang="zh-CN" sz="2200" dirty="0">
              <a:solidFill>
                <a:srgbClr val="CC00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Oval 31"/>
          <p:cNvSpPr>
            <a:spLocks noChangeArrowheads="1"/>
          </p:cNvSpPr>
          <p:nvPr/>
        </p:nvSpPr>
        <p:spPr bwMode="auto">
          <a:xfrm>
            <a:off x="5740408" y="126998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6" name="Oval 33"/>
          <p:cNvSpPr>
            <a:spLocks noChangeArrowheads="1"/>
          </p:cNvSpPr>
          <p:nvPr/>
        </p:nvSpPr>
        <p:spPr bwMode="auto">
          <a:xfrm>
            <a:off x="5156204" y="214311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5</a:t>
            </a:r>
          </a:p>
        </p:txBody>
      </p:sp>
      <p:sp>
        <p:nvSpPr>
          <p:cNvPr id="49" name="Freeform 14"/>
          <p:cNvSpPr>
            <a:spLocks/>
          </p:cNvSpPr>
          <p:nvPr/>
        </p:nvSpPr>
        <p:spPr bwMode="auto">
          <a:xfrm>
            <a:off x="5462594" y="2530472"/>
            <a:ext cx="392113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Oval 34"/>
          <p:cNvSpPr>
            <a:spLocks noChangeArrowheads="1"/>
          </p:cNvSpPr>
          <p:nvPr/>
        </p:nvSpPr>
        <p:spPr bwMode="auto">
          <a:xfrm>
            <a:off x="5811846" y="285749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52" name="Freeform 15"/>
          <p:cNvSpPr>
            <a:spLocks/>
          </p:cNvSpPr>
          <p:nvPr/>
        </p:nvSpPr>
        <p:spPr bwMode="auto">
          <a:xfrm>
            <a:off x="6178565" y="3084510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Oval 35"/>
          <p:cNvSpPr>
            <a:spLocks noChangeArrowheads="1"/>
          </p:cNvSpPr>
          <p:nvPr/>
        </p:nvSpPr>
        <p:spPr bwMode="auto">
          <a:xfrm>
            <a:off x="6745305" y="287019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53" name="Line 20"/>
          <p:cNvSpPr>
            <a:spLocks noChangeShapeType="1"/>
          </p:cNvSpPr>
          <p:nvPr/>
        </p:nvSpPr>
        <p:spPr bwMode="auto">
          <a:xfrm flipH="1">
            <a:off x="7059630" y="2513006"/>
            <a:ext cx="270000" cy="3960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Oval 37"/>
          <p:cNvSpPr>
            <a:spLocks noChangeArrowheads="1"/>
          </p:cNvSpPr>
          <p:nvPr/>
        </p:nvSpPr>
        <p:spPr bwMode="auto">
          <a:xfrm>
            <a:off x="7181868" y="207167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57" name="Line 19"/>
          <p:cNvSpPr>
            <a:spLocks noChangeShapeType="1"/>
          </p:cNvSpPr>
          <p:nvPr/>
        </p:nvSpPr>
        <p:spPr bwMode="auto">
          <a:xfrm>
            <a:off x="7092968" y="1701788"/>
            <a:ext cx="176400" cy="3996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Oval 32"/>
          <p:cNvSpPr>
            <a:spLocks noChangeArrowheads="1"/>
          </p:cNvSpPr>
          <p:nvPr/>
        </p:nvSpPr>
        <p:spPr bwMode="auto">
          <a:xfrm>
            <a:off x="6819916" y="126998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59" name="椭圆 58"/>
          <p:cNvSpPr/>
          <p:nvPr/>
        </p:nvSpPr>
        <p:spPr bwMode="auto">
          <a:xfrm>
            <a:off x="2000232" y="2000240"/>
            <a:ext cx="1000132" cy="857256"/>
          </a:xfrm>
          <a:prstGeom prst="ellipse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28575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lg"/>
          </a:ln>
          <a:effectLst/>
        </p:spPr>
        <p:txBody>
          <a:bodyPr wrap="none"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Line 18"/>
          <p:cNvSpPr>
            <a:spLocks noChangeShapeType="1"/>
          </p:cNvSpPr>
          <p:nvPr/>
        </p:nvSpPr>
        <p:spPr bwMode="auto">
          <a:xfrm flipH="1">
            <a:off x="6584964" y="1668450"/>
            <a:ext cx="287338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组合 63"/>
          <p:cNvGrpSpPr/>
          <p:nvPr/>
        </p:nvGrpSpPr>
        <p:grpSpPr>
          <a:xfrm>
            <a:off x="7715272" y="1500174"/>
            <a:ext cx="857256" cy="1617687"/>
            <a:chOff x="7715272" y="1500174"/>
            <a:chExt cx="857256" cy="1617687"/>
          </a:xfrm>
        </p:grpSpPr>
        <p:sp>
          <p:nvSpPr>
            <p:cNvPr id="62" name="Text Box 99"/>
            <p:cNvSpPr txBox="1">
              <a:spLocks noChangeArrowheads="1"/>
            </p:cNvSpPr>
            <p:nvPr/>
          </p:nvSpPr>
          <p:spPr bwMode="auto">
            <a:xfrm>
              <a:off x="8124835" y="1500174"/>
              <a:ext cx="447693" cy="161768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ts val="1400"/>
                </a:lnSpc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最</a:t>
              </a:r>
              <a:endPara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>
                <a:lnSpc>
                  <a:spcPts val="1400"/>
                </a:lnSpc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小</a:t>
              </a:r>
              <a:endPara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>
                <a:lnSpc>
                  <a:spcPts val="1400"/>
                </a:lnSpc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生</a:t>
              </a:r>
              <a:endPara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>
                <a:lnSpc>
                  <a:spcPts val="1400"/>
                </a:lnSpc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成</a:t>
              </a:r>
              <a:endPara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>
                <a:lnSpc>
                  <a:spcPts val="1400"/>
                </a:lnSpc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树</a:t>
              </a:r>
            </a:p>
          </p:txBody>
        </p:sp>
        <p:sp>
          <p:nvSpPr>
            <p:cNvPr id="63" name="左箭头 62"/>
            <p:cNvSpPr/>
            <p:nvPr/>
          </p:nvSpPr>
          <p:spPr bwMode="auto">
            <a:xfrm>
              <a:off x="7715272" y="2214554"/>
              <a:ext cx="428628" cy="214314"/>
            </a:xfrm>
            <a:prstGeom prst="leftArrow">
              <a:avLst/>
            </a:prstGeom>
            <a:ln>
              <a:headEnd type="none" w="med" len="med"/>
              <a:tailEnd type="none" w="med" len="lg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4" name="Text Box 65"/>
          <p:cNvSpPr txBox="1">
            <a:spLocks noChangeArrowheads="1"/>
          </p:cNvSpPr>
          <p:nvPr/>
        </p:nvSpPr>
        <p:spPr bwMode="auto">
          <a:xfrm>
            <a:off x="4857752" y="3876264"/>
            <a:ext cx="4071934" cy="338554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U={0</a:t>
            </a:r>
            <a:r>
              <a:rPr lang="zh-CN" altLang="en-US" sz="220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en-US" sz="220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en-US" sz="220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20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220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220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6}</a:t>
            </a:r>
            <a:endParaRPr lang="en-US" altLang="zh-CN" sz="2200" dirty="0">
              <a:solidFill>
                <a:srgbClr val="CC00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30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450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450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4" grpId="0" animBg="1"/>
      <p:bldP spid="59" grpId="0" animBg="1"/>
      <p:bldP spid="61" grpId="0" animBg="1"/>
      <p:bldP spid="6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28662" y="-59328"/>
            <a:ext cx="7963818" cy="2492990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2700000" scaled="1"/>
            <a:tileRect/>
          </a:gradFill>
          <a:scene3d>
            <a:camera prst="perspectiveAbove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思考题</a:t>
            </a:r>
            <a:endParaRPr lang="en-US" altLang="zh-CN" dirty="0">
              <a:solidFill>
                <a:srgbClr val="FF0000"/>
              </a:solidFill>
              <a:latin typeface="Consolas" pitchFamily="49" charset="0"/>
              <a:ea typeface="黑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Def. </a:t>
            </a:r>
            <a:r>
              <a:rPr lang="en-US" altLang="zh-CN" sz="2000" b="0" dirty="0"/>
              <a:t>A cut in a graph is a partition of its vertices into two (nonempty) sets.</a:t>
            </a: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Def. </a:t>
            </a:r>
            <a:r>
              <a:rPr lang="en-US" altLang="zh-CN" sz="2000" b="0" dirty="0"/>
              <a:t>A crossing edge connects a vertex in one set with a vertex in the other.</a:t>
            </a: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Cut property. </a:t>
            </a:r>
            <a:r>
              <a:rPr lang="en-US" altLang="zh-CN" sz="2000" b="0" dirty="0"/>
              <a:t>Given any cut, the crossing edge of min weight is in the MST.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976" y="2636913"/>
            <a:ext cx="5400600" cy="4073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28662" y="-59328"/>
            <a:ext cx="7963818" cy="4339650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2700000" scaled="1"/>
            <a:tileRect/>
          </a:gradFill>
          <a:scene3d>
            <a:camera prst="perspectiveAbove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思考题</a:t>
            </a:r>
            <a:endParaRPr lang="en-US" altLang="zh-CN" dirty="0">
              <a:solidFill>
                <a:srgbClr val="FF0000"/>
              </a:solidFill>
              <a:latin typeface="Consolas" pitchFamily="49" charset="0"/>
              <a:ea typeface="黑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Cut property. </a:t>
            </a:r>
            <a:r>
              <a:rPr lang="en-US" altLang="zh-CN" sz="2000" b="0" dirty="0"/>
              <a:t>Given any cut, the crossing edge of min weight is in the MST.</a:t>
            </a: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Proof. </a:t>
            </a:r>
            <a:r>
              <a:rPr lang="en-US" altLang="zh-CN" sz="2000" b="0" dirty="0"/>
              <a:t>(By contradiction) Suppose </a:t>
            </a:r>
            <a:r>
              <a:rPr lang="en-US" altLang="zh-CN" sz="2000" b="0" i="1" dirty="0"/>
              <a:t>e </a:t>
            </a:r>
            <a:r>
              <a:rPr lang="en-US" altLang="zh-CN" sz="2000" b="0" dirty="0"/>
              <a:t>is not in the MST.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zh-CN" sz="2000" b="0" dirty="0"/>
              <a:t>Adding </a:t>
            </a:r>
            <a:r>
              <a:rPr lang="en-US" altLang="zh-CN" sz="2000" b="0" i="1" dirty="0"/>
              <a:t>e </a:t>
            </a:r>
            <a:r>
              <a:rPr lang="en-US" altLang="zh-CN" sz="2000" b="0" dirty="0"/>
              <a:t>to the MST creates a cycle.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zh-CN" sz="2000" b="0" dirty="0"/>
              <a:t>Some other edge </a:t>
            </a:r>
            <a:r>
              <a:rPr lang="en-US" altLang="zh-CN" sz="2000" b="0" i="1" dirty="0"/>
              <a:t>f </a:t>
            </a:r>
            <a:r>
              <a:rPr lang="en-US" altLang="zh-CN" sz="2000" b="0" dirty="0"/>
              <a:t>in cycle must be a crossing edge.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zh-CN" sz="2000" b="0" dirty="0"/>
              <a:t>Removing </a:t>
            </a:r>
            <a:r>
              <a:rPr lang="en-US" altLang="zh-CN" sz="2000" b="0" i="1" dirty="0"/>
              <a:t>f </a:t>
            </a:r>
            <a:r>
              <a:rPr lang="en-US" altLang="zh-CN" sz="2000" b="0" dirty="0"/>
              <a:t>and adding </a:t>
            </a:r>
            <a:r>
              <a:rPr lang="en-US" altLang="zh-CN" sz="2000" b="0" i="1" dirty="0"/>
              <a:t>e </a:t>
            </a:r>
            <a:r>
              <a:rPr lang="en-US" altLang="zh-CN" sz="2000" b="0" dirty="0"/>
              <a:t>is also a spanning tree.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zh-CN" sz="2000" b="0" dirty="0"/>
              <a:t>Since weight of </a:t>
            </a:r>
            <a:r>
              <a:rPr lang="en-US" altLang="zh-CN" sz="2000" b="0" i="1" dirty="0"/>
              <a:t>e </a:t>
            </a:r>
            <a:r>
              <a:rPr lang="en-US" altLang="zh-CN" sz="2000" b="0" dirty="0"/>
              <a:t>is less than the weight of </a:t>
            </a:r>
            <a:r>
              <a:rPr lang="en-US" altLang="zh-CN" sz="2000" b="0" i="1" dirty="0"/>
              <a:t>f</a:t>
            </a:r>
            <a:r>
              <a:rPr lang="en-US" altLang="zh-CN" sz="2000" b="0" dirty="0"/>
              <a:t>, that spanning tree has lower weight.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zh-CN" sz="2000" b="0" dirty="0"/>
              <a:t>Contradiction. ▪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3710558"/>
            <a:ext cx="5857875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45680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5" name="Oval 1031"/>
          <p:cNvSpPr>
            <a:spLocks noChangeArrowheads="1"/>
          </p:cNvSpPr>
          <p:nvPr/>
        </p:nvSpPr>
        <p:spPr bwMode="auto">
          <a:xfrm>
            <a:off x="3990979" y="2670120"/>
            <a:ext cx="1152525" cy="1368425"/>
          </a:xfrm>
          <a:prstGeom prst="ellipse">
            <a:avLst/>
          </a:prstGeom>
          <a:solidFill>
            <a:schemeClr val="accent3">
              <a:lumMod val="60000"/>
              <a:lumOff val="40000"/>
              <a:alpha val="65000"/>
            </a:schemeClr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3" name="Oval 1029"/>
          <p:cNvSpPr>
            <a:spLocks noChangeArrowheads="1"/>
          </p:cNvSpPr>
          <p:nvPr/>
        </p:nvSpPr>
        <p:spPr bwMode="auto">
          <a:xfrm>
            <a:off x="4352929" y="3176530"/>
            <a:ext cx="431800" cy="431800"/>
          </a:xfrm>
          <a:prstGeom prst="ellipse">
            <a:avLst/>
          </a:prstGeom>
          <a:solidFill>
            <a:srgbClr val="FFC000"/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1800" i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j</a:t>
            </a:r>
          </a:p>
        </p:txBody>
      </p:sp>
      <p:sp>
        <p:nvSpPr>
          <p:cNvPr id="68614" name="Oval 1030"/>
          <p:cNvSpPr>
            <a:spLocks noChangeArrowheads="1"/>
          </p:cNvSpPr>
          <p:nvPr/>
        </p:nvSpPr>
        <p:spPr bwMode="auto">
          <a:xfrm>
            <a:off x="714348" y="2628848"/>
            <a:ext cx="1008063" cy="1657349"/>
          </a:xfrm>
          <a:prstGeom prst="ellipse">
            <a:avLst/>
          </a:prstGeom>
          <a:solidFill>
            <a:srgbClr val="FFFFFF">
              <a:alpha val="0"/>
            </a:srgbClr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6" name="Text Box 1032"/>
          <p:cNvSpPr txBox="1">
            <a:spLocks noChangeArrowheads="1"/>
          </p:cNvSpPr>
          <p:nvPr/>
        </p:nvSpPr>
        <p:spPr bwMode="auto">
          <a:xfrm>
            <a:off x="928662" y="2200220"/>
            <a:ext cx="503237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U</a:t>
            </a:r>
          </a:p>
        </p:txBody>
      </p:sp>
      <p:sp>
        <p:nvSpPr>
          <p:cNvPr id="68617" name="Text Box 1033"/>
          <p:cNvSpPr txBox="1">
            <a:spLocks noChangeArrowheads="1"/>
          </p:cNvSpPr>
          <p:nvPr/>
        </p:nvSpPr>
        <p:spPr bwMode="auto">
          <a:xfrm>
            <a:off x="3992566" y="2276469"/>
            <a:ext cx="10795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V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－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U</a:t>
            </a:r>
          </a:p>
        </p:txBody>
      </p:sp>
      <p:sp>
        <p:nvSpPr>
          <p:cNvPr id="68618" name="Freeform 1034"/>
          <p:cNvSpPr>
            <a:spLocks/>
          </p:cNvSpPr>
          <p:nvPr/>
        </p:nvSpPr>
        <p:spPr bwMode="auto">
          <a:xfrm>
            <a:off x="1460473" y="3395603"/>
            <a:ext cx="2897213" cy="322269"/>
          </a:xfrm>
          <a:custGeom>
            <a:avLst/>
            <a:gdLst/>
            <a:ahLst/>
            <a:cxnLst>
              <a:cxn ang="0">
                <a:pos x="0" y="95"/>
              </a:cxn>
              <a:cxn ang="0">
                <a:pos x="1119" y="0"/>
              </a:cxn>
            </a:cxnLst>
            <a:rect l="0" t="0" r="r" b="b"/>
            <a:pathLst>
              <a:path w="1119" h="95">
                <a:moveTo>
                  <a:pt x="0" y="95"/>
                </a:moveTo>
                <a:lnTo>
                  <a:pt x="1119" y="0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8619" name="Oval 1035"/>
          <p:cNvSpPr>
            <a:spLocks noChangeArrowheads="1"/>
          </p:cNvSpPr>
          <p:nvPr/>
        </p:nvSpPr>
        <p:spPr bwMode="auto">
          <a:xfrm>
            <a:off x="1003273" y="3494035"/>
            <a:ext cx="431800" cy="431800"/>
          </a:xfrm>
          <a:prstGeom prst="ellipse">
            <a:avLst/>
          </a:prstGeom>
          <a:solidFill>
            <a:srgbClr val="FFC000"/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v</a:t>
            </a:r>
          </a:p>
        </p:txBody>
      </p:sp>
      <p:sp>
        <p:nvSpPr>
          <p:cNvPr id="68620" name="Text Box 1036"/>
          <p:cNvSpPr txBox="1">
            <a:spLocks noChangeArrowheads="1"/>
          </p:cNvSpPr>
          <p:nvPr/>
        </p:nvSpPr>
        <p:spPr bwMode="auto">
          <a:xfrm rot="21319428">
            <a:off x="1721965" y="3194462"/>
            <a:ext cx="1491986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 err="1">
                <a:latin typeface="Consolas" pitchFamily="49" charset="0"/>
                <a:cs typeface="Consolas" pitchFamily="49" charset="0"/>
              </a:rPr>
              <a:t>lowcost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1800" i="1" dirty="0"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]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1363636" y="3854397"/>
            <a:ext cx="1798637" cy="513795"/>
            <a:chOff x="2149454" y="3459166"/>
            <a:chExt cx="1798637" cy="513795"/>
          </a:xfrm>
        </p:grpSpPr>
        <p:sp>
          <p:nvSpPr>
            <p:cNvPr id="68622" name="Freeform 1038"/>
            <p:cNvSpPr>
              <a:spLocks/>
            </p:cNvSpPr>
            <p:nvPr/>
          </p:nvSpPr>
          <p:spPr bwMode="auto">
            <a:xfrm>
              <a:off x="2149454" y="3459166"/>
              <a:ext cx="347662" cy="320675"/>
            </a:xfrm>
            <a:custGeom>
              <a:avLst/>
              <a:gdLst/>
              <a:ahLst/>
              <a:cxnLst>
                <a:cxn ang="0">
                  <a:pos x="219" y="202"/>
                </a:cxn>
                <a:cxn ang="0">
                  <a:pos x="0" y="0"/>
                </a:cxn>
              </a:cxnLst>
              <a:rect l="0" t="0" r="r" b="b"/>
              <a:pathLst>
                <a:path w="219" h="202">
                  <a:moveTo>
                    <a:pt x="219" y="202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FF99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623" name="Text Box 1039"/>
            <p:cNvSpPr txBox="1">
              <a:spLocks noChangeArrowheads="1"/>
            </p:cNvSpPr>
            <p:nvPr/>
          </p:nvSpPr>
          <p:spPr bwMode="auto">
            <a:xfrm>
              <a:off x="2436791" y="3603629"/>
              <a:ext cx="1511300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closest[</a:t>
              </a:r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]</a:t>
              </a:r>
            </a:p>
          </p:txBody>
        </p:sp>
      </p:grpSp>
      <p:sp>
        <p:nvSpPr>
          <p:cNvPr id="68624" name="Text Box 1040"/>
          <p:cNvSpPr txBox="1">
            <a:spLocks noChangeArrowheads="1"/>
          </p:cNvSpPr>
          <p:nvPr/>
        </p:nvSpPr>
        <p:spPr bwMode="auto">
          <a:xfrm>
            <a:off x="5357818" y="2966975"/>
            <a:ext cx="3429024" cy="707886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closest[</a:t>
            </a:r>
            <a:r>
              <a:rPr lang="en-US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是顶点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最小边，权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值为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lowcost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8631" name="Text Box 1047"/>
          <p:cNvSpPr txBox="1">
            <a:spLocks noChangeArrowheads="1"/>
          </p:cNvSpPr>
          <p:nvPr/>
        </p:nvSpPr>
        <p:spPr bwMode="auto">
          <a:xfrm>
            <a:off x="285720" y="142852"/>
            <a:ext cx="4500594" cy="46166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算法设计</a:t>
            </a:r>
            <a:r>
              <a:rPr kumimoji="1" lang="zh-CN" altLang="en-US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（解决</a:t>
            </a:r>
            <a:r>
              <a:rPr kumimoji="1" lang="en-US" altLang="zh-CN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</a:t>
            </a:r>
            <a:r>
              <a:rPr kumimoji="1" lang="zh-CN" altLang="en-US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个</a:t>
            </a:r>
            <a:r>
              <a:rPr kumimoji="1" lang="zh-CN" altLang="en-US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问题）：</a:t>
            </a:r>
            <a:endParaRPr lang="zh-CN" altLang="en-US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6" name="Oval 1035"/>
          <p:cNvSpPr>
            <a:spLocks noChangeArrowheads="1"/>
          </p:cNvSpPr>
          <p:nvPr/>
        </p:nvSpPr>
        <p:spPr bwMode="auto">
          <a:xfrm>
            <a:off x="955627" y="2839990"/>
            <a:ext cx="431800" cy="431800"/>
          </a:xfrm>
          <a:prstGeom prst="ellipse">
            <a:avLst/>
          </a:prstGeom>
          <a:solidFill>
            <a:srgbClr val="FFC000"/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k</a:t>
            </a:r>
          </a:p>
        </p:txBody>
      </p:sp>
      <p:cxnSp>
        <p:nvCxnSpPr>
          <p:cNvPr id="18" name="直接连接符 17"/>
          <p:cNvCxnSpPr>
            <a:stCxn id="16" idx="6"/>
            <a:endCxn id="68613" idx="1"/>
          </p:cNvCxnSpPr>
          <p:nvPr/>
        </p:nvCxnSpPr>
        <p:spPr>
          <a:xfrm>
            <a:off x="1387427" y="3055890"/>
            <a:ext cx="3028738" cy="183876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0034" y="1714488"/>
            <a:ext cx="5500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3"/>
              </a:buBlip>
            </a:pP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如何存储顶点</a:t>
            </a:r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顶点集的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最小边？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2857488" y="3659690"/>
            <a:ext cx="2143140" cy="726522"/>
            <a:chOff x="3857620" y="3214686"/>
            <a:chExt cx="2143140" cy="726522"/>
          </a:xfrm>
        </p:grpSpPr>
        <p:cxnSp>
          <p:nvCxnSpPr>
            <p:cNvPr id="21" name="直接箭头连接符 20"/>
            <p:cNvCxnSpPr/>
            <p:nvPr/>
          </p:nvCxnSpPr>
          <p:spPr>
            <a:xfrm rot="16200000" flipV="1">
              <a:off x="3929058" y="3286124"/>
              <a:ext cx="357190" cy="21431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857620" y="3571876"/>
              <a:ext cx="2143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顶点</a:t>
              </a:r>
              <a:r>
                <a:rPr lang="en-US" altLang="zh-CN" sz="18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到</a:t>
              </a:r>
              <a:r>
                <a:rPr lang="en-US" altLang="zh-CN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U</a:t>
              </a: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的最小边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28596" y="5286388"/>
            <a:ext cx="5500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3"/>
              </a:buBlip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个顶点属于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哪个集合？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500034" y="4457650"/>
            <a:ext cx="1928826" cy="757300"/>
            <a:chOff x="500034" y="4000504"/>
            <a:chExt cx="1928826" cy="757300"/>
          </a:xfrm>
        </p:grpSpPr>
        <p:sp>
          <p:nvSpPr>
            <p:cNvPr id="68621" name="Text Box 1037"/>
            <p:cNvSpPr txBox="1">
              <a:spLocks noChangeArrowheads="1"/>
            </p:cNvSpPr>
            <p:nvPr/>
          </p:nvSpPr>
          <p:spPr bwMode="auto">
            <a:xfrm>
              <a:off x="500034" y="4357694"/>
              <a:ext cx="1928826" cy="40011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lowcost[</a:t>
              </a:r>
              <a:r>
                <a:rPr lang="en-US" altLang="zh-CN" sz="20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]=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6" name="上箭头 25"/>
            <p:cNvSpPr/>
            <p:nvPr/>
          </p:nvSpPr>
          <p:spPr bwMode="auto">
            <a:xfrm>
              <a:off x="1071538" y="4000504"/>
              <a:ext cx="214314" cy="432000"/>
            </a:xfrm>
            <a:prstGeom prst="upArrow">
              <a:avLst/>
            </a:prstGeom>
            <a:ln>
              <a:headEnd type="none" w="med" len="med"/>
              <a:tailEnd type="none" w="med" len="lg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929058" y="4457650"/>
            <a:ext cx="2000264" cy="828738"/>
            <a:chOff x="3929058" y="4000504"/>
            <a:chExt cx="2000264" cy="828738"/>
          </a:xfrm>
        </p:grpSpPr>
        <p:sp>
          <p:nvSpPr>
            <p:cNvPr id="27" name="Text Box 1037"/>
            <p:cNvSpPr txBox="1">
              <a:spLocks noChangeArrowheads="1"/>
            </p:cNvSpPr>
            <p:nvPr/>
          </p:nvSpPr>
          <p:spPr bwMode="auto">
            <a:xfrm>
              <a:off x="3929058" y="4429132"/>
              <a:ext cx="2000264" cy="40011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lowcost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lang="en-US" altLang="zh-CN" sz="20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]!=0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8" name="上箭头 27"/>
            <p:cNvSpPr/>
            <p:nvPr/>
          </p:nvSpPr>
          <p:spPr bwMode="auto">
            <a:xfrm>
              <a:off x="4572000" y="4000504"/>
              <a:ext cx="214314" cy="432000"/>
            </a:xfrm>
            <a:prstGeom prst="upArrow">
              <a:avLst/>
            </a:prstGeom>
            <a:ln>
              <a:headEnd type="none" w="med" len="med"/>
              <a:tailEnd type="none" w="med" len="lg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28596" y="5715016"/>
            <a:ext cx="4429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3"/>
              </a:buBlip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图采用哪种存储结构更合适？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929190" y="5712757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邻接矩阵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0034" y="742874"/>
            <a:ext cx="7786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3"/>
              </a:buBlip>
            </a:pP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如何求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两个顶点集之间的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最小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边？（只求一条）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71538" y="1171502"/>
            <a:ext cx="7858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只考虑</a:t>
            </a:r>
            <a:r>
              <a:rPr lang="en-US" altLang="zh-CN" sz="200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>
                <a:solidFill>
                  <a:srgbClr val="339933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00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en-US" sz="200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中顶点</a:t>
            </a:r>
            <a:r>
              <a:rPr lang="en-US" altLang="zh-CN" sz="2000" i="1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200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en-US" sz="200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顶点集的最小边（无向图），比较来找最小边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33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063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20" grpId="0"/>
      <p:bldP spid="68624" grpId="0"/>
      <p:bldP spid="19" grpId="0"/>
      <p:bldP spid="25" grpId="0"/>
      <p:bldP spid="31" grpId="0"/>
      <p:bldP spid="32" grpId="0"/>
      <p:bldP spid="3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1026"/>
          <p:cNvSpPr txBox="1">
            <a:spLocks noChangeArrowheads="1"/>
          </p:cNvSpPr>
          <p:nvPr/>
        </p:nvSpPr>
        <p:spPr bwMode="auto">
          <a:xfrm>
            <a:off x="468313" y="522288"/>
            <a:ext cx="8424862" cy="2892857"/>
          </a:xfrm>
          <a:prstGeom prst="rect">
            <a:avLst/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tIns="180000" bIns="180000">
            <a:spAutoFit/>
          </a:bodyPr>
          <a:lstStyle/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#define INF 32767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//INF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表示∞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 </a:t>
            </a:r>
            <a:r>
              <a:rPr kumimoji="1"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Prim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MatGraph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g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v)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lowcost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[MAXV]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min;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closest[MAXV]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j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k;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=0;i&lt;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给</a:t>
            </a:r>
            <a:r>
              <a:rPr kumimoji="1"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lowcost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closest[]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置初值</a:t>
            </a:r>
          </a:p>
          <a:p>
            <a:pPr algn="l"/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	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lowcost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edgesi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]=g. [v][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closest[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]=v;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</a:p>
        </p:txBody>
      </p:sp>
      <p:sp>
        <p:nvSpPr>
          <p:cNvPr id="68631" name="Text Box 1047"/>
          <p:cNvSpPr txBox="1">
            <a:spLocks noChangeArrowheads="1"/>
          </p:cNvSpPr>
          <p:nvPr/>
        </p:nvSpPr>
        <p:spPr bwMode="auto">
          <a:xfrm>
            <a:off x="395288" y="19050"/>
            <a:ext cx="4824412" cy="430887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普里姆（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Prim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）算法如下：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116143" y="3742295"/>
            <a:ext cx="3313113" cy="2084819"/>
            <a:chOff x="2116143" y="3500438"/>
            <a:chExt cx="3313113" cy="2084819"/>
          </a:xfrm>
        </p:grpSpPr>
        <p:sp>
          <p:nvSpPr>
            <p:cNvPr id="68615" name="Oval 1031"/>
            <p:cNvSpPr>
              <a:spLocks noChangeArrowheads="1"/>
            </p:cNvSpPr>
            <p:nvPr/>
          </p:nvSpPr>
          <p:spPr bwMode="auto">
            <a:xfrm>
              <a:off x="4276731" y="4092590"/>
              <a:ext cx="1152525" cy="1368425"/>
            </a:xfrm>
            <a:prstGeom prst="ellipse">
              <a:avLst/>
            </a:prstGeom>
            <a:solidFill>
              <a:schemeClr val="accent3">
                <a:lumMod val="60000"/>
                <a:lumOff val="40000"/>
                <a:alpha val="63000"/>
              </a:schemeClr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613" name="Oval 1029"/>
            <p:cNvSpPr>
              <a:spLocks noChangeArrowheads="1"/>
            </p:cNvSpPr>
            <p:nvPr/>
          </p:nvSpPr>
          <p:spPr bwMode="auto">
            <a:xfrm>
              <a:off x="4638681" y="4597415"/>
              <a:ext cx="431800" cy="431800"/>
            </a:xfrm>
            <a:prstGeom prst="ellipse">
              <a:avLst/>
            </a:prstGeom>
            <a:solidFill>
              <a:srgbClr val="FFC000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i</a:t>
              </a:r>
              <a:endParaRPr lang="en-US" altLang="zh-CN" sz="1800" i="1" baseline="-250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8614" name="Oval 1030"/>
            <p:cNvSpPr>
              <a:spLocks noChangeArrowheads="1"/>
            </p:cNvSpPr>
            <p:nvPr/>
          </p:nvSpPr>
          <p:spPr bwMode="auto">
            <a:xfrm>
              <a:off x="2116143" y="4165615"/>
              <a:ext cx="1008063" cy="1368425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616" name="Text Box 1032"/>
            <p:cNvSpPr txBox="1">
              <a:spLocks noChangeArrowheads="1"/>
            </p:cNvSpPr>
            <p:nvPr/>
          </p:nvSpPr>
          <p:spPr bwMode="auto">
            <a:xfrm>
              <a:off x="2260606" y="3733815"/>
              <a:ext cx="503237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U</a:t>
              </a:r>
            </a:p>
          </p:txBody>
        </p:sp>
        <p:sp>
          <p:nvSpPr>
            <p:cNvPr id="68617" name="Text Box 1033"/>
            <p:cNvSpPr txBox="1">
              <a:spLocks noChangeArrowheads="1"/>
            </p:cNvSpPr>
            <p:nvPr/>
          </p:nvSpPr>
          <p:spPr bwMode="auto">
            <a:xfrm>
              <a:off x="4276731" y="3733815"/>
              <a:ext cx="10795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V</a:t>
              </a: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－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U</a:t>
              </a:r>
            </a:p>
          </p:txBody>
        </p:sp>
        <p:sp>
          <p:nvSpPr>
            <p:cNvPr id="68618" name="Freeform 1034"/>
            <p:cNvSpPr>
              <a:spLocks/>
            </p:cNvSpPr>
            <p:nvPr/>
          </p:nvSpPr>
          <p:spPr bwMode="auto">
            <a:xfrm>
              <a:off x="2837884" y="4814903"/>
              <a:ext cx="1776413" cy="150812"/>
            </a:xfrm>
            <a:custGeom>
              <a:avLst/>
              <a:gdLst/>
              <a:ahLst/>
              <a:cxnLst>
                <a:cxn ang="0">
                  <a:pos x="0" y="95"/>
                </a:cxn>
                <a:cxn ang="0">
                  <a:pos x="1119" y="0"/>
                </a:cxn>
              </a:cxnLst>
              <a:rect l="0" t="0" r="r" b="b"/>
              <a:pathLst>
                <a:path w="1119" h="95">
                  <a:moveTo>
                    <a:pt x="0" y="95"/>
                  </a:moveTo>
                  <a:lnTo>
                    <a:pt x="1119" y="0"/>
                  </a:ln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619" name="Oval 1035"/>
            <p:cNvSpPr>
              <a:spLocks noChangeArrowheads="1"/>
            </p:cNvSpPr>
            <p:nvPr/>
          </p:nvSpPr>
          <p:spPr bwMode="auto">
            <a:xfrm>
              <a:off x="2405068" y="4741878"/>
              <a:ext cx="431800" cy="431800"/>
            </a:xfrm>
            <a:prstGeom prst="ellipse">
              <a:avLst/>
            </a:prstGeom>
            <a:solidFill>
              <a:srgbClr val="FFC000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v</a:t>
              </a:r>
            </a:p>
          </p:txBody>
        </p:sp>
        <p:sp>
          <p:nvSpPr>
            <p:cNvPr id="68620" name="Text Box 1036"/>
            <p:cNvSpPr txBox="1">
              <a:spLocks noChangeArrowheads="1"/>
            </p:cNvSpPr>
            <p:nvPr/>
          </p:nvSpPr>
          <p:spPr bwMode="auto">
            <a:xfrm rot="21293543">
              <a:off x="3084142" y="4461884"/>
              <a:ext cx="1375279" cy="33855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dirty="0" err="1">
                  <a:latin typeface="Consolas" pitchFamily="49" charset="0"/>
                  <a:cs typeface="Consolas" pitchFamily="49" charset="0"/>
                </a:rPr>
                <a:t>lowcost</a:t>
              </a:r>
              <a:r>
                <a:rPr lang="en-US" altLang="zh-CN" sz="1600" dirty="0"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1600" i="1" dirty="0" err="1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600" dirty="0">
                  <a:latin typeface="Consolas" pitchFamily="49" charset="0"/>
                  <a:cs typeface="Consolas" pitchFamily="49" charset="0"/>
                </a:rPr>
                <a:t>]</a:t>
              </a:r>
            </a:p>
          </p:txBody>
        </p:sp>
        <p:sp>
          <p:nvSpPr>
            <p:cNvPr id="68622" name="Freeform 1038"/>
            <p:cNvSpPr>
              <a:spLocks/>
            </p:cNvSpPr>
            <p:nvPr/>
          </p:nvSpPr>
          <p:spPr bwMode="auto">
            <a:xfrm>
              <a:off x="2765431" y="5102240"/>
              <a:ext cx="347662" cy="320675"/>
            </a:xfrm>
            <a:custGeom>
              <a:avLst/>
              <a:gdLst/>
              <a:ahLst/>
              <a:cxnLst>
                <a:cxn ang="0">
                  <a:pos x="219" y="202"/>
                </a:cxn>
                <a:cxn ang="0">
                  <a:pos x="0" y="0"/>
                </a:cxn>
              </a:cxnLst>
              <a:rect l="0" t="0" r="r" b="b"/>
              <a:pathLst>
                <a:path w="219" h="202">
                  <a:moveTo>
                    <a:pt x="219" y="202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FF99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623" name="Text Box 1039"/>
            <p:cNvSpPr txBox="1">
              <a:spLocks noChangeArrowheads="1"/>
            </p:cNvSpPr>
            <p:nvPr/>
          </p:nvSpPr>
          <p:spPr bwMode="auto">
            <a:xfrm>
              <a:off x="3052768" y="5246703"/>
              <a:ext cx="1511300" cy="33855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600" dirty="0">
                  <a:latin typeface="Consolas" pitchFamily="49" charset="0"/>
                  <a:cs typeface="Consolas" pitchFamily="49" charset="0"/>
                </a:rPr>
                <a:t>closest[</a:t>
              </a:r>
              <a:r>
                <a:rPr lang="en-US" altLang="zh-CN" sz="1600" i="1" dirty="0" err="1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600" dirty="0">
                  <a:latin typeface="Consolas" pitchFamily="49" charset="0"/>
                  <a:cs typeface="Consolas" pitchFamily="49" charset="0"/>
                </a:rPr>
                <a:t>]</a:t>
              </a:r>
            </a:p>
          </p:txBody>
        </p:sp>
        <p:sp>
          <p:nvSpPr>
            <p:cNvPr id="20" name="下箭头 19"/>
            <p:cNvSpPr/>
            <p:nvPr/>
          </p:nvSpPr>
          <p:spPr bwMode="auto">
            <a:xfrm>
              <a:off x="3500430" y="3500438"/>
              <a:ext cx="285752" cy="571504"/>
            </a:xfrm>
            <a:prstGeom prst="downArrow">
              <a:avLst/>
            </a:prstGeom>
            <a:ln>
              <a:headEnd type="none" w="med" len="med"/>
              <a:tailEnd type="none" w="med" len="lg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571604" y="4572008"/>
            <a:ext cx="7358114" cy="1726654"/>
            <a:chOff x="1571604" y="4572008"/>
            <a:chExt cx="7358114" cy="1726654"/>
          </a:xfrm>
        </p:grpSpPr>
        <p:sp>
          <p:nvSpPr>
            <p:cNvPr id="18" name="TextBox 17"/>
            <p:cNvSpPr txBox="1"/>
            <p:nvPr/>
          </p:nvSpPr>
          <p:spPr>
            <a:xfrm>
              <a:off x="1571604" y="5929330"/>
              <a:ext cx="2428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U</a:t>
              </a:r>
              <a:r>
                <a: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中只有一个顶点</a:t>
              </a:r>
              <a:r>
                <a:rPr lang="en-US" altLang="zh-CN" sz="18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v</a:t>
              </a:r>
              <a:endParaRPr lang="zh-CN" altLang="en-US" sz="1800" i="1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72132" y="4572008"/>
              <a:ext cx="33575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顶点</a:t>
              </a:r>
              <a:r>
                <a:rPr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到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U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的最小边：</a:t>
              </a:r>
              <a:endPara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/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</a:t>
              </a: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v</a:t>
              </a:r>
              <a:r>
                <a:rPr lang="zh-CN" altLang="en-US" sz="200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g.edges[</a:t>
              </a:r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v</a:t>
              </a: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][</a:t>
              </a:r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])</a:t>
              </a:r>
              <a:endPara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34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026"/>
          <p:cNvSpPr txBox="1">
            <a:spLocks noChangeArrowheads="1"/>
          </p:cNvSpPr>
          <p:nvPr/>
        </p:nvSpPr>
        <p:spPr bwMode="auto">
          <a:xfrm>
            <a:off x="152400" y="304800"/>
            <a:ext cx="8205814" cy="2856506"/>
          </a:xfrm>
          <a:prstGeom prst="rect">
            <a:avLst/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for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 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(n-1)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条边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min=INF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for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0;j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g.n;j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(V-U)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中找出离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最近的顶点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lowcost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[j]!=0 &amp;&amp;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lowcost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[j]&lt;min)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  min=lowcost[j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</a:t>
            </a:r>
            <a:r>
              <a:rPr kumimoji="1"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k=j</a:t>
            </a:r>
            <a:r>
              <a:rPr kumimoji="1"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记录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最近顶点编号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printf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 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(%d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权为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:%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d\</a:t>
            </a:r>
            <a:r>
              <a:rPr kumimoji="1"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closest[k]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lowcost[k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]=0;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标记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已经加入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473069" y="3643314"/>
            <a:ext cx="3313113" cy="1927649"/>
            <a:chOff x="473069" y="3643314"/>
            <a:chExt cx="3313113" cy="1927649"/>
          </a:xfrm>
        </p:grpSpPr>
        <p:sp>
          <p:nvSpPr>
            <p:cNvPr id="69645" name="Oval 1037"/>
            <p:cNvSpPr>
              <a:spLocks noChangeArrowheads="1"/>
            </p:cNvSpPr>
            <p:nvPr/>
          </p:nvSpPr>
          <p:spPr bwMode="auto">
            <a:xfrm>
              <a:off x="2633657" y="4002089"/>
              <a:ext cx="1152525" cy="1368425"/>
            </a:xfrm>
            <a:prstGeom prst="ellipse">
              <a:avLst/>
            </a:prstGeom>
            <a:solidFill>
              <a:schemeClr val="accent3">
                <a:lumMod val="60000"/>
                <a:lumOff val="40000"/>
                <a:alpha val="60000"/>
              </a:schemeClr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3" name="Oval 1035"/>
            <p:cNvSpPr>
              <a:spLocks noChangeArrowheads="1"/>
            </p:cNvSpPr>
            <p:nvPr/>
          </p:nvSpPr>
          <p:spPr bwMode="auto">
            <a:xfrm>
              <a:off x="2995607" y="4506914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k</a:t>
              </a:r>
              <a:endParaRPr lang="en-US" altLang="zh-CN" sz="1800" i="1" baseline="-250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9644" name="Oval 1036"/>
            <p:cNvSpPr>
              <a:spLocks noChangeArrowheads="1"/>
            </p:cNvSpPr>
            <p:nvPr/>
          </p:nvSpPr>
          <p:spPr bwMode="auto">
            <a:xfrm>
              <a:off x="473069" y="4075114"/>
              <a:ext cx="1008063" cy="1368425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6" name="Text Box 1038"/>
            <p:cNvSpPr txBox="1">
              <a:spLocks noChangeArrowheads="1"/>
            </p:cNvSpPr>
            <p:nvPr/>
          </p:nvSpPr>
          <p:spPr bwMode="auto">
            <a:xfrm>
              <a:off x="714348" y="3643314"/>
              <a:ext cx="503237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U</a:t>
              </a:r>
            </a:p>
          </p:txBody>
        </p:sp>
        <p:sp>
          <p:nvSpPr>
            <p:cNvPr id="69647" name="Text Box 1039"/>
            <p:cNvSpPr txBox="1">
              <a:spLocks noChangeArrowheads="1"/>
            </p:cNvSpPr>
            <p:nvPr/>
          </p:nvSpPr>
          <p:spPr bwMode="auto">
            <a:xfrm>
              <a:off x="2706682" y="3643314"/>
              <a:ext cx="10795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V</a:t>
              </a: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－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U</a:t>
              </a:r>
            </a:p>
          </p:txBody>
        </p:sp>
        <p:sp>
          <p:nvSpPr>
            <p:cNvPr id="69649" name="Oval 1041"/>
            <p:cNvSpPr>
              <a:spLocks noChangeArrowheads="1"/>
            </p:cNvSpPr>
            <p:nvPr/>
          </p:nvSpPr>
          <p:spPr bwMode="auto">
            <a:xfrm>
              <a:off x="761994" y="4357694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x</a:t>
              </a:r>
            </a:p>
          </p:txBody>
        </p:sp>
        <p:sp>
          <p:nvSpPr>
            <p:cNvPr id="69650" name="Text Box 1042"/>
            <p:cNvSpPr txBox="1">
              <a:spLocks noChangeArrowheads="1"/>
            </p:cNvSpPr>
            <p:nvPr/>
          </p:nvSpPr>
          <p:spPr bwMode="auto">
            <a:xfrm>
              <a:off x="1468432" y="4300539"/>
              <a:ext cx="1223962" cy="33855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dirty="0" err="1">
                  <a:latin typeface="Consolas" pitchFamily="49" charset="0"/>
                  <a:cs typeface="Consolas" pitchFamily="49" charset="0"/>
                </a:rPr>
                <a:t>lowcost</a:t>
              </a:r>
              <a:r>
                <a:rPr lang="en-US" altLang="zh-CN" sz="1600" dirty="0">
                  <a:latin typeface="Consolas" pitchFamily="49" charset="0"/>
                  <a:cs typeface="Consolas" pitchFamily="49" charset="0"/>
                </a:rPr>
                <a:t>[k]</a:t>
              </a:r>
            </a:p>
          </p:txBody>
        </p:sp>
        <p:sp>
          <p:nvSpPr>
            <p:cNvPr id="69651" name="Line 1043"/>
            <p:cNvSpPr>
              <a:spLocks noChangeShapeType="1"/>
            </p:cNvSpPr>
            <p:nvPr/>
          </p:nvSpPr>
          <p:spPr bwMode="auto">
            <a:xfrm flipH="1" flipV="1">
              <a:off x="1142976" y="4799022"/>
              <a:ext cx="360363" cy="576262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652" name="Text Box 1044"/>
            <p:cNvSpPr txBox="1">
              <a:spLocks noChangeArrowheads="1"/>
            </p:cNvSpPr>
            <p:nvPr/>
          </p:nvSpPr>
          <p:spPr bwMode="auto">
            <a:xfrm>
              <a:off x="1428728" y="5232409"/>
              <a:ext cx="1639901" cy="33855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600" dirty="0">
                  <a:latin typeface="Consolas" pitchFamily="49" charset="0"/>
                  <a:cs typeface="Consolas" pitchFamily="49" charset="0"/>
                </a:rPr>
                <a:t>closest[</a:t>
              </a:r>
              <a:r>
                <a:rPr lang="en-US" altLang="zh-CN" sz="1600" i="1" dirty="0"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600" dirty="0">
                  <a:latin typeface="Consolas" pitchFamily="49" charset="0"/>
                  <a:cs typeface="Consolas" pitchFamily="49" charset="0"/>
                </a:rPr>
                <a:t>]=</a:t>
              </a:r>
              <a:r>
                <a:rPr lang="en-US" altLang="zh-CN" sz="1600" i="1" dirty="0">
                  <a:latin typeface="Consolas" pitchFamily="49" charset="0"/>
                  <a:cs typeface="Consolas" pitchFamily="49" charset="0"/>
                </a:rPr>
                <a:t>x</a:t>
              </a:r>
            </a:p>
          </p:txBody>
        </p:sp>
      </p:grpSp>
      <p:sp>
        <p:nvSpPr>
          <p:cNvPr id="16" name="Freeform 1040"/>
          <p:cNvSpPr>
            <a:spLocks/>
          </p:cNvSpPr>
          <p:nvPr/>
        </p:nvSpPr>
        <p:spPr bwMode="auto">
          <a:xfrm flipV="1">
            <a:off x="1214414" y="4643446"/>
            <a:ext cx="1776413" cy="76202"/>
          </a:xfrm>
          <a:custGeom>
            <a:avLst/>
            <a:gdLst/>
            <a:ahLst/>
            <a:cxnLst>
              <a:cxn ang="0">
                <a:pos x="0" y="95"/>
              </a:cxn>
              <a:cxn ang="0">
                <a:pos x="1119" y="0"/>
              </a:cxn>
            </a:cxnLst>
            <a:rect l="0" t="0" r="r" b="b"/>
            <a:pathLst>
              <a:path w="1119" h="95">
                <a:moveTo>
                  <a:pt x="0" y="95"/>
                </a:moveTo>
                <a:lnTo>
                  <a:pt x="1119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右箭头 16"/>
          <p:cNvSpPr/>
          <p:nvPr/>
        </p:nvSpPr>
        <p:spPr bwMode="auto">
          <a:xfrm>
            <a:off x="4143372" y="4429132"/>
            <a:ext cx="642942" cy="357190"/>
          </a:xfrm>
          <a:prstGeom prst="rightArrow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9" name="Oval 1037"/>
          <p:cNvSpPr>
            <a:spLocks noChangeArrowheads="1"/>
          </p:cNvSpPr>
          <p:nvPr/>
        </p:nvSpPr>
        <p:spPr bwMode="auto">
          <a:xfrm>
            <a:off x="7562879" y="4002089"/>
            <a:ext cx="1152525" cy="1368425"/>
          </a:xfrm>
          <a:prstGeom prst="ellipse">
            <a:avLst/>
          </a:prstGeom>
          <a:solidFill>
            <a:schemeClr val="accent3">
              <a:lumMod val="60000"/>
              <a:lumOff val="40000"/>
              <a:alpha val="64000"/>
            </a:schemeClr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Oval 1035"/>
          <p:cNvSpPr>
            <a:spLocks noChangeArrowheads="1"/>
          </p:cNvSpPr>
          <p:nvPr/>
        </p:nvSpPr>
        <p:spPr bwMode="auto">
          <a:xfrm>
            <a:off x="7924829" y="450691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k</a:t>
            </a:r>
            <a:endParaRPr lang="en-US" altLang="zh-CN" sz="1800" i="1" baseline="-25000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1" name="Oval 1036"/>
          <p:cNvSpPr>
            <a:spLocks noChangeArrowheads="1"/>
          </p:cNvSpPr>
          <p:nvPr/>
        </p:nvSpPr>
        <p:spPr bwMode="auto">
          <a:xfrm>
            <a:off x="5402291" y="4075114"/>
            <a:ext cx="1008063" cy="1368425"/>
          </a:xfrm>
          <a:prstGeom prst="ellipse">
            <a:avLst/>
          </a:prstGeom>
          <a:solidFill>
            <a:srgbClr val="FFFFFF">
              <a:alpha val="0"/>
            </a:srgbClr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Text Box 1038"/>
          <p:cNvSpPr txBox="1">
            <a:spLocks noChangeArrowheads="1"/>
          </p:cNvSpPr>
          <p:nvPr/>
        </p:nvSpPr>
        <p:spPr bwMode="auto">
          <a:xfrm>
            <a:off x="5640399" y="3643314"/>
            <a:ext cx="503237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U</a:t>
            </a:r>
          </a:p>
        </p:txBody>
      </p:sp>
      <p:sp>
        <p:nvSpPr>
          <p:cNvPr id="23" name="Text Box 1039"/>
          <p:cNvSpPr txBox="1">
            <a:spLocks noChangeArrowheads="1"/>
          </p:cNvSpPr>
          <p:nvPr/>
        </p:nvSpPr>
        <p:spPr bwMode="auto">
          <a:xfrm>
            <a:off x="7635904" y="3633791"/>
            <a:ext cx="10795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V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－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U</a:t>
            </a:r>
          </a:p>
        </p:txBody>
      </p:sp>
      <p:sp>
        <p:nvSpPr>
          <p:cNvPr id="25" name="Oval 1041"/>
          <p:cNvSpPr>
            <a:spLocks noChangeArrowheads="1"/>
          </p:cNvSpPr>
          <p:nvPr/>
        </p:nvSpPr>
        <p:spPr bwMode="auto">
          <a:xfrm>
            <a:off x="5691216" y="428308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x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14678" y="5572140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输出：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closest[k]</a:t>
            </a:r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k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35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59259E-6 C -0.01007 0.0074 -0.02327 -0.00093 -0.06268 0.00625 C -0.10209 0.01342 -0.2 0.03518 -0.23611 0.04282 " pathEditMode="relative" rAng="0" ptsTypes="aaa">
                                      <p:cBhvr>
                                        <p:cTn id="5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00" y="2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 animBg="1"/>
      <p:bldP spid="20" grpId="0" animBg="1"/>
      <p:bldP spid="20" grpId="1" animBg="1"/>
      <p:bldP spid="21" grpId="0" animBg="1"/>
      <p:bldP spid="22" grpId="0"/>
      <p:bldP spid="23" grpId="0"/>
      <p:bldP spid="25" grpId="0" animBg="1"/>
      <p:bldP spid="2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036"/>
          <p:cNvSpPr>
            <a:spLocks noChangeArrowheads="1"/>
          </p:cNvSpPr>
          <p:nvPr/>
        </p:nvSpPr>
        <p:spPr bwMode="auto">
          <a:xfrm>
            <a:off x="2857488" y="487337"/>
            <a:ext cx="1416060" cy="1773255"/>
          </a:xfrm>
          <a:prstGeom prst="ellipse">
            <a:avLst/>
          </a:prstGeom>
          <a:solidFill>
            <a:srgbClr val="FFFFFF">
              <a:alpha val="0"/>
            </a:srgbClr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428596" y="2524149"/>
            <a:ext cx="7170756" cy="258532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</a:t>
            </a:r>
            <a:r>
              <a:rPr kumimoji="1"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0;j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g.n;j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 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修改数组</a:t>
            </a:r>
            <a:r>
              <a:rPr kumimoji="1"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lowcost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closest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if (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lowcost[j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]!=0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&amp;&amp;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[k][j]&lt;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lowcost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[j])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{  lowcost[j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[k][j];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closest[j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 algn="l"/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7813666" y="3034255"/>
            <a:ext cx="1214446" cy="1323439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修改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V-U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之间的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候选边，即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调整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571472" y="3382276"/>
            <a:ext cx="3100383" cy="2447098"/>
            <a:chOff x="115888" y="1347072"/>
            <a:chExt cx="3100383" cy="2447098"/>
          </a:xfrm>
        </p:grpSpPr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1342691" y="1347072"/>
              <a:ext cx="833454" cy="2108199"/>
            </a:xfrm>
            <a:custGeom>
              <a:avLst/>
              <a:gdLst/>
              <a:ahLst/>
              <a:cxnLst>
                <a:cxn ang="0">
                  <a:pos x="0" y="1216"/>
                </a:cxn>
                <a:cxn ang="0">
                  <a:pos x="488" y="0"/>
                </a:cxn>
              </a:cxnLst>
              <a:rect l="0" t="0" r="r" b="b"/>
              <a:pathLst>
                <a:path w="488" h="1216">
                  <a:moveTo>
                    <a:pt x="0" y="1216"/>
                  </a:moveTo>
                  <a:lnTo>
                    <a:pt x="488" y="0"/>
                  </a:lnTo>
                </a:path>
              </a:pathLst>
            </a:custGeom>
            <a:noFill/>
            <a:ln w="19050" cap="flat" cmpd="sng">
              <a:solidFill>
                <a:srgbClr val="DB0303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Text Box 8"/>
            <p:cNvSpPr txBox="1">
              <a:spLocks noChangeArrowheads="1"/>
            </p:cNvSpPr>
            <p:nvPr/>
          </p:nvSpPr>
          <p:spPr bwMode="auto">
            <a:xfrm>
              <a:off x="115888" y="3394060"/>
              <a:ext cx="3100383" cy="40011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DB0303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仅仅考虑</a:t>
              </a:r>
              <a:r>
                <a:rPr lang="en-US" altLang="zh-CN" sz="2000" dirty="0">
                  <a:solidFill>
                    <a:srgbClr val="DB0303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V-U</a:t>
              </a:r>
              <a:r>
                <a:rPr lang="zh-CN" altLang="en-US" sz="2000" dirty="0">
                  <a:solidFill>
                    <a:srgbClr val="DB0303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中的顶点</a:t>
              </a:r>
            </a:p>
          </p:txBody>
        </p:sp>
      </p:grpSp>
      <p:sp>
        <p:nvSpPr>
          <p:cNvPr id="18" name="右大括号 17"/>
          <p:cNvSpPr/>
          <p:nvPr/>
        </p:nvSpPr>
        <p:spPr>
          <a:xfrm>
            <a:off x="7670790" y="3387011"/>
            <a:ext cx="71438" cy="642942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1037"/>
          <p:cNvSpPr>
            <a:spLocks noChangeArrowheads="1"/>
          </p:cNvSpPr>
          <p:nvPr/>
        </p:nvSpPr>
        <p:spPr bwMode="auto">
          <a:xfrm>
            <a:off x="5705491" y="646088"/>
            <a:ext cx="1152525" cy="1368425"/>
          </a:xfrm>
          <a:prstGeom prst="ellipse">
            <a:avLst/>
          </a:prstGeom>
          <a:solidFill>
            <a:schemeClr val="accent3">
              <a:lumMod val="60000"/>
              <a:lumOff val="40000"/>
              <a:alpha val="64000"/>
            </a:schemeClr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Oval 1035"/>
          <p:cNvSpPr>
            <a:spLocks noChangeArrowheads="1"/>
          </p:cNvSpPr>
          <p:nvPr/>
        </p:nvSpPr>
        <p:spPr bwMode="auto">
          <a:xfrm>
            <a:off x="3419493" y="78579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x</a:t>
            </a:r>
            <a:endParaRPr lang="en-US" altLang="zh-CN" sz="1800" i="1" baseline="-25000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9" name="Text Box 1038"/>
          <p:cNvSpPr txBox="1">
            <a:spLocks noChangeArrowheads="1"/>
          </p:cNvSpPr>
          <p:nvPr/>
        </p:nvSpPr>
        <p:spPr bwMode="auto">
          <a:xfrm>
            <a:off x="3303583" y="80937"/>
            <a:ext cx="503237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U</a:t>
            </a:r>
          </a:p>
        </p:txBody>
      </p:sp>
      <p:sp>
        <p:nvSpPr>
          <p:cNvPr id="21" name="Text Box 1039"/>
          <p:cNvSpPr txBox="1">
            <a:spLocks noChangeArrowheads="1"/>
          </p:cNvSpPr>
          <p:nvPr/>
        </p:nvSpPr>
        <p:spPr bwMode="auto">
          <a:xfrm>
            <a:off x="5727716" y="214290"/>
            <a:ext cx="10795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V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－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U</a:t>
            </a:r>
          </a:p>
        </p:txBody>
      </p:sp>
      <p:sp>
        <p:nvSpPr>
          <p:cNvPr id="22" name="Oval 1041"/>
          <p:cNvSpPr>
            <a:spLocks noChangeArrowheads="1"/>
          </p:cNvSpPr>
          <p:nvPr/>
        </p:nvSpPr>
        <p:spPr bwMode="auto">
          <a:xfrm>
            <a:off x="3425838" y="163987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k</a:t>
            </a:r>
          </a:p>
        </p:txBody>
      </p:sp>
      <p:sp>
        <p:nvSpPr>
          <p:cNvPr id="23" name="Oval 1041"/>
          <p:cNvSpPr>
            <a:spLocks noChangeArrowheads="1"/>
          </p:cNvSpPr>
          <p:nvPr/>
        </p:nvSpPr>
        <p:spPr bwMode="auto">
          <a:xfrm>
            <a:off x="5994433" y="106837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</a:t>
            </a:r>
          </a:p>
        </p:txBody>
      </p:sp>
      <p:sp>
        <p:nvSpPr>
          <p:cNvPr id="24" name="Oval 1036"/>
          <p:cNvSpPr>
            <a:spLocks noChangeArrowheads="1"/>
          </p:cNvSpPr>
          <p:nvPr/>
        </p:nvSpPr>
        <p:spPr bwMode="auto">
          <a:xfrm>
            <a:off x="3101407" y="627857"/>
            <a:ext cx="1000132" cy="84456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 w="19050" algn="ctr">
            <a:solidFill>
              <a:srgbClr val="FF0000"/>
            </a:solidFill>
            <a:prstDash val="sysDash"/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直接连接符 25"/>
          <p:cNvCxnSpPr>
            <a:stCxn id="24" idx="6"/>
            <a:endCxn id="23" idx="2"/>
          </p:cNvCxnSpPr>
          <p:nvPr/>
        </p:nvCxnSpPr>
        <p:spPr>
          <a:xfrm>
            <a:off x="4101539" y="1050138"/>
            <a:ext cx="1892894" cy="234136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474129">
            <a:off x="4434371" y="816572"/>
            <a:ext cx="12144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1600">
                <a:latin typeface="Consolas" pitchFamily="49" charset="0"/>
                <a:cs typeface="Consolas" pitchFamily="49" charset="0"/>
              </a:rPr>
              <a:t>lowcost[j]</a:t>
            </a:r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9" name="直接连接符 28"/>
          <p:cNvCxnSpPr>
            <a:stCxn id="22" idx="6"/>
            <a:endCxn id="23" idx="3"/>
          </p:cNvCxnSpPr>
          <p:nvPr/>
        </p:nvCxnSpPr>
        <p:spPr>
          <a:xfrm flipV="1">
            <a:off x="3857638" y="1436938"/>
            <a:ext cx="2200031" cy="41884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21035007">
            <a:off x="4332411" y="1683753"/>
            <a:ext cx="138132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1600">
                <a:latin typeface="Consolas" pitchFamily="49" charset="0"/>
                <a:cs typeface="Consolas" pitchFamily="49" charset="0"/>
              </a:rPr>
              <a:t>g.edges[k][j]</a:t>
            </a:r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42976" y="285728"/>
            <a:ext cx="1735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中除了</a:t>
            </a:r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外的全部顶点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85852" y="1500174"/>
            <a:ext cx="1428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本次加入顶点</a:t>
            </a:r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>
            <a:off x="2643174" y="785794"/>
            <a:ext cx="500066" cy="21431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endCxn id="22" idx="2"/>
          </p:cNvCxnSpPr>
          <p:nvPr/>
        </p:nvCxnSpPr>
        <p:spPr>
          <a:xfrm flipV="1">
            <a:off x="2571736" y="1855778"/>
            <a:ext cx="854102" cy="7302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36</a:t>
            </a:fld>
            <a:endParaRPr lang="en-US" altLang="zh-CN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6" name="Text Box 10"/>
          <p:cNvSpPr txBox="1">
            <a:spLocks noChangeArrowheads="1"/>
          </p:cNvSpPr>
          <p:nvPr/>
        </p:nvSpPr>
        <p:spPr bwMode="auto">
          <a:xfrm>
            <a:off x="463554" y="1142984"/>
            <a:ext cx="4679950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DB030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局部最优  </a:t>
            </a:r>
            <a:r>
              <a:rPr lang="en-US" altLang="zh-CN" sz="2000">
                <a:solidFill>
                  <a:srgbClr val="DB030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  </a:t>
            </a:r>
            <a:r>
              <a:rPr lang="zh-CN" altLang="en-US" sz="2000">
                <a:solidFill>
                  <a:srgbClr val="DB030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调整  ＝  全局最优</a:t>
            </a:r>
            <a:endParaRPr lang="zh-CN" altLang="en-US" sz="2000" dirty="0">
              <a:solidFill>
                <a:srgbClr val="DB0303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93547" name="Line 11"/>
          <p:cNvSpPr>
            <a:spLocks noChangeShapeType="1"/>
          </p:cNvSpPr>
          <p:nvPr/>
        </p:nvSpPr>
        <p:spPr bwMode="auto">
          <a:xfrm flipV="1">
            <a:off x="1992301" y="1625592"/>
            <a:ext cx="0" cy="287338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3548" name="Text Box 12"/>
          <p:cNvSpPr txBox="1">
            <a:spLocks noChangeArrowheads="1"/>
          </p:cNvSpPr>
          <p:nvPr/>
        </p:nvSpPr>
        <p:spPr bwMode="auto">
          <a:xfrm>
            <a:off x="1200139" y="1889117"/>
            <a:ext cx="1728787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贪心算法思想</a:t>
            </a:r>
          </a:p>
        </p:txBody>
      </p:sp>
      <p:sp>
        <p:nvSpPr>
          <p:cNvPr id="193549" name="Line 13"/>
          <p:cNvSpPr>
            <a:spLocks noChangeShapeType="1"/>
          </p:cNvSpPr>
          <p:nvPr/>
        </p:nvSpPr>
        <p:spPr bwMode="auto">
          <a:xfrm flipV="1">
            <a:off x="4113214" y="1612892"/>
            <a:ext cx="0" cy="287338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3550" name="Text Box 14"/>
          <p:cNvSpPr txBox="1">
            <a:spLocks noChangeArrowheads="1"/>
          </p:cNvSpPr>
          <p:nvPr/>
        </p:nvSpPr>
        <p:spPr bwMode="auto">
          <a:xfrm>
            <a:off x="3490914" y="1889117"/>
            <a:ext cx="1223962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最优结果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7158" y="357166"/>
            <a:ext cx="2928958" cy="4616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普里姆算法思路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714348" y="3786190"/>
            <a:ext cx="80645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Prim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()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算法中有两重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for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循环，所以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时间复杂度为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kumimoji="1"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baseline="30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8596" y="3071810"/>
            <a:ext cx="2928958" cy="4616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普里姆算法分析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37</a:t>
            </a:fld>
            <a:endParaRPr lang="en-US" altLang="zh-CN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026"/>
          <p:cNvSpPr txBox="1">
            <a:spLocks noChangeArrowheads="1"/>
          </p:cNvSpPr>
          <p:nvPr/>
        </p:nvSpPr>
        <p:spPr bwMode="auto">
          <a:xfrm>
            <a:off x="152400" y="304800"/>
            <a:ext cx="8205814" cy="2856506"/>
          </a:xfrm>
          <a:prstGeom prst="rect">
            <a:avLst/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for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 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(n-1)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条边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min=INF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for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0;j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g.n;j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(V-U)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中找出离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最近的顶点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lowcost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[j]!=0 &amp;&amp;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lowcost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[j]&lt;min)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  min=lowcost[j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</a:t>
            </a:r>
            <a:r>
              <a:rPr kumimoji="1"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k=j</a:t>
            </a:r>
            <a:r>
              <a:rPr kumimoji="1"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记录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最近顶点编号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printf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 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(%d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权为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:%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d\</a:t>
            </a:r>
            <a:r>
              <a:rPr kumimoji="1"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closest[k]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lowcost[k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]=0;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标记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已经加入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473069" y="3643314"/>
            <a:ext cx="3313113" cy="1927649"/>
            <a:chOff x="473069" y="3643314"/>
            <a:chExt cx="3313113" cy="1927649"/>
          </a:xfrm>
        </p:grpSpPr>
        <p:sp>
          <p:nvSpPr>
            <p:cNvPr id="69645" name="Oval 1037"/>
            <p:cNvSpPr>
              <a:spLocks noChangeArrowheads="1"/>
            </p:cNvSpPr>
            <p:nvPr/>
          </p:nvSpPr>
          <p:spPr bwMode="auto">
            <a:xfrm>
              <a:off x="2633657" y="4002089"/>
              <a:ext cx="1152525" cy="1368425"/>
            </a:xfrm>
            <a:prstGeom prst="ellipse">
              <a:avLst/>
            </a:prstGeom>
            <a:solidFill>
              <a:schemeClr val="accent3">
                <a:lumMod val="60000"/>
                <a:lumOff val="40000"/>
                <a:alpha val="60000"/>
              </a:schemeClr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3" name="Oval 1035"/>
            <p:cNvSpPr>
              <a:spLocks noChangeArrowheads="1"/>
            </p:cNvSpPr>
            <p:nvPr/>
          </p:nvSpPr>
          <p:spPr bwMode="auto">
            <a:xfrm>
              <a:off x="2995607" y="4506914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k</a:t>
              </a:r>
              <a:endParaRPr lang="en-US" altLang="zh-CN" sz="1800" i="1" baseline="-250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9644" name="Oval 1036"/>
            <p:cNvSpPr>
              <a:spLocks noChangeArrowheads="1"/>
            </p:cNvSpPr>
            <p:nvPr/>
          </p:nvSpPr>
          <p:spPr bwMode="auto">
            <a:xfrm>
              <a:off x="473069" y="4075114"/>
              <a:ext cx="1008063" cy="1368425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6" name="Text Box 1038"/>
            <p:cNvSpPr txBox="1">
              <a:spLocks noChangeArrowheads="1"/>
            </p:cNvSpPr>
            <p:nvPr/>
          </p:nvSpPr>
          <p:spPr bwMode="auto">
            <a:xfrm>
              <a:off x="714348" y="3643314"/>
              <a:ext cx="503237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U</a:t>
              </a:r>
            </a:p>
          </p:txBody>
        </p:sp>
        <p:sp>
          <p:nvSpPr>
            <p:cNvPr id="69647" name="Text Box 1039"/>
            <p:cNvSpPr txBox="1">
              <a:spLocks noChangeArrowheads="1"/>
            </p:cNvSpPr>
            <p:nvPr/>
          </p:nvSpPr>
          <p:spPr bwMode="auto">
            <a:xfrm>
              <a:off x="2706682" y="3643314"/>
              <a:ext cx="10795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V</a:t>
              </a: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－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U</a:t>
              </a:r>
            </a:p>
          </p:txBody>
        </p:sp>
        <p:sp>
          <p:nvSpPr>
            <p:cNvPr id="69649" name="Oval 1041"/>
            <p:cNvSpPr>
              <a:spLocks noChangeArrowheads="1"/>
            </p:cNvSpPr>
            <p:nvPr/>
          </p:nvSpPr>
          <p:spPr bwMode="auto">
            <a:xfrm>
              <a:off x="761994" y="4357694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x</a:t>
              </a:r>
            </a:p>
          </p:txBody>
        </p:sp>
        <p:sp>
          <p:nvSpPr>
            <p:cNvPr id="69650" name="Text Box 1042"/>
            <p:cNvSpPr txBox="1">
              <a:spLocks noChangeArrowheads="1"/>
            </p:cNvSpPr>
            <p:nvPr/>
          </p:nvSpPr>
          <p:spPr bwMode="auto">
            <a:xfrm>
              <a:off x="1468432" y="4300539"/>
              <a:ext cx="1223962" cy="33855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dirty="0" err="1">
                  <a:latin typeface="Consolas" pitchFamily="49" charset="0"/>
                  <a:cs typeface="Consolas" pitchFamily="49" charset="0"/>
                </a:rPr>
                <a:t>lowcost</a:t>
              </a:r>
              <a:r>
                <a:rPr lang="en-US" altLang="zh-CN" sz="1600" dirty="0">
                  <a:latin typeface="Consolas" pitchFamily="49" charset="0"/>
                  <a:cs typeface="Consolas" pitchFamily="49" charset="0"/>
                </a:rPr>
                <a:t>[k]</a:t>
              </a:r>
            </a:p>
          </p:txBody>
        </p:sp>
        <p:sp>
          <p:nvSpPr>
            <p:cNvPr id="69651" name="Line 1043"/>
            <p:cNvSpPr>
              <a:spLocks noChangeShapeType="1"/>
            </p:cNvSpPr>
            <p:nvPr/>
          </p:nvSpPr>
          <p:spPr bwMode="auto">
            <a:xfrm flipH="1" flipV="1">
              <a:off x="1142976" y="4799022"/>
              <a:ext cx="360363" cy="576262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652" name="Text Box 1044"/>
            <p:cNvSpPr txBox="1">
              <a:spLocks noChangeArrowheads="1"/>
            </p:cNvSpPr>
            <p:nvPr/>
          </p:nvSpPr>
          <p:spPr bwMode="auto">
            <a:xfrm>
              <a:off x="1428728" y="5232409"/>
              <a:ext cx="1639901" cy="33855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600" dirty="0">
                  <a:latin typeface="Consolas" pitchFamily="49" charset="0"/>
                  <a:cs typeface="Consolas" pitchFamily="49" charset="0"/>
                </a:rPr>
                <a:t>closest[</a:t>
              </a:r>
              <a:r>
                <a:rPr lang="en-US" altLang="zh-CN" sz="1600" i="1" dirty="0"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600" dirty="0">
                  <a:latin typeface="Consolas" pitchFamily="49" charset="0"/>
                  <a:cs typeface="Consolas" pitchFamily="49" charset="0"/>
                </a:rPr>
                <a:t>]=</a:t>
              </a:r>
              <a:r>
                <a:rPr lang="en-US" altLang="zh-CN" sz="1600" i="1" dirty="0">
                  <a:latin typeface="Consolas" pitchFamily="49" charset="0"/>
                  <a:cs typeface="Consolas" pitchFamily="49" charset="0"/>
                </a:rPr>
                <a:t>x</a:t>
              </a:r>
            </a:p>
          </p:txBody>
        </p:sp>
      </p:grpSp>
      <p:sp>
        <p:nvSpPr>
          <p:cNvPr id="16" name="Freeform 1040"/>
          <p:cNvSpPr>
            <a:spLocks/>
          </p:cNvSpPr>
          <p:nvPr/>
        </p:nvSpPr>
        <p:spPr bwMode="auto">
          <a:xfrm flipV="1">
            <a:off x="1214414" y="4643446"/>
            <a:ext cx="1776413" cy="76202"/>
          </a:xfrm>
          <a:custGeom>
            <a:avLst/>
            <a:gdLst/>
            <a:ahLst/>
            <a:cxnLst>
              <a:cxn ang="0">
                <a:pos x="0" y="95"/>
              </a:cxn>
              <a:cxn ang="0">
                <a:pos x="1119" y="0"/>
              </a:cxn>
            </a:cxnLst>
            <a:rect l="0" t="0" r="r" b="b"/>
            <a:pathLst>
              <a:path w="1119" h="95">
                <a:moveTo>
                  <a:pt x="0" y="95"/>
                </a:moveTo>
                <a:lnTo>
                  <a:pt x="1119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右箭头 16"/>
          <p:cNvSpPr/>
          <p:nvPr/>
        </p:nvSpPr>
        <p:spPr bwMode="auto">
          <a:xfrm>
            <a:off x="4143372" y="4429132"/>
            <a:ext cx="642942" cy="357190"/>
          </a:xfrm>
          <a:prstGeom prst="rightArrow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9" name="Oval 1037"/>
          <p:cNvSpPr>
            <a:spLocks noChangeArrowheads="1"/>
          </p:cNvSpPr>
          <p:nvPr/>
        </p:nvSpPr>
        <p:spPr bwMode="auto">
          <a:xfrm>
            <a:off x="7562879" y="4002089"/>
            <a:ext cx="1152525" cy="1368425"/>
          </a:xfrm>
          <a:prstGeom prst="ellipse">
            <a:avLst/>
          </a:prstGeom>
          <a:solidFill>
            <a:schemeClr val="accent3">
              <a:lumMod val="60000"/>
              <a:lumOff val="40000"/>
              <a:alpha val="64000"/>
            </a:schemeClr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Oval 1035"/>
          <p:cNvSpPr>
            <a:spLocks noChangeArrowheads="1"/>
          </p:cNvSpPr>
          <p:nvPr/>
        </p:nvSpPr>
        <p:spPr bwMode="auto">
          <a:xfrm>
            <a:off x="7924829" y="450691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k</a:t>
            </a:r>
            <a:endParaRPr lang="en-US" altLang="zh-CN" sz="1800" i="1" baseline="-25000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1" name="Oval 1036"/>
          <p:cNvSpPr>
            <a:spLocks noChangeArrowheads="1"/>
          </p:cNvSpPr>
          <p:nvPr/>
        </p:nvSpPr>
        <p:spPr bwMode="auto">
          <a:xfrm>
            <a:off x="5402291" y="4075114"/>
            <a:ext cx="1008063" cy="1368425"/>
          </a:xfrm>
          <a:prstGeom prst="ellipse">
            <a:avLst/>
          </a:prstGeom>
          <a:solidFill>
            <a:srgbClr val="FFFFFF">
              <a:alpha val="0"/>
            </a:srgbClr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Text Box 1038"/>
          <p:cNvSpPr txBox="1">
            <a:spLocks noChangeArrowheads="1"/>
          </p:cNvSpPr>
          <p:nvPr/>
        </p:nvSpPr>
        <p:spPr bwMode="auto">
          <a:xfrm>
            <a:off x="5640399" y="3643314"/>
            <a:ext cx="503237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U</a:t>
            </a:r>
          </a:p>
        </p:txBody>
      </p:sp>
      <p:sp>
        <p:nvSpPr>
          <p:cNvPr id="23" name="Text Box 1039"/>
          <p:cNvSpPr txBox="1">
            <a:spLocks noChangeArrowheads="1"/>
          </p:cNvSpPr>
          <p:nvPr/>
        </p:nvSpPr>
        <p:spPr bwMode="auto">
          <a:xfrm>
            <a:off x="7635904" y="3633791"/>
            <a:ext cx="10795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V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－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U</a:t>
            </a:r>
          </a:p>
        </p:txBody>
      </p:sp>
      <p:sp>
        <p:nvSpPr>
          <p:cNvPr id="25" name="Oval 1041"/>
          <p:cNvSpPr>
            <a:spLocks noChangeArrowheads="1"/>
          </p:cNvSpPr>
          <p:nvPr/>
        </p:nvSpPr>
        <p:spPr bwMode="auto">
          <a:xfrm>
            <a:off x="5691216" y="428308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x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14678" y="5572140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输出：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closest[k]</a:t>
            </a:r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k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38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068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59259E-6 C -0.01007 0.0074 -0.02327 -0.00093 -0.06268 0.00625 C -0.10209 0.01342 -0.2 0.03518 -0.23611 0.04282 " pathEditMode="relative" rAng="0" ptsTypes="aaa">
                                      <p:cBhvr>
                                        <p:cTn id="5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00" y="2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 animBg="1"/>
      <p:bldP spid="20" grpId="0" animBg="1"/>
      <p:bldP spid="20" grpId="1" animBg="1"/>
      <p:bldP spid="21" grpId="0" animBg="1"/>
      <p:bldP spid="22" grpId="0"/>
      <p:bldP spid="23" grpId="0"/>
      <p:bldP spid="25" grpId="0" animBg="1"/>
      <p:bldP spid="2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742952" y="3595273"/>
            <a:ext cx="8186766" cy="46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按</a:t>
            </a:r>
            <a:r>
              <a:rPr kumimoji="1" lang="zh-CN" altLang="en-US" sz="2200" dirty="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权值的递增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次序选择合适的边来构造最小生成树的方法。</a:t>
            </a:r>
          </a:p>
        </p:txBody>
      </p:sp>
      <p:sp>
        <p:nvSpPr>
          <p:cNvPr id="46086" name="Text Box 6" descr="纸莎草纸"/>
          <p:cNvSpPr txBox="1">
            <a:spLocks noChangeArrowheads="1"/>
          </p:cNvSpPr>
          <p:nvPr/>
        </p:nvSpPr>
        <p:spPr bwMode="auto">
          <a:xfrm>
            <a:off x="785786" y="928670"/>
            <a:ext cx="4500594" cy="584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9050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>
                <a:solidFill>
                  <a:srgbClr val="FF0000"/>
                </a:solidFill>
                <a:ea typeface="隶书" pitchFamily="49" charset="-122"/>
              </a:rPr>
              <a:t>8.4.4  </a:t>
            </a:r>
            <a:r>
              <a:rPr kumimoji="1" lang="zh-CN" altLang="en-US" sz="3200" dirty="0">
                <a:solidFill>
                  <a:srgbClr val="FF0000"/>
                </a:solidFill>
                <a:ea typeface="隶书" pitchFamily="49" charset="-122"/>
              </a:rPr>
              <a:t>克鲁斯卡尔算法</a:t>
            </a:r>
            <a:endParaRPr lang="zh-CN" altLang="en-US" sz="3200" dirty="0">
              <a:ea typeface="隶书" pitchFamily="49" charset="-122"/>
            </a:endParaRPr>
          </a:p>
        </p:txBody>
      </p:sp>
      <p:pic>
        <p:nvPicPr>
          <p:cNvPr id="46087" name="Picture 7" descr="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43702" y="1142984"/>
            <a:ext cx="1571636" cy="1970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14282" y="2309389"/>
            <a:ext cx="6100834" cy="873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克鲁斯卡尔（</a:t>
            </a:r>
            <a:r>
              <a:rPr kumimoji="1" lang="en-US" altLang="zh-CN" sz="22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Kruskal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）算法也是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一种求带权无向图的最小生成树的构造性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算法。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39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99587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2" name="Text Box 4"/>
          <p:cNvSpPr txBox="1">
            <a:spLocks noChangeArrowheads="1"/>
          </p:cNvSpPr>
          <p:nvPr/>
        </p:nvSpPr>
        <p:spPr bwMode="auto">
          <a:xfrm>
            <a:off x="323850" y="260350"/>
            <a:ext cx="8534430" cy="1107996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  </a:t>
            </a:r>
            <a:r>
              <a:rPr lang="en-US" altLang="zh-CN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8-5】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假设图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采用邻接表存储，设计一个算法输出图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中从顶点</a:t>
            </a:r>
            <a:r>
              <a:rPr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u 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 </a:t>
            </a:r>
            <a:r>
              <a:rPr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的一条简单路径（假设图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中从顶点</a:t>
            </a:r>
            <a:r>
              <a:rPr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u 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 </a:t>
            </a:r>
            <a:r>
              <a:rPr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至少有一条简单路径）。</a:t>
            </a:r>
          </a:p>
        </p:txBody>
      </p:sp>
      <p:sp>
        <p:nvSpPr>
          <p:cNvPr id="247813" name="Text Box 5"/>
          <p:cNvSpPr txBox="1">
            <a:spLocks noChangeArrowheads="1"/>
          </p:cNvSpPr>
          <p:nvPr/>
        </p:nvSpPr>
        <p:spPr bwMode="auto">
          <a:xfrm>
            <a:off x="500034" y="2071678"/>
            <a:ext cx="8391554" cy="169392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ts val="32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采用深度优先遍历的方法。</a:t>
            </a:r>
            <a:endParaRPr lang="en-US" altLang="zh-CN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2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增加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path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形参，其中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path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存放顶点</a:t>
            </a: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的路径，</a:t>
            </a: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表示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path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中的路径长度，其初值为</a:t>
            </a:r>
            <a:r>
              <a:rPr lang="en-US" altLang="zh-CN" sz="2000" dirty="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2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当从顶点</a:t>
            </a: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遍历到顶点</a:t>
            </a: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后，输出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path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并返回。</a:t>
            </a:r>
          </a:p>
        </p:txBody>
      </p:sp>
      <p:sp>
        <p:nvSpPr>
          <p:cNvPr id="247815" name="Rectangle 7"/>
          <p:cNvSpPr>
            <a:spLocks noChangeArrowheads="1"/>
          </p:cNvSpPr>
          <p:nvPr/>
        </p:nvSpPr>
        <p:spPr bwMode="auto">
          <a:xfrm>
            <a:off x="0" y="3171825"/>
            <a:ext cx="9144000" cy="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7816" name="AutoShape 8"/>
          <p:cNvSpPr>
            <a:spLocks noChangeArrowheads="1"/>
          </p:cNvSpPr>
          <p:nvPr/>
        </p:nvSpPr>
        <p:spPr bwMode="auto">
          <a:xfrm>
            <a:off x="250825" y="4165616"/>
            <a:ext cx="2232025" cy="576263"/>
          </a:xfrm>
          <a:prstGeom prst="roundRect">
            <a:avLst>
              <a:gd name="adj" fmla="val 16667"/>
            </a:avLst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DFS(G,</a:t>
            </a:r>
            <a:r>
              <a:rPr lang="en-US" altLang="zh-CN" sz="18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v,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path,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2482850" y="4165616"/>
            <a:ext cx="2735263" cy="576263"/>
            <a:chOff x="1564" y="2432"/>
            <a:chExt cx="1723" cy="363"/>
          </a:xfrm>
        </p:grpSpPr>
        <p:sp>
          <p:nvSpPr>
            <p:cNvPr id="247817" name="Line 9"/>
            <p:cNvSpPr>
              <a:spLocks noChangeShapeType="1"/>
            </p:cNvSpPr>
            <p:nvPr/>
          </p:nvSpPr>
          <p:spPr bwMode="auto">
            <a:xfrm>
              <a:off x="1564" y="2614"/>
              <a:ext cx="317" cy="0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7818" name="AutoShape 10"/>
            <p:cNvSpPr>
              <a:spLocks noChangeArrowheads="1"/>
            </p:cNvSpPr>
            <p:nvPr/>
          </p:nvSpPr>
          <p:spPr bwMode="auto">
            <a:xfrm>
              <a:off x="1881" y="2432"/>
              <a:ext cx="1406" cy="363"/>
            </a:xfrm>
            <a:prstGeom prst="roundRect">
              <a:avLst>
                <a:gd name="adj" fmla="val 16667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DFS(G,</a:t>
              </a:r>
              <a:r>
                <a:rPr lang="en-US" altLang="zh-CN" sz="18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u</a:t>
              </a:r>
              <a:r>
                <a:rPr lang="en-US" altLang="zh-CN" sz="1800" baseline="-25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,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,path,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</p:grpSp>
      <p:grpSp>
        <p:nvGrpSpPr>
          <p:cNvPr id="3" name="组合 16"/>
          <p:cNvGrpSpPr/>
          <p:nvPr/>
        </p:nvGrpSpPr>
        <p:grpSpPr>
          <a:xfrm>
            <a:off x="5218113" y="4272508"/>
            <a:ext cx="1172988" cy="365125"/>
            <a:chOff x="5218113" y="3967692"/>
            <a:chExt cx="1172988" cy="365125"/>
          </a:xfrm>
        </p:grpSpPr>
        <p:sp>
          <p:nvSpPr>
            <p:cNvPr id="247819" name="Line 11"/>
            <p:cNvSpPr>
              <a:spLocks noChangeShapeType="1"/>
            </p:cNvSpPr>
            <p:nvPr/>
          </p:nvSpPr>
          <p:spPr bwMode="auto">
            <a:xfrm>
              <a:off x="5218113" y="4149725"/>
              <a:ext cx="503238" cy="0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7820" name="Text Box 12"/>
            <p:cNvSpPr txBox="1">
              <a:spLocks noChangeArrowheads="1"/>
            </p:cNvSpPr>
            <p:nvPr/>
          </p:nvSpPr>
          <p:spPr bwMode="auto">
            <a:xfrm>
              <a:off x="5814838" y="3967692"/>
              <a:ext cx="576263" cy="36512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宋体"/>
                  <a:ea typeface="宋体" charset="-122"/>
                  <a:cs typeface="Times New Roman" pitchFamily="18" charset="0"/>
                </a:rPr>
                <a:t>…</a:t>
              </a:r>
              <a:endParaRPr lang="en-US" altLang="zh-CN" dirty="0">
                <a:ea typeface="宋体" charset="-122"/>
                <a:cs typeface="Times New Roman" pitchFamily="18" charset="0"/>
              </a:endParaRP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6229350" y="4165616"/>
            <a:ext cx="2735263" cy="923925"/>
            <a:chOff x="3924" y="2432"/>
            <a:chExt cx="1723" cy="582"/>
          </a:xfrm>
        </p:grpSpPr>
        <p:sp>
          <p:nvSpPr>
            <p:cNvPr id="247821" name="Line 13"/>
            <p:cNvSpPr>
              <a:spLocks noChangeShapeType="1"/>
            </p:cNvSpPr>
            <p:nvPr/>
          </p:nvSpPr>
          <p:spPr bwMode="auto">
            <a:xfrm>
              <a:off x="3924" y="2614"/>
              <a:ext cx="317" cy="0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7822" name="AutoShape 14"/>
            <p:cNvSpPr>
              <a:spLocks noChangeArrowheads="1"/>
            </p:cNvSpPr>
            <p:nvPr/>
          </p:nvSpPr>
          <p:spPr bwMode="auto">
            <a:xfrm>
              <a:off x="4241" y="2432"/>
              <a:ext cx="1406" cy="363"/>
            </a:xfrm>
            <a:prstGeom prst="roundRect">
              <a:avLst>
                <a:gd name="adj" fmla="val 16667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DFS(G,</a:t>
              </a:r>
              <a:r>
                <a:rPr lang="en-US" altLang="zh-CN" sz="18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u</a:t>
              </a:r>
              <a:r>
                <a:rPr lang="en-US" altLang="zh-CN" sz="1800" i="1" baseline="-25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m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,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,path,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247823" name="Text Box 15"/>
            <p:cNvSpPr txBox="1">
              <a:spLocks noChangeArrowheads="1"/>
            </p:cNvSpPr>
            <p:nvPr/>
          </p:nvSpPr>
          <p:spPr bwMode="auto">
            <a:xfrm>
              <a:off x="4694" y="2840"/>
              <a:ext cx="499" cy="17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 dirty="0">
                  <a:latin typeface="Consolas" pitchFamily="49" charset="0"/>
                  <a:ea typeface="宋体" charset="-122"/>
                  <a:cs typeface="Consolas" pitchFamily="49" charset="0"/>
                </a:rPr>
                <a:t>u</a:t>
              </a:r>
              <a:r>
                <a:rPr lang="en-US" altLang="zh-CN" sz="1800" i="1" baseline="-25000" dirty="0">
                  <a:latin typeface="Consolas" pitchFamily="49" charset="0"/>
                  <a:ea typeface="宋体" charset="-122"/>
                  <a:cs typeface="Consolas" pitchFamily="49" charset="0"/>
                </a:rPr>
                <a:t>m</a:t>
              </a:r>
              <a:r>
                <a:rPr lang="en-US" altLang="zh-CN" sz="1800" dirty="0">
                  <a:latin typeface="Consolas" pitchFamily="49" charset="0"/>
                  <a:ea typeface="宋体" charset="-122"/>
                  <a:cs typeface="Consolas" pitchFamily="49" charset="0"/>
                </a:rPr>
                <a:t>=</a:t>
              </a:r>
              <a:r>
                <a:rPr lang="en-US" altLang="zh-CN" sz="1800" i="1" dirty="0">
                  <a:latin typeface="Consolas" pitchFamily="49" charset="0"/>
                  <a:ea typeface="宋体" charset="-122"/>
                  <a:cs typeface="Consolas" pitchFamily="49" charset="0"/>
                </a:rPr>
                <a:t>v</a:t>
              </a:r>
            </a:p>
          </p:txBody>
        </p:sp>
      </p:grpSp>
      <p:sp>
        <p:nvSpPr>
          <p:cNvPr id="247824" name="Text Box 16"/>
          <p:cNvSpPr txBox="1">
            <a:spLocks noChangeArrowheads="1"/>
          </p:cNvSpPr>
          <p:nvPr/>
        </p:nvSpPr>
        <p:spPr bwMode="auto">
          <a:xfrm>
            <a:off x="6443663" y="5318141"/>
            <a:ext cx="2376487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输出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path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并返回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2910" y="1610013"/>
            <a:ext cx="157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求解思路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4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22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3" grpId="0"/>
      <p:bldP spid="247816" grpId="0" animBg="1"/>
      <p:bldP spid="24782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Text Box 2"/>
          <p:cNvSpPr txBox="1">
            <a:spLocks noChangeArrowheads="1"/>
          </p:cNvSpPr>
          <p:nvPr/>
        </p:nvSpPr>
        <p:spPr bwMode="auto">
          <a:xfrm>
            <a:off x="304800" y="333375"/>
            <a:ext cx="512445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克鲁斯卡尔（</a:t>
            </a:r>
            <a:r>
              <a:rPr kumimoji="1" lang="en-US" altLang="zh-CN" sz="22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Kruskal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）算法过程：</a:t>
            </a:r>
          </a:p>
        </p:txBody>
      </p:sp>
      <p:sp>
        <p:nvSpPr>
          <p:cNvPr id="258051" name="Text Box 3" descr="羊皮纸"/>
          <p:cNvSpPr txBox="1">
            <a:spLocks noChangeArrowheads="1"/>
          </p:cNvSpPr>
          <p:nvPr/>
        </p:nvSpPr>
        <p:spPr bwMode="auto">
          <a:xfrm>
            <a:off x="285720" y="1071546"/>
            <a:ext cx="8137525" cy="2599137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44000" tIns="144000" rIns="144000" bIns="14400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）置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的初值等于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（即包含有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中的全部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顶点），</a:t>
            </a:r>
            <a:r>
              <a:rPr kumimoji="1"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TE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的初值为空集（即图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中每一个顶点都构成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一个连通分量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）。</a:t>
            </a:r>
          </a:p>
          <a:p>
            <a:pPr algn="l">
              <a:lnSpc>
                <a:spcPct val="150000"/>
              </a:lnSpc>
            </a:pP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）将图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中的边按权值</a:t>
            </a:r>
            <a:r>
              <a:rPr kumimoji="1" lang="zh-CN" altLang="en-US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从小到大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的顺序依次选取：</a:t>
            </a:r>
            <a:endParaRPr kumimoji="1"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选取的边未使生成树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形成回路，则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加入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TE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</a:t>
            </a:r>
            <a:endParaRPr kumimoji="1"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否则舍弃，直到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TE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中包含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1)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条边为止。</a:t>
            </a:r>
            <a:endParaRPr lang="zh-CN" altLang="en-US" sz="2000" b="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5008" y="571480"/>
            <a:ext cx="285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表示</a:t>
            </a:r>
            <a:r>
              <a:rPr kumimoji="1" lang="zh-CN" altLang="en-US" sz="200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最小生成树的边集</a:t>
            </a:r>
            <a:endParaRPr lang="zh-CN" altLang="en-US" sz="2000">
              <a:solidFill>
                <a:srgbClr val="FF00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8" name="直接箭头连接符 7"/>
          <p:cNvCxnSpPr>
            <a:stCxn id="5" idx="2"/>
          </p:cNvCxnSpPr>
          <p:nvPr/>
        </p:nvCxnSpPr>
        <p:spPr>
          <a:xfrm rot="5400000">
            <a:off x="6950914" y="1093006"/>
            <a:ext cx="314270" cy="7143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>
            <a:off x="695315" y="3929066"/>
            <a:ext cx="2376487" cy="2312432"/>
            <a:chOff x="695315" y="3929066"/>
            <a:chExt cx="2376487" cy="2312432"/>
          </a:xfrm>
        </p:grpSpPr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1271577" y="4071941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2352665" y="4071941"/>
              <a:ext cx="360362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695315" y="4937129"/>
              <a:ext cx="360362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1344602" y="5656266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279640" y="5656266"/>
              <a:ext cx="360362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1847840" y="4864104"/>
              <a:ext cx="360362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2711440" y="4864104"/>
              <a:ext cx="360362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631940" y="4287841"/>
              <a:ext cx="720725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912802" y="4408491"/>
              <a:ext cx="395288" cy="528638"/>
            </a:xfrm>
            <a:custGeom>
              <a:avLst/>
              <a:gdLst/>
              <a:ahLst/>
              <a:cxnLst>
                <a:cxn ang="0">
                  <a:pos x="249" y="0"/>
                </a:cxn>
                <a:cxn ang="0">
                  <a:pos x="0" y="333"/>
                </a:cxn>
              </a:cxnLst>
              <a:rect l="0" t="0" r="r" b="b"/>
              <a:pathLst>
                <a:path w="249" h="333">
                  <a:moveTo>
                    <a:pt x="249" y="0"/>
                  </a:moveTo>
                  <a:lnTo>
                    <a:pt x="0" y="333"/>
                  </a:ln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977890" y="5335591"/>
              <a:ext cx="392112" cy="4191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7" y="264"/>
                </a:cxn>
              </a:cxnLst>
              <a:rect l="0" t="0" r="r" b="b"/>
              <a:pathLst>
                <a:path w="247" h="264">
                  <a:moveTo>
                    <a:pt x="0" y="0"/>
                  </a:moveTo>
                  <a:lnTo>
                    <a:pt x="247" y="264"/>
                  </a:ln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1703377" y="5907091"/>
              <a:ext cx="582613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7" y="0"/>
                </a:cxn>
              </a:cxnLst>
              <a:rect l="0" t="0" r="r" b="b"/>
              <a:pathLst>
                <a:path w="367" h="1">
                  <a:moveTo>
                    <a:pt x="0" y="0"/>
                  </a:moveTo>
                  <a:lnTo>
                    <a:pt x="367" y="0"/>
                  </a:ln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1560502" y="5233991"/>
              <a:ext cx="357188" cy="422275"/>
            </a:xfrm>
            <a:custGeom>
              <a:avLst/>
              <a:gdLst/>
              <a:ahLst/>
              <a:cxnLst>
                <a:cxn ang="0">
                  <a:pos x="0" y="266"/>
                </a:cxn>
                <a:cxn ang="0">
                  <a:pos x="225" y="0"/>
                </a:cxn>
              </a:cxnLst>
              <a:rect l="0" t="0" r="r" b="b"/>
              <a:pathLst>
                <a:path w="225" h="266">
                  <a:moveTo>
                    <a:pt x="0" y="266"/>
                  </a:moveTo>
                  <a:lnTo>
                    <a:pt x="225" y="0"/>
                  </a:ln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2143108" y="5286388"/>
              <a:ext cx="214314" cy="428628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H="1">
              <a:off x="2124065" y="4457704"/>
              <a:ext cx="287337" cy="43180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2640002" y="4432304"/>
              <a:ext cx="215900" cy="43180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2582852" y="5292729"/>
              <a:ext cx="266700" cy="411162"/>
            </a:xfrm>
            <a:custGeom>
              <a:avLst/>
              <a:gdLst/>
              <a:ahLst/>
              <a:cxnLst>
                <a:cxn ang="0">
                  <a:pos x="168" y="0"/>
                </a:cxn>
                <a:cxn ang="0">
                  <a:pos x="0" y="259"/>
                </a:cxn>
              </a:cxnLst>
              <a:rect l="0" t="0" r="r" b="b"/>
              <a:pathLst>
                <a:path w="168" h="259">
                  <a:moveTo>
                    <a:pt x="168" y="0"/>
                  </a:moveTo>
                  <a:lnTo>
                    <a:pt x="0" y="259"/>
                  </a:lnTo>
                </a:path>
              </a:pathLst>
            </a:custGeom>
            <a:noFill/>
            <a:ln w="19050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1776402" y="3929066"/>
              <a:ext cx="503238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28</a:t>
              </a:r>
            </a:p>
          </p:txBody>
        </p:sp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>
              <a:off x="696902" y="4395791"/>
              <a:ext cx="503238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10</a:t>
              </a:r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1847840" y="4467229"/>
              <a:ext cx="503237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769927" y="5403854"/>
              <a:ext cx="503238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2167172" y="5226872"/>
              <a:ext cx="503238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18</a:t>
              </a:r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1776402" y="5872166"/>
              <a:ext cx="503238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22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267347" y="4110041"/>
            <a:ext cx="2376487" cy="2016125"/>
            <a:chOff x="322263" y="1651000"/>
            <a:chExt cx="2376487" cy="2016125"/>
          </a:xfrm>
        </p:grpSpPr>
        <p:sp>
          <p:nvSpPr>
            <p:cNvPr id="33" name="Oval 6"/>
            <p:cNvSpPr>
              <a:spLocks noChangeArrowheads="1"/>
            </p:cNvSpPr>
            <p:nvPr/>
          </p:nvSpPr>
          <p:spPr bwMode="auto">
            <a:xfrm>
              <a:off x="898525" y="1651000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34" name="Oval 7"/>
            <p:cNvSpPr>
              <a:spLocks noChangeArrowheads="1"/>
            </p:cNvSpPr>
            <p:nvPr/>
          </p:nvSpPr>
          <p:spPr bwMode="auto">
            <a:xfrm>
              <a:off x="1979613" y="1651000"/>
              <a:ext cx="360362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35" name="Oval 8"/>
            <p:cNvSpPr>
              <a:spLocks noChangeArrowheads="1"/>
            </p:cNvSpPr>
            <p:nvPr/>
          </p:nvSpPr>
          <p:spPr bwMode="auto">
            <a:xfrm>
              <a:off x="322263" y="2516188"/>
              <a:ext cx="360362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36" name="Oval 9"/>
            <p:cNvSpPr>
              <a:spLocks noChangeArrowheads="1"/>
            </p:cNvSpPr>
            <p:nvPr/>
          </p:nvSpPr>
          <p:spPr bwMode="auto">
            <a:xfrm>
              <a:off x="971550" y="3235325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37" name="Oval 10"/>
            <p:cNvSpPr>
              <a:spLocks noChangeArrowheads="1"/>
            </p:cNvSpPr>
            <p:nvPr/>
          </p:nvSpPr>
          <p:spPr bwMode="auto">
            <a:xfrm>
              <a:off x="1906588" y="3235325"/>
              <a:ext cx="360362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38" name="Oval 11"/>
            <p:cNvSpPr>
              <a:spLocks noChangeArrowheads="1"/>
            </p:cNvSpPr>
            <p:nvPr/>
          </p:nvSpPr>
          <p:spPr bwMode="auto">
            <a:xfrm>
              <a:off x="1474788" y="2443163"/>
              <a:ext cx="360362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9" name="Oval 12"/>
            <p:cNvSpPr>
              <a:spLocks noChangeArrowheads="1"/>
            </p:cNvSpPr>
            <p:nvPr/>
          </p:nvSpPr>
          <p:spPr bwMode="auto">
            <a:xfrm>
              <a:off x="2338388" y="2443163"/>
              <a:ext cx="360362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3500430" y="4164001"/>
            <a:ext cx="1571636" cy="1000132"/>
            <a:chOff x="3500430" y="4429132"/>
            <a:chExt cx="1571636" cy="1000132"/>
          </a:xfrm>
        </p:grpSpPr>
        <p:sp>
          <p:nvSpPr>
            <p:cNvPr id="55" name="右箭头 54"/>
            <p:cNvSpPr/>
            <p:nvPr/>
          </p:nvSpPr>
          <p:spPr bwMode="auto">
            <a:xfrm>
              <a:off x="3643306" y="5214950"/>
              <a:ext cx="1428760" cy="214314"/>
            </a:xfrm>
            <a:prstGeom prst="rightArrow">
              <a:avLst/>
            </a:prstGeom>
            <a:ln>
              <a:headEnd type="none" w="med" len="med"/>
              <a:tailEnd type="none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500430" y="4429132"/>
              <a:ext cx="1571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有</a:t>
              </a:r>
              <a:r>
                <a:rPr lang="zh-CN" altLang="en-US" sz="180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条件</a:t>
              </a:r>
              <a:r>
                <a: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地加入</a:t>
              </a:r>
              <a:r>
                <a:rPr kumimoji="1" lang="en-US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kumimoji="1" lang="en-US" altLang="zh-CN" sz="18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1" lang="en-US" altLang="zh-CN" sz="1800">
                  <a:solidFill>
                    <a:srgbClr val="0000FF"/>
                  </a:solidFill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kumimoji="1" lang="en-US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1)</a:t>
              </a:r>
              <a:r>
                <a:rPr kumimoji="1" lang="zh-CN" altLang="en-US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条边</a:t>
              </a:r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143636" y="6286520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Consolas" pitchFamily="49" charset="0"/>
                <a:cs typeface="Consolas" pitchFamily="49" charset="0"/>
              </a:rPr>
              <a:t>TE={}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 Box 25"/>
          <p:cNvSpPr txBox="1">
            <a:spLocks noChangeArrowheads="1"/>
          </p:cNvSpPr>
          <p:nvPr/>
        </p:nvSpPr>
        <p:spPr bwMode="auto">
          <a:xfrm>
            <a:off x="2711441" y="4429132"/>
            <a:ext cx="503237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/>
              <a:t>16</a:t>
            </a:r>
          </a:p>
        </p:txBody>
      </p:sp>
      <p:sp>
        <p:nvSpPr>
          <p:cNvPr id="43" name="Text Box 25"/>
          <p:cNvSpPr txBox="1">
            <a:spLocks noChangeArrowheads="1"/>
          </p:cNvSpPr>
          <p:nvPr/>
        </p:nvSpPr>
        <p:spPr bwMode="auto">
          <a:xfrm>
            <a:off x="2643174" y="5417122"/>
            <a:ext cx="503237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/>
              <a:t>12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40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809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1524000" y="5348288"/>
            <a:ext cx="583408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克鲁斯卡尔算法求解最小生成树的过程 </a:t>
            </a:r>
          </a:p>
        </p:txBody>
      </p:sp>
      <p:sp>
        <p:nvSpPr>
          <p:cNvPr id="47185" name="Text Box 81"/>
          <p:cNvSpPr txBox="1">
            <a:spLocks noChangeArrowheads="1"/>
          </p:cNvSpPr>
          <p:nvPr/>
        </p:nvSpPr>
        <p:spPr bwMode="auto">
          <a:xfrm>
            <a:off x="3560765" y="2603497"/>
            <a:ext cx="1368425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取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号边</a:t>
            </a:r>
          </a:p>
        </p:txBody>
      </p:sp>
      <p:sp>
        <p:nvSpPr>
          <p:cNvPr id="47189" name="Text Box 85"/>
          <p:cNvSpPr txBox="1">
            <a:spLocks noChangeArrowheads="1"/>
          </p:cNvSpPr>
          <p:nvPr/>
        </p:nvSpPr>
        <p:spPr bwMode="auto">
          <a:xfrm>
            <a:off x="500034" y="571480"/>
            <a:ext cx="3962398" cy="457200"/>
          </a:xfrm>
          <a:prstGeom prst="rect">
            <a:avLst/>
          </a:prstGeom>
          <a:solidFill>
            <a:srgbClr val="339933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dirty="0" err="1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Kruskal</a:t>
            </a:r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算法示例的演示</a:t>
            </a:r>
          </a:p>
        </p:txBody>
      </p:sp>
      <p:sp>
        <p:nvSpPr>
          <p:cNvPr id="91" name="Oval 6"/>
          <p:cNvSpPr>
            <a:spLocks noChangeArrowheads="1"/>
          </p:cNvSpPr>
          <p:nvPr/>
        </p:nvSpPr>
        <p:spPr bwMode="auto">
          <a:xfrm>
            <a:off x="1290610" y="1678531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92" name="Oval 7"/>
          <p:cNvSpPr>
            <a:spLocks noChangeArrowheads="1"/>
          </p:cNvSpPr>
          <p:nvPr/>
        </p:nvSpPr>
        <p:spPr bwMode="auto">
          <a:xfrm>
            <a:off x="2371698" y="1678531"/>
            <a:ext cx="360362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93" name="Oval 8"/>
          <p:cNvSpPr>
            <a:spLocks noChangeArrowheads="1"/>
          </p:cNvSpPr>
          <p:nvPr/>
        </p:nvSpPr>
        <p:spPr bwMode="auto">
          <a:xfrm>
            <a:off x="714348" y="2543719"/>
            <a:ext cx="360362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94" name="Oval 9"/>
          <p:cNvSpPr>
            <a:spLocks noChangeArrowheads="1"/>
          </p:cNvSpPr>
          <p:nvPr/>
        </p:nvSpPr>
        <p:spPr bwMode="auto">
          <a:xfrm>
            <a:off x="1363635" y="326285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95" name="Oval 10"/>
          <p:cNvSpPr>
            <a:spLocks noChangeArrowheads="1"/>
          </p:cNvSpPr>
          <p:nvPr/>
        </p:nvSpPr>
        <p:spPr bwMode="auto">
          <a:xfrm>
            <a:off x="2298673" y="3262856"/>
            <a:ext cx="360362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6" name="Oval 11"/>
          <p:cNvSpPr>
            <a:spLocks noChangeArrowheads="1"/>
          </p:cNvSpPr>
          <p:nvPr/>
        </p:nvSpPr>
        <p:spPr bwMode="auto">
          <a:xfrm>
            <a:off x="1866873" y="2470694"/>
            <a:ext cx="360362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97" name="Oval 12"/>
          <p:cNvSpPr>
            <a:spLocks noChangeArrowheads="1"/>
          </p:cNvSpPr>
          <p:nvPr/>
        </p:nvSpPr>
        <p:spPr bwMode="auto">
          <a:xfrm>
            <a:off x="2730473" y="2470694"/>
            <a:ext cx="360362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98" name="Line 13"/>
          <p:cNvSpPr>
            <a:spLocks noChangeShapeType="1"/>
          </p:cNvSpPr>
          <p:nvPr/>
        </p:nvSpPr>
        <p:spPr bwMode="auto">
          <a:xfrm>
            <a:off x="1650973" y="1894431"/>
            <a:ext cx="720725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" name="Freeform 14"/>
          <p:cNvSpPr>
            <a:spLocks/>
          </p:cNvSpPr>
          <p:nvPr/>
        </p:nvSpPr>
        <p:spPr bwMode="auto">
          <a:xfrm>
            <a:off x="931835" y="2015081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Freeform 15"/>
          <p:cNvSpPr>
            <a:spLocks/>
          </p:cNvSpPr>
          <p:nvPr/>
        </p:nvSpPr>
        <p:spPr bwMode="auto">
          <a:xfrm>
            <a:off x="996923" y="2942181"/>
            <a:ext cx="392112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" name="Freeform 16"/>
          <p:cNvSpPr>
            <a:spLocks/>
          </p:cNvSpPr>
          <p:nvPr/>
        </p:nvSpPr>
        <p:spPr bwMode="auto">
          <a:xfrm>
            <a:off x="1722410" y="3513681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" name="Freeform 17"/>
          <p:cNvSpPr>
            <a:spLocks/>
          </p:cNvSpPr>
          <p:nvPr/>
        </p:nvSpPr>
        <p:spPr bwMode="auto">
          <a:xfrm>
            <a:off x="1579535" y="2840581"/>
            <a:ext cx="357188" cy="422275"/>
          </a:xfrm>
          <a:custGeom>
            <a:avLst/>
            <a:gdLst/>
            <a:ahLst/>
            <a:cxnLst>
              <a:cxn ang="0">
                <a:pos x="0" y="266"/>
              </a:cxn>
              <a:cxn ang="0">
                <a:pos x="225" y="0"/>
              </a:cxn>
            </a:cxnLst>
            <a:rect l="0" t="0" r="r" b="b"/>
            <a:pathLst>
              <a:path w="225" h="266">
                <a:moveTo>
                  <a:pt x="0" y="266"/>
                </a:moveTo>
                <a:lnTo>
                  <a:pt x="225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3" name="Line 18"/>
          <p:cNvSpPr>
            <a:spLocks noChangeShapeType="1"/>
          </p:cNvSpPr>
          <p:nvPr/>
        </p:nvSpPr>
        <p:spPr bwMode="auto">
          <a:xfrm>
            <a:off x="2143098" y="2869156"/>
            <a:ext cx="266400" cy="4104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" name="Line 19"/>
          <p:cNvSpPr>
            <a:spLocks noChangeShapeType="1"/>
          </p:cNvSpPr>
          <p:nvPr/>
        </p:nvSpPr>
        <p:spPr bwMode="auto">
          <a:xfrm flipH="1">
            <a:off x="2143098" y="2064294"/>
            <a:ext cx="287337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5" name="Line 20"/>
          <p:cNvSpPr>
            <a:spLocks noChangeShapeType="1"/>
          </p:cNvSpPr>
          <p:nvPr/>
        </p:nvSpPr>
        <p:spPr bwMode="auto">
          <a:xfrm>
            <a:off x="2659035" y="2038894"/>
            <a:ext cx="215900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6" name="Freeform 21"/>
          <p:cNvSpPr>
            <a:spLocks/>
          </p:cNvSpPr>
          <p:nvPr/>
        </p:nvSpPr>
        <p:spPr bwMode="auto">
          <a:xfrm>
            <a:off x="2601885" y="2899319"/>
            <a:ext cx="266700" cy="411162"/>
          </a:xfrm>
          <a:custGeom>
            <a:avLst/>
            <a:gdLst/>
            <a:ahLst/>
            <a:cxnLst>
              <a:cxn ang="0">
                <a:pos x="168" y="0"/>
              </a:cxn>
              <a:cxn ang="0">
                <a:pos x="0" y="259"/>
              </a:cxn>
            </a:cxnLst>
            <a:rect l="0" t="0" r="r" b="b"/>
            <a:pathLst>
              <a:path w="168" h="259">
                <a:moveTo>
                  <a:pt x="168" y="0"/>
                </a:moveTo>
                <a:lnTo>
                  <a:pt x="0" y="259"/>
                </a:lnTo>
              </a:path>
            </a:pathLst>
          </a:cu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Text Box 71"/>
          <p:cNvSpPr txBox="1">
            <a:spLocks noChangeArrowheads="1"/>
          </p:cNvSpPr>
          <p:nvPr/>
        </p:nvSpPr>
        <p:spPr bwMode="auto">
          <a:xfrm>
            <a:off x="793724" y="1988098"/>
            <a:ext cx="287338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08" name="Text Box 72"/>
          <p:cNvSpPr txBox="1">
            <a:spLocks noChangeArrowheads="1"/>
          </p:cNvSpPr>
          <p:nvPr/>
        </p:nvSpPr>
        <p:spPr bwMode="auto">
          <a:xfrm>
            <a:off x="2722550" y="3013619"/>
            <a:ext cx="287338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9" name="Text Box 73"/>
          <p:cNvSpPr txBox="1">
            <a:spLocks noChangeArrowheads="1"/>
          </p:cNvSpPr>
          <p:nvPr/>
        </p:nvSpPr>
        <p:spPr bwMode="auto">
          <a:xfrm>
            <a:off x="2006585" y="2003969"/>
            <a:ext cx="287337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10" name="Text Box 75"/>
          <p:cNvSpPr txBox="1">
            <a:spLocks noChangeArrowheads="1"/>
          </p:cNvSpPr>
          <p:nvPr/>
        </p:nvSpPr>
        <p:spPr bwMode="auto">
          <a:xfrm>
            <a:off x="860398" y="3059668"/>
            <a:ext cx="287337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11" name="Text Box 76"/>
          <p:cNvSpPr txBox="1">
            <a:spLocks noChangeArrowheads="1"/>
          </p:cNvSpPr>
          <p:nvPr/>
        </p:nvSpPr>
        <p:spPr bwMode="auto">
          <a:xfrm>
            <a:off x="1865294" y="3488296"/>
            <a:ext cx="287338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12" name="Text Box 77"/>
          <p:cNvSpPr txBox="1">
            <a:spLocks noChangeArrowheads="1"/>
          </p:cNvSpPr>
          <p:nvPr/>
        </p:nvSpPr>
        <p:spPr bwMode="auto">
          <a:xfrm>
            <a:off x="1506518" y="2761774"/>
            <a:ext cx="287338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113" name="Text Box 78"/>
          <p:cNvSpPr txBox="1">
            <a:spLocks noChangeArrowheads="1"/>
          </p:cNvSpPr>
          <p:nvPr/>
        </p:nvSpPr>
        <p:spPr bwMode="auto">
          <a:xfrm>
            <a:off x="1863709" y="1547328"/>
            <a:ext cx="287337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14" name="Text Box 79"/>
          <p:cNvSpPr txBox="1">
            <a:spLocks noChangeArrowheads="1"/>
          </p:cNvSpPr>
          <p:nvPr/>
        </p:nvSpPr>
        <p:spPr bwMode="auto">
          <a:xfrm>
            <a:off x="1998646" y="2916792"/>
            <a:ext cx="287338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15" name="Text Box 80"/>
          <p:cNvSpPr txBox="1">
            <a:spLocks noChangeArrowheads="1"/>
          </p:cNvSpPr>
          <p:nvPr/>
        </p:nvSpPr>
        <p:spPr bwMode="auto">
          <a:xfrm>
            <a:off x="2793988" y="2005556"/>
            <a:ext cx="287338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17" name="Oval 6"/>
          <p:cNvSpPr>
            <a:spLocks noChangeArrowheads="1"/>
          </p:cNvSpPr>
          <p:nvPr/>
        </p:nvSpPr>
        <p:spPr bwMode="auto">
          <a:xfrm>
            <a:off x="5915047" y="1607093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18" name="Oval 7"/>
          <p:cNvSpPr>
            <a:spLocks noChangeArrowheads="1"/>
          </p:cNvSpPr>
          <p:nvPr/>
        </p:nvSpPr>
        <p:spPr bwMode="auto">
          <a:xfrm>
            <a:off x="6996135" y="1607093"/>
            <a:ext cx="360362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19" name="Oval 8"/>
          <p:cNvSpPr>
            <a:spLocks noChangeArrowheads="1"/>
          </p:cNvSpPr>
          <p:nvPr/>
        </p:nvSpPr>
        <p:spPr bwMode="auto">
          <a:xfrm>
            <a:off x="5338785" y="2472281"/>
            <a:ext cx="360362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20" name="Oval 9"/>
          <p:cNvSpPr>
            <a:spLocks noChangeArrowheads="1"/>
          </p:cNvSpPr>
          <p:nvPr/>
        </p:nvSpPr>
        <p:spPr bwMode="auto">
          <a:xfrm>
            <a:off x="5988072" y="319141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21" name="Oval 10"/>
          <p:cNvSpPr>
            <a:spLocks noChangeArrowheads="1"/>
          </p:cNvSpPr>
          <p:nvPr/>
        </p:nvSpPr>
        <p:spPr bwMode="auto">
          <a:xfrm>
            <a:off x="6923110" y="3191418"/>
            <a:ext cx="360362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2" name="Oval 11"/>
          <p:cNvSpPr>
            <a:spLocks noChangeArrowheads="1"/>
          </p:cNvSpPr>
          <p:nvPr/>
        </p:nvSpPr>
        <p:spPr bwMode="auto">
          <a:xfrm>
            <a:off x="6491310" y="2399256"/>
            <a:ext cx="360362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23" name="Oval 12"/>
          <p:cNvSpPr>
            <a:spLocks noChangeArrowheads="1"/>
          </p:cNvSpPr>
          <p:nvPr/>
        </p:nvSpPr>
        <p:spPr bwMode="auto">
          <a:xfrm>
            <a:off x="7354910" y="2399256"/>
            <a:ext cx="360362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25" name="Freeform 14"/>
          <p:cNvSpPr>
            <a:spLocks/>
          </p:cNvSpPr>
          <p:nvPr/>
        </p:nvSpPr>
        <p:spPr bwMode="auto">
          <a:xfrm>
            <a:off x="5556272" y="1943643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6" name="Freeform 15"/>
          <p:cNvSpPr>
            <a:spLocks/>
          </p:cNvSpPr>
          <p:nvPr/>
        </p:nvSpPr>
        <p:spPr bwMode="auto">
          <a:xfrm>
            <a:off x="5621360" y="2870743"/>
            <a:ext cx="392112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7" name="Freeform 16"/>
          <p:cNvSpPr>
            <a:spLocks/>
          </p:cNvSpPr>
          <p:nvPr/>
        </p:nvSpPr>
        <p:spPr bwMode="auto">
          <a:xfrm>
            <a:off x="6346847" y="3442243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8" name="Freeform 17"/>
          <p:cNvSpPr>
            <a:spLocks/>
          </p:cNvSpPr>
          <p:nvPr/>
        </p:nvSpPr>
        <p:spPr bwMode="auto">
          <a:xfrm>
            <a:off x="6203972" y="2769143"/>
            <a:ext cx="357188" cy="422275"/>
          </a:xfrm>
          <a:custGeom>
            <a:avLst/>
            <a:gdLst/>
            <a:ahLst/>
            <a:cxnLst>
              <a:cxn ang="0">
                <a:pos x="0" y="266"/>
              </a:cxn>
              <a:cxn ang="0">
                <a:pos x="225" y="0"/>
              </a:cxn>
            </a:cxnLst>
            <a:rect l="0" t="0" r="r" b="b"/>
            <a:pathLst>
              <a:path w="225" h="266">
                <a:moveTo>
                  <a:pt x="0" y="266"/>
                </a:moveTo>
                <a:lnTo>
                  <a:pt x="225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0" name="Line 19"/>
          <p:cNvSpPr>
            <a:spLocks noChangeShapeType="1"/>
          </p:cNvSpPr>
          <p:nvPr/>
        </p:nvSpPr>
        <p:spPr bwMode="auto">
          <a:xfrm flipH="1">
            <a:off x="6767535" y="1992856"/>
            <a:ext cx="287337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1" name="Line 20"/>
          <p:cNvSpPr>
            <a:spLocks noChangeShapeType="1"/>
          </p:cNvSpPr>
          <p:nvPr/>
        </p:nvSpPr>
        <p:spPr bwMode="auto">
          <a:xfrm>
            <a:off x="7283472" y="1967456"/>
            <a:ext cx="215900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2" name="Freeform 21"/>
          <p:cNvSpPr>
            <a:spLocks/>
          </p:cNvSpPr>
          <p:nvPr/>
        </p:nvSpPr>
        <p:spPr bwMode="auto">
          <a:xfrm>
            <a:off x="7226322" y="2827881"/>
            <a:ext cx="266700" cy="411162"/>
          </a:xfrm>
          <a:custGeom>
            <a:avLst/>
            <a:gdLst/>
            <a:ahLst/>
            <a:cxnLst>
              <a:cxn ang="0">
                <a:pos x="168" y="0"/>
              </a:cxn>
              <a:cxn ang="0">
                <a:pos x="0" y="259"/>
              </a:cxn>
            </a:cxnLst>
            <a:rect l="0" t="0" r="r" b="b"/>
            <a:pathLst>
              <a:path w="168" h="259">
                <a:moveTo>
                  <a:pt x="168" y="0"/>
                </a:moveTo>
                <a:lnTo>
                  <a:pt x="0" y="259"/>
                </a:lnTo>
              </a:path>
            </a:pathLst>
          </a:cu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2" name="Text Box 81"/>
          <p:cNvSpPr txBox="1">
            <a:spLocks noChangeArrowheads="1"/>
          </p:cNvSpPr>
          <p:nvPr/>
        </p:nvSpPr>
        <p:spPr bwMode="auto">
          <a:xfrm>
            <a:off x="3560765" y="2603497"/>
            <a:ext cx="1368425" cy="396875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取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号边</a:t>
            </a:r>
          </a:p>
        </p:txBody>
      </p:sp>
      <p:sp>
        <p:nvSpPr>
          <p:cNvPr id="143" name="Line 18"/>
          <p:cNvSpPr>
            <a:spLocks noChangeShapeType="1"/>
          </p:cNvSpPr>
          <p:nvPr/>
        </p:nvSpPr>
        <p:spPr bwMode="auto">
          <a:xfrm>
            <a:off x="6786897" y="2806696"/>
            <a:ext cx="266400" cy="4104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4" name="Text Box 81"/>
          <p:cNvSpPr txBox="1">
            <a:spLocks noChangeArrowheads="1"/>
          </p:cNvSpPr>
          <p:nvPr/>
        </p:nvSpPr>
        <p:spPr bwMode="auto">
          <a:xfrm>
            <a:off x="3560765" y="2603497"/>
            <a:ext cx="1368425" cy="396875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取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号边</a:t>
            </a:r>
          </a:p>
        </p:txBody>
      </p:sp>
      <p:sp>
        <p:nvSpPr>
          <p:cNvPr id="145" name="Text Box 81"/>
          <p:cNvSpPr txBox="1">
            <a:spLocks noChangeArrowheads="1"/>
          </p:cNvSpPr>
          <p:nvPr/>
        </p:nvSpPr>
        <p:spPr bwMode="auto">
          <a:xfrm>
            <a:off x="3560765" y="2603497"/>
            <a:ext cx="1368425" cy="396875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取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号边</a:t>
            </a:r>
          </a:p>
        </p:txBody>
      </p:sp>
      <p:sp>
        <p:nvSpPr>
          <p:cNvPr id="146" name="Text Box 81"/>
          <p:cNvSpPr txBox="1">
            <a:spLocks noChangeArrowheads="1"/>
          </p:cNvSpPr>
          <p:nvPr/>
        </p:nvSpPr>
        <p:spPr bwMode="auto">
          <a:xfrm>
            <a:off x="3560765" y="2603497"/>
            <a:ext cx="1368425" cy="396875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取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号边</a:t>
            </a:r>
          </a:p>
        </p:txBody>
      </p:sp>
      <p:sp>
        <p:nvSpPr>
          <p:cNvPr id="147" name="Text Box 81"/>
          <p:cNvSpPr txBox="1">
            <a:spLocks noChangeArrowheads="1"/>
          </p:cNvSpPr>
          <p:nvPr/>
        </p:nvSpPr>
        <p:spPr bwMode="auto">
          <a:xfrm>
            <a:off x="3560765" y="2603497"/>
            <a:ext cx="1368425" cy="396875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取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号边</a:t>
            </a:r>
          </a:p>
        </p:txBody>
      </p:sp>
      <p:sp>
        <p:nvSpPr>
          <p:cNvPr id="148" name="Text Box 81"/>
          <p:cNvSpPr txBox="1">
            <a:spLocks noChangeArrowheads="1"/>
          </p:cNvSpPr>
          <p:nvPr/>
        </p:nvSpPr>
        <p:spPr bwMode="auto">
          <a:xfrm>
            <a:off x="3560765" y="2603497"/>
            <a:ext cx="1368425" cy="396875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取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号边</a:t>
            </a:r>
          </a:p>
        </p:txBody>
      </p:sp>
      <p:sp>
        <p:nvSpPr>
          <p:cNvPr id="149" name="Text Box 81"/>
          <p:cNvSpPr txBox="1">
            <a:spLocks noChangeArrowheads="1"/>
          </p:cNvSpPr>
          <p:nvPr/>
        </p:nvSpPr>
        <p:spPr bwMode="auto">
          <a:xfrm>
            <a:off x="3560765" y="2603497"/>
            <a:ext cx="1368425" cy="396875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取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号边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3714744" y="2100196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操作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3214678" y="3571876"/>
            <a:ext cx="207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选取了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条边</a:t>
            </a:r>
          </a:p>
        </p:txBody>
      </p:sp>
      <p:grpSp>
        <p:nvGrpSpPr>
          <p:cNvPr id="152" name="组合 151"/>
          <p:cNvGrpSpPr/>
          <p:nvPr/>
        </p:nvGrpSpPr>
        <p:grpSpPr>
          <a:xfrm>
            <a:off x="7858148" y="1709828"/>
            <a:ext cx="928694" cy="1862048"/>
            <a:chOff x="7715272" y="1424076"/>
            <a:chExt cx="928694" cy="1862048"/>
          </a:xfrm>
        </p:grpSpPr>
        <p:sp>
          <p:nvSpPr>
            <p:cNvPr id="153" name="Text Box 99"/>
            <p:cNvSpPr txBox="1">
              <a:spLocks noChangeArrowheads="1"/>
            </p:cNvSpPr>
            <p:nvPr/>
          </p:nvSpPr>
          <p:spPr bwMode="auto">
            <a:xfrm>
              <a:off x="8196273" y="1424076"/>
              <a:ext cx="447693" cy="1862048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  <a:spcBef>
                  <a:spcPct val="50000"/>
                </a:spcBef>
              </a:pP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最</a:t>
              </a:r>
              <a:endParaRPr lang="en-US" altLang="zh-CN" sz="18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  <a:p>
              <a:pPr>
                <a:lnSpc>
                  <a:spcPts val="1800"/>
                </a:lnSpc>
                <a:spcBef>
                  <a:spcPct val="50000"/>
                </a:spcBef>
              </a:pP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小</a:t>
              </a:r>
              <a:endParaRPr lang="en-US" altLang="zh-CN" sz="18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  <a:p>
              <a:pPr>
                <a:lnSpc>
                  <a:spcPts val="1800"/>
                </a:lnSpc>
                <a:spcBef>
                  <a:spcPct val="50000"/>
                </a:spcBef>
              </a:pP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生</a:t>
              </a:r>
              <a:endParaRPr lang="en-US" altLang="zh-CN" sz="18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  <a:p>
              <a:pPr>
                <a:lnSpc>
                  <a:spcPts val="1800"/>
                </a:lnSpc>
                <a:spcBef>
                  <a:spcPct val="50000"/>
                </a:spcBef>
              </a:pP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成</a:t>
              </a:r>
              <a:endParaRPr lang="en-US" altLang="zh-CN" sz="18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  <a:p>
              <a:pPr>
                <a:lnSpc>
                  <a:spcPts val="1800"/>
                </a:lnSpc>
                <a:spcBef>
                  <a:spcPct val="50000"/>
                </a:spcBef>
              </a:pP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树</a:t>
              </a:r>
            </a:p>
          </p:txBody>
        </p:sp>
        <p:sp>
          <p:nvSpPr>
            <p:cNvPr id="154" name="左箭头 153"/>
            <p:cNvSpPr/>
            <p:nvPr/>
          </p:nvSpPr>
          <p:spPr bwMode="auto">
            <a:xfrm>
              <a:off x="7715272" y="2214554"/>
              <a:ext cx="428628" cy="214314"/>
            </a:xfrm>
            <a:prstGeom prst="leftArrow">
              <a:avLst/>
            </a:prstGeom>
            <a:ln>
              <a:headEnd type="none" w="med" len="med"/>
              <a:tailEnd type="none" w="med" len="lg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41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958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0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10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10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10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1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 tmFilter="0, 0; .2, .5; .8, .5; 1, 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4" dur="250" autoRev="1" fill="hold"/>
                                        <p:tgtEl>
                                          <p:spTgt spid="1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85" grpId="0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25" grpId="0" animBg="1"/>
      <p:bldP spid="126" grpId="0" animBg="1"/>
      <p:bldP spid="127" grpId="0" animBg="1"/>
      <p:bldP spid="128" grpId="0" animBg="1"/>
      <p:bldP spid="128" grpId="1" animBg="1"/>
      <p:bldP spid="130" grpId="0" animBg="1"/>
      <p:bldP spid="131" grpId="0" animBg="1"/>
      <p:bldP spid="132" grpId="0" animBg="1"/>
      <p:bldP spid="142" grpId="0" animBg="1"/>
      <p:bldP spid="143" grpId="0" animBg="1"/>
      <p:bldP spid="143" grpId="1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47"/>
          <p:cNvSpPr txBox="1">
            <a:spLocks noChangeArrowheads="1"/>
          </p:cNvSpPr>
          <p:nvPr/>
        </p:nvSpPr>
        <p:spPr bwMode="auto">
          <a:xfrm>
            <a:off x="500034" y="571480"/>
            <a:ext cx="4500594" cy="46166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算法设计（解决</a:t>
            </a:r>
            <a:r>
              <a:rPr kumimoji="1" lang="en-US" altLang="zh-CN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2</a:t>
            </a:r>
            <a:r>
              <a:rPr kumimoji="1" lang="zh-CN" altLang="en-US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个问题）：</a:t>
            </a:r>
            <a:endParaRPr lang="zh-CN" altLang="en-US" dirty="0">
              <a:solidFill>
                <a:srgbClr val="FF0000"/>
              </a:solidFill>
              <a:latin typeface="Consolas" pitchFamily="49" charset="0"/>
              <a:ea typeface="黑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2210147"/>
            <a:ext cx="58579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3"/>
              </a:buBlip>
            </a:pPr>
            <a:r>
              <a:rPr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如何解决加入一条边后是否出现回路？</a:t>
            </a:r>
            <a:endParaRPr lang="zh-CN" altLang="en-US" sz="2200" dirty="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472" y="1556792"/>
            <a:ext cx="39290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3"/>
              </a:buBlip>
            </a:pP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边的排序问题？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8992" y="1556792"/>
            <a:ext cx="36433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这里采用直接插入排序算法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57554" y="2881607"/>
            <a:ext cx="50720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采用连通分量编号或顶点集合编号</a:t>
            </a:r>
            <a:endParaRPr lang="zh-CN" altLang="en-US" sz="2200">
              <a:solidFill>
                <a:srgbClr val="FF00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42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108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20" name="Text Box 4"/>
          <p:cNvSpPr txBox="1">
            <a:spLocks noChangeArrowheads="1"/>
          </p:cNvSpPr>
          <p:nvPr/>
        </p:nvSpPr>
        <p:spPr bwMode="auto">
          <a:xfrm>
            <a:off x="323850" y="188913"/>
            <a:ext cx="6391290" cy="457200"/>
          </a:xfrm>
          <a:prstGeom prst="rect">
            <a:avLst/>
          </a:prstGeom>
          <a:solidFill>
            <a:srgbClr val="339933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err="1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Kruskal</a:t>
            </a:r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算法如何解决出现回路的问题演示</a:t>
            </a:r>
          </a:p>
        </p:txBody>
      </p:sp>
      <p:sp>
        <p:nvSpPr>
          <p:cNvPr id="56" name="Text Box 81"/>
          <p:cNvSpPr txBox="1">
            <a:spLocks noChangeArrowheads="1"/>
          </p:cNvSpPr>
          <p:nvPr/>
        </p:nvSpPr>
        <p:spPr bwMode="auto">
          <a:xfrm>
            <a:off x="3286116" y="2603497"/>
            <a:ext cx="1368425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取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号边</a:t>
            </a:r>
          </a:p>
        </p:txBody>
      </p:sp>
      <p:sp>
        <p:nvSpPr>
          <p:cNvPr id="57" name="Oval 6"/>
          <p:cNvSpPr>
            <a:spLocks noChangeArrowheads="1"/>
          </p:cNvSpPr>
          <p:nvPr/>
        </p:nvSpPr>
        <p:spPr bwMode="auto">
          <a:xfrm>
            <a:off x="1354117" y="1678531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59" name="Oval 8"/>
          <p:cNvSpPr>
            <a:spLocks noChangeArrowheads="1"/>
          </p:cNvSpPr>
          <p:nvPr/>
        </p:nvSpPr>
        <p:spPr bwMode="auto">
          <a:xfrm>
            <a:off x="500034" y="2497134"/>
            <a:ext cx="360362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60" name="Oval 9"/>
          <p:cNvSpPr>
            <a:spLocks noChangeArrowheads="1"/>
          </p:cNvSpPr>
          <p:nvPr/>
        </p:nvSpPr>
        <p:spPr bwMode="auto">
          <a:xfrm>
            <a:off x="1354117" y="326285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62" name="Oval 11"/>
          <p:cNvSpPr>
            <a:spLocks noChangeArrowheads="1"/>
          </p:cNvSpPr>
          <p:nvPr/>
        </p:nvSpPr>
        <p:spPr bwMode="auto">
          <a:xfrm>
            <a:off x="2211374" y="2497134"/>
            <a:ext cx="360362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65" name="Freeform 14"/>
          <p:cNvSpPr>
            <a:spLocks/>
          </p:cNvSpPr>
          <p:nvPr/>
        </p:nvSpPr>
        <p:spPr bwMode="auto">
          <a:xfrm>
            <a:off x="781020" y="1987540"/>
            <a:ext cx="588969" cy="543479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Freeform 15"/>
          <p:cNvSpPr>
            <a:spLocks/>
          </p:cNvSpPr>
          <p:nvPr/>
        </p:nvSpPr>
        <p:spPr bwMode="auto">
          <a:xfrm>
            <a:off x="795308" y="2916780"/>
            <a:ext cx="574681" cy="48681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Freeform 17"/>
          <p:cNvSpPr>
            <a:spLocks/>
          </p:cNvSpPr>
          <p:nvPr/>
        </p:nvSpPr>
        <p:spPr bwMode="auto">
          <a:xfrm>
            <a:off x="1689080" y="2857496"/>
            <a:ext cx="571504" cy="519113"/>
          </a:xfrm>
          <a:custGeom>
            <a:avLst/>
            <a:gdLst/>
            <a:ahLst/>
            <a:cxnLst>
              <a:cxn ang="0">
                <a:pos x="0" y="266"/>
              </a:cxn>
              <a:cxn ang="0">
                <a:pos x="225" y="0"/>
              </a:cxn>
            </a:cxnLst>
            <a:rect l="0" t="0" r="r" b="b"/>
            <a:pathLst>
              <a:path w="225" h="266">
                <a:moveTo>
                  <a:pt x="0" y="266"/>
                </a:moveTo>
                <a:lnTo>
                  <a:pt x="225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Text Box 71"/>
          <p:cNvSpPr txBox="1">
            <a:spLocks noChangeArrowheads="1"/>
          </p:cNvSpPr>
          <p:nvPr/>
        </p:nvSpPr>
        <p:spPr bwMode="auto">
          <a:xfrm>
            <a:off x="784200" y="1928802"/>
            <a:ext cx="287338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76" name="Text Box 75"/>
          <p:cNvSpPr txBox="1">
            <a:spLocks noChangeArrowheads="1"/>
          </p:cNvSpPr>
          <p:nvPr/>
        </p:nvSpPr>
        <p:spPr bwMode="auto">
          <a:xfrm>
            <a:off x="646084" y="3059668"/>
            <a:ext cx="287337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78" name="Text Box 77"/>
          <p:cNvSpPr txBox="1">
            <a:spLocks noChangeArrowheads="1"/>
          </p:cNvSpPr>
          <p:nvPr/>
        </p:nvSpPr>
        <p:spPr bwMode="auto">
          <a:xfrm>
            <a:off x="1214414" y="2500306"/>
            <a:ext cx="287338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80" name="Text Box 79"/>
          <p:cNvSpPr txBox="1">
            <a:spLocks noChangeArrowheads="1"/>
          </p:cNvSpPr>
          <p:nvPr/>
        </p:nvSpPr>
        <p:spPr bwMode="auto">
          <a:xfrm>
            <a:off x="1771632" y="2773916"/>
            <a:ext cx="287338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96" name="Text Box 81"/>
          <p:cNvSpPr txBox="1">
            <a:spLocks noChangeArrowheads="1"/>
          </p:cNvSpPr>
          <p:nvPr/>
        </p:nvSpPr>
        <p:spPr bwMode="auto">
          <a:xfrm>
            <a:off x="3286116" y="2603497"/>
            <a:ext cx="1368425" cy="396875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取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号边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500430" y="2100196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操作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5143504" y="2651935"/>
            <a:ext cx="35719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572396" y="2571744"/>
            <a:ext cx="35719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345250" y="1416036"/>
            <a:ext cx="35719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0" name="直接连接符 119"/>
          <p:cNvCxnSpPr>
            <a:stCxn id="57" idx="4"/>
            <a:endCxn id="60" idx="0"/>
          </p:cNvCxnSpPr>
          <p:nvPr/>
        </p:nvCxnSpPr>
        <p:spPr>
          <a:xfrm rot="5400000">
            <a:off x="958037" y="2686593"/>
            <a:ext cx="1152525" cy="158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endCxn id="62" idx="1"/>
          </p:cNvCxnSpPr>
          <p:nvPr/>
        </p:nvCxnSpPr>
        <p:spPr>
          <a:xfrm rot="16200000" flipH="1">
            <a:off x="1694445" y="1990666"/>
            <a:ext cx="602439" cy="53696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 Box 79"/>
          <p:cNvSpPr txBox="1">
            <a:spLocks noChangeArrowheads="1"/>
          </p:cNvSpPr>
          <p:nvPr/>
        </p:nvSpPr>
        <p:spPr bwMode="auto">
          <a:xfrm>
            <a:off x="1998646" y="1928802"/>
            <a:ext cx="287338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27" name="Oval 6"/>
          <p:cNvSpPr>
            <a:spLocks noChangeArrowheads="1"/>
          </p:cNvSpPr>
          <p:nvPr/>
        </p:nvSpPr>
        <p:spPr bwMode="auto">
          <a:xfrm>
            <a:off x="6354777" y="171448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28" name="Oval 8"/>
          <p:cNvSpPr>
            <a:spLocks noChangeArrowheads="1"/>
          </p:cNvSpPr>
          <p:nvPr/>
        </p:nvSpPr>
        <p:spPr bwMode="auto">
          <a:xfrm>
            <a:off x="5500694" y="2533091"/>
            <a:ext cx="360362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29" name="Oval 9"/>
          <p:cNvSpPr>
            <a:spLocks noChangeArrowheads="1"/>
          </p:cNvSpPr>
          <p:nvPr/>
        </p:nvSpPr>
        <p:spPr bwMode="auto">
          <a:xfrm>
            <a:off x="6354777" y="3298813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30" name="Oval 11"/>
          <p:cNvSpPr>
            <a:spLocks noChangeArrowheads="1"/>
          </p:cNvSpPr>
          <p:nvPr/>
        </p:nvSpPr>
        <p:spPr bwMode="auto">
          <a:xfrm>
            <a:off x="7212034" y="2533091"/>
            <a:ext cx="360362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31" name="Freeform 14"/>
          <p:cNvSpPr>
            <a:spLocks/>
          </p:cNvSpPr>
          <p:nvPr/>
        </p:nvSpPr>
        <p:spPr bwMode="auto">
          <a:xfrm>
            <a:off x="5781680" y="2023497"/>
            <a:ext cx="588969" cy="543479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2" name="Freeform 15"/>
          <p:cNvSpPr>
            <a:spLocks/>
          </p:cNvSpPr>
          <p:nvPr/>
        </p:nvSpPr>
        <p:spPr bwMode="auto">
          <a:xfrm>
            <a:off x="5795968" y="2952737"/>
            <a:ext cx="574681" cy="48681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6357950" y="3774305"/>
            <a:ext cx="35719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5143504" y="2651935"/>
            <a:ext cx="35719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357950" y="3774305"/>
            <a:ext cx="35719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4" name="Text Box 81"/>
          <p:cNvSpPr txBox="1">
            <a:spLocks noChangeArrowheads="1"/>
          </p:cNvSpPr>
          <p:nvPr/>
        </p:nvSpPr>
        <p:spPr bwMode="auto">
          <a:xfrm>
            <a:off x="3286116" y="2603497"/>
            <a:ext cx="1368425" cy="396875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取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号边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2571736" y="3929066"/>
            <a:ext cx="3071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号边的两个顶点的</a:t>
            </a:r>
            <a:r>
              <a:rPr lang="en-US" altLang="zh-CN" sz="2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vset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值相同，不能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添加！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5929322" y="857232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err="1">
                <a:latin typeface="Consolas" pitchFamily="49" charset="0"/>
                <a:ea typeface="楷体" pitchFamily="49" charset="-122"/>
                <a:cs typeface="Consolas" pitchFamily="49" charset="0"/>
              </a:rPr>
              <a:t>vset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[0]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：连通分量编号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148" name="直接箭头连接符 147"/>
          <p:cNvCxnSpPr>
            <a:stCxn id="146" idx="2"/>
          </p:cNvCxnSpPr>
          <p:nvPr/>
        </p:nvCxnSpPr>
        <p:spPr>
          <a:xfrm rot="5400000">
            <a:off x="6899805" y="970469"/>
            <a:ext cx="202183" cy="714372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43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99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1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50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1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1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1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1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 tmFilter="0, 0; .2, .5; .8, .5; 1, 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500" autoRev="1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1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1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1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 tmFilter="0, 0; .2, .5; .8, .5; 1, 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250" autoRev="1" fill="hold"/>
                                        <p:tgtEl>
                                          <p:spTgt spid="1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65" grpId="0" animBg="1"/>
      <p:bldP spid="66" grpId="0" animBg="1"/>
      <p:bldP spid="96" grpId="0" animBg="1"/>
      <p:bldP spid="112" grpId="0" animBg="1"/>
      <p:bldP spid="117" grpId="0" animBg="1"/>
      <p:bldP spid="117" grpId="1" animBg="1"/>
      <p:bldP spid="127" grpId="0" animBg="1"/>
      <p:bldP spid="127" grpId="1" animBg="1"/>
      <p:bldP spid="128" grpId="0" animBg="1"/>
      <p:bldP spid="128" grpId="1" animBg="1"/>
      <p:bldP spid="129" grpId="0" animBg="1"/>
      <p:bldP spid="129" grpId="1" animBg="1"/>
      <p:bldP spid="131" grpId="0" animBg="1"/>
      <p:bldP spid="132" grpId="0" animBg="1"/>
      <p:bldP spid="141" grpId="0" animBg="1"/>
      <p:bldP spid="142" grpId="0" animBg="1"/>
      <p:bldP spid="142" grpId="1" animBg="1"/>
      <p:bldP spid="143" grpId="0" animBg="1"/>
      <p:bldP spid="143" grpId="1" animBg="1"/>
      <p:bldP spid="14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395288" y="664321"/>
            <a:ext cx="8534400" cy="870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  在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实现克鲁斯卡尔算法</a:t>
            </a:r>
            <a:r>
              <a:rPr kumimoji="1" lang="en-US" altLang="zh-CN" sz="22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Kruskal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()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时，用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数组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存放图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中的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所有边，其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类型如下：</a:t>
            </a:r>
            <a:endParaRPr kumimoji="1" lang="zh-CN" altLang="en-US" sz="2200" dirty="0">
              <a:solidFill>
                <a:srgbClr val="99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0899" name="Text Box 1027"/>
          <p:cNvSpPr txBox="1">
            <a:spLocks noChangeArrowheads="1"/>
          </p:cNvSpPr>
          <p:nvPr/>
        </p:nvSpPr>
        <p:spPr bwMode="auto">
          <a:xfrm>
            <a:off x="1500166" y="2000240"/>
            <a:ext cx="4786345" cy="1821213"/>
          </a:xfrm>
          <a:prstGeom prst="rect">
            <a:avLst/>
          </a:prstGeom>
          <a:ln>
            <a:noFill/>
            <a:headEnd/>
            <a:tailEnd type="none" w="med" len="lg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324000" tIns="252000" rIns="252000" bIns="180000">
            <a:spAutoFit/>
          </a:bodyPr>
          <a:lstStyle/>
          <a:p>
            <a:pPr algn="l"/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typedef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struct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u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     	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边的起始顶点</a:t>
            </a: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v;     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边的终止顶点</a:t>
            </a:r>
          </a:p>
          <a:p>
            <a:pPr algn="l"/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w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   	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边的权值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</a:t>
            </a:r>
            <a:r>
              <a:rPr kumimoji="1"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Edge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 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8794" y="4357694"/>
            <a:ext cx="28575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>
                <a:latin typeface="Consolas" pitchFamily="49" charset="0"/>
                <a:cs typeface="Consolas" pitchFamily="49" charset="0"/>
              </a:rPr>
              <a:t>Edge E[MAXV];</a:t>
            </a:r>
            <a:endParaRPr lang="zh-CN" altLang="en-US" sz="2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44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34976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428596" y="998551"/>
            <a:ext cx="8429684" cy="4314203"/>
          </a:xfrm>
          <a:prstGeom prst="rect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288000" bIns="144000">
            <a:spAutoFit/>
          </a:bodyPr>
          <a:lstStyle/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Kruskal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(MatGraph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g)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u1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v1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sn1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sn2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</a:t>
            </a:r>
            <a:r>
              <a:rPr kumimoji="1"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vset</a:t>
            </a:r>
            <a:r>
              <a:rPr kumimoji="1"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MAXV</a:t>
            </a:r>
            <a:r>
              <a:rPr kumimoji="1"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Edge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存放所有边</a:t>
            </a: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k=0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数组的下标从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开始计</a:t>
            </a: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产生的边集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for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0;j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g.n;j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][j]!=0 &amp;&amp;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][j]!=INF)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{ 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E[k].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u=</a:t>
            </a:r>
            <a:r>
              <a:rPr kumimoji="1"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E[k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v=</a:t>
            </a:r>
            <a:r>
              <a:rPr kumimoji="1"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E[k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].w=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][j];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k++;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InsertSort(E</a:t>
            </a:r>
            <a:r>
              <a:rPr kumimoji="1"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用直接插入排序对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数组按权值递增排序</a:t>
            </a: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初始化辅助数组</a:t>
            </a:r>
          </a:p>
          <a:p>
            <a:pPr algn="l"/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vset</a:t>
            </a:r>
            <a:r>
              <a:rPr kumimoji="1"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kumimoji="1" lang="en-US" altLang="zh-CN" sz="180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" name="Text Box 1047"/>
          <p:cNvSpPr txBox="1">
            <a:spLocks noChangeArrowheads="1"/>
          </p:cNvSpPr>
          <p:nvPr/>
        </p:nvSpPr>
        <p:spPr bwMode="auto">
          <a:xfrm>
            <a:off x="428596" y="497783"/>
            <a:ext cx="4824412" cy="430887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  <a:scene3d>
            <a:camera prst="perspectiveRight"/>
            <a:lightRig rig="threePt" dir="t"/>
          </a:scene3d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克鲁斯卡尔（</a:t>
            </a:r>
            <a:r>
              <a:rPr kumimoji="1" lang="en-US" altLang="zh-CN" sz="22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Kruskal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）算法如下：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45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455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285752" y="342198"/>
            <a:ext cx="8143900" cy="5072497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216000" bIns="180000">
            <a:spAutoFit/>
          </a:bodyPr>
          <a:lstStyle/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k=1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表示当前构造生成树的第几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条边</a:t>
            </a:r>
            <a:endParaRPr kumimoji="1"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j=0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中边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的下标，初值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while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(k&lt;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生成的边数小于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时循环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{ 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u1=E[j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u;v1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=E[j].v;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取一条边的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头尾顶点</a:t>
            </a:r>
            <a:endParaRPr kumimoji="1" lang="en-US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sn1=</a:t>
            </a:r>
            <a:r>
              <a:rPr kumimoji="1"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vset[u1</a:t>
            </a:r>
            <a:r>
              <a:rPr kumimoji="1"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sn2=</a:t>
            </a:r>
            <a:r>
              <a:rPr kumimoji="1"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vset[v1</a:t>
            </a:r>
            <a:r>
              <a:rPr kumimoji="1"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分别得到两个顶点所属的集合编号</a:t>
            </a: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sn1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!=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sn2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两顶点属于不同的集合</a:t>
            </a: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printf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 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(%d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):%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d\</a:t>
            </a:r>
            <a:r>
              <a:rPr kumimoji="1"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u1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v1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E[j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].w);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k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		   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生成边数增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for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 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两个集合统一编号</a:t>
            </a: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vset</a:t>
            </a:r>
            <a:r>
              <a:rPr kumimoji="1"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]==</a:t>
            </a:r>
            <a:r>
              <a:rPr kumimoji="1"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sn2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集合编号为</a:t>
            </a:r>
            <a:r>
              <a:rPr kumimoji="1"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sn2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的改为</a:t>
            </a:r>
            <a:r>
              <a:rPr kumimoji="1"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sn1</a:t>
            </a:r>
            <a:endParaRPr kumimoji="1"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vset[i]=sn1</a:t>
            </a:r>
            <a:endParaRPr kumimoji="1" lang="en-US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j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扫描下一条边</a:t>
            </a: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46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165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428596" y="998551"/>
            <a:ext cx="8429684" cy="4314203"/>
          </a:xfrm>
          <a:prstGeom prst="rect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288000" bIns="144000">
            <a:spAutoFit/>
          </a:bodyPr>
          <a:lstStyle/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Kruskal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(MatGraph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g)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u1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v1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sn1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sn2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</a:t>
            </a:r>
            <a:r>
              <a:rPr kumimoji="1"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vset</a:t>
            </a:r>
            <a:r>
              <a:rPr kumimoji="1"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MAXV</a:t>
            </a:r>
            <a:r>
              <a:rPr kumimoji="1"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Edge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存放所有边</a:t>
            </a: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k=0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数组的下标从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开始计</a:t>
            </a: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产生的边集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for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0;j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g.n;j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][j]!=0 &amp;&amp;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][j]!=INF)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{ 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E[k].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u=</a:t>
            </a:r>
            <a:r>
              <a:rPr kumimoji="1"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E[k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v=</a:t>
            </a:r>
            <a:r>
              <a:rPr kumimoji="1"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E[k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].w=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][j];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k++;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InsertSort(E</a:t>
            </a:r>
            <a:r>
              <a:rPr kumimoji="1"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用直接插入排序对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数组按权值递增排序</a:t>
            </a: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初始化辅助数组</a:t>
            </a:r>
          </a:p>
          <a:p>
            <a:pPr algn="l"/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vset</a:t>
            </a:r>
            <a:r>
              <a:rPr kumimoji="1"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kumimoji="1" lang="en-US" altLang="zh-CN" sz="180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" name="Text Box 1047"/>
          <p:cNvSpPr txBox="1">
            <a:spLocks noChangeArrowheads="1"/>
          </p:cNvSpPr>
          <p:nvPr/>
        </p:nvSpPr>
        <p:spPr bwMode="auto">
          <a:xfrm>
            <a:off x="428596" y="497783"/>
            <a:ext cx="4824412" cy="430887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  <a:scene3d>
            <a:camera prst="perspectiveRight"/>
            <a:lightRig rig="threePt" dir="t"/>
          </a:scene3d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克鲁斯卡尔算法时间复杂度分析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47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47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285752" y="342198"/>
            <a:ext cx="8143900" cy="5072497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216000" bIns="180000">
            <a:spAutoFit/>
          </a:bodyPr>
          <a:lstStyle/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k=1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表示当前构造生成树的第几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条边</a:t>
            </a:r>
            <a:endParaRPr kumimoji="1"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j=0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中边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的下标，初值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while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(k&lt;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生成的边数小于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时循环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{ 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u1=E[j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u;v1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=E[j].v;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取一条边的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头尾顶点</a:t>
            </a:r>
            <a:endParaRPr kumimoji="1" lang="en-US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sn1=</a:t>
            </a:r>
            <a:r>
              <a:rPr kumimoji="1"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vset[u1</a:t>
            </a:r>
            <a:r>
              <a:rPr kumimoji="1"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sn2=</a:t>
            </a:r>
            <a:r>
              <a:rPr kumimoji="1"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vset[v1</a:t>
            </a:r>
            <a:r>
              <a:rPr kumimoji="1"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分别得到两个顶点所属的集合编号</a:t>
            </a: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sn1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!=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sn2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两顶点属于不同的集合</a:t>
            </a: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printf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 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(%d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):%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d\</a:t>
            </a:r>
            <a:r>
              <a:rPr kumimoji="1"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u1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v1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E[j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].w);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k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		   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生成边数增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for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 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两个集合统一编号</a:t>
            </a: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vset</a:t>
            </a:r>
            <a:r>
              <a:rPr kumimoji="1"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]==</a:t>
            </a:r>
            <a:r>
              <a:rPr kumimoji="1"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sn2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集合编号为</a:t>
            </a:r>
            <a:r>
              <a:rPr kumimoji="1"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sn2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的改为</a:t>
            </a:r>
            <a:r>
              <a:rPr kumimoji="1"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sn1</a:t>
            </a:r>
            <a:endParaRPr kumimoji="1"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vset[i]=sn1</a:t>
            </a:r>
            <a:endParaRPr kumimoji="1" lang="en-US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j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扫描下一条边</a:t>
            </a: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48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988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428596" y="2214554"/>
            <a:ext cx="5643602" cy="363176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Kruskal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算法的时间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复杂度为</a:t>
            </a:r>
            <a:r>
              <a:rPr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2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2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200" baseline="-25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2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8596" y="785794"/>
            <a:ext cx="46434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算法如何最优？</a:t>
            </a:r>
          </a:p>
        </p:txBody>
      </p:sp>
      <p:sp>
        <p:nvSpPr>
          <p:cNvPr id="7" name="下箭头 6"/>
          <p:cNvSpPr/>
          <p:nvPr/>
        </p:nvSpPr>
        <p:spPr bwMode="auto">
          <a:xfrm>
            <a:off x="2143108" y="1357298"/>
            <a:ext cx="216000" cy="714380"/>
          </a:xfrm>
          <a:prstGeom prst="downArrow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428860" y="1500174"/>
            <a:ext cx="285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改进：堆排序、并查集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49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832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/>
      <p:bldP spid="7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6" name="Text Box 4"/>
          <p:cNvSpPr txBox="1">
            <a:spLocks noChangeArrowheads="1"/>
          </p:cNvSpPr>
          <p:nvPr/>
        </p:nvSpPr>
        <p:spPr bwMode="auto">
          <a:xfrm>
            <a:off x="179388" y="142852"/>
            <a:ext cx="8785225" cy="549381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FindaPath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AGraph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*G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v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path[]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d)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//d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路径长度，初始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w,i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ArcNode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*p;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visited[u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]=1;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 path[d]=u;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路径长度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增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，顶点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加入到路径中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u==v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找到一条路径后输出并返回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一条简单路径为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:");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d;i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 ",path[i]);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("\n");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    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找到一条路径后返回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p=G-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adjlist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[u].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firstarc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指向顶点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的第一个相邻点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(p!=NULL)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w=p-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adjvex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相邻点的编号为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(visited[w]==0)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FindaPath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(G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p=p-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nextarc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指向顶点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的下一个相邻点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" name="组合 4"/>
          <p:cNvGrpSpPr/>
          <p:nvPr/>
        </p:nvGrpSpPr>
        <p:grpSpPr>
          <a:xfrm>
            <a:off x="500034" y="3268677"/>
            <a:ext cx="7848600" cy="2989325"/>
            <a:chOff x="795366" y="2608288"/>
            <a:chExt cx="7848600" cy="2989325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795366" y="2608288"/>
              <a:ext cx="7848600" cy="2089149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57150" algn="ctr">
              <a:solidFill>
                <a:srgbClr val="FF00FF"/>
              </a:solidFill>
              <a:prstDash val="sysDot"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7" name="直接箭头连接符 6"/>
            <p:cNvCxnSpPr>
              <a:endCxn id="6" idx="2"/>
            </p:cNvCxnSpPr>
            <p:nvPr/>
          </p:nvCxnSpPr>
          <p:spPr bwMode="auto">
            <a:xfrm rot="5400000" flipH="1" flipV="1">
              <a:off x="4433120" y="4983189"/>
              <a:ext cx="572298" cy="79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8" name="TextBox 7"/>
            <p:cNvSpPr txBox="1"/>
            <p:nvPr/>
          </p:nvSpPr>
          <p:spPr>
            <a:xfrm>
              <a:off x="3714744" y="5197503"/>
              <a:ext cx="2000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00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深度优先遍历</a:t>
              </a:r>
              <a:endParaRPr lang="zh-CN" altLang="en-US" sz="2000" dirty="0"/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5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592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500042"/>
            <a:ext cx="8143932" cy="47283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bIns="144000" rtlCol="0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Kruskal(MatGraph g)	//</a:t>
            </a:r>
            <a:r>
              <a:rPr lang="zh-CN" alt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改进的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Kruskal</a:t>
            </a:r>
            <a:r>
              <a:rPr lang="zh-CN" alt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</a:t>
            </a:r>
          </a:p>
          <a:p>
            <a:pPr algn="l">
              <a:lnSpc>
                <a:spcPts val="25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i,j,k,u1,v1,sn1,sn2;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UFSTree t[MaxSize]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Edge E[MaxSize];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k=1;		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//e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数组的下标从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开始计</a:t>
            </a:r>
          </a:p>
          <a:p>
            <a:pPr algn="l">
              <a:lnSpc>
                <a:spcPts val="25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(i=0;i&lt;g.n;i++)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产生的边集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(j=0;j&lt;=i;j++)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if (g.edges[i][j]!=0 &amp;&amp; g.edges[i][j]!=INF)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{  E[k].u=i;E[k].v=j;E[k].w=g.edges[i][j];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k++;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HeapSort(E,g.e);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采用堆排序对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数组按权值递增排序</a:t>
            </a:r>
          </a:p>
          <a:p>
            <a:pPr algn="l">
              <a:lnSpc>
                <a:spcPts val="2500"/>
              </a:lnSpc>
            </a:pP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50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129744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571480"/>
            <a:ext cx="8643998" cy="5276793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80000" bIns="144000" rtlCol="0">
            <a:spAutoFit/>
          </a:bodyPr>
          <a:lstStyle/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MAKE_SET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(t,g.n);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初始化并查集树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k=1;		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//k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表示当前构造生成树的第几条边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初值为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j=1;		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//E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中边的下标从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</a:t>
            </a: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k&lt;g.n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生成的边数小于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时循环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u1=E[j].u;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v1=E[j].v;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取一条边的头尾顶点编号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u1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v2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sn1=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FIND_SET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(t,u1);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sn2=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FIND_SET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(t,v1); 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分别得到两个顶点所属的集合编号</a:t>
            </a: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</a:t>
            </a:r>
            <a:r>
              <a:rPr lang="en-US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sn1!=sn2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两顶点属不同的集合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是最小生成树的边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printf("  (%d,%d):%d\n",u1,v1,E[j].w);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k++;	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生成边数增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UNION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(t,u1,v1);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u1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v1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两个顶点合并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j++;	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扫描下一条边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51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69731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714356"/>
            <a:ext cx="7786742" cy="1200329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2700000" scaled="1"/>
            <a:tileRect/>
          </a:gradFill>
          <a:scene3d>
            <a:camera prst="perspectiveAbove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思考题</a:t>
            </a:r>
            <a:endParaRPr lang="en-US" altLang="zh-CN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为什么说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Kruskal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算法更适合</a:t>
            </a:r>
            <a:r>
              <a:rPr lang="zh-CN" altLang="en-US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稀疏图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求最小生成树。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52</a:t>
            </a:fld>
            <a:endParaRPr lang="en-US" altLang="zh-CN" dirty="0"/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B102E9DE-8580-491A-B9F1-1A9E8A667C48}"/>
              </a:ext>
            </a:extLst>
          </p:cNvPr>
          <p:cNvSpPr txBox="1"/>
          <p:nvPr/>
        </p:nvSpPr>
        <p:spPr>
          <a:xfrm>
            <a:off x="685922" y="2492896"/>
            <a:ext cx="7429552" cy="1140825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2700000" scaled="1"/>
            <a:tileRect/>
          </a:gradFill>
          <a:scene3d>
            <a:camera prst="perspectiveAbove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思考题</a:t>
            </a:r>
            <a:endParaRPr lang="en-US" altLang="zh-CN">
              <a:solidFill>
                <a:srgbClr val="FF0000"/>
              </a:solidFill>
              <a:latin typeface="Consolas" pitchFamily="49" charset="0"/>
              <a:ea typeface="黑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为什么说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Prim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算法更适合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稠密图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求最小生成树。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5893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14290"/>
            <a:ext cx="8429684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8-12】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求下面带权图的最小（代价）生成树时，可能是克鲁斯卡（</a:t>
            </a:r>
            <a:r>
              <a:rPr lang="en-US" altLang="zh-CN" sz="22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kruskal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）算法第二次选中但不是普里姆（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Prim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）算法（从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2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开始）第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 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次选中的边是（  ）。</a:t>
            </a:r>
          </a:p>
          <a:p>
            <a:pPr algn="l">
              <a:lnSpc>
                <a:spcPts val="3200"/>
              </a:lnSpc>
            </a:pP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A.(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2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2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   B.(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2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2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)    C.(v2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，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v3)    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D.(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2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2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357158" y="3121223"/>
            <a:ext cx="571504" cy="500066"/>
          </a:xfrm>
          <a:prstGeom prst="ellipse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2000" baseline="-25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baseline="-250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2643174" y="3121223"/>
            <a:ext cx="571504" cy="500066"/>
          </a:xfrm>
          <a:prstGeom prst="ellipse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357158" y="4621421"/>
            <a:ext cx="571504" cy="500066"/>
          </a:xfrm>
          <a:prstGeom prst="ellipse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2643174" y="4621421"/>
            <a:ext cx="571504" cy="500066"/>
          </a:xfrm>
          <a:prstGeom prst="ellipse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2000" baseline="-25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 baseline="-250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直接连接符 8"/>
          <p:cNvCxnSpPr>
            <a:stCxn id="4" idx="6"/>
            <a:endCxn id="5" idx="2"/>
          </p:cNvCxnSpPr>
          <p:nvPr/>
        </p:nvCxnSpPr>
        <p:spPr>
          <a:xfrm>
            <a:off x="928662" y="3371256"/>
            <a:ext cx="1714512" cy="1588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4" idx="4"/>
            <a:endCxn id="6" idx="0"/>
          </p:cNvCxnSpPr>
          <p:nvPr/>
        </p:nvCxnSpPr>
        <p:spPr>
          <a:xfrm rot="5400000">
            <a:off x="142844" y="4121355"/>
            <a:ext cx="1000132" cy="1588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6"/>
            <a:endCxn id="7" idx="2"/>
          </p:cNvCxnSpPr>
          <p:nvPr/>
        </p:nvCxnSpPr>
        <p:spPr>
          <a:xfrm>
            <a:off x="928662" y="4871454"/>
            <a:ext cx="1714512" cy="1588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5" idx="4"/>
            <a:endCxn id="7" idx="0"/>
          </p:cNvCxnSpPr>
          <p:nvPr/>
        </p:nvCxnSpPr>
        <p:spPr>
          <a:xfrm rot="5400000">
            <a:off x="2428860" y="4121355"/>
            <a:ext cx="1000132" cy="1588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4" idx="5"/>
            <a:endCxn id="7" idx="1"/>
          </p:cNvCxnSpPr>
          <p:nvPr/>
        </p:nvCxnSpPr>
        <p:spPr>
          <a:xfrm rot="16200000" flipH="1">
            <a:off x="1212619" y="3180404"/>
            <a:ext cx="1146598" cy="1881902"/>
          </a:xfrm>
          <a:prstGeom prst="line">
            <a:avLst/>
          </a:prstGeom>
          <a:ln w="28575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6" idx="7"/>
            <a:endCxn id="5" idx="3"/>
          </p:cNvCxnSpPr>
          <p:nvPr/>
        </p:nvCxnSpPr>
        <p:spPr>
          <a:xfrm rot="5400000" flipH="1" flipV="1">
            <a:off x="1212619" y="3180404"/>
            <a:ext cx="1146598" cy="1881902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00166" y="2978347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00166" y="4907173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>
                <a:latin typeface="Consolas" pitchFamily="49" charset="0"/>
                <a:cs typeface="Consolas" pitchFamily="49" charset="0"/>
              </a:rPr>
              <a:t>8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57488" y="3956454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>
                <a:latin typeface="Consolas" pitchFamily="49" charset="0"/>
                <a:cs typeface="Consolas" pitchFamily="49" charset="0"/>
              </a:rPr>
              <a:t>11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2844" y="3956454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/>
              <a:t>8</a:t>
            </a:r>
            <a:endParaRPr lang="zh-CN" altLang="en-US" sz="2000"/>
          </a:p>
        </p:txBody>
      </p:sp>
      <p:sp>
        <p:nvSpPr>
          <p:cNvPr id="25" name="TextBox 24"/>
          <p:cNvSpPr txBox="1"/>
          <p:nvPr/>
        </p:nvSpPr>
        <p:spPr>
          <a:xfrm>
            <a:off x="2071670" y="4121355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57224" y="4170768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>
                <a:latin typeface="Consolas" pitchFamily="49" charset="0"/>
                <a:cs typeface="Consolas" pitchFamily="49" charset="0"/>
              </a:rPr>
              <a:t>8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14744" y="4121355"/>
            <a:ext cx="50720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Prim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（从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baseline="-25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开始） ：</a:t>
            </a:r>
            <a:endParaRPr lang="en-US" altLang="zh-CN" sz="200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baseline="-250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baseline="-2500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baseline="-250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baseline="-2500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) 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baseline="-2500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baseline="-2500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) 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endParaRPr lang="en-US" altLang="zh-CN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不可能是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(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baseline="-25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baseline="-25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43306" y="2835471"/>
            <a:ext cx="55006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kruskal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en-US" altLang="zh-CN" sz="200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   1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 (</a:t>
            </a:r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baseline="-250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baseline="-2500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baseline="-25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baseline="-25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baseline="-25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baseline="-25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  <a:p>
            <a:pPr algn="l"/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                 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baseline="-25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baseline="-25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 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14744" y="5500702"/>
            <a:ext cx="2286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ea typeface="楷体" pitchFamily="49" charset="-122"/>
                <a:cs typeface="Times New Roman" pitchFamily="18" charset="0"/>
              </a:rPr>
              <a:t>答案为</a:t>
            </a:r>
            <a:r>
              <a:rPr lang="en-US" altLang="zh-CN" sz="2000">
                <a:ea typeface="楷体" pitchFamily="49" charset="-122"/>
                <a:cs typeface="Times New Roman" pitchFamily="18" charset="0"/>
              </a:rPr>
              <a:t>C</a:t>
            </a:r>
            <a:endParaRPr lang="zh-CN" altLang="en-US" sz="200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53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2901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5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285720" y="1357298"/>
            <a:ext cx="8858280" cy="1048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连通图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：仅需调用遍历过程（</a:t>
            </a:r>
            <a:r>
              <a:rPr kumimoji="1" lang="en-US" altLang="zh-CN" sz="22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DFS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kumimoji="1" lang="en-US" altLang="zh-CN" sz="22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BFS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）一次，从图中任一顶点出发，便可以遍历图中的各个顶点，产生相应的生成树。　</a:t>
            </a:r>
          </a:p>
        </p:txBody>
      </p:sp>
      <p:sp>
        <p:nvSpPr>
          <p:cNvPr id="71683" name="Text Box 3" descr="再生纸"/>
          <p:cNvSpPr txBox="1">
            <a:spLocks noChangeArrowheads="1"/>
          </p:cNvSpPr>
          <p:nvPr/>
        </p:nvSpPr>
        <p:spPr bwMode="auto">
          <a:xfrm>
            <a:off x="285720" y="500042"/>
            <a:ext cx="4929222" cy="584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9050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>
                <a:solidFill>
                  <a:srgbClr val="FF3300"/>
                </a:solidFill>
                <a:ea typeface="隶书" pitchFamily="49" charset="-122"/>
              </a:rPr>
              <a:t>8.4.2  </a:t>
            </a:r>
            <a:r>
              <a:rPr kumimoji="1" lang="zh-CN" altLang="en-US" sz="3200" dirty="0">
                <a:solidFill>
                  <a:srgbClr val="FF3300"/>
                </a:solidFill>
                <a:ea typeface="隶书" pitchFamily="49" charset="-122"/>
              </a:rPr>
              <a:t>非连通图和生成树</a:t>
            </a:r>
            <a:endParaRPr lang="zh-CN" altLang="en-US" sz="3200" dirty="0">
              <a:ea typeface="隶书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2746244"/>
            <a:ext cx="871543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zh-CN" altLang="en-US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非连通图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：需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多次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调用遍历过程。每个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连通分量中的顶点集和遍历时走过的边一起构成一棵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生成树。所有连通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分量的生成树组成非连通图的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生成森林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54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769126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500034" y="2090725"/>
            <a:ext cx="8382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kumimoji="1" lang="en-US" altLang="zh-CN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考虑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带权有向图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，把一条路径（仅仅考虑</a:t>
            </a:r>
            <a:r>
              <a:rPr kumimoji="1" lang="zh-CN" altLang="en-US" sz="22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简单路径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）上所经边的权值之和定义为该路径的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路径长度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或称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带权路径长度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3" name="Text Box 3" descr="粉色面巾纸"/>
          <p:cNvSpPr txBox="1">
            <a:spLocks noChangeArrowheads="1"/>
          </p:cNvSpPr>
          <p:nvPr/>
        </p:nvSpPr>
        <p:spPr bwMode="auto">
          <a:xfrm>
            <a:off x="428596" y="1285860"/>
            <a:ext cx="3714776" cy="58477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19050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3200">
                <a:solidFill>
                  <a:srgbClr val="FF0000"/>
                </a:solidFill>
                <a:ea typeface="隶书" pitchFamily="49" charset="-122"/>
              </a:rPr>
              <a:t>8.5.1  </a:t>
            </a:r>
            <a:r>
              <a:rPr kumimoji="1" lang="zh-CN" altLang="en-US" sz="3200" dirty="0">
                <a:solidFill>
                  <a:srgbClr val="FF0000"/>
                </a:solidFill>
                <a:ea typeface="隶书" pitchFamily="49" charset="-122"/>
              </a:rPr>
              <a:t>路径的概念</a:t>
            </a:r>
            <a:endParaRPr lang="zh-CN" altLang="en-US" sz="3200" dirty="0">
              <a:ea typeface="隶书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5305435"/>
            <a:ext cx="84296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  从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源点到终点可能不止一条路径，把路径长度最短的那条路径称为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最短路径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 Box 12" descr="信纸"/>
          <p:cNvSpPr txBox="1">
            <a:spLocks noChangeArrowheads="1"/>
          </p:cNvSpPr>
          <p:nvPr/>
        </p:nvSpPr>
        <p:spPr bwMode="auto">
          <a:xfrm>
            <a:off x="2428860" y="357166"/>
            <a:ext cx="3744912" cy="579437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kumimoji="1"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8.5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最短路径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1285852" y="3233733"/>
            <a:ext cx="5897850" cy="682876"/>
            <a:chOff x="1285852" y="3429000"/>
            <a:chExt cx="5897850" cy="682876"/>
          </a:xfrm>
        </p:grpSpPr>
        <p:sp>
          <p:nvSpPr>
            <p:cNvPr id="6" name="椭圆 5"/>
            <p:cNvSpPr/>
            <p:nvPr/>
          </p:nvSpPr>
          <p:spPr>
            <a:xfrm>
              <a:off x="1285852" y="3571876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endParaRPr lang="zh-CN" altLang="en-US" sz="16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603240" y="3571876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i="1" dirty="0" err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1600" baseline="-25000" dirty="0" err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 baseline="-25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914524" y="3571876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i="1" dirty="0" err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1600" i="1" baseline="-25000" dirty="0" err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 baseline="-25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6643702" y="3571876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u</a:t>
              </a:r>
              <a:endParaRPr lang="zh-CN" altLang="en-US" sz="16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" name="直接箭头连接符 10"/>
            <p:cNvCxnSpPr>
              <a:stCxn id="6" idx="6"/>
              <a:endCxn id="7" idx="2"/>
            </p:cNvCxnSpPr>
            <p:nvPr/>
          </p:nvCxnSpPr>
          <p:spPr>
            <a:xfrm>
              <a:off x="1825852" y="3841876"/>
              <a:ext cx="777388" cy="1588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071670" y="3429000"/>
              <a:ext cx="28575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dirty="0" err="1"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2000" baseline="-25000" dirty="0" err="1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3151670" y="3841876"/>
              <a:ext cx="777388" cy="1588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397488" y="3429000"/>
              <a:ext cx="28575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dirty="0" err="1"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2000" baseline="-25000" dirty="0" err="1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4458192" y="3841876"/>
              <a:ext cx="777388" cy="1588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704010" y="3429000"/>
              <a:ext cx="28575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dirty="0" err="1"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2000" baseline="-25000" dirty="0" err="1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99080" y="3525838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Consolas" pitchFamily="49" charset="0"/>
                  <a:cs typeface="Consolas" pitchFamily="49" charset="0"/>
                  <a:sym typeface="Symbol"/>
                </a:rPr>
                <a:t></a:t>
              </a:r>
              <a:endParaRPr lang="zh-CN" altLang="en-US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5866314" y="3841876"/>
              <a:ext cx="777388" cy="1588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112132" y="3429000"/>
              <a:ext cx="28575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dirty="0"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2000" i="1" baseline="-25000" dirty="0">
                  <a:latin typeface="Consolas" pitchFamily="49" charset="0"/>
                  <a:cs typeface="Consolas" pitchFamily="49" charset="0"/>
                </a:rPr>
                <a:t>m</a:t>
              </a:r>
              <a:endParaRPr lang="zh-CN" altLang="en-US" sz="2000" i="1" baseline="-250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285852" y="4162427"/>
            <a:ext cx="428628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路径长度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kumimoji="1"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en-US" altLang="zh-CN" sz="2200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2200" baseline="-25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+ </a:t>
            </a:r>
            <a:r>
              <a:rPr kumimoji="1"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en-US" altLang="zh-CN" sz="2200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2200" baseline="-25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+ </a:t>
            </a:r>
            <a:r>
              <a:rPr kumimoji="1" lang="en-US" altLang="zh-CN" sz="2200">
                <a:latin typeface="Consolas" pitchFamily="49" charset="0"/>
                <a:ea typeface="宋体"/>
                <a:cs typeface="Consolas" pitchFamily="49" charset="0"/>
              </a:rPr>
              <a:t>…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 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+ 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c</a:t>
            </a:r>
            <a:r>
              <a:rPr kumimoji="1" lang="en-US" altLang="zh-CN" sz="2200" i="1" baseline="-25000" dirty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m</a:t>
            </a:r>
            <a:endParaRPr lang="zh-CN" altLang="en-US" sz="2200" i="1" baseline="-25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路径：（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en-US" altLang="zh-CN" sz="2200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err="1"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en-US" altLang="zh-CN" sz="2200" baseline="-25000" err="1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>
                <a:latin typeface="Consolas" pitchFamily="49" charset="0"/>
                <a:ea typeface="宋体"/>
                <a:cs typeface="Consolas" pitchFamily="49" charset="0"/>
              </a:rPr>
              <a:t>… 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，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u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）</a:t>
            </a:r>
            <a:endParaRPr lang="zh-CN" altLang="en-US" sz="2200" i="1" baseline="-25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55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517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899592" y="260648"/>
            <a:ext cx="7344816" cy="1167976"/>
          </a:xfrm>
          <a:prstGeom prst="rect">
            <a:avLst/>
          </a:prstGeom>
          <a:scene3d>
            <a:camera prst="perspectiveAbove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144000" bIns="144000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定理：</a:t>
            </a:r>
            <a:r>
              <a:rPr lang="en-US" altLang="zh-CN" b="0" dirty="0"/>
              <a:t>A </a:t>
            </a:r>
            <a:r>
              <a:rPr lang="en-US" altLang="zh-CN" b="0" dirty="0" err="1"/>
              <a:t>subpath</a:t>
            </a:r>
            <a:r>
              <a:rPr lang="en-US" altLang="zh-CN" b="0" dirty="0"/>
              <a:t> of a shortest path is a shortest path.</a:t>
            </a:r>
            <a:endParaRPr lang="en-US" altLang="zh-CN" sz="2200" dirty="0">
              <a:solidFill>
                <a:srgbClr val="1000E4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Proof: Cut and paste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3212976"/>
            <a:ext cx="5690495" cy="141165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2BDE956-0FDF-43FA-B95B-730F835ADBF3}"/>
              </a:ext>
            </a:extLst>
          </p:cNvPr>
          <p:cNvSpPr/>
          <p:nvPr/>
        </p:nvSpPr>
        <p:spPr>
          <a:xfrm>
            <a:off x="1877208" y="4509120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dirty="0"/>
              <a:t>1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39011AD-5543-4709-8635-395AA5B059EA}"/>
              </a:ext>
            </a:extLst>
          </p:cNvPr>
          <p:cNvSpPr/>
          <p:nvPr/>
        </p:nvSpPr>
        <p:spPr>
          <a:xfrm>
            <a:off x="2843808" y="4479503"/>
            <a:ext cx="3385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dirty="0"/>
              <a:t>2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B4D3E2-5F82-4067-809D-370F2690DFAD}"/>
              </a:ext>
            </a:extLst>
          </p:cNvPr>
          <p:cNvSpPr/>
          <p:nvPr/>
        </p:nvSpPr>
        <p:spPr>
          <a:xfrm>
            <a:off x="3873406" y="4479503"/>
            <a:ext cx="3385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dirty="0"/>
              <a:t>3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69E25B1-407C-465D-878A-2F55C837D695}"/>
              </a:ext>
            </a:extLst>
          </p:cNvPr>
          <p:cNvSpPr/>
          <p:nvPr/>
        </p:nvSpPr>
        <p:spPr>
          <a:xfrm>
            <a:off x="4881518" y="4479503"/>
            <a:ext cx="3385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dirty="0"/>
              <a:t>4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5759A2D-6A9E-4FC8-953E-166494DDA469}"/>
              </a:ext>
            </a:extLst>
          </p:cNvPr>
          <p:cNvSpPr/>
          <p:nvPr/>
        </p:nvSpPr>
        <p:spPr>
          <a:xfrm>
            <a:off x="5889630" y="4479503"/>
            <a:ext cx="3385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dirty="0"/>
              <a:t>5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529E86D-3565-4401-9B24-2E40EF0DBBAF}"/>
              </a:ext>
            </a:extLst>
          </p:cNvPr>
          <p:cNvSpPr/>
          <p:nvPr/>
        </p:nvSpPr>
        <p:spPr>
          <a:xfrm>
            <a:off x="6897742" y="4437112"/>
            <a:ext cx="3385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61669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899592" y="260648"/>
            <a:ext cx="7344816" cy="1721974"/>
          </a:xfrm>
          <a:prstGeom prst="rect">
            <a:avLst/>
          </a:prstGeom>
          <a:scene3d>
            <a:camera prst="perspectiveAbove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144000" bIns="144000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定理：</a:t>
            </a:r>
            <a:r>
              <a:rPr lang="en-US" altLang="zh-CN" dirty="0"/>
              <a:t>Triangle inequality - For all </a:t>
            </a:r>
            <a:r>
              <a:rPr lang="en-US" altLang="zh-CN" i="1" dirty="0"/>
              <a:t>u</a:t>
            </a:r>
            <a:r>
              <a:rPr lang="en-US" altLang="zh-CN" dirty="0"/>
              <a:t>, </a:t>
            </a:r>
            <a:r>
              <a:rPr lang="en-US" altLang="zh-CN" i="1" dirty="0"/>
              <a:t>v</a:t>
            </a:r>
            <a:r>
              <a:rPr lang="en-US" altLang="zh-CN" dirty="0"/>
              <a:t>, </a:t>
            </a:r>
            <a:r>
              <a:rPr lang="en-US" altLang="zh-CN" i="1" dirty="0" err="1"/>
              <a:t>s</a:t>
            </a:r>
            <a:r>
              <a:rPr lang="en-US" altLang="zh-CN" dirty="0" err="1"/>
              <a:t>∈</a:t>
            </a:r>
            <a:r>
              <a:rPr lang="en-US" altLang="zh-CN" i="1" dirty="0" err="1"/>
              <a:t>V</a:t>
            </a:r>
            <a:r>
              <a:rPr lang="en-US" altLang="zh-CN" dirty="0"/>
              <a:t>, we have</a:t>
            </a:r>
          </a:p>
          <a:p>
            <a:pPr algn="ctr"/>
            <a:r>
              <a:rPr lang="pl-PL" altLang="zh-CN" dirty="0"/>
              <a:t>δ(</a:t>
            </a:r>
            <a:r>
              <a:rPr lang="en-US" altLang="zh-CN" i="1" dirty="0"/>
              <a:t>s</a:t>
            </a:r>
            <a:r>
              <a:rPr lang="pl-PL" altLang="zh-CN" dirty="0"/>
              <a:t>, </a:t>
            </a:r>
            <a:r>
              <a:rPr lang="pl-PL" altLang="zh-CN" i="1" dirty="0"/>
              <a:t>v</a:t>
            </a:r>
            <a:r>
              <a:rPr lang="pl-PL" altLang="zh-CN" dirty="0"/>
              <a:t>) ≤δ(</a:t>
            </a:r>
            <a:r>
              <a:rPr lang="en-US" altLang="zh-CN" i="1" dirty="0"/>
              <a:t>s</a:t>
            </a:r>
            <a:r>
              <a:rPr lang="pl-PL" altLang="zh-CN" dirty="0"/>
              <a:t>, </a:t>
            </a:r>
            <a:r>
              <a:rPr lang="en-US" altLang="zh-CN" i="1" dirty="0"/>
              <a:t>u</a:t>
            </a:r>
            <a:r>
              <a:rPr lang="pl-PL" altLang="zh-CN" dirty="0"/>
              <a:t>) + δ(</a:t>
            </a:r>
            <a:r>
              <a:rPr lang="en-US" altLang="zh-CN" i="1" dirty="0"/>
              <a:t>u</a:t>
            </a:r>
            <a:r>
              <a:rPr lang="pl-PL" altLang="zh-CN" dirty="0"/>
              <a:t>, </a:t>
            </a:r>
            <a:r>
              <a:rPr lang="pl-PL" altLang="zh-CN" i="1" dirty="0"/>
              <a:t>v</a:t>
            </a:r>
            <a:r>
              <a:rPr lang="pl-PL" altLang="zh-CN" dirty="0"/>
              <a:t>).</a:t>
            </a:r>
            <a:endParaRPr lang="en-US" altLang="zh-CN" sz="2200" dirty="0">
              <a:solidFill>
                <a:srgbClr val="1000E4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Proof: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71475" y="1709167"/>
            <a:ext cx="8401050" cy="445613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Tx/>
              <a:buNone/>
            </a:pPr>
            <a:endParaRPr lang="en-US" altLang="zh-CN" sz="2400" b="1" dirty="0">
              <a:ea typeface="宋体" pitchFamily="2" charset="-122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400" dirty="0">
                <a:ea typeface="宋体" pitchFamily="2" charset="-122"/>
              </a:rPr>
              <a:t>	For all (</a:t>
            </a:r>
            <a:r>
              <a:rPr lang="en-US" altLang="zh-CN" sz="2400" dirty="0">
                <a:latin typeface="Comic Sans MS" pitchFamily="66" charset="0"/>
                <a:ea typeface="宋体" pitchFamily="2" charset="-122"/>
              </a:rPr>
              <a:t>u, v</a:t>
            </a:r>
            <a:r>
              <a:rPr lang="en-US" altLang="zh-CN" sz="2400" dirty="0">
                <a:ea typeface="宋体" pitchFamily="2" charset="-122"/>
              </a:rPr>
              <a:t>) </a:t>
            </a:r>
            <a:r>
              <a:rPr lang="en-US" altLang="zh-CN" sz="2400" dirty="0"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z="2400" dirty="0">
                <a:ea typeface="宋体" pitchFamily="2" charset="-122"/>
              </a:rPr>
              <a:t> E, we have: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400" dirty="0">
                <a:ea typeface="宋体" pitchFamily="2" charset="-122"/>
              </a:rPr>
              <a:t>		δ </a:t>
            </a:r>
            <a:r>
              <a:rPr lang="en-US" altLang="zh-CN" sz="2400" dirty="0">
                <a:latin typeface="Comic Sans MS" pitchFamily="66" charset="0"/>
                <a:ea typeface="宋体" pitchFamily="2" charset="-122"/>
              </a:rPr>
              <a:t>(s, v) ≤ </a:t>
            </a:r>
            <a:r>
              <a:rPr lang="en-US" altLang="zh-CN" sz="2400" dirty="0">
                <a:ea typeface="宋体" pitchFamily="2" charset="-122"/>
              </a:rPr>
              <a:t>δ </a:t>
            </a:r>
            <a:r>
              <a:rPr lang="en-US" altLang="zh-CN" sz="2400" dirty="0">
                <a:latin typeface="Comic Sans MS" pitchFamily="66" charset="0"/>
                <a:ea typeface="宋体" pitchFamily="2" charset="-122"/>
              </a:rPr>
              <a:t>(s, u) + </a:t>
            </a:r>
            <a:r>
              <a:rPr lang="en-US" altLang="zh-CN" sz="2400" dirty="0">
                <a:ea typeface="宋体" pitchFamily="2" charset="-122"/>
              </a:rPr>
              <a:t>δ </a:t>
            </a:r>
            <a:r>
              <a:rPr lang="en-US" altLang="zh-CN" sz="2400" dirty="0">
                <a:latin typeface="Comic Sans MS" pitchFamily="66" charset="0"/>
                <a:ea typeface="宋体" pitchFamily="2" charset="-122"/>
              </a:rPr>
              <a:t>(u, v)</a:t>
            </a:r>
          </a:p>
          <a:p>
            <a:pPr>
              <a:lnSpc>
                <a:spcPct val="120000"/>
              </a:lnSpc>
              <a:buFontTx/>
              <a:buNone/>
            </a:pPr>
            <a:endParaRPr lang="en-US" altLang="zh-CN" sz="2400" dirty="0">
              <a:ea typeface="宋体" pitchFamily="2" charset="-122"/>
            </a:endParaRPr>
          </a:p>
          <a:p>
            <a:pPr>
              <a:lnSpc>
                <a:spcPct val="120000"/>
              </a:lnSpc>
              <a:buFontTx/>
              <a:buNone/>
            </a:pPr>
            <a:endParaRPr lang="en-US" altLang="zh-CN" sz="2400" dirty="0">
              <a:latin typeface="Comic Sans MS" pitchFamily="66" charset="0"/>
              <a:ea typeface="宋体" pitchFamily="2" charset="-122"/>
              <a:sym typeface="Symbol" pitchFamily="18" charset="2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400" dirty="0">
                <a:ea typeface="宋体" pitchFamily="2" charset="-122"/>
                <a:sym typeface="Symbol" pitchFamily="18" charset="2"/>
              </a:rPr>
              <a:t>   - If </a:t>
            </a:r>
            <a:r>
              <a:rPr lang="en-US" altLang="zh-CN" sz="2400" dirty="0">
                <a:latin typeface="Comic Sans MS" pitchFamily="66" charset="0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400" dirty="0">
                <a:ea typeface="宋体" pitchFamily="2" charset="-122"/>
                <a:sym typeface="Symbol" pitchFamily="18" charset="2"/>
              </a:rPr>
              <a:t> is on the shortest path to </a:t>
            </a:r>
            <a:r>
              <a:rPr lang="en-US" altLang="zh-CN" sz="2400" dirty="0">
                <a:latin typeface="Comic Sans MS" pitchFamily="66" charset="0"/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400" dirty="0">
                <a:ea typeface="宋体" pitchFamily="2" charset="-122"/>
                <a:sym typeface="Symbol" pitchFamily="18" charset="2"/>
              </a:rPr>
              <a:t> we have the equality sign</a:t>
            </a: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6680200" y="3439740"/>
            <a:ext cx="422275" cy="4206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pitchFamily="2" charset="-122"/>
              </a:rPr>
              <a:t>u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8001000" y="3439740"/>
            <a:ext cx="422275" cy="4206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pitchFamily="2" charset="-122"/>
              </a:rPr>
              <a:t>v</a:t>
            </a: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6197600" y="2780928"/>
            <a:ext cx="377825" cy="35718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pitchFamily="2" charset="-122"/>
              </a:rPr>
              <a:t>s</a:t>
            </a:r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6524625" y="3098428"/>
            <a:ext cx="258763" cy="366712"/>
          </a:xfrm>
          <a:custGeom>
            <a:avLst/>
            <a:gdLst>
              <a:gd name="T0" fmla="*/ 0 w 163"/>
              <a:gd name="T1" fmla="*/ 0 h 231"/>
              <a:gd name="T2" fmla="*/ 57 w 163"/>
              <a:gd name="T3" fmla="*/ 25 h 231"/>
              <a:gd name="T4" fmla="*/ 69 w 163"/>
              <a:gd name="T5" fmla="*/ 81 h 231"/>
              <a:gd name="T6" fmla="*/ 113 w 163"/>
              <a:gd name="T7" fmla="*/ 131 h 231"/>
              <a:gd name="T8" fmla="*/ 151 w 163"/>
              <a:gd name="T9" fmla="*/ 200 h 231"/>
              <a:gd name="T10" fmla="*/ 163 w 163"/>
              <a:gd name="T11" fmla="*/ 231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" h="231">
                <a:moveTo>
                  <a:pt x="0" y="0"/>
                </a:moveTo>
                <a:cubicBezTo>
                  <a:pt x="19" y="12"/>
                  <a:pt x="36" y="18"/>
                  <a:pt x="57" y="25"/>
                </a:cubicBezTo>
                <a:cubicBezTo>
                  <a:pt x="72" y="48"/>
                  <a:pt x="79" y="55"/>
                  <a:pt x="69" y="81"/>
                </a:cubicBezTo>
                <a:cubicBezTo>
                  <a:pt x="77" y="116"/>
                  <a:pt x="80" y="121"/>
                  <a:pt x="113" y="131"/>
                </a:cubicBezTo>
                <a:cubicBezTo>
                  <a:pt x="145" y="153"/>
                  <a:pt x="130" y="169"/>
                  <a:pt x="151" y="200"/>
                </a:cubicBezTo>
                <a:cubicBezTo>
                  <a:pt x="158" y="223"/>
                  <a:pt x="154" y="213"/>
                  <a:pt x="163" y="23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6500813" y="3052390"/>
            <a:ext cx="1604962" cy="384175"/>
          </a:xfrm>
          <a:custGeom>
            <a:avLst/>
            <a:gdLst>
              <a:gd name="T0" fmla="*/ 28 w 1011"/>
              <a:gd name="T1" fmla="*/ 10 h 242"/>
              <a:gd name="T2" fmla="*/ 72 w 1011"/>
              <a:gd name="T3" fmla="*/ 29 h 242"/>
              <a:gd name="T4" fmla="*/ 109 w 1011"/>
              <a:gd name="T5" fmla="*/ 41 h 242"/>
              <a:gd name="T6" fmla="*/ 166 w 1011"/>
              <a:gd name="T7" fmla="*/ 22 h 242"/>
              <a:gd name="T8" fmla="*/ 291 w 1011"/>
              <a:gd name="T9" fmla="*/ 41 h 242"/>
              <a:gd name="T10" fmla="*/ 441 w 1011"/>
              <a:gd name="T11" fmla="*/ 85 h 242"/>
              <a:gd name="T12" fmla="*/ 610 w 1011"/>
              <a:gd name="T13" fmla="*/ 98 h 242"/>
              <a:gd name="T14" fmla="*/ 673 w 1011"/>
              <a:gd name="T15" fmla="*/ 116 h 242"/>
              <a:gd name="T16" fmla="*/ 823 w 1011"/>
              <a:gd name="T17" fmla="*/ 166 h 242"/>
              <a:gd name="T18" fmla="*/ 955 w 1011"/>
              <a:gd name="T19" fmla="*/ 210 h 242"/>
              <a:gd name="T20" fmla="*/ 992 w 1011"/>
              <a:gd name="T21" fmla="*/ 235 h 242"/>
              <a:gd name="T22" fmla="*/ 1011 w 1011"/>
              <a:gd name="T23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11" h="242">
                <a:moveTo>
                  <a:pt x="28" y="10"/>
                </a:moveTo>
                <a:cubicBezTo>
                  <a:pt x="85" y="28"/>
                  <a:pt x="0" y="0"/>
                  <a:pt x="72" y="29"/>
                </a:cubicBezTo>
                <a:cubicBezTo>
                  <a:pt x="84" y="34"/>
                  <a:pt x="109" y="41"/>
                  <a:pt x="109" y="41"/>
                </a:cubicBezTo>
                <a:cubicBezTo>
                  <a:pt x="153" y="27"/>
                  <a:pt x="135" y="34"/>
                  <a:pt x="166" y="22"/>
                </a:cubicBezTo>
                <a:cubicBezTo>
                  <a:pt x="215" y="26"/>
                  <a:pt x="247" y="27"/>
                  <a:pt x="291" y="41"/>
                </a:cubicBezTo>
                <a:cubicBezTo>
                  <a:pt x="343" y="76"/>
                  <a:pt x="375" y="79"/>
                  <a:pt x="441" y="85"/>
                </a:cubicBezTo>
                <a:cubicBezTo>
                  <a:pt x="501" y="77"/>
                  <a:pt x="552" y="84"/>
                  <a:pt x="610" y="98"/>
                </a:cubicBezTo>
                <a:cubicBezTo>
                  <a:pt x="631" y="103"/>
                  <a:pt x="673" y="116"/>
                  <a:pt x="673" y="116"/>
                </a:cubicBezTo>
                <a:cubicBezTo>
                  <a:pt x="714" y="157"/>
                  <a:pt x="768" y="162"/>
                  <a:pt x="823" y="166"/>
                </a:cubicBezTo>
                <a:cubicBezTo>
                  <a:pt x="873" y="175"/>
                  <a:pt x="909" y="195"/>
                  <a:pt x="955" y="210"/>
                </a:cubicBezTo>
                <a:cubicBezTo>
                  <a:pt x="964" y="217"/>
                  <a:pt x="982" y="230"/>
                  <a:pt x="992" y="235"/>
                </a:cubicBezTo>
                <a:cubicBezTo>
                  <a:pt x="998" y="238"/>
                  <a:pt x="1011" y="242"/>
                  <a:pt x="1011" y="24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1" name="AutoShape 9"/>
          <p:cNvCxnSpPr>
            <a:cxnSpLocks noChangeShapeType="1"/>
            <a:stCxn id="6" idx="6"/>
            <a:endCxn id="7" idx="3"/>
          </p:cNvCxnSpPr>
          <p:nvPr/>
        </p:nvCxnSpPr>
        <p:spPr bwMode="auto">
          <a:xfrm>
            <a:off x="7112000" y="3650878"/>
            <a:ext cx="950913" cy="157162"/>
          </a:xfrm>
          <a:prstGeom prst="curvedConnector4">
            <a:avLst>
              <a:gd name="adj1" fmla="val 46245"/>
              <a:gd name="adj2" fmla="val 27777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7969250" y="5668963"/>
            <a:ext cx="422275" cy="4206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pitchFamily="2" charset="-122"/>
              </a:rPr>
              <a:t>v</a:t>
            </a:r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6176963" y="5019675"/>
            <a:ext cx="377825" cy="3571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pitchFamily="2" charset="-122"/>
              </a:rPr>
              <a:t>s</a:t>
            </a:r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7110413" y="5294313"/>
            <a:ext cx="422275" cy="4206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pitchFamily="2" charset="-122"/>
              </a:rPr>
              <a:t>u</a:t>
            </a:r>
          </a:p>
        </p:txBody>
      </p:sp>
      <p:cxnSp>
        <p:nvCxnSpPr>
          <p:cNvPr id="15" name="AutoShape 13"/>
          <p:cNvCxnSpPr>
            <a:cxnSpLocks noChangeShapeType="1"/>
            <a:stCxn id="13" idx="6"/>
            <a:endCxn id="14" idx="2"/>
          </p:cNvCxnSpPr>
          <p:nvPr/>
        </p:nvCxnSpPr>
        <p:spPr bwMode="auto">
          <a:xfrm>
            <a:off x="6564313" y="5199063"/>
            <a:ext cx="536575" cy="30638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14"/>
          <p:cNvCxnSpPr>
            <a:cxnSpLocks noChangeShapeType="1"/>
          </p:cNvCxnSpPr>
          <p:nvPr/>
        </p:nvCxnSpPr>
        <p:spPr bwMode="auto">
          <a:xfrm>
            <a:off x="7451725" y="5614988"/>
            <a:ext cx="536575" cy="30638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43953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899592" y="260648"/>
            <a:ext cx="7344816" cy="1029476"/>
          </a:xfrm>
          <a:prstGeom prst="rect">
            <a:avLst/>
          </a:prstGeom>
          <a:scene3d>
            <a:camera prst="perspectiveAbove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144000" bIns="144000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Some facts</a:t>
            </a:r>
            <a:r>
              <a:rPr lang="zh-CN" altLang="en-US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：</a:t>
            </a:r>
            <a:r>
              <a:rPr lang="en-US" altLang="zh-CN" b="0" dirty="0"/>
              <a:t>If a graph </a:t>
            </a:r>
            <a:r>
              <a:rPr lang="en-US" altLang="zh-CN" b="0" i="1" dirty="0"/>
              <a:t>G </a:t>
            </a:r>
            <a:r>
              <a:rPr lang="en-US" altLang="zh-CN" b="0" dirty="0"/>
              <a:t>contains a negative-weight cycle, then some shortest paths may not exist.</a:t>
            </a:r>
            <a:endParaRPr lang="en-US" altLang="zh-CN" sz="2200" dirty="0">
              <a:solidFill>
                <a:srgbClr val="1000E4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420888"/>
            <a:ext cx="6927597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217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395288" y="1412875"/>
            <a:ext cx="8001000" cy="866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kumimoji="1" lang="zh-CN" altLang="en-US" sz="2200" dirty="0">
                <a:solidFill>
                  <a:srgbClr val="FF33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问题描述：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给定一个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带权有向图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与源点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，求从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中其他顶点的最短路径，并限定各边上的权值大于或等于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kumimoji="1" lang="zh-CN" altLang="en-US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</a:p>
        </p:txBody>
      </p:sp>
      <p:sp>
        <p:nvSpPr>
          <p:cNvPr id="49155" name="Text Box 3" descr="再生纸"/>
          <p:cNvSpPr txBox="1">
            <a:spLocks noChangeArrowheads="1"/>
          </p:cNvSpPr>
          <p:nvPr/>
        </p:nvSpPr>
        <p:spPr bwMode="auto">
          <a:xfrm>
            <a:off x="395289" y="480995"/>
            <a:ext cx="8177239" cy="584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3200">
                <a:solidFill>
                  <a:srgbClr val="FF0000"/>
                </a:solidFill>
                <a:ea typeface="隶书" pitchFamily="49" charset="-122"/>
              </a:rPr>
              <a:t>8.5.2  </a:t>
            </a:r>
            <a:r>
              <a:rPr kumimoji="1" lang="zh-CN" altLang="en-US" sz="3200" dirty="0">
                <a:solidFill>
                  <a:srgbClr val="FF0000"/>
                </a:solidFill>
                <a:ea typeface="隶书" pitchFamily="49" charset="-122"/>
              </a:rPr>
              <a:t>从一个顶点到其余各顶点的最短路径</a:t>
            </a:r>
            <a:endParaRPr lang="zh-CN" altLang="en-US" sz="3200" dirty="0">
              <a:ea typeface="隶书" pitchFamily="49" charset="-122"/>
            </a:endParaRP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971550" y="2565400"/>
            <a:ext cx="5040313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单源最短路径问题：</a:t>
            </a:r>
            <a:r>
              <a:rPr lang="en-US" altLang="zh-CN" sz="22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Dijkstra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59</a:t>
            </a:fld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E62A1A0-86CC-4061-93F8-84A0B96AE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796" y="3212976"/>
            <a:ext cx="2135984" cy="318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825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60" name="Text Box 4"/>
          <p:cNvSpPr txBox="1">
            <a:spLocks noChangeArrowheads="1"/>
          </p:cNvSpPr>
          <p:nvPr/>
        </p:nvSpPr>
        <p:spPr bwMode="auto">
          <a:xfrm>
            <a:off x="395288" y="404813"/>
            <a:ext cx="8353425" cy="964367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lnSpc>
                <a:spcPts val="3400"/>
              </a:lnSpc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  </a:t>
            </a:r>
            <a:r>
              <a:rPr kumimoji="1" lang="en-US" altLang="zh-CN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kumimoji="1" lang="zh-CN" altLang="en-US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kumimoji="1" lang="en-US" altLang="zh-CN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8-6】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假设图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采用邻接表存储，设计一个算法，输出图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中从顶点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 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的所有简单路径。</a:t>
            </a:r>
          </a:p>
        </p:txBody>
      </p:sp>
      <p:sp>
        <p:nvSpPr>
          <p:cNvPr id="198661" name="Text Box 5"/>
          <p:cNvSpPr txBox="1">
            <a:spLocks noChangeArrowheads="1"/>
          </p:cNvSpPr>
          <p:nvPr/>
        </p:nvSpPr>
        <p:spPr bwMode="auto">
          <a:xfrm>
            <a:off x="285720" y="2143116"/>
            <a:ext cx="8715404" cy="1880579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利用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回溯的深度优先遍历方法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从顶点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开始进行深度优先遍历。增加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记录存走过的路径。</a:t>
            </a:r>
            <a:endParaRPr kumimoji="1"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若当前扫描的顶点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 = v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时，表示找到了一条路径，则输出路径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当从顶点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出发的路径找完后，置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visited[u]=0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，即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回溯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910" y="1500174"/>
            <a:ext cx="157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求解思路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3773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393702" y="926411"/>
            <a:ext cx="810738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G=(V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E)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是一个带权有向图， 把图中顶点集合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分成两组：       </a:t>
            </a: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539750" y="188913"/>
            <a:ext cx="5175258" cy="461665"/>
          </a:xfrm>
          <a:prstGeom prst="rect">
            <a:avLst/>
          </a:prstGeom>
          <a:solidFill>
            <a:srgbClr val="6600CC"/>
          </a:solidFill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狄克斯特拉（</a:t>
            </a:r>
            <a:r>
              <a:rPr kumimoji="1" lang="en-US" altLang="zh-CN" dirty="0" err="1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Dijkstra</a:t>
            </a:r>
            <a:r>
              <a:rPr kumimoji="1" lang="zh-CN" altLang="en-US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）求解思路</a:t>
            </a:r>
            <a:endParaRPr lang="zh-CN" altLang="en-US" dirty="0">
              <a:solidFill>
                <a:schemeClr val="bg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1357290" y="4127519"/>
            <a:ext cx="576263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dirty="0">
                <a:latin typeface="Consolas" pitchFamily="49" charset="0"/>
                <a:cs typeface="Consolas" pitchFamily="49" charset="0"/>
              </a:rPr>
              <a:t>S</a:t>
            </a:r>
          </a:p>
        </p:txBody>
      </p:sp>
      <p:sp>
        <p:nvSpPr>
          <p:cNvPr id="101380" name="Oval 4"/>
          <p:cNvSpPr>
            <a:spLocks noChangeArrowheads="1"/>
          </p:cNvSpPr>
          <p:nvPr/>
        </p:nvSpPr>
        <p:spPr bwMode="auto">
          <a:xfrm>
            <a:off x="857224" y="4559318"/>
            <a:ext cx="1728787" cy="1512888"/>
          </a:xfrm>
          <a:prstGeom prst="ellipse">
            <a:avLst/>
          </a:prstGeom>
          <a:solidFill>
            <a:srgbClr val="FFFFFF">
              <a:alpha val="0"/>
            </a:srgbClr>
          </a:solidFill>
          <a:ln w="38100" algn="ctr">
            <a:solidFill>
              <a:srgbClr val="FF00FF"/>
            </a:solidFill>
            <a:prstDash val="sysDot"/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382" name="Oval 6"/>
          <p:cNvSpPr>
            <a:spLocks noChangeArrowheads="1"/>
          </p:cNvSpPr>
          <p:nvPr/>
        </p:nvSpPr>
        <p:spPr bwMode="auto">
          <a:xfrm>
            <a:off x="1466794" y="5126065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v</a:t>
            </a:r>
          </a:p>
        </p:txBody>
      </p:sp>
      <p:sp>
        <p:nvSpPr>
          <p:cNvPr id="101385" name="Oval 9"/>
          <p:cNvSpPr>
            <a:spLocks noChangeArrowheads="1"/>
          </p:cNvSpPr>
          <p:nvPr/>
        </p:nvSpPr>
        <p:spPr bwMode="auto">
          <a:xfrm>
            <a:off x="6200799" y="4559318"/>
            <a:ext cx="1728787" cy="1512888"/>
          </a:xfrm>
          <a:prstGeom prst="ellipse">
            <a:avLst/>
          </a:prstGeom>
          <a:solidFill>
            <a:srgbClr val="FFFFFF">
              <a:alpha val="0"/>
            </a:srgbClr>
          </a:solidFill>
          <a:ln w="38100" algn="ctr">
            <a:solidFill>
              <a:srgbClr val="FF00FF"/>
            </a:solidFill>
            <a:prstDash val="sysDot"/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386" name="Text Box 10"/>
          <p:cNvSpPr txBox="1">
            <a:spLocks noChangeArrowheads="1"/>
          </p:cNvSpPr>
          <p:nvPr/>
        </p:nvSpPr>
        <p:spPr bwMode="auto">
          <a:xfrm>
            <a:off x="6561161" y="4056081"/>
            <a:ext cx="1008063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dirty="0">
                <a:latin typeface="Consolas" pitchFamily="49" charset="0"/>
                <a:cs typeface="Consolas" pitchFamily="49" charset="0"/>
              </a:rPr>
              <a:t>U=V</a:t>
            </a:r>
            <a:r>
              <a:rPr lang="en-US" altLang="zh-CN" dirty="0"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S</a:t>
            </a:r>
          </a:p>
        </p:txBody>
      </p:sp>
      <p:sp>
        <p:nvSpPr>
          <p:cNvPr id="101387" name="Oval 11"/>
          <p:cNvSpPr>
            <a:spLocks noChangeArrowheads="1"/>
          </p:cNvSpPr>
          <p:nvPr/>
        </p:nvSpPr>
        <p:spPr bwMode="auto">
          <a:xfrm>
            <a:off x="7137424" y="477521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u</a:t>
            </a:r>
          </a:p>
        </p:txBody>
      </p:sp>
      <p:sp>
        <p:nvSpPr>
          <p:cNvPr id="101388" name="Oval 12"/>
          <p:cNvSpPr>
            <a:spLocks noChangeArrowheads="1"/>
          </p:cNvSpPr>
          <p:nvPr/>
        </p:nvSpPr>
        <p:spPr bwMode="auto">
          <a:xfrm>
            <a:off x="7064399" y="542291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20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389" name="Oval 13"/>
          <p:cNvSpPr>
            <a:spLocks noChangeArrowheads="1"/>
          </p:cNvSpPr>
          <p:nvPr/>
        </p:nvSpPr>
        <p:spPr bwMode="auto">
          <a:xfrm>
            <a:off x="6489724" y="5064143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20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2910" y="1665508"/>
            <a:ext cx="8215370" cy="21921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3"/>
              </a:buBlip>
            </a:pP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组为已求出最短路径的顶点集合（用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表示，初始时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中只有一个源点，以后每求得一条最短路径</a:t>
            </a:r>
            <a:r>
              <a:rPr kumimoji="1" lang="en-US" altLang="zh-CN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>
                <a:latin typeface="Consolas" pitchFamily="49" charset="0"/>
                <a:cs typeface="Consolas" pitchFamily="49" charset="0"/>
              </a:rPr>
              <a:t>… 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，就将</a:t>
            </a:r>
            <a:r>
              <a:rPr kumimoji="1" lang="en-US" altLang="zh-CN" sz="20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加入到集合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中，直到全部顶点都加入到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中，算法就结束了）。</a:t>
            </a:r>
          </a:p>
          <a:p>
            <a:pPr marL="457200" indent="-457200">
              <a:lnSpc>
                <a:spcPct val="150000"/>
              </a:lnSpc>
              <a:buBlip>
                <a:blip r:embed="rId3"/>
              </a:buBlip>
            </a:pP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组为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其余未求出最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短路径的顶点集合（用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表示）。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714612" y="4178392"/>
            <a:ext cx="3500462" cy="1322310"/>
            <a:chOff x="2714612" y="3964078"/>
            <a:chExt cx="3500462" cy="1322310"/>
          </a:xfrm>
        </p:grpSpPr>
        <p:sp>
          <p:nvSpPr>
            <p:cNvPr id="16" name="TextBox 15"/>
            <p:cNvSpPr txBox="1"/>
            <p:nvPr/>
          </p:nvSpPr>
          <p:spPr>
            <a:xfrm>
              <a:off x="2714612" y="3964078"/>
              <a:ext cx="350046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每一步求出</a:t>
              </a:r>
              <a:r>
                <a:rPr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v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到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U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中一个顶点</a:t>
              </a:r>
              <a:r>
                <a:rPr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u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</a:t>
              </a:r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最短路径，并将</a:t>
              </a:r>
              <a:r>
                <a:rPr kumimoji="1"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u</a:t>
              </a:r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移动到</a:t>
              </a:r>
              <a:r>
                <a:rPr kumimoji="1"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S</a:t>
              </a:r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中。直到</a:t>
              </a:r>
              <a:r>
                <a:rPr kumimoji="1"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U</a:t>
              </a:r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为空。</a:t>
              </a:r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0" name="左箭头 19"/>
            <p:cNvSpPr/>
            <p:nvPr/>
          </p:nvSpPr>
          <p:spPr>
            <a:xfrm>
              <a:off x="3000364" y="5143512"/>
              <a:ext cx="3000396" cy="142876"/>
            </a:xfrm>
            <a:prstGeom prst="lef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60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45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 descr="羊皮纸"/>
          <p:cNvSpPr txBox="1">
            <a:spLocks noChangeArrowheads="1"/>
          </p:cNvSpPr>
          <p:nvPr/>
        </p:nvSpPr>
        <p:spPr bwMode="auto">
          <a:xfrm>
            <a:off x="395288" y="1125538"/>
            <a:ext cx="8280400" cy="17416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108000" bIns="10800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）初始化：</a:t>
            </a:r>
            <a:r>
              <a:rPr kumimoji="1" lang="en-US" altLang="zh-CN" sz="22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zh-CN" altLang="en-US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只包含源点即</a:t>
            </a:r>
            <a:r>
              <a:rPr kumimoji="1" lang="en-US" altLang="zh-CN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S={</a:t>
            </a:r>
            <a:r>
              <a:rPr kumimoji="1" lang="en-US" altLang="zh-CN" sz="2200" i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en-US" altLang="zh-CN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kumimoji="1" lang="zh-CN" altLang="en-US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2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的最短路径为</a:t>
            </a:r>
            <a:r>
              <a:rPr kumimoji="1" lang="en-US" altLang="zh-CN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kumimoji="1" lang="en-US" altLang="zh-CN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kumimoji="1" lang="zh-CN" altLang="en-US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包含除</a:t>
            </a:r>
            <a:r>
              <a:rPr kumimoji="1" lang="en-US" altLang="zh-CN" sz="2200" i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外的其他顶点，</a:t>
            </a:r>
            <a:r>
              <a:rPr kumimoji="1" lang="en-US" altLang="zh-CN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kumimoji="1" lang="zh-CN" altLang="en-US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中顶点</a:t>
            </a:r>
            <a:r>
              <a:rPr kumimoji="1" lang="en-US" altLang="zh-CN" sz="2200" i="1" dirty="0" err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距离为边上的权值（若</a:t>
            </a:r>
            <a:r>
              <a:rPr kumimoji="1" lang="en-US" altLang="zh-CN" sz="2200" i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与</a:t>
            </a:r>
            <a:r>
              <a:rPr kumimoji="1" lang="en-US" altLang="zh-CN" sz="2200" i="1" dirty="0" err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有边</a:t>
            </a:r>
            <a:r>
              <a:rPr kumimoji="1" lang="en-US" altLang="zh-CN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kumimoji="1" lang="en-US" altLang="zh-CN" sz="2200" i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dirty="0" err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kumimoji="1" lang="zh-CN" altLang="en-US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）或∞（若</a:t>
            </a:r>
            <a:r>
              <a:rPr kumimoji="1" lang="en-US" altLang="zh-CN" sz="2200" i="1" dirty="0" err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不是</a:t>
            </a:r>
            <a:r>
              <a:rPr kumimoji="1" lang="en-US" altLang="zh-CN" sz="2200" i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的出边邻接点）。     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395288" y="404813"/>
            <a:ext cx="3671887" cy="457200"/>
          </a:xfrm>
          <a:prstGeom prst="rect">
            <a:avLst/>
          </a:prstGeom>
          <a:solidFill>
            <a:schemeClr val="folHlink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狄克斯特拉算法的过程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2252676" y="3000372"/>
            <a:ext cx="4176712" cy="2592387"/>
            <a:chOff x="2252676" y="3000372"/>
            <a:chExt cx="4176712" cy="2592387"/>
          </a:xfrm>
        </p:grpSpPr>
        <p:sp>
          <p:nvSpPr>
            <p:cNvPr id="50180" name="Oval 4"/>
            <p:cNvSpPr>
              <a:spLocks noChangeArrowheads="1"/>
            </p:cNvSpPr>
            <p:nvPr/>
          </p:nvSpPr>
          <p:spPr bwMode="auto">
            <a:xfrm>
              <a:off x="2252676" y="3503610"/>
              <a:ext cx="1728787" cy="1512888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38100" algn="ctr">
              <a:solidFill>
                <a:srgbClr val="FF00FF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1" name="Text Box 5"/>
            <p:cNvSpPr txBox="1">
              <a:spLocks noChangeArrowheads="1"/>
            </p:cNvSpPr>
            <p:nvPr/>
          </p:nvSpPr>
          <p:spPr bwMode="auto">
            <a:xfrm>
              <a:off x="2828938" y="3000372"/>
              <a:ext cx="576262" cy="30777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S</a:t>
              </a:r>
            </a:p>
          </p:txBody>
        </p:sp>
        <p:sp>
          <p:nvSpPr>
            <p:cNvPr id="50182" name="Oval 6"/>
            <p:cNvSpPr>
              <a:spLocks noChangeArrowheads="1"/>
            </p:cNvSpPr>
            <p:nvPr/>
          </p:nvSpPr>
          <p:spPr bwMode="auto">
            <a:xfrm>
              <a:off x="2973401" y="4043360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v</a:t>
              </a:r>
            </a:p>
          </p:txBody>
        </p:sp>
        <p:sp>
          <p:nvSpPr>
            <p:cNvPr id="50185" name="Oval 9"/>
            <p:cNvSpPr>
              <a:spLocks noChangeArrowheads="1"/>
            </p:cNvSpPr>
            <p:nvPr/>
          </p:nvSpPr>
          <p:spPr bwMode="auto">
            <a:xfrm>
              <a:off x="4700601" y="3503610"/>
              <a:ext cx="1728787" cy="1512888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38100" algn="ctr">
              <a:solidFill>
                <a:srgbClr val="FF00FF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6" name="Text Box 10"/>
            <p:cNvSpPr txBox="1">
              <a:spLocks noChangeArrowheads="1"/>
            </p:cNvSpPr>
            <p:nvPr/>
          </p:nvSpPr>
          <p:spPr bwMode="auto">
            <a:xfrm>
              <a:off x="5060963" y="3000372"/>
              <a:ext cx="1008062" cy="30777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U=V</a:t>
              </a:r>
              <a:r>
                <a:rPr lang="en-US" altLang="zh-CN" sz="2000">
                  <a:latin typeface="Consolas" pitchFamily="49" charset="0"/>
                  <a:ea typeface="宋体" pitchFamily="2" charset="-122"/>
                  <a:cs typeface="Consolas" pitchFamily="49" charset="0"/>
                </a:rPr>
                <a:t>-</a:t>
              </a: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S</a:t>
              </a:r>
            </a:p>
          </p:txBody>
        </p:sp>
        <p:sp>
          <p:nvSpPr>
            <p:cNvPr id="50187" name="Oval 11"/>
            <p:cNvSpPr>
              <a:spLocks noChangeArrowheads="1"/>
            </p:cNvSpPr>
            <p:nvPr/>
          </p:nvSpPr>
          <p:spPr bwMode="auto">
            <a:xfrm>
              <a:off x="4916501" y="4043360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50188" name="Oval 12"/>
            <p:cNvSpPr>
              <a:spLocks noChangeArrowheads="1"/>
            </p:cNvSpPr>
            <p:nvPr/>
          </p:nvSpPr>
          <p:spPr bwMode="auto">
            <a:xfrm>
              <a:off x="5564201" y="4367210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189" name="Oval 13"/>
            <p:cNvSpPr>
              <a:spLocks noChangeArrowheads="1"/>
            </p:cNvSpPr>
            <p:nvPr/>
          </p:nvSpPr>
          <p:spPr bwMode="auto">
            <a:xfrm>
              <a:off x="5492763" y="3756022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191" name="Text Box 15"/>
            <p:cNvSpPr txBox="1">
              <a:spLocks noChangeArrowheads="1"/>
            </p:cNvSpPr>
            <p:nvPr/>
          </p:nvSpPr>
          <p:spPr bwMode="auto">
            <a:xfrm>
              <a:off x="3044838" y="5195884"/>
              <a:ext cx="273685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20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v</a:t>
              </a:r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与</a:t>
              </a:r>
              <a:r>
                <a:rPr kumimoji="1"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U</a:t>
              </a:r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中顶点</a:t>
              </a:r>
              <a:r>
                <a:rPr kumimoji="1" lang="en-US" altLang="zh-CN" sz="20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的边</a:t>
              </a:r>
              <a:endParaRPr kumimoji="1" lang="zh-CN" altLang="en-US" sz="2000" i="1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0192" name="Line 16"/>
            <p:cNvSpPr>
              <a:spLocks noChangeShapeType="1"/>
            </p:cNvSpPr>
            <p:nvPr/>
          </p:nvSpPr>
          <p:spPr bwMode="auto">
            <a:xfrm>
              <a:off x="3405201" y="4259259"/>
              <a:ext cx="151130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93" name="Line 17"/>
            <p:cNvSpPr>
              <a:spLocks noChangeShapeType="1"/>
            </p:cNvSpPr>
            <p:nvPr/>
          </p:nvSpPr>
          <p:spPr bwMode="auto">
            <a:xfrm>
              <a:off x="4268801" y="4259259"/>
              <a:ext cx="0" cy="1008063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 type="none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61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403335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6" name="Oval 8"/>
          <p:cNvSpPr>
            <a:spLocks noChangeArrowheads="1"/>
          </p:cNvSpPr>
          <p:nvPr/>
        </p:nvSpPr>
        <p:spPr bwMode="auto">
          <a:xfrm>
            <a:off x="4498975" y="2503478"/>
            <a:ext cx="1728788" cy="1512887"/>
          </a:xfrm>
          <a:prstGeom prst="ellipse">
            <a:avLst/>
          </a:prstGeom>
          <a:solidFill>
            <a:srgbClr val="FFFFFF">
              <a:alpha val="0"/>
            </a:srgbClr>
          </a:solidFill>
          <a:ln w="38100" algn="ctr">
            <a:solidFill>
              <a:srgbClr val="FF00FF"/>
            </a:solidFill>
            <a:prstDash val="sysDot"/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8053" name="Oval 5"/>
          <p:cNvSpPr>
            <a:spLocks noChangeArrowheads="1"/>
          </p:cNvSpPr>
          <p:nvPr/>
        </p:nvSpPr>
        <p:spPr bwMode="auto">
          <a:xfrm>
            <a:off x="2057394" y="2503478"/>
            <a:ext cx="1728788" cy="1512887"/>
          </a:xfrm>
          <a:prstGeom prst="ellipse">
            <a:avLst/>
          </a:prstGeom>
          <a:solidFill>
            <a:srgbClr val="FFFFFF">
              <a:alpha val="0"/>
            </a:srgbClr>
          </a:solidFill>
          <a:ln w="38100" algn="ctr">
            <a:solidFill>
              <a:srgbClr val="FF00FF"/>
            </a:solidFill>
            <a:prstDash val="sysDot"/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8050" name="Text Box 2" descr="羊皮纸"/>
          <p:cNvSpPr txBox="1">
            <a:spLocks noChangeArrowheads="1"/>
          </p:cNvSpPr>
          <p:nvPr/>
        </p:nvSpPr>
        <p:spPr bwMode="auto">
          <a:xfrm>
            <a:off x="684212" y="333375"/>
            <a:ext cx="8031191" cy="12337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kumimoji="1" lang="zh-CN" altLang="en-US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）从</a:t>
            </a:r>
            <a:r>
              <a:rPr kumimoji="1" lang="en-US" altLang="zh-CN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kumimoji="1" lang="zh-CN" altLang="en-US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中选取</a:t>
            </a:r>
            <a:r>
              <a:rPr kumimoji="1" lang="zh-CN" altLang="en-US" sz="22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一个距离</a:t>
            </a:r>
            <a:r>
              <a:rPr kumimoji="1" lang="en-US" altLang="zh-CN" sz="2200" i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最小的顶点</a:t>
            </a:r>
            <a:r>
              <a:rPr kumimoji="1" lang="en-US" altLang="zh-CN" sz="2200" i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kumimoji="1" lang="zh-CN" altLang="en-US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，把</a:t>
            </a:r>
            <a:r>
              <a:rPr kumimoji="1" lang="en-US" altLang="zh-CN" sz="2200" i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kumimoji="1" lang="zh-CN" altLang="en-US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加入</a:t>
            </a:r>
            <a:r>
              <a:rPr kumimoji="1" lang="en-US" altLang="zh-CN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zh-CN" altLang="en-US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中（该选定的距离</a:t>
            </a:r>
            <a:r>
              <a:rPr kumimoji="1" lang="zh-CN" altLang="en-US" sz="22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就是</a:t>
            </a:r>
            <a:r>
              <a:rPr kumimoji="1" lang="en-US" altLang="zh-CN" sz="22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en-US" altLang="zh-CN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kumimoji="1" lang="en-US" altLang="zh-CN" sz="22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kumimoji="1" lang="zh-CN" altLang="en-US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的最短路径长度）。     </a:t>
            </a:r>
          </a:p>
        </p:txBody>
      </p:sp>
      <p:sp>
        <p:nvSpPr>
          <p:cNvPr id="258054" name="Text Box 6"/>
          <p:cNvSpPr txBox="1">
            <a:spLocks noChangeArrowheads="1"/>
          </p:cNvSpPr>
          <p:nvPr/>
        </p:nvSpPr>
        <p:spPr bwMode="auto">
          <a:xfrm>
            <a:off x="2627313" y="2000240"/>
            <a:ext cx="576262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>
                <a:latin typeface="Consolas" pitchFamily="49" charset="0"/>
                <a:cs typeface="Consolas" pitchFamily="49" charset="0"/>
              </a:rPr>
              <a:t>S</a:t>
            </a:r>
          </a:p>
        </p:txBody>
      </p:sp>
      <p:sp>
        <p:nvSpPr>
          <p:cNvPr id="258055" name="Oval 7"/>
          <p:cNvSpPr>
            <a:spLocks noChangeArrowheads="1"/>
          </p:cNvSpPr>
          <p:nvPr/>
        </p:nvSpPr>
        <p:spPr bwMode="auto">
          <a:xfrm>
            <a:off x="2484438" y="3008303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v</a:t>
            </a:r>
          </a:p>
        </p:txBody>
      </p:sp>
      <p:sp>
        <p:nvSpPr>
          <p:cNvPr id="258057" name="Text Box 9"/>
          <p:cNvSpPr txBox="1">
            <a:spLocks noChangeArrowheads="1"/>
          </p:cNvSpPr>
          <p:nvPr/>
        </p:nvSpPr>
        <p:spPr bwMode="auto">
          <a:xfrm>
            <a:off x="4859338" y="2000240"/>
            <a:ext cx="1008062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>
                <a:latin typeface="Consolas" pitchFamily="49" charset="0"/>
                <a:cs typeface="Consolas" pitchFamily="49" charset="0"/>
              </a:rPr>
              <a:t>U=V</a:t>
            </a:r>
            <a:r>
              <a:rPr lang="en-US" altLang="zh-CN"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>
                <a:latin typeface="Consolas" pitchFamily="49" charset="0"/>
                <a:cs typeface="Consolas" pitchFamily="49" charset="0"/>
              </a:rPr>
              <a:t>S</a:t>
            </a:r>
          </a:p>
        </p:txBody>
      </p:sp>
      <p:sp>
        <p:nvSpPr>
          <p:cNvPr id="258058" name="Oval 10"/>
          <p:cNvSpPr>
            <a:spLocks noChangeArrowheads="1"/>
          </p:cNvSpPr>
          <p:nvPr/>
        </p:nvSpPr>
        <p:spPr bwMode="auto">
          <a:xfrm>
            <a:off x="4714875" y="304322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u</a:t>
            </a:r>
          </a:p>
        </p:txBody>
      </p:sp>
      <p:sp>
        <p:nvSpPr>
          <p:cNvPr id="258059" name="Oval 11"/>
          <p:cNvSpPr>
            <a:spLocks noChangeArrowheads="1"/>
          </p:cNvSpPr>
          <p:nvPr/>
        </p:nvSpPr>
        <p:spPr bwMode="auto">
          <a:xfrm>
            <a:off x="5362575" y="336707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20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8060" name="Oval 12"/>
          <p:cNvSpPr>
            <a:spLocks noChangeArrowheads="1"/>
          </p:cNvSpPr>
          <p:nvPr/>
        </p:nvSpPr>
        <p:spPr bwMode="auto">
          <a:xfrm>
            <a:off x="5291138" y="275589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20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8067" name="Freeform 19"/>
          <p:cNvSpPr>
            <a:spLocks/>
          </p:cNvSpPr>
          <p:nvPr/>
        </p:nvSpPr>
        <p:spPr bwMode="auto">
          <a:xfrm>
            <a:off x="2908300" y="3186103"/>
            <a:ext cx="1803400" cy="63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36" y="40"/>
              </a:cxn>
            </a:cxnLst>
            <a:rect l="0" t="0" r="r" b="b"/>
            <a:pathLst>
              <a:path w="1136" h="40">
                <a:moveTo>
                  <a:pt x="0" y="0"/>
                </a:moveTo>
                <a:lnTo>
                  <a:pt x="1136" y="4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771775" y="3224203"/>
            <a:ext cx="2736850" cy="1333500"/>
            <a:chOff x="2771775" y="3224203"/>
            <a:chExt cx="2736850" cy="1333500"/>
          </a:xfrm>
        </p:grpSpPr>
        <p:sp>
          <p:nvSpPr>
            <p:cNvPr id="258066" name="Text Box 18"/>
            <p:cNvSpPr txBox="1">
              <a:spLocks noChangeArrowheads="1"/>
            </p:cNvSpPr>
            <p:nvPr/>
          </p:nvSpPr>
          <p:spPr bwMode="auto">
            <a:xfrm>
              <a:off x="2771775" y="4160828"/>
              <a:ext cx="273685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20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v</a:t>
              </a:r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与</a:t>
              </a:r>
              <a:r>
                <a:rPr kumimoji="1"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U</a:t>
              </a:r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中顶点</a:t>
              </a:r>
              <a:r>
                <a:rPr kumimoji="1" lang="en-US" altLang="zh-CN" sz="20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u</a:t>
              </a:r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的边最小</a:t>
              </a:r>
              <a:endParaRPr kumimoji="1" lang="zh-CN" altLang="en-US" sz="2000" i="1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58068" name="Line 20"/>
            <p:cNvSpPr>
              <a:spLocks noChangeShapeType="1"/>
            </p:cNvSpPr>
            <p:nvPr/>
          </p:nvSpPr>
          <p:spPr bwMode="auto">
            <a:xfrm>
              <a:off x="4067175" y="3224203"/>
              <a:ext cx="0" cy="936625"/>
            </a:xfrm>
            <a:prstGeom prst="line">
              <a:avLst/>
            </a:prstGeom>
            <a:noFill/>
            <a:ln w="28575">
              <a:solidFill>
                <a:srgbClr val="339966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17" name="直接箭头连接符 16"/>
          <p:cNvCxnSpPr>
            <a:stCxn id="258055" idx="5"/>
          </p:cNvCxnSpPr>
          <p:nvPr/>
        </p:nvCxnSpPr>
        <p:spPr>
          <a:xfrm rot="16200000" flipH="1">
            <a:off x="2864898" y="3364971"/>
            <a:ext cx="195009" cy="21880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258055" idx="7"/>
          </p:cNvCxnSpPr>
          <p:nvPr/>
        </p:nvCxnSpPr>
        <p:spPr>
          <a:xfrm rot="5400000" flipH="1" flipV="1">
            <a:off x="3998389" y="1783548"/>
            <a:ext cx="142605" cy="2433378"/>
          </a:xfrm>
          <a:prstGeom prst="line">
            <a:avLst/>
          </a:prstGeom>
          <a:ln w="28575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2916238" y="3287703"/>
            <a:ext cx="2441580" cy="284173"/>
          </a:xfrm>
          <a:prstGeom prst="straightConnector1">
            <a:avLst/>
          </a:prstGeom>
          <a:ln w="28575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62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655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396 0.0081 C -0.02726 0.01366 -0.03039 0.01945 -0.03785 0.02662 C -0.04532 0.0338 -0.04341 0.04421 -0.06841 0.0507 C -0.09341 0.05718 -0.16302 0.0625 -0.18785 0.06551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258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00" y="2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2580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8" grpId="0" animBg="1"/>
      <p:bldP spid="25806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Text Box 2" descr="羊皮纸"/>
          <p:cNvSpPr txBox="1">
            <a:spLocks noChangeArrowheads="1"/>
          </p:cNvSpPr>
          <p:nvPr/>
        </p:nvSpPr>
        <p:spPr bwMode="auto">
          <a:xfrm>
            <a:off x="285720" y="453737"/>
            <a:ext cx="8572560" cy="14492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just">
              <a:lnSpc>
                <a:spcPts val="3200"/>
              </a:lnSpc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kumimoji="1" lang="zh-CN" altLang="en-US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（</a:t>
            </a:r>
            <a:r>
              <a:rPr kumimoji="1" lang="en-US" altLang="zh-CN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）以</a:t>
            </a:r>
            <a:r>
              <a:rPr kumimoji="1" lang="en-US" altLang="zh-CN" sz="2200" i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kumimoji="1" lang="zh-CN" altLang="en-US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为新考虑的中间点，修改</a:t>
            </a:r>
            <a:r>
              <a:rPr kumimoji="1" lang="en-US" altLang="zh-CN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kumimoji="1" lang="zh-CN" altLang="en-US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中各顶点</a:t>
            </a:r>
            <a:r>
              <a:rPr kumimoji="1" lang="en-US" altLang="zh-CN" sz="2200" i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2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的最短路径长度：</a:t>
            </a:r>
            <a:r>
              <a:rPr kumimoji="1" lang="zh-CN" altLang="en-US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kumimoji="1" lang="zh-CN" altLang="en-US" sz="22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从源点</a:t>
            </a:r>
            <a:r>
              <a:rPr kumimoji="1" lang="en-US" altLang="zh-CN" sz="22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en-US" altLang="zh-CN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kumimoji="1" lang="en-US" altLang="zh-CN" sz="22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j</a:t>
            </a:r>
            <a:r>
              <a:rPr kumimoji="1" lang="zh-CN" altLang="en-US" sz="22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200" i="1" dirty="0" err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en-US" altLang="zh-CN" sz="2200" dirty="0" err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∈U</a:t>
            </a:r>
            <a:r>
              <a:rPr kumimoji="1" lang="zh-CN" altLang="en-US" sz="22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）的最短路径长度（</a:t>
            </a:r>
            <a:r>
              <a:rPr kumimoji="1" lang="zh-CN" altLang="en-US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经过顶点</a:t>
            </a:r>
            <a:r>
              <a:rPr kumimoji="1" lang="en-US" altLang="zh-CN" sz="2200" i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kumimoji="1" lang="zh-CN" altLang="en-US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kumimoji="1" lang="zh-CN" altLang="en-US" sz="22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比原来最短路径长度（</a:t>
            </a:r>
            <a:r>
              <a:rPr kumimoji="1" lang="zh-CN" altLang="en-US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不经过顶点</a:t>
            </a:r>
            <a:r>
              <a:rPr kumimoji="1" lang="en-US" altLang="zh-CN" sz="2200" i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kumimoji="1" lang="zh-CN" altLang="en-US" sz="22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）短，则</a:t>
            </a:r>
            <a:r>
              <a:rPr kumimoji="1" lang="zh-CN" altLang="en-US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修改顶点</a:t>
            </a:r>
            <a:r>
              <a:rPr kumimoji="1" lang="en-US" altLang="zh-CN" sz="2200" i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2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的最短路径长度。    </a:t>
            </a:r>
            <a:endParaRPr kumimoji="1" lang="zh-CN" altLang="en-US" sz="2200" dirty="0">
              <a:solidFill>
                <a:srgbClr val="1000E4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59076" name="Oval 4"/>
          <p:cNvSpPr>
            <a:spLocks noChangeArrowheads="1"/>
          </p:cNvSpPr>
          <p:nvPr/>
        </p:nvSpPr>
        <p:spPr bwMode="auto">
          <a:xfrm>
            <a:off x="1979613" y="2924175"/>
            <a:ext cx="1728787" cy="1512888"/>
          </a:xfrm>
          <a:prstGeom prst="ellipse">
            <a:avLst/>
          </a:prstGeom>
          <a:solidFill>
            <a:srgbClr val="FFFFFF">
              <a:alpha val="0"/>
            </a:srgbClr>
          </a:solidFill>
          <a:ln w="38100" algn="ctr">
            <a:solidFill>
              <a:srgbClr val="FF00FF"/>
            </a:solidFill>
            <a:prstDash val="sysDot"/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9077" name="Text Box 5"/>
          <p:cNvSpPr txBox="1">
            <a:spLocks noChangeArrowheads="1"/>
          </p:cNvSpPr>
          <p:nvPr/>
        </p:nvSpPr>
        <p:spPr bwMode="auto">
          <a:xfrm>
            <a:off x="2555875" y="2420938"/>
            <a:ext cx="576263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>
                <a:latin typeface="Consolas" pitchFamily="49" charset="0"/>
                <a:cs typeface="Consolas" pitchFamily="49" charset="0"/>
              </a:rPr>
              <a:t>S</a:t>
            </a:r>
          </a:p>
        </p:txBody>
      </p:sp>
      <p:sp>
        <p:nvSpPr>
          <p:cNvPr id="259078" name="Oval 6"/>
          <p:cNvSpPr>
            <a:spLocks noChangeArrowheads="1"/>
          </p:cNvSpPr>
          <p:nvPr/>
        </p:nvSpPr>
        <p:spPr bwMode="auto">
          <a:xfrm>
            <a:off x="2428860" y="307181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v</a:t>
            </a:r>
          </a:p>
        </p:txBody>
      </p:sp>
      <p:sp>
        <p:nvSpPr>
          <p:cNvPr id="259079" name="Oval 7"/>
          <p:cNvSpPr>
            <a:spLocks noChangeArrowheads="1"/>
          </p:cNvSpPr>
          <p:nvPr/>
        </p:nvSpPr>
        <p:spPr bwMode="auto">
          <a:xfrm>
            <a:off x="4427538" y="2924175"/>
            <a:ext cx="1728787" cy="1512888"/>
          </a:xfrm>
          <a:prstGeom prst="ellipse">
            <a:avLst/>
          </a:prstGeom>
          <a:solidFill>
            <a:srgbClr val="FFFFFF">
              <a:alpha val="0"/>
            </a:srgbClr>
          </a:solidFill>
          <a:ln w="38100" algn="ctr">
            <a:solidFill>
              <a:srgbClr val="FF00FF"/>
            </a:solidFill>
            <a:prstDash val="sysDot"/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9080" name="Text Box 8"/>
          <p:cNvSpPr txBox="1">
            <a:spLocks noChangeArrowheads="1"/>
          </p:cNvSpPr>
          <p:nvPr/>
        </p:nvSpPr>
        <p:spPr bwMode="auto">
          <a:xfrm>
            <a:off x="4787900" y="2420938"/>
            <a:ext cx="1008063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>
                <a:latin typeface="Consolas" pitchFamily="49" charset="0"/>
                <a:cs typeface="Consolas" pitchFamily="49" charset="0"/>
              </a:rPr>
              <a:t>U=V</a:t>
            </a:r>
            <a:r>
              <a:rPr lang="en-US" altLang="zh-CN"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>
                <a:latin typeface="Consolas" pitchFamily="49" charset="0"/>
                <a:cs typeface="Consolas" pitchFamily="49" charset="0"/>
              </a:rPr>
              <a:t>S</a:t>
            </a:r>
          </a:p>
        </p:txBody>
      </p:sp>
      <p:sp>
        <p:nvSpPr>
          <p:cNvPr id="259081" name="Oval 9"/>
          <p:cNvSpPr>
            <a:spLocks noChangeArrowheads="1"/>
          </p:cNvSpPr>
          <p:nvPr/>
        </p:nvSpPr>
        <p:spPr bwMode="auto">
          <a:xfrm>
            <a:off x="2928926" y="3854456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u</a:t>
            </a:r>
          </a:p>
        </p:txBody>
      </p:sp>
      <p:sp>
        <p:nvSpPr>
          <p:cNvPr id="259082" name="Oval 10"/>
          <p:cNvSpPr>
            <a:spLocks noChangeArrowheads="1"/>
          </p:cNvSpPr>
          <p:nvPr/>
        </p:nvSpPr>
        <p:spPr bwMode="auto">
          <a:xfrm>
            <a:off x="5291138" y="3787775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20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9083" name="Oval 11"/>
          <p:cNvSpPr>
            <a:spLocks noChangeArrowheads="1"/>
          </p:cNvSpPr>
          <p:nvPr/>
        </p:nvSpPr>
        <p:spPr bwMode="auto">
          <a:xfrm>
            <a:off x="4716463" y="328453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j</a:t>
            </a:r>
          </a:p>
        </p:txBody>
      </p:sp>
      <p:sp>
        <p:nvSpPr>
          <p:cNvPr id="259084" name="Oval 12"/>
          <p:cNvSpPr>
            <a:spLocks noChangeArrowheads="1"/>
          </p:cNvSpPr>
          <p:nvPr/>
        </p:nvSpPr>
        <p:spPr bwMode="auto">
          <a:xfrm>
            <a:off x="5364163" y="321310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20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9085" name="Line 13"/>
          <p:cNvSpPr>
            <a:spLocks noChangeShapeType="1"/>
          </p:cNvSpPr>
          <p:nvPr/>
        </p:nvSpPr>
        <p:spPr bwMode="auto">
          <a:xfrm flipV="1">
            <a:off x="3357554" y="3573461"/>
            <a:ext cx="1358909" cy="42704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9086" name="Line 14"/>
          <p:cNvSpPr>
            <a:spLocks noChangeShapeType="1"/>
          </p:cNvSpPr>
          <p:nvPr/>
        </p:nvSpPr>
        <p:spPr bwMode="auto">
          <a:xfrm>
            <a:off x="2857488" y="3286124"/>
            <a:ext cx="1839926" cy="188914"/>
          </a:xfrm>
          <a:prstGeom prst="line">
            <a:avLst/>
          </a:prstGeom>
          <a:noFill/>
          <a:ln w="38100">
            <a:solidFill>
              <a:srgbClr val="339966"/>
            </a:solidFill>
            <a:prstDash val="dash"/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484438" y="3390901"/>
            <a:ext cx="4587892" cy="2001091"/>
            <a:chOff x="2484438" y="3390901"/>
            <a:chExt cx="4587892" cy="2001091"/>
          </a:xfrm>
        </p:grpSpPr>
        <p:sp>
          <p:nvSpPr>
            <p:cNvPr id="259087" name="Freeform 15"/>
            <p:cNvSpPr>
              <a:spLocks/>
            </p:cNvSpPr>
            <p:nvPr/>
          </p:nvSpPr>
          <p:spPr bwMode="auto">
            <a:xfrm>
              <a:off x="3924301" y="3390901"/>
              <a:ext cx="1588" cy="12493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787"/>
                </a:cxn>
              </a:cxnLst>
              <a:rect l="0" t="0" r="r" b="b"/>
              <a:pathLst>
                <a:path w="1" h="787">
                  <a:moveTo>
                    <a:pt x="0" y="0"/>
                  </a:moveTo>
                  <a:lnTo>
                    <a:pt x="1" y="787"/>
                  </a:lnTo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9088" name="Line 16"/>
            <p:cNvSpPr>
              <a:spLocks noChangeShapeType="1"/>
            </p:cNvSpPr>
            <p:nvPr/>
          </p:nvSpPr>
          <p:spPr bwMode="auto">
            <a:xfrm flipH="1">
              <a:off x="4071933" y="3714753"/>
              <a:ext cx="139705" cy="92869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9089" name="Text Box 17"/>
            <p:cNvSpPr txBox="1">
              <a:spLocks noChangeArrowheads="1"/>
            </p:cNvSpPr>
            <p:nvPr/>
          </p:nvSpPr>
          <p:spPr bwMode="auto">
            <a:xfrm>
              <a:off x="2484438" y="4714884"/>
              <a:ext cx="4587892" cy="67710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两条路径进行比较：</a:t>
              </a:r>
            </a:p>
            <a:p>
              <a:pPr>
                <a:lnSpc>
                  <a:spcPct val="70000"/>
                </a:lnSpc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若经过</a:t>
              </a:r>
              <a:r>
                <a:rPr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u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</a:t>
              </a:r>
              <a:r>
                <a:rPr kumimoji="1" lang="zh-CN" altLang="en-US" sz="200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最短路径长度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更</a:t>
              </a: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短，则修正</a:t>
              </a:r>
            </a:p>
          </p:txBody>
        </p:sp>
      </p:grpSp>
      <p:sp>
        <p:nvSpPr>
          <p:cNvPr id="259090" name="Line 18"/>
          <p:cNvSpPr>
            <a:spLocks noChangeShapeType="1"/>
          </p:cNvSpPr>
          <p:nvPr/>
        </p:nvSpPr>
        <p:spPr bwMode="auto">
          <a:xfrm>
            <a:off x="2786050" y="3500438"/>
            <a:ext cx="214314" cy="428628"/>
          </a:xfrm>
          <a:prstGeom prst="line">
            <a:avLst/>
          </a:prstGeom>
          <a:noFill/>
          <a:ln w="38100">
            <a:solidFill>
              <a:srgbClr val="339966"/>
            </a:solidFill>
            <a:prstDash val="dash"/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63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132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2" name="Text Box 6"/>
          <p:cNvSpPr txBox="1">
            <a:spLocks noChangeArrowheads="1"/>
          </p:cNvSpPr>
          <p:nvPr/>
        </p:nvSpPr>
        <p:spPr bwMode="auto">
          <a:xfrm>
            <a:off x="1354104" y="5708650"/>
            <a:ext cx="650404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顶点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v </a:t>
            </a:r>
            <a:r>
              <a:rPr lang="en-US" altLang="zh-CN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 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22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最短路径长度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＝</a:t>
            </a:r>
            <a:r>
              <a:rPr kumimoji="1"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MIN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en-US" altLang="zh-CN" sz="2200" i="1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vk</a:t>
            </a:r>
            <a:r>
              <a:rPr kumimoji="1" lang="en-US" altLang="zh-CN" sz="22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kumimoji="1"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kumimoji="1" lang="en-US" altLang="zh-CN" sz="2200" i="1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kj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en-US" altLang="zh-CN" sz="2200" i="1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vj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</p:txBody>
      </p:sp>
      <p:sp>
        <p:nvSpPr>
          <p:cNvPr id="121879" name="Oval 23"/>
          <p:cNvSpPr>
            <a:spLocks noChangeArrowheads="1"/>
          </p:cNvSpPr>
          <p:nvPr/>
        </p:nvSpPr>
        <p:spPr bwMode="auto">
          <a:xfrm>
            <a:off x="1693829" y="598488"/>
            <a:ext cx="1728787" cy="1512887"/>
          </a:xfrm>
          <a:prstGeom prst="ellipse">
            <a:avLst/>
          </a:prstGeom>
          <a:solidFill>
            <a:srgbClr val="FFFFFF">
              <a:alpha val="0"/>
            </a:srgbClr>
          </a:solidFill>
          <a:ln w="38100" algn="ctr">
            <a:solidFill>
              <a:srgbClr val="FF00FF"/>
            </a:solidFill>
            <a:prstDash val="sysDot"/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1880" name="Text Box 24"/>
          <p:cNvSpPr txBox="1">
            <a:spLocks noChangeArrowheads="1"/>
          </p:cNvSpPr>
          <p:nvPr/>
        </p:nvSpPr>
        <p:spPr bwMode="auto">
          <a:xfrm>
            <a:off x="2270091" y="95250"/>
            <a:ext cx="576263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>
                <a:latin typeface="Consolas" pitchFamily="49" charset="0"/>
                <a:cs typeface="Consolas" pitchFamily="49" charset="0"/>
              </a:rPr>
              <a:t>S</a:t>
            </a:r>
          </a:p>
        </p:txBody>
      </p:sp>
      <p:sp>
        <p:nvSpPr>
          <p:cNvPr id="121881" name="Oval 25"/>
          <p:cNvSpPr>
            <a:spLocks noChangeArrowheads="1"/>
          </p:cNvSpPr>
          <p:nvPr/>
        </p:nvSpPr>
        <p:spPr bwMode="auto">
          <a:xfrm>
            <a:off x="2071638" y="72229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v</a:t>
            </a:r>
          </a:p>
        </p:txBody>
      </p:sp>
      <p:sp>
        <p:nvSpPr>
          <p:cNvPr id="121882" name="Oval 26"/>
          <p:cNvSpPr>
            <a:spLocks noChangeArrowheads="1"/>
          </p:cNvSpPr>
          <p:nvPr/>
        </p:nvSpPr>
        <p:spPr bwMode="auto">
          <a:xfrm>
            <a:off x="4141754" y="598488"/>
            <a:ext cx="1728787" cy="1512887"/>
          </a:xfrm>
          <a:prstGeom prst="ellipse">
            <a:avLst/>
          </a:prstGeom>
          <a:solidFill>
            <a:srgbClr val="FFFFFF">
              <a:alpha val="0"/>
            </a:srgbClr>
          </a:solidFill>
          <a:ln w="38100" algn="ctr">
            <a:solidFill>
              <a:srgbClr val="FF00FF"/>
            </a:solidFill>
            <a:prstDash val="sysDot"/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1883" name="Text Box 27"/>
          <p:cNvSpPr txBox="1">
            <a:spLocks noChangeArrowheads="1"/>
          </p:cNvSpPr>
          <p:nvPr/>
        </p:nvSpPr>
        <p:spPr bwMode="auto">
          <a:xfrm>
            <a:off x="4502116" y="95250"/>
            <a:ext cx="1008063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>
                <a:latin typeface="Consolas" pitchFamily="49" charset="0"/>
                <a:cs typeface="Consolas" pitchFamily="49" charset="0"/>
              </a:rPr>
              <a:t>U=V</a:t>
            </a:r>
            <a:r>
              <a:rPr lang="en-US" altLang="zh-CN"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>
                <a:latin typeface="Consolas" pitchFamily="49" charset="0"/>
                <a:cs typeface="Consolas" pitchFamily="49" charset="0"/>
              </a:rPr>
              <a:t>S</a:t>
            </a:r>
          </a:p>
        </p:txBody>
      </p:sp>
      <p:sp>
        <p:nvSpPr>
          <p:cNvPr id="121884" name="Oval 28"/>
          <p:cNvSpPr>
            <a:spLocks noChangeArrowheads="1"/>
          </p:cNvSpPr>
          <p:nvPr/>
        </p:nvSpPr>
        <p:spPr bwMode="auto">
          <a:xfrm>
            <a:off x="2701891" y="142556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u</a:t>
            </a:r>
          </a:p>
        </p:txBody>
      </p:sp>
      <p:sp>
        <p:nvSpPr>
          <p:cNvPr id="121885" name="Oval 29"/>
          <p:cNvSpPr>
            <a:spLocks noChangeArrowheads="1"/>
          </p:cNvSpPr>
          <p:nvPr/>
        </p:nvSpPr>
        <p:spPr bwMode="auto">
          <a:xfrm>
            <a:off x="5005354" y="146208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20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1886" name="Oval 30"/>
          <p:cNvSpPr>
            <a:spLocks noChangeArrowheads="1"/>
          </p:cNvSpPr>
          <p:nvPr/>
        </p:nvSpPr>
        <p:spPr bwMode="auto">
          <a:xfrm>
            <a:off x="4430679" y="95885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j</a:t>
            </a:r>
          </a:p>
        </p:txBody>
      </p:sp>
      <p:sp>
        <p:nvSpPr>
          <p:cNvPr id="121887" name="Oval 31"/>
          <p:cNvSpPr>
            <a:spLocks noChangeArrowheads="1"/>
          </p:cNvSpPr>
          <p:nvPr/>
        </p:nvSpPr>
        <p:spPr bwMode="auto">
          <a:xfrm>
            <a:off x="5078379" y="887413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20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1888" name="Line 32"/>
          <p:cNvSpPr>
            <a:spLocks noChangeShapeType="1"/>
          </p:cNvSpPr>
          <p:nvPr/>
        </p:nvSpPr>
        <p:spPr bwMode="auto">
          <a:xfrm flipV="1">
            <a:off x="3143207" y="1247774"/>
            <a:ext cx="1287471" cy="3238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1889" name="Line 33"/>
          <p:cNvSpPr>
            <a:spLocks noChangeShapeType="1"/>
          </p:cNvSpPr>
          <p:nvPr/>
        </p:nvSpPr>
        <p:spPr bwMode="auto">
          <a:xfrm>
            <a:off x="2500266" y="928670"/>
            <a:ext cx="1930413" cy="174643"/>
          </a:xfrm>
          <a:prstGeom prst="line">
            <a:avLst/>
          </a:prstGeom>
          <a:noFill/>
          <a:ln w="38100">
            <a:solidFill>
              <a:srgbClr val="339966"/>
            </a:solidFill>
            <a:prstDash val="dash"/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1894" name="Line 38"/>
          <p:cNvSpPr>
            <a:spLocks noChangeShapeType="1"/>
          </p:cNvSpPr>
          <p:nvPr/>
        </p:nvSpPr>
        <p:spPr bwMode="auto">
          <a:xfrm>
            <a:off x="2428828" y="1142984"/>
            <a:ext cx="357190" cy="357190"/>
          </a:xfrm>
          <a:prstGeom prst="line">
            <a:avLst/>
          </a:prstGeom>
          <a:noFill/>
          <a:ln w="38100">
            <a:solidFill>
              <a:srgbClr val="339966"/>
            </a:solidFill>
            <a:prstDash val="dashDot"/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527936" y="1928802"/>
            <a:ext cx="4414043" cy="3459233"/>
            <a:chOff x="1527936" y="1928802"/>
            <a:chExt cx="4414043" cy="3459233"/>
          </a:xfrm>
        </p:grpSpPr>
        <p:grpSp>
          <p:nvGrpSpPr>
            <p:cNvPr id="34" name="组合 33"/>
            <p:cNvGrpSpPr/>
            <p:nvPr/>
          </p:nvGrpSpPr>
          <p:grpSpPr>
            <a:xfrm>
              <a:off x="1527936" y="2776538"/>
              <a:ext cx="4414043" cy="2611497"/>
              <a:chOff x="1813720" y="2776538"/>
              <a:chExt cx="4414043" cy="2611497"/>
            </a:xfrm>
          </p:grpSpPr>
          <p:sp>
            <p:nvSpPr>
              <p:cNvPr id="121863" name="Oval 7"/>
              <p:cNvSpPr>
                <a:spLocks noChangeArrowheads="1"/>
              </p:cNvSpPr>
              <p:nvPr/>
            </p:nvSpPr>
            <p:spPr bwMode="auto">
              <a:xfrm>
                <a:off x="3994151" y="2776538"/>
                <a:ext cx="504825" cy="57626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 i="1" dirty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u</a:t>
                </a:r>
              </a:p>
            </p:txBody>
          </p:sp>
          <p:sp>
            <p:nvSpPr>
              <p:cNvPr id="121864" name="Oval 8"/>
              <p:cNvSpPr>
                <a:spLocks noChangeArrowheads="1"/>
              </p:cNvSpPr>
              <p:nvPr/>
            </p:nvSpPr>
            <p:spPr bwMode="auto">
              <a:xfrm>
                <a:off x="2338388" y="4289425"/>
                <a:ext cx="504825" cy="57626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 i="1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v</a:t>
                </a:r>
              </a:p>
            </p:txBody>
          </p:sp>
          <p:sp>
            <p:nvSpPr>
              <p:cNvPr id="121865" name="Oval 9"/>
              <p:cNvSpPr>
                <a:spLocks noChangeArrowheads="1"/>
              </p:cNvSpPr>
              <p:nvPr/>
            </p:nvSpPr>
            <p:spPr bwMode="auto">
              <a:xfrm>
                <a:off x="5722938" y="4289425"/>
                <a:ext cx="504825" cy="57626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 i="1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j</a:t>
                </a:r>
              </a:p>
            </p:txBody>
          </p:sp>
          <p:sp>
            <p:nvSpPr>
              <p:cNvPr id="121866" name="Freeform 10"/>
              <p:cNvSpPr>
                <a:spLocks/>
              </p:cNvSpPr>
              <p:nvPr/>
            </p:nvSpPr>
            <p:spPr bwMode="auto">
              <a:xfrm>
                <a:off x="4473576" y="3176588"/>
                <a:ext cx="1320800" cy="11811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32" y="744"/>
                  </a:cxn>
                </a:cxnLst>
                <a:rect l="0" t="0" r="r" b="b"/>
                <a:pathLst>
                  <a:path w="832" h="744">
                    <a:moveTo>
                      <a:pt x="0" y="0"/>
                    </a:moveTo>
                    <a:lnTo>
                      <a:pt x="832" y="744"/>
                    </a:ln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1867" name="Freeform 11"/>
              <p:cNvSpPr>
                <a:spLocks/>
              </p:cNvSpPr>
              <p:nvPr/>
            </p:nvSpPr>
            <p:spPr bwMode="auto">
              <a:xfrm>
                <a:off x="2724151" y="3976688"/>
                <a:ext cx="339725" cy="347662"/>
              </a:xfrm>
              <a:custGeom>
                <a:avLst/>
                <a:gdLst/>
                <a:ahLst/>
                <a:cxnLst>
                  <a:cxn ang="0">
                    <a:pos x="0" y="219"/>
                  </a:cxn>
                  <a:cxn ang="0">
                    <a:pos x="214" y="0"/>
                  </a:cxn>
                </a:cxnLst>
                <a:rect l="0" t="0" r="r" b="b"/>
                <a:pathLst>
                  <a:path w="214" h="219">
                    <a:moveTo>
                      <a:pt x="0" y="219"/>
                    </a:moveTo>
                    <a:lnTo>
                      <a:pt x="214" y="0"/>
                    </a:lnTo>
                  </a:path>
                </a:pathLst>
              </a:custGeom>
              <a:noFill/>
              <a:ln w="28575" cap="flat" cmpd="sng">
                <a:solidFill>
                  <a:srgbClr val="3333FF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1868" name="Line 12"/>
              <p:cNvSpPr>
                <a:spLocks noChangeShapeType="1"/>
              </p:cNvSpPr>
              <p:nvPr/>
            </p:nvSpPr>
            <p:spPr bwMode="auto">
              <a:xfrm flipV="1">
                <a:off x="3706813" y="3136900"/>
                <a:ext cx="287338" cy="288925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1869" name="Text Box 13"/>
              <p:cNvSpPr txBox="1">
                <a:spLocks noChangeArrowheads="1"/>
              </p:cNvSpPr>
              <p:nvPr/>
            </p:nvSpPr>
            <p:spPr bwMode="auto">
              <a:xfrm rot="8100000">
                <a:off x="3117851" y="3565525"/>
                <a:ext cx="647700" cy="45720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dirty="0">
                    <a:latin typeface="Consolas" pitchFamily="49" charset="0"/>
                    <a:cs typeface="Consolas" pitchFamily="49" charset="0"/>
                  </a:rPr>
                  <a:t>...</a:t>
                </a:r>
              </a:p>
            </p:txBody>
          </p:sp>
          <p:sp>
            <p:nvSpPr>
              <p:cNvPr id="121870" name="Text Box 14"/>
              <p:cNvSpPr txBox="1">
                <a:spLocks noChangeArrowheads="1"/>
              </p:cNvSpPr>
              <p:nvPr/>
            </p:nvSpPr>
            <p:spPr bwMode="auto">
              <a:xfrm>
                <a:off x="2411413" y="3184525"/>
                <a:ext cx="576263" cy="40011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2000" i="1" dirty="0" err="1">
                    <a:latin typeface="Consolas" pitchFamily="49" charset="0"/>
                    <a:cs typeface="Consolas" pitchFamily="49" charset="0"/>
                  </a:rPr>
                  <a:t>c</a:t>
                </a:r>
                <a:r>
                  <a:rPr lang="en-US" altLang="zh-CN" sz="2000" i="1" baseline="-25000" dirty="0" err="1">
                    <a:latin typeface="Consolas" pitchFamily="49" charset="0"/>
                    <a:cs typeface="Consolas" pitchFamily="49" charset="0"/>
                  </a:rPr>
                  <a:t>vu</a:t>
                </a:r>
                <a:endParaRPr lang="en-US" altLang="zh-CN" sz="2000" i="1" baseline="-250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1871" name="AutoShape 15"/>
              <p:cNvSpPr>
                <a:spLocks/>
              </p:cNvSpPr>
              <p:nvPr/>
            </p:nvSpPr>
            <p:spPr bwMode="auto">
              <a:xfrm rot="2760000">
                <a:off x="2984501" y="2320925"/>
                <a:ext cx="179387" cy="2520950"/>
              </a:xfrm>
              <a:prstGeom prst="leftBrace">
                <a:avLst>
                  <a:gd name="adj1" fmla="val 117109"/>
                  <a:gd name="adj2" fmla="val 50000"/>
                </a:avLst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1872" name="Line 16"/>
              <p:cNvSpPr>
                <a:spLocks noChangeShapeType="1"/>
              </p:cNvSpPr>
              <p:nvPr/>
            </p:nvSpPr>
            <p:spPr bwMode="auto">
              <a:xfrm>
                <a:off x="2843213" y="4576763"/>
                <a:ext cx="576263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1873" name="Text Box 17"/>
              <p:cNvSpPr txBox="1">
                <a:spLocks noChangeArrowheads="1"/>
              </p:cNvSpPr>
              <p:nvPr/>
            </p:nvSpPr>
            <p:spPr bwMode="auto">
              <a:xfrm>
                <a:off x="3698876" y="4360863"/>
                <a:ext cx="935038" cy="45720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……</a:t>
                </a:r>
              </a:p>
            </p:txBody>
          </p:sp>
          <p:sp>
            <p:nvSpPr>
              <p:cNvPr id="121874" name="Freeform 18"/>
              <p:cNvSpPr>
                <a:spLocks/>
              </p:cNvSpPr>
              <p:nvPr/>
            </p:nvSpPr>
            <p:spPr bwMode="auto">
              <a:xfrm>
                <a:off x="4786313" y="4637088"/>
                <a:ext cx="906463" cy="12700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571" y="0"/>
                  </a:cxn>
                </a:cxnLst>
                <a:rect l="0" t="0" r="r" b="b"/>
                <a:pathLst>
                  <a:path w="571" h="8">
                    <a:moveTo>
                      <a:pt x="0" y="8"/>
                    </a:moveTo>
                    <a:lnTo>
                      <a:pt x="571" y="0"/>
                    </a:lnTo>
                  </a:path>
                </a:pathLst>
              </a:custGeom>
              <a:noFill/>
              <a:ln w="28575" cap="flat" cmpd="sng">
                <a:solidFill>
                  <a:srgbClr val="3333FF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1875" name="AutoShape 19"/>
              <p:cNvSpPr>
                <a:spLocks/>
              </p:cNvSpPr>
              <p:nvPr/>
            </p:nvSpPr>
            <p:spPr bwMode="auto">
              <a:xfrm rot="5400000">
                <a:off x="4140201" y="3497263"/>
                <a:ext cx="142875" cy="3022600"/>
              </a:xfrm>
              <a:prstGeom prst="rightBrace">
                <a:avLst>
                  <a:gd name="adj1" fmla="val 176296"/>
                  <a:gd name="adj2" fmla="val 50000"/>
                </a:avLst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1876" name="Text Box 20"/>
              <p:cNvSpPr txBox="1">
                <a:spLocks noChangeArrowheads="1"/>
              </p:cNvSpPr>
              <p:nvPr/>
            </p:nvSpPr>
            <p:spPr bwMode="auto">
              <a:xfrm>
                <a:off x="3994151" y="4987925"/>
                <a:ext cx="576263" cy="40011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2000" i="1" dirty="0" err="1">
                    <a:latin typeface="Consolas" pitchFamily="49" charset="0"/>
                    <a:cs typeface="Consolas" pitchFamily="49" charset="0"/>
                  </a:rPr>
                  <a:t>c</a:t>
                </a:r>
                <a:r>
                  <a:rPr lang="en-US" altLang="zh-CN" sz="2000" i="1" baseline="-25000" dirty="0" err="1">
                    <a:latin typeface="Consolas" pitchFamily="49" charset="0"/>
                    <a:cs typeface="Consolas" pitchFamily="49" charset="0"/>
                  </a:rPr>
                  <a:t>vj</a:t>
                </a:r>
                <a:endParaRPr lang="en-US" altLang="zh-CN" sz="2000" i="1" baseline="-250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1877" name="Text Box 21"/>
              <p:cNvSpPr txBox="1">
                <a:spLocks noChangeArrowheads="1"/>
              </p:cNvSpPr>
              <p:nvPr/>
            </p:nvSpPr>
            <p:spPr bwMode="auto">
              <a:xfrm>
                <a:off x="4994276" y="3281363"/>
                <a:ext cx="1223963" cy="40011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zh-CN" altLang="en-US" sz="2000" dirty="0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边</a:t>
                </a:r>
                <a:r>
                  <a:rPr lang="en-US" altLang="zh-CN" sz="2000" i="1" dirty="0" err="1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w</a:t>
                </a:r>
                <a:r>
                  <a:rPr lang="en-US" altLang="zh-CN" sz="2000" i="1" baseline="-25000" dirty="0" err="1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uj</a:t>
                </a:r>
                <a:endParaRPr lang="en-US" altLang="zh-CN" sz="2000" i="1" baseline="-25000" dirty="0"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</p:grpSp>
        <p:sp>
          <p:nvSpPr>
            <p:cNvPr id="121896" name="AutoShape 40"/>
            <p:cNvSpPr>
              <a:spLocks noChangeArrowheads="1"/>
            </p:cNvSpPr>
            <p:nvPr/>
          </p:nvSpPr>
          <p:spPr bwMode="auto">
            <a:xfrm>
              <a:off x="3709954" y="1928802"/>
              <a:ext cx="215900" cy="647700"/>
            </a:xfrm>
            <a:prstGeom prst="downArrow">
              <a:avLst>
                <a:gd name="adj1" fmla="val 50000"/>
                <a:gd name="adj2" fmla="val 75000"/>
              </a:avLst>
            </a:prstGeom>
            <a:ln>
              <a:headEnd/>
              <a:tailEnd type="none" w="med" len="lg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072166" y="500042"/>
            <a:ext cx="2500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v 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</a:t>
            </a: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j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的路径：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215042" y="1071546"/>
            <a:ext cx="23574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3"/>
              </a:buBlip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不经过顶点</a:t>
            </a: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</a:p>
          <a:p>
            <a:pPr marL="457200" indent="-457200">
              <a:buBlip>
                <a:blip r:embed="rId3"/>
              </a:buBlip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经过顶点</a:t>
            </a: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85720" y="252691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修改方式</a:t>
            </a:r>
            <a:endParaRPr lang="zh-CN" altLang="en-US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64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042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Text Box 2" descr="羊皮纸"/>
          <p:cNvSpPr txBox="1">
            <a:spLocks noChangeArrowheads="1"/>
          </p:cNvSpPr>
          <p:nvPr/>
        </p:nvSpPr>
        <p:spPr bwMode="auto">
          <a:xfrm>
            <a:off x="714348" y="642918"/>
            <a:ext cx="7527953" cy="556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just"/>
            <a:r>
              <a:rPr kumimoji="1" lang="zh-CN" altLang="en-US" sz="22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zh-CN" altLang="en-US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）重复步骤（</a:t>
            </a:r>
            <a:r>
              <a:rPr kumimoji="1" lang="en-US" altLang="zh-CN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）和（</a:t>
            </a:r>
            <a:r>
              <a:rPr kumimoji="1" lang="en-US" altLang="zh-CN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）直到所有顶点都包含在</a:t>
            </a:r>
            <a:r>
              <a:rPr kumimoji="1" lang="en-US" altLang="zh-CN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zh-CN" altLang="en-US" sz="22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中。</a:t>
            </a:r>
          </a:p>
        </p:txBody>
      </p:sp>
      <p:sp>
        <p:nvSpPr>
          <p:cNvPr id="260099" name="Oval 3"/>
          <p:cNvSpPr>
            <a:spLocks noChangeArrowheads="1"/>
          </p:cNvSpPr>
          <p:nvPr/>
        </p:nvSpPr>
        <p:spPr bwMode="auto">
          <a:xfrm>
            <a:off x="1928794" y="231138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v</a:t>
            </a:r>
          </a:p>
        </p:txBody>
      </p:sp>
      <p:sp>
        <p:nvSpPr>
          <p:cNvPr id="260100" name="Oval 4"/>
          <p:cNvSpPr>
            <a:spLocks noChangeArrowheads="1"/>
          </p:cNvSpPr>
          <p:nvPr/>
        </p:nvSpPr>
        <p:spPr bwMode="auto">
          <a:xfrm>
            <a:off x="5600681" y="2384413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j</a:t>
            </a:r>
          </a:p>
        </p:txBody>
      </p:sp>
      <p:sp>
        <p:nvSpPr>
          <p:cNvPr id="260101" name="Line 5"/>
          <p:cNvSpPr>
            <a:spLocks noChangeShapeType="1"/>
          </p:cNvSpPr>
          <p:nvPr/>
        </p:nvSpPr>
        <p:spPr bwMode="auto">
          <a:xfrm flipV="1">
            <a:off x="2327256" y="2201850"/>
            <a:ext cx="503238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0102" name="Line 6"/>
          <p:cNvSpPr>
            <a:spLocks noChangeShapeType="1"/>
          </p:cNvSpPr>
          <p:nvPr/>
        </p:nvSpPr>
        <p:spPr bwMode="auto">
          <a:xfrm>
            <a:off x="2360594" y="2600313"/>
            <a:ext cx="360362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0103" name="Line 7"/>
          <p:cNvSpPr>
            <a:spLocks noChangeShapeType="1"/>
          </p:cNvSpPr>
          <p:nvPr/>
        </p:nvSpPr>
        <p:spPr bwMode="auto">
          <a:xfrm>
            <a:off x="5049819" y="2239950"/>
            <a:ext cx="576262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0104" name="Freeform 8"/>
          <p:cNvSpPr>
            <a:spLocks/>
          </p:cNvSpPr>
          <p:nvPr/>
        </p:nvSpPr>
        <p:spPr bwMode="auto">
          <a:xfrm>
            <a:off x="4940281" y="2673338"/>
            <a:ext cx="669925" cy="257175"/>
          </a:xfrm>
          <a:custGeom>
            <a:avLst/>
            <a:gdLst/>
            <a:ahLst/>
            <a:cxnLst>
              <a:cxn ang="0">
                <a:pos x="0" y="162"/>
              </a:cxn>
              <a:cxn ang="0">
                <a:pos x="422" y="0"/>
              </a:cxn>
            </a:cxnLst>
            <a:rect l="0" t="0" r="r" b="b"/>
            <a:pathLst>
              <a:path w="422" h="162">
                <a:moveTo>
                  <a:pt x="0" y="162"/>
                </a:moveTo>
                <a:lnTo>
                  <a:pt x="422" y="0"/>
                </a:ln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0105" name="Oval 9"/>
          <p:cNvSpPr>
            <a:spLocks noChangeArrowheads="1"/>
          </p:cNvSpPr>
          <p:nvPr/>
        </p:nvSpPr>
        <p:spPr bwMode="auto">
          <a:xfrm>
            <a:off x="2776519" y="1714488"/>
            <a:ext cx="2232025" cy="1657350"/>
          </a:xfrm>
          <a:prstGeom prst="ellipse">
            <a:avLst/>
          </a:prstGeom>
          <a:solidFill>
            <a:srgbClr val="FFFFFF">
              <a:alpha val="0"/>
            </a:srgbClr>
          </a:solidFill>
          <a:ln w="28575" algn="ctr">
            <a:solidFill>
              <a:srgbClr val="0000FF"/>
            </a:solidFill>
            <a:prstDash val="sysDot"/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0106" name="Line 10"/>
          <p:cNvSpPr>
            <a:spLocks noChangeShapeType="1"/>
          </p:cNvSpPr>
          <p:nvPr/>
        </p:nvSpPr>
        <p:spPr bwMode="auto">
          <a:xfrm flipV="1">
            <a:off x="3957619" y="3379775"/>
            <a:ext cx="0" cy="6477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0107" name="Text Box 11"/>
          <p:cNvSpPr txBox="1">
            <a:spLocks noChangeArrowheads="1"/>
          </p:cNvSpPr>
          <p:nvPr/>
        </p:nvSpPr>
        <p:spPr bwMode="auto">
          <a:xfrm>
            <a:off x="2144694" y="4040175"/>
            <a:ext cx="3816350" cy="7016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考虑中间其他所有顶点</a:t>
            </a:r>
            <a:r>
              <a:rPr lang="en-US" altLang="zh-CN" sz="2000" i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，通过比较</a:t>
            </a:r>
            <a:r>
              <a:rPr lang="zh-CN" altLang="en-US" sz="20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得到</a:t>
            </a:r>
            <a:r>
              <a:rPr lang="en-US" altLang="zh-CN" sz="2000" i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 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</a:t>
            </a:r>
            <a:r>
              <a:rPr lang="en-US" altLang="zh-CN" sz="2000" i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的最短路径</a:t>
            </a:r>
          </a:p>
        </p:txBody>
      </p:sp>
      <p:sp>
        <p:nvSpPr>
          <p:cNvPr id="260109" name="Oval 13"/>
          <p:cNvSpPr>
            <a:spLocks noChangeArrowheads="1"/>
          </p:cNvSpPr>
          <p:nvPr/>
        </p:nvSpPr>
        <p:spPr bwMode="auto">
          <a:xfrm>
            <a:off x="3729019" y="231138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k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65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379476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4" name="Text Box 4"/>
          <p:cNvSpPr txBox="1">
            <a:spLocks noChangeArrowheads="1"/>
          </p:cNvSpPr>
          <p:nvPr/>
        </p:nvSpPr>
        <p:spPr bwMode="auto">
          <a:xfrm>
            <a:off x="468313" y="1142984"/>
            <a:ext cx="4175125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457200" indent="-457200">
              <a:buBlip>
                <a:blip r:embed="rId3"/>
              </a:buBlip>
            </a:pPr>
            <a:r>
              <a:rPr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如何存放最短路径长度：</a:t>
            </a:r>
          </a:p>
        </p:txBody>
      </p:sp>
      <p:sp>
        <p:nvSpPr>
          <p:cNvPr id="261125" name="Text Box 5"/>
          <p:cNvSpPr txBox="1">
            <a:spLocks noChangeArrowheads="1"/>
          </p:cNvSpPr>
          <p:nvPr/>
        </p:nvSpPr>
        <p:spPr bwMode="auto">
          <a:xfrm>
            <a:off x="1116013" y="1709970"/>
            <a:ext cx="7242201" cy="101566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用一维数组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dist[</a:t>
            </a: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存储！</a:t>
            </a:r>
            <a:endParaRPr lang="en-US" altLang="zh-CN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源点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默认，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dist[</a:t>
            </a: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表示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源点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顶点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j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的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最短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路径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长度。如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dist[2]=12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表示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源点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顶点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2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的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最短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路径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长度为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12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b="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61126" name="Text Box 6"/>
          <p:cNvSpPr txBox="1">
            <a:spLocks noChangeArrowheads="1"/>
          </p:cNvSpPr>
          <p:nvPr/>
        </p:nvSpPr>
        <p:spPr bwMode="auto">
          <a:xfrm>
            <a:off x="755576" y="3140968"/>
            <a:ext cx="5399087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457200" indent="-457200" algn="l">
              <a:buBlip>
                <a:blip r:embed="rId3"/>
              </a:buBlip>
            </a:pPr>
            <a:r>
              <a:rPr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如何存放最短路径：</a:t>
            </a:r>
          </a:p>
        </p:txBody>
      </p:sp>
      <p:sp>
        <p:nvSpPr>
          <p:cNvPr id="261127" name="Text Box 7"/>
          <p:cNvSpPr txBox="1">
            <a:spLocks noChangeArrowheads="1"/>
          </p:cNvSpPr>
          <p:nvPr/>
        </p:nvSpPr>
        <p:spPr bwMode="auto">
          <a:xfrm>
            <a:off x="1187450" y="3869486"/>
            <a:ext cx="7456516" cy="1323439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源点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到其他顶点的最短路径有</a:t>
            </a: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条，一条最短路径用一个一维数组表示，如从顶点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的最短路径为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，表示为</a:t>
            </a:r>
          </a:p>
          <a:p>
            <a:pPr algn="l"/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path[5]={0,2,3,5}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所有</a:t>
            </a: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条最短路径可以用二维数组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path[][]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存储。</a:t>
            </a:r>
            <a:endParaRPr lang="en-US" altLang="zh-CN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61129" name="Text Box 9"/>
          <p:cNvSpPr txBox="1">
            <a:spLocks noChangeArrowheads="1"/>
          </p:cNvSpPr>
          <p:nvPr/>
        </p:nvSpPr>
        <p:spPr bwMode="auto">
          <a:xfrm>
            <a:off x="395288" y="404813"/>
            <a:ext cx="4105274" cy="5147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72000" rIns="0" bIns="7200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算法设计（解决</a:t>
            </a:r>
            <a:r>
              <a:rPr lang="en-US" altLang="zh-CN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个问题）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66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417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5" grpId="0"/>
      <p:bldP spid="261126" grpId="0"/>
      <p:bldP spid="261127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Oval 5"/>
          <p:cNvSpPr>
            <a:spLocks noChangeArrowheads="1"/>
          </p:cNvSpPr>
          <p:nvPr/>
        </p:nvSpPr>
        <p:spPr bwMode="auto">
          <a:xfrm>
            <a:off x="3059113" y="765175"/>
            <a:ext cx="288925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51206" name="Oval 6"/>
          <p:cNvSpPr>
            <a:spLocks noChangeArrowheads="1"/>
          </p:cNvSpPr>
          <p:nvPr/>
        </p:nvSpPr>
        <p:spPr bwMode="auto">
          <a:xfrm>
            <a:off x="3779838" y="188913"/>
            <a:ext cx="288925" cy="3603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51207" name="Oval 7"/>
          <p:cNvSpPr>
            <a:spLocks noChangeArrowheads="1"/>
          </p:cNvSpPr>
          <p:nvPr/>
        </p:nvSpPr>
        <p:spPr bwMode="auto">
          <a:xfrm>
            <a:off x="3851275" y="1412875"/>
            <a:ext cx="288925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51208" name="Oval 8"/>
          <p:cNvSpPr>
            <a:spLocks noChangeArrowheads="1"/>
          </p:cNvSpPr>
          <p:nvPr/>
        </p:nvSpPr>
        <p:spPr bwMode="auto">
          <a:xfrm>
            <a:off x="4500563" y="765175"/>
            <a:ext cx="288925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51209" name="Oval 9"/>
          <p:cNvSpPr>
            <a:spLocks noChangeArrowheads="1"/>
          </p:cNvSpPr>
          <p:nvPr/>
        </p:nvSpPr>
        <p:spPr bwMode="auto">
          <a:xfrm>
            <a:off x="5435600" y="188913"/>
            <a:ext cx="288925" cy="3603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51210" name="Oval 10"/>
          <p:cNvSpPr>
            <a:spLocks noChangeArrowheads="1"/>
          </p:cNvSpPr>
          <p:nvPr/>
        </p:nvSpPr>
        <p:spPr bwMode="auto">
          <a:xfrm>
            <a:off x="5435600" y="1412875"/>
            <a:ext cx="288925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51211" name="Oval 11"/>
          <p:cNvSpPr>
            <a:spLocks noChangeArrowheads="1"/>
          </p:cNvSpPr>
          <p:nvPr/>
        </p:nvSpPr>
        <p:spPr bwMode="auto">
          <a:xfrm>
            <a:off x="6227763" y="836613"/>
            <a:ext cx="288925" cy="3603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1212" name="Freeform 12"/>
          <p:cNvSpPr>
            <a:spLocks/>
          </p:cNvSpPr>
          <p:nvPr/>
        </p:nvSpPr>
        <p:spPr bwMode="auto">
          <a:xfrm>
            <a:off x="3309938" y="431800"/>
            <a:ext cx="469900" cy="3810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296" y="0"/>
              </a:cxn>
            </a:cxnLst>
            <a:rect l="0" t="0" r="r" b="b"/>
            <a:pathLst>
              <a:path w="296" h="240">
                <a:moveTo>
                  <a:pt x="0" y="240"/>
                </a:moveTo>
                <a:lnTo>
                  <a:pt x="296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13" name="Line 13"/>
          <p:cNvSpPr>
            <a:spLocks noChangeShapeType="1"/>
          </p:cNvSpPr>
          <p:nvPr/>
        </p:nvSpPr>
        <p:spPr bwMode="auto">
          <a:xfrm>
            <a:off x="3348038" y="981075"/>
            <a:ext cx="1152525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>
            <a:off x="3289300" y="1090613"/>
            <a:ext cx="574675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15" name="Line 15"/>
          <p:cNvSpPr>
            <a:spLocks noChangeShapeType="1"/>
          </p:cNvSpPr>
          <p:nvPr/>
        </p:nvSpPr>
        <p:spPr bwMode="auto">
          <a:xfrm>
            <a:off x="4068763" y="333375"/>
            <a:ext cx="1366837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16" name="Line 16"/>
          <p:cNvSpPr>
            <a:spLocks noChangeShapeType="1"/>
          </p:cNvSpPr>
          <p:nvPr/>
        </p:nvSpPr>
        <p:spPr bwMode="auto">
          <a:xfrm>
            <a:off x="4140200" y="1628775"/>
            <a:ext cx="1295400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17" name="Freeform 17"/>
          <p:cNvSpPr>
            <a:spLocks/>
          </p:cNvSpPr>
          <p:nvPr/>
        </p:nvSpPr>
        <p:spPr bwMode="auto">
          <a:xfrm>
            <a:off x="4102100" y="1052513"/>
            <a:ext cx="469900" cy="407987"/>
          </a:xfrm>
          <a:custGeom>
            <a:avLst/>
            <a:gdLst/>
            <a:ahLst/>
            <a:cxnLst>
              <a:cxn ang="0">
                <a:pos x="0" y="257"/>
              </a:cxn>
              <a:cxn ang="0">
                <a:pos x="296" y="0"/>
              </a:cxn>
            </a:cxnLst>
            <a:rect l="0" t="0" r="r" b="b"/>
            <a:pathLst>
              <a:path w="296" h="257">
                <a:moveTo>
                  <a:pt x="0" y="257"/>
                </a:moveTo>
                <a:lnTo>
                  <a:pt x="296" y="0"/>
                </a:lnTo>
              </a:path>
            </a:pathLst>
          </a:cu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>
            <a:off x="4043363" y="476250"/>
            <a:ext cx="503237" cy="360363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19" name="Freeform 19"/>
          <p:cNvSpPr>
            <a:spLocks/>
          </p:cNvSpPr>
          <p:nvPr/>
        </p:nvSpPr>
        <p:spPr bwMode="auto">
          <a:xfrm>
            <a:off x="4795838" y="477838"/>
            <a:ext cx="639762" cy="411162"/>
          </a:xfrm>
          <a:custGeom>
            <a:avLst/>
            <a:gdLst/>
            <a:ahLst/>
            <a:cxnLst>
              <a:cxn ang="0">
                <a:pos x="0" y="259"/>
              </a:cxn>
              <a:cxn ang="0">
                <a:pos x="403" y="0"/>
              </a:cxn>
            </a:cxnLst>
            <a:rect l="0" t="0" r="r" b="b"/>
            <a:pathLst>
              <a:path w="403" h="259">
                <a:moveTo>
                  <a:pt x="0" y="259"/>
                </a:moveTo>
                <a:lnTo>
                  <a:pt x="403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20" name="Line 20"/>
          <p:cNvSpPr>
            <a:spLocks noChangeShapeType="1"/>
          </p:cNvSpPr>
          <p:nvPr/>
        </p:nvSpPr>
        <p:spPr bwMode="auto">
          <a:xfrm>
            <a:off x="4787900" y="1052513"/>
            <a:ext cx="647700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21" name="Line 21"/>
          <p:cNvSpPr>
            <a:spLocks noChangeShapeType="1"/>
          </p:cNvSpPr>
          <p:nvPr/>
        </p:nvSpPr>
        <p:spPr bwMode="auto">
          <a:xfrm flipV="1">
            <a:off x="5580063" y="549275"/>
            <a:ext cx="0" cy="8636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22" name="Line 22"/>
          <p:cNvSpPr>
            <a:spLocks noChangeShapeType="1"/>
          </p:cNvSpPr>
          <p:nvPr/>
        </p:nvSpPr>
        <p:spPr bwMode="auto">
          <a:xfrm flipV="1">
            <a:off x="5724525" y="1150938"/>
            <a:ext cx="576263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23" name="Line 23"/>
          <p:cNvSpPr>
            <a:spLocks noChangeShapeType="1"/>
          </p:cNvSpPr>
          <p:nvPr/>
        </p:nvSpPr>
        <p:spPr bwMode="auto">
          <a:xfrm>
            <a:off x="5724525" y="379413"/>
            <a:ext cx="576263" cy="503237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24" name="Text Box 24"/>
          <p:cNvSpPr txBox="1">
            <a:spLocks noChangeArrowheads="1"/>
          </p:cNvSpPr>
          <p:nvPr/>
        </p:nvSpPr>
        <p:spPr bwMode="auto">
          <a:xfrm>
            <a:off x="3203575" y="260350"/>
            <a:ext cx="43338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51225" name="Text Box 25"/>
          <p:cNvSpPr txBox="1">
            <a:spLocks noChangeArrowheads="1"/>
          </p:cNvSpPr>
          <p:nvPr/>
        </p:nvSpPr>
        <p:spPr bwMode="auto">
          <a:xfrm>
            <a:off x="4500563" y="-26988"/>
            <a:ext cx="433387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51226" name="Text Box 26"/>
          <p:cNvSpPr txBox="1">
            <a:spLocks noChangeArrowheads="1"/>
          </p:cNvSpPr>
          <p:nvPr/>
        </p:nvSpPr>
        <p:spPr bwMode="auto">
          <a:xfrm>
            <a:off x="4714875" y="414338"/>
            <a:ext cx="43338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1227" name="Text Box 27"/>
          <p:cNvSpPr txBox="1">
            <a:spLocks noChangeArrowheads="1"/>
          </p:cNvSpPr>
          <p:nvPr/>
        </p:nvSpPr>
        <p:spPr bwMode="auto">
          <a:xfrm>
            <a:off x="5461000" y="754063"/>
            <a:ext cx="43338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51228" name="Text Box 28"/>
          <p:cNvSpPr txBox="1">
            <a:spLocks noChangeArrowheads="1"/>
          </p:cNvSpPr>
          <p:nvPr/>
        </p:nvSpPr>
        <p:spPr bwMode="auto">
          <a:xfrm>
            <a:off x="5867400" y="295275"/>
            <a:ext cx="43338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1229" name="Text Box 29"/>
          <p:cNvSpPr txBox="1">
            <a:spLocks noChangeArrowheads="1"/>
          </p:cNvSpPr>
          <p:nvPr/>
        </p:nvSpPr>
        <p:spPr bwMode="auto">
          <a:xfrm>
            <a:off x="5881688" y="1282700"/>
            <a:ext cx="433387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 dirty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51230" name="Text Box 30"/>
          <p:cNvSpPr txBox="1">
            <a:spLocks noChangeArrowheads="1"/>
          </p:cNvSpPr>
          <p:nvPr/>
        </p:nvSpPr>
        <p:spPr bwMode="auto">
          <a:xfrm>
            <a:off x="4427538" y="1557338"/>
            <a:ext cx="433387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51231" name="Text Box 31"/>
          <p:cNvSpPr txBox="1">
            <a:spLocks noChangeArrowheads="1"/>
          </p:cNvSpPr>
          <p:nvPr/>
        </p:nvSpPr>
        <p:spPr bwMode="auto">
          <a:xfrm>
            <a:off x="3203575" y="1160463"/>
            <a:ext cx="43338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1232" name="Text Box 32"/>
          <p:cNvSpPr txBox="1">
            <a:spLocks noChangeArrowheads="1"/>
          </p:cNvSpPr>
          <p:nvPr/>
        </p:nvSpPr>
        <p:spPr bwMode="auto">
          <a:xfrm>
            <a:off x="3635375" y="633413"/>
            <a:ext cx="43338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1233" name="Text Box 33"/>
          <p:cNvSpPr txBox="1">
            <a:spLocks noChangeArrowheads="1"/>
          </p:cNvSpPr>
          <p:nvPr/>
        </p:nvSpPr>
        <p:spPr bwMode="auto">
          <a:xfrm>
            <a:off x="4024313" y="1054100"/>
            <a:ext cx="298450" cy="246221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51234" name="Text Box 34"/>
          <p:cNvSpPr txBox="1">
            <a:spLocks noChangeArrowheads="1"/>
          </p:cNvSpPr>
          <p:nvPr/>
        </p:nvSpPr>
        <p:spPr bwMode="auto">
          <a:xfrm>
            <a:off x="4884738" y="895350"/>
            <a:ext cx="433387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51235" name="Text Box 35"/>
          <p:cNvSpPr txBox="1">
            <a:spLocks noChangeArrowheads="1"/>
          </p:cNvSpPr>
          <p:nvPr/>
        </p:nvSpPr>
        <p:spPr bwMode="auto">
          <a:xfrm>
            <a:off x="4140200" y="333375"/>
            <a:ext cx="287338" cy="246221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51237" name="Text Box 37"/>
          <p:cNvSpPr txBox="1">
            <a:spLocks noChangeArrowheads="1"/>
          </p:cNvSpPr>
          <p:nvPr/>
        </p:nvSpPr>
        <p:spPr bwMode="auto">
          <a:xfrm>
            <a:off x="323850" y="1982788"/>
            <a:ext cx="8208963" cy="317908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</a:pP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S	     U	                dist[]                  path[]</a:t>
            </a:r>
            <a:endParaRPr lang="en-US" altLang="zh-CN" sz="1800">
              <a:solidFill>
                <a:srgbClr val="FF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40" name="Text Box 40"/>
          <p:cNvSpPr txBox="1">
            <a:spLocks noChangeArrowheads="1"/>
          </p:cNvSpPr>
          <p:nvPr/>
        </p:nvSpPr>
        <p:spPr bwMode="auto">
          <a:xfrm>
            <a:off x="3428992" y="2454275"/>
            <a:ext cx="2357454" cy="246221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160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0   1  </a:t>
            </a:r>
            <a:r>
              <a:rPr lang="en-US" altLang="zh-CN" sz="1600" dirty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2  </a:t>
            </a:r>
            <a:r>
              <a:rPr lang="en-US" altLang="zh-CN" sz="160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3  4  5  </a:t>
            </a:r>
            <a:r>
              <a:rPr lang="en-US" altLang="zh-CN" sz="1600" dirty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1241" name="Text Box 41"/>
          <p:cNvSpPr txBox="1">
            <a:spLocks noChangeArrowheads="1"/>
          </p:cNvSpPr>
          <p:nvPr/>
        </p:nvSpPr>
        <p:spPr bwMode="auto">
          <a:xfrm>
            <a:off x="6157890" y="2454275"/>
            <a:ext cx="2628952" cy="246221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160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0  1  2  3   4   5   6</a:t>
            </a:r>
          </a:p>
        </p:txBody>
      </p:sp>
      <p:sp>
        <p:nvSpPr>
          <p:cNvPr id="51242" name="Text Box 42"/>
          <p:cNvSpPr txBox="1">
            <a:spLocks noChangeArrowheads="1"/>
          </p:cNvSpPr>
          <p:nvPr/>
        </p:nvSpPr>
        <p:spPr bwMode="auto">
          <a:xfrm>
            <a:off x="250825" y="2824163"/>
            <a:ext cx="576263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1243" name="Text Box 43"/>
          <p:cNvSpPr txBox="1">
            <a:spLocks noChangeArrowheads="1"/>
          </p:cNvSpPr>
          <p:nvPr/>
        </p:nvSpPr>
        <p:spPr bwMode="auto">
          <a:xfrm>
            <a:off x="1358877" y="2824163"/>
            <a:ext cx="1441450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{1,2,3,4,5,6}</a:t>
            </a:r>
          </a:p>
        </p:txBody>
      </p:sp>
      <p:sp>
        <p:nvSpPr>
          <p:cNvPr id="51244" name="Text Box 44"/>
          <p:cNvSpPr txBox="1">
            <a:spLocks noChangeArrowheads="1"/>
          </p:cNvSpPr>
          <p:nvPr/>
        </p:nvSpPr>
        <p:spPr bwMode="auto">
          <a:xfrm>
            <a:off x="3303565" y="2836863"/>
            <a:ext cx="2449513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{0,  </a:t>
            </a:r>
            <a:r>
              <a:rPr lang="en-US" altLang="zh-CN" sz="1600" u="heavy" dirty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4, 6, 6, ∞, ∞, ∞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1245" name="Text Box 45"/>
          <p:cNvSpPr txBox="1">
            <a:spLocks noChangeArrowheads="1"/>
          </p:cNvSpPr>
          <p:nvPr/>
        </p:nvSpPr>
        <p:spPr bwMode="auto">
          <a:xfrm>
            <a:off x="6040415" y="2836863"/>
            <a:ext cx="2674989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1600">
                <a:latin typeface="Consolas" pitchFamily="49" charset="0"/>
                <a:cs typeface="Consolas" pitchFamily="49" charset="0"/>
              </a:rPr>
              <a:t>{0, 0, 0, 0, -1, -1, -1}</a:t>
            </a:r>
          </a:p>
        </p:txBody>
      </p:sp>
      <p:sp>
        <p:nvSpPr>
          <p:cNvPr id="51246" name="Text Box 46"/>
          <p:cNvSpPr txBox="1">
            <a:spLocks noChangeArrowheads="1"/>
          </p:cNvSpPr>
          <p:nvPr/>
        </p:nvSpPr>
        <p:spPr bwMode="auto">
          <a:xfrm>
            <a:off x="249238" y="3786190"/>
            <a:ext cx="576263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{0,</a:t>
            </a:r>
            <a:r>
              <a:rPr lang="en-US" altLang="zh-CN" sz="16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1247" name="Text Box 47"/>
          <p:cNvSpPr txBox="1">
            <a:spLocks noChangeArrowheads="1"/>
          </p:cNvSpPr>
          <p:nvPr/>
        </p:nvSpPr>
        <p:spPr bwMode="auto">
          <a:xfrm>
            <a:off x="1357290" y="3786190"/>
            <a:ext cx="1441450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{2,3,4,5,6}</a:t>
            </a:r>
          </a:p>
        </p:txBody>
      </p:sp>
      <p:sp>
        <p:nvSpPr>
          <p:cNvPr id="51248" name="Text Box 48"/>
          <p:cNvSpPr txBox="1">
            <a:spLocks noChangeArrowheads="1"/>
          </p:cNvSpPr>
          <p:nvPr/>
        </p:nvSpPr>
        <p:spPr bwMode="auto">
          <a:xfrm>
            <a:off x="3301978" y="3786190"/>
            <a:ext cx="2449513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{0, 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4,</a:t>
            </a:r>
            <a:r>
              <a:rPr lang="en-US" altLang="zh-CN" sz="16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u="heavy" dirty="0">
                <a:solidFill>
                  <a:srgbClr val="FF0000"/>
                </a:solidFill>
                <a:uFill>
                  <a:solidFill>
                    <a:srgbClr val="6600CC"/>
                  </a:solidFill>
                </a:uFill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zh-CN" sz="1600" u="heavy" dirty="0">
                <a:solidFill>
                  <a:srgbClr val="6600CC"/>
                </a:solidFill>
                <a:uFill>
                  <a:solidFill>
                    <a:srgbClr val="6600CC"/>
                  </a:solidFill>
                </a:u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sz="1600" u="heavy" dirty="0">
                <a:uFill>
                  <a:solidFill>
                    <a:srgbClr val="6600CC"/>
                  </a:solidFill>
                </a:uFill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zh-CN" sz="1600" u="heavy" dirty="0">
                <a:solidFill>
                  <a:srgbClr val="6600CC"/>
                </a:solidFill>
                <a:uFill>
                  <a:solidFill>
                    <a:srgbClr val="6600CC"/>
                  </a:solidFill>
                </a:u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sz="1600" u="heavy" dirty="0">
                <a:solidFill>
                  <a:srgbClr val="FF0000"/>
                </a:solidFill>
                <a:uFill>
                  <a:solidFill>
                    <a:srgbClr val="6600CC"/>
                  </a:solidFill>
                </a:uFill>
                <a:latin typeface="Consolas" pitchFamily="49" charset="0"/>
                <a:cs typeface="Consolas" pitchFamily="49" charset="0"/>
              </a:rPr>
              <a:t>11</a:t>
            </a:r>
            <a:r>
              <a:rPr lang="en-US" altLang="zh-CN" sz="1600" u="heavy" dirty="0">
                <a:solidFill>
                  <a:srgbClr val="6600CC"/>
                </a:solidFill>
                <a:uFill>
                  <a:solidFill>
                    <a:srgbClr val="6600CC"/>
                  </a:solidFill>
                </a:u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sz="1600" u="heavy" dirty="0">
                <a:uFill>
                  <a:solidFill>
                    <a:srgbClr val="6600CC"/>
                  </a:solidFill>
                </a:uFill>
                <a:latin typeface="Consolas" pitchFamily="49" charset="0"/>
                <a:cs typeface="Consolas" pitchFamily="49" charset="0"/>
              </a:rPr>
              <a:t>∞, ∞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1249" name="Text Box 49"/>
          <p:cNvSpPr txBox="1">
            <a:spLocks noChangeArrowheads="1"/>
          </p:cNvSpPr>
          <p:nvPr/>
        </p:nvSpPr>
        <p:spPr bwMode="auto">
          <a:xfrm>
            <a:off x="6038828" y="3786190"/>
            <a:ext cx="2676576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{0, 0, 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, 0,  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, -1, -1}</a:t>
            </a:r>
          </a:p>
        </p:txBody>
      </p:sp>
      <p:sp>
        <p:nvSpPr>
          <p:cNvPr id="51250" name="Text Box 50"/>
          <p:cNvSpPr txBox="1">
            <a:spLocks noChangeArrowheads="1"/>
          </p:cNvSpPr>
          <p:nvPr/>
        </p:nvSpPr>
        <p:spPr bwMode="auto">
          <a:xfrm>
            <a:off x="250825" y="4786322"/>
            <a:ext cx="792163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{0,1,</a:t>
            </a:r>
            <a:r>
              <a:rPr lang="en-US" altLang="zh-CN" sz="16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1251" name="Text Box 51"/>
          <p:cNvSpPr txBox="1">
            <a:spLocks noChangeArrowheads="1"/>
          </p:cNvSpPr>
          <p:nvPr/>
        </p:nvSpPr>
        <p:spPr bwMode="auto">
          <a:xfrm>
            <a:off x="1358877" y="4786322"/>
            <a:ext cx="1441450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{3,4,5,6}</a:t>
            </a:r>
          </a:p>
        </p:txBody>
      </p:sp>
      <p:sp>
        <p:nvSpPr>
          <p:cNvPr id="51252" name="Text Box 52"/>
          <p:cNvSpPr txBox="1">
            <a:spLocks noChangeArrowheads="1"/>
          </p:cNvSpPr>
          <p:nvPr/>
        </p:nvSpPr>
        <p:spPr bwMode="auto">
          <a:xfrm>
            <a:off x="3303565" y="4799022"/>
            <a:ext cx="2449513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{0, 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4,</a:t>
            </a:r>
            <a:r>
              <a:rPr lang="en-US" altLang="zh-CN" sz="16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5,</a:t>
            </a:r>
            <a:r>
              <a:rPr lang="en-US" altLang="zh-CN" sz="1600" u="sn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u="heavy" dirty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6, 11,</a:t>
            </a:r>
            <a:r>
              <a:rPr lang="en-US" altLang="zh-CN" sz="1600" u="heavy" dirty="0">
                <a:solidFill>
                  <a:srgbClr val="6600CC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u="heavy" dirty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zh-CN" sz="1600" u="heavy" dirty="0">
                <a:solidFill>
                  <a:srgbClr val="6600CC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sz="1600" u="heavy" dirty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∞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1253" name="Text Box 53"/>
          <p:cNvSpPr txBox="1">
            <a:spLocks noChangeArrowheads="1"/>
          </p:cNvSpPr>
          <p:nvPr/>
        </p:nvSpPr>
        <p:spPr bwMode="auto">
          <a:xfrm>
            <a:off x="6040415" y="4799022"/>
            <a:ext cx="2817865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{0, 0, 1, 0,  1,  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, -1}</a:t>
            </a:r>
          </a:p>
        </p:txBody>
      </p:sp>
      <p:sp>
        <p:nvSpPr>
          <p:cNvPr id="51277" name="Text Box 77"/>
          <p:cNvSpPr txBox="1">
            <a:spLocks noChangeArrowheads="1"/>
          </p:cNvSpPr>
          <p:nvPr/>
        </p:nvSpPr>
        <p:spPr bwMode="auto">
          <a:xfrm>
            <a:off x="214282" y="241679"/>
            <a:ext cx="1603357" cy="61555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2000" dirty="0" err="1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Dijkstra</a:t>
            </a:r>
            <a:r>
              <a:rPr lang="zh-CN" altLang="en-US" sz="2000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算法示例演示</a:t>
            </a:r>
          </a:p>
        </p:txBody>
      </p:sp>
      <p:grpSp>
        <p:nvGrpSpPr>
          <p:cNvPr id="75" name="组合 74"/>
          <p:cNvGrpSpPr/>
          <p:nvPr/>
        </p:nvGrpSpPr>
        <p:grpSpPr>
          <a:xfrm>
            <a:off x="4375127" y="3113086"/>
            <a:ext cx="2143140" cy="428628"/>
            <a:chOff x="4572000" y="3214686"/>
            <a:chExt cx="2143140" cy="428628"/>
          </a:xfrm>
        </p:grpSpPr>
        <p:sp>
          <p:nvSpPr>
            <p:cNvPr id="73" name="下箭头 72"/>
            <p:cNvSpPr/>
            <p:nvPr/>
          </p:nvSpPr>
          <p:spPr>
            <a:xfrm>
              <a:off x="4572000" y="3214686"/>
              <a:ext cx="142876" cy="42862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786314" y="3243204"/>
              <a:ext cx="19288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最小的顶点：</a:t>
              </a:r>
              <a:r>
                <a:rPr lang="en-US" altLang="zh-CN" sz="1600" dirty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4525941" y="4071942"/>
            <a:ext cx="2117761" cy="428628"/>
            <a:chOff x="4572000" y="3214686"/>
            <a:chExt cx="2117761" cy="428628"/>
          </a:xfrm>
        </p:grpSpPr>
        <p:sp>
          <p:nvSpPr>
            <p:cNvPr id="77" name="下箭头 76"/>
            <p:cNvSpPr/>
            <p:nvPr/>
          </p:nvSpPr>
          <p:spPr>
            <a:xfrm>
              <a:off x="4572000" y="3214686"/>
              <a:ext cx="142876" cy="42862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760935" y="3304760"/>
              <a:ext cx="19288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最小的顶点：</a:t>
              </a:r>
              <a:r>
                <a:rPr lang="en-US" altLang="zh-CN" sz="1600" dirty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67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502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120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512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512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512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512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512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512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512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512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512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512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512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512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 tmFilter="0, 0; .2, .5; .8, .5; 1, 0"/>
                                        <p:tgtEl>
                                          <p:spTgt spid="512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" dur="250" autoRev="1" fill="hold"/>
                                        <p:tgtEl>
                                          <p:spTgt spid="512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 animBg="1"/>
      <p:bldP spid="51206" grpId="0" animBg="1"/>
      <p:bldP spid="51208" grpId="0" animBg="1"/>
      <p:bldP spid="51212" grpId="0" animBg="1"/>
      <p:bldP spid="51213" grpId="0" animBg="1"/>
      <p:bldP spid="51214" grpId="0" animBg="1"/>
      <p:bldP spid="51215" grpId="0" animBg="1"/>
      <p:bldP spid="51218" grpId="0" animBg="1"/>
      <p:bldP spid="51219" grpId="0" animBg="1"/>
      <p:bldP spid="51220" grpId="0" animBg="1"/>
      <p:bldP spid="51242" grpId="0"/>
      <p:bldP spid="51243" grpId="0"/>
      <p:bldP spid="51244" grpId="0"/>
      <p:bldP spid="51245" grpId="0"/>
      <p:bldP spid="51246" grpId="0"/>
      <p:bldP spid="51247" grpId="0"/>
      <p:bldP spid="51248" grpId="0"/>
      <p:bldP spid="51249" grpId="0"/>
      <p:bldP spid="51250" grpId="0"/>
      <p:bldP spid="51251" grpId="0"/>
      <p:bldP spid="51252" grpId="0"/>
      <p:bldP spid="51253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Oval 5"/>
          <p:cNvSpPr>
            <a:spLocks noChangeArrowheads="1"/>
          </p:cNvSpPr>
          <p:nvPr/>
        </p:nvSpPr>
        <p:spPr bwMode="auto">
          <a:xfrm>
            <a:off x="3059113" y="765175"/>
            <a:ext cx="288925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51206" name="Oval 6"/>
          <p:cNvSpPr>
            <a:spLocks noChangeArrowheads="1"/>
          </p:cNvSpPr>
          <p:nvPr/>
        </p:nvSpPr>
        <p:spPr bwMode="auto">
          <a:xfrm>
            <a:off x="3779838" y="188913"/>
            <a:ext cx="288925" cy="3603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51207" name="Oval 7"/>
          <p:cNvSpPr>
            <a:spLocks noChangeArrowheads="1"/>
          </p:cNvSpPr>
          <p:nvPr/>
        </p:nvSpPr>
        <p:spPr bwMode="auto">
          <a:xfrm>
            <a:off x="3851275" y="1412875"/>
            <a:ext cx="288925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51208" name="Oval 8"/>
          <p:cNvSpPr>
            <a:spLocks noChangeArrowheads="1"/>
          </p:cNvSpPr>
          <p:nvPr/>
        </p:nvSpPr>
        <p:spPr bwMode="auto">
          <a:xfrm>
            <a:off x="4500563" y="765175"/>
            <a:ext cx="288925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51209" name="Oval 9"/>
          <p:cNvSpPr>
            <a:spLocks noChangeArrowheads="1"/>
          </p:cNvSpPr>
          <p:nvPr/>
        </p:nvSpPr>
        <p:spPr bwMode="auto">
          <a:xfrm>
            <a:off x="5435600" y="188913"/>
            <a:ext cx="288925" cy="3603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51210" name="Oval 10"/>
          <p:cNvSpPr>
            <a:spLocks noChangeArrowheads="1"/>
          </p:cNvSpPr>
          <p:nvPr/>
        </p:nvSpPr>
        <p:spPr bwMode="auto">
          <a:xfrm>
            <a:off x="5435600" y="1412875"/>
            <a:ext cx="288925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51211" name="Oval 11"/>
          <p:cNvSpPr>
            <a:spLocks noChangeArrowheads="1"/>
          </p:cNvSpPr>
          <p:nvPr/>
        </p:nvSpPr>
        <p:spPr bwMode="auto">
          <a:xfrm>
            <a:off x="6227763" y="836613"/>
            <a:ext cx="288925" cy="3603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1212" name="Freeform 12"/>
          <p:cNvSpPr>
            <a:spLocks/>
          </p:cNvSpPr>
          <p:nvPr/>
        </p:nvSpPr>
        <p:spPr bwMode="auto">
          <a:xfrm>
            <a:off x="3309938" y="431800"/>
            <a:ext cx="469900" cy="3810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296" y="0"/>
              </a:cxn>
            </a:cxnLst>
            <a:rect l="0" t="0" r="r" b="b"/>
            <a:pathLst>
              <a:path w="296" h="240">
                <a:moveTo>
                  <a:pt x="0" y="240"/>
                </a:moveTo>
                <a:lnTo>
                  <a:pt x="296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13" name="Line 13"/>
          <p:cNvSpPr>
            <a:spLocks noChangeShapeType="1"/>
          </p:cNvSpPr>
          <p:nvPr/>
        </p:nvSpPr>
        <p:spPr bwMode="auto">
          <a:xfrm>
            <a:off x="3348038" y="981075"/>
            <a:ext cx="1152525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>
            <a:off x="3289300" y="1090613"/>
            <a:ext cx="574675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15" name="Line 15"/>
          <p:cNvSpPr>
            <a:spLocks noChangeShapeType="1"/>
          </p:cNvSpPr>
          <p:nvPr/>
        </p:nvSpPr>
        <p:spPr bwMode="auto">
          <a:xfrm>
            <a:off x="4068763" y="333375"/>
            <a:ext cx="1366837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16" name="Line 16"/>
          <p:cNvSpPr>
            <a:spLocks noChangeShapeType="1"/>
          </p:cNvSpPr>
          <p:nvPr/>
        </p:nvSpPr>
        <p:spPr bwMode="auto">
          <a:xfrm>
            <a:off x="4140200" y="1628775"/>
            <a:ext cx="1295400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17" name="Freeform 17"/>
          <p:cNvSpPr>
            <a:spLocks/>
          </p:cNvSpPr>
          <p:nvPr/>
        </p:nvSpPr>
        <p:spPr bwMode="auto">
          <a:xfrm>
            <a:off x="4102100" y="1052513"/>
            <a:ext cx="469900" cy="407987"/>
          </a:xfrm>
          <a:custGeom>
            <a:avLst/>
            <a:gdLst/>
            <a:ahLst/>
            <a:cxnLst>
              <a:cxn ang="0">
                <a:pos x="0" y="257"/>
              </a:cxn>
              <a:cxn ang="0">
                <a:pos x="296" y="0"/>
              </a:cxn>
            </a:cxnLst>
            <a:rect l="0" t="0" r="r" b="b"/>
            <a:pathLst>
              <a:path w="296" h="257">
                <a:moveTo>
                  <a:pt x="0" y="257"/>
                </a:moveTo>
                <a:lnTo>
                  <a:pt x="296" y="0"/>
                </a:lnTo>
              </a:path>
            </a:pathLst>
          </a:cu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>
            <a:off x="4043363" y="476250"/>
            <a:ext cx="503237" cy="360363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19" name="Freeform 19"/>
          <p:cNvSpPr>
            <a:spLocks/>
          </p:cNvSpPr>
          <p:nvPr/>
        </p:nvSpPr>
        <p:spPr bwMode="auto">
          <a:xfrm>
            <a:off x="4795838" y="477838"/>
            <a:ext cx="639762" cy="411162"/>
          </a:xfrm>
          <a:custGeom>
            <a:avLst/>
            <a:gdLst/>
            <a:ahLst/>
            <a:cxnLst>
              <a:cxn ang="0">
                <a:pos x="0" y="259"/>
              </a:cxn>
              <a:cxn ang="0">
                <a:pos x="403" y="0"/>
              </a:cxn>
            </a:cxnLst>
            <a:rect l="0" t="0" r="r" b="b"/>
            <a:pathLst>
              <a:path w="403" h="259">
                <a:moveTo>
                  <a:pt x="0" y="259"/>
                </a:moveTo>
                <a:lnTo>
                  <a:pt x="403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20" name="Line 20"/>
          <p:cNvSpPr>
            <a:spLocks noChangeShapeType="1"/>
          </p:cNvSpPr>
          <p:nvPr/>
        </p:nvSpPr>
        <p:spPr bwMode="auto">
          <a:xfrm>
            <a:off x="4787900" y="1052513"/>
            <a:ext cx="647700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21" name="Line 21"/>
          <p:cNvSpPr>
            <a:spLocks noChangeShapeType="1"/>
          </p:cNvSpPr>
          <p:nvPr/>
        </p:nvSpPr>
        <p:spPr bwMode="auto">
          <a:xfrm flipV="1">
            <a:off x="5580063" y="549275"/>
            <a:ext cx="0" cy="8636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22" name="Line 22"/>
          <p:cNvSpPr>
            <a:spLocks noChangeShapeType="1"/>
          </p:cNvSpPr>
          <p:nvPr/>
        </p:nvSpPr>
        <p:spPr bwMode="auto">
          <a:xfrm flipV="1">
            <a:off x="5724525" y="1150938"/>
            <a:ext cx="576263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23" name="Line 23"/>
          <p:cNvSpPr>
            <a:spLocks noChangeShapeType="1"/>
          </p:cNvSpPr>
          <p:nvPr/>
        </p:nvSpPr>
        <p:spPr bwMode="auto">
          <a:xfrm>
            <a:off x="5724525" y="379413"/>
            <a:ext cx="576263" cy="503237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24" name="Text Box 24"/>
          <p:cNvSpPr txBox="1">
            <a:spLocks noChangeArrowheads="1"/>
          </p:cNvSpPr>
          <p:nvPr/>
        </p:nvSpPr>
        <p:spPr bwMode="auto">
          <a:xfrm>
            <a:off x="3203575" y="260350"/>
            <a:ext cx="43338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51225" name="Text Box 25"/>
          <p:cNvSpPr txBox="1">
            <a:spLocks noChangeArrowheads="1"/>
          </p:cNvSpPr>
          <p:nvPr/>
        </p:nvSpPr>
        <p:spPr bwMode="auto">
          <a:xfrm>
            <a:off x="4500563" y="-26988"/>
            <a:ext cx="433387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51226" name="Text Box 26"/>
          <p:cNvSpPr txBox="1">
            <a:spLocks noChangeArrowheads="1"/>
          </p:cNvSpPr>
          <p:nvPr/>
        </p:nvSpPr>
        <p:spPr bwMode="auto">
          <a:xfrm>
            <a:off x="4714875" y="414338"/>
            <a:ext cx="43338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1227" name="Text Box 27"/>
          <p:cNvSpPr txBox="1">
            <a:spLocks noChangeArrowheads="1"/>
          </p:cNvSpPr>
          <p:nvPr/>
        </p:nvSpPr>
        <p:spPr bwMode="auto">
          <a:xfrm>
            <a:off x="5461000" y="754063"/>
            <a:ext cx="43338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51228" name="Text Box 28"/>
          <p:cNvSpPr txBox="1">
            <a:spLocks noChangeArrowheads="1"/>
          </p:cNvSpPr>
          <p:nvPr/>
        </p:nvSpPr>
        <p:spPr bwMode="auto">
          <a:xfrm>
            <a:off x="5867400" y="295275"/>
            <a:ext cx="43338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1229" name="Text Box 29"/>
          <p:cNvSpPr txBox="1">
            <a:spLocks noChangeArrowheads="1"/>
          </p:cNvSpPr>
          <p:nvPr/>
        </p:nvSpPr>
        <p:spPr bwMode="auto">
          <a:xfrm>
            <a:off x="5881688" y="1282700"/>
            <a:ext cx="433387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 dirty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51230" name="Text Box 30"/>
          <p:cNvSpPr txBox="1">
            <a:spLocks noChangeArrowheads="1"/>
          </p:cNvSpPr>
          <p:nvPr/>
        </p:nvSpPr>
        <p:spPr bwMode="auto">
          <a:xfrm>
            <a:off x="4427538" y="1557338"/>
            <a:ext cx="433387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51231" name="Text Box 31"/>
          <p:cNvSpPr txBox="1">
            <a:spLocks noChangeArrowheads="1"/>
          </p:cNvSpPr>
          <p:nvPr/>
        </p:nvSpPr>
        <p:spPr bwMode="auto">
          <a:xfrm>
            <a:off x="3203575" y="1160463"/>
            <a:ext cx="43338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1232" name="Text Box 32"/>
          <p:cNvSpPr txBox="1">
            <a:spLocks noChangeArrowheads="1"/>
          </p:cNvSpPr>
          <p:nvPr/>
        </p:nvSpPr>
        <p:spPr bwMode="auto">
          <a:xfrm>
            <a:off x="3635375" y="633413"/>
            <a:ext cx="43338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1233" name="Text Box 33"/>
          <p:cNvSpPr txBox="1">
            <a:spLocks noChangeArrowheads="1"/>
          </p:cNvSpPr>
          <p:nvPr/>
        </p:nvSpPr>
        <p:spPr bwMode="auto">
          <a:xfrm>
            <a:off x="4024313" y="1054100"/>
            <a:ext cx="298450" cy="246221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51234" name="Text Box 34"/>
          <p:cNvSpPr txBox="1">
            <a:spLocks noChangeArrowheads="1"/>
          </p:cNvSpPr>
          <p:nvPr/>
        </p:nvSpPr>
        <p:spPr bwMode="auto">
          <a:xfrm>
            <a:off x="4884738" y="895350"/>
            <a:ext cx="433387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51235" name="Text Box 35"/>
          <p:cNvSpPr txBox="1">
            <a:spLocks noChangeArrowheads="1"/>
          </p:cNvSpPr>
          <p:nvPr/>
        </p:nvSpPr>
        <p:spPr bwMode="auto">
          <a:xfrm>
            <a:off x="4140200" y="333375"/>
            <a:ext cx="287338" cy="246221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51237" name="Text Box 37"/>
          <p:cNvSpPr txBox="1">
            <a:spLocks noChangeArrowheads="1"/>
          </p:cNvSpPr>
          <p:nvPr/>
        </p:nvSpPr>
        <p:spPr bwMode="auto">
          <a:xfrm>
            <a:off x="428596" y="1972060"/>
            <a:ext cx="8208963" cy="3139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</a:pP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S	      U	                dist[]                 path[]</a:t>
            </a:r>
            <a:endParaRPr lang="en-US" altLang="zh-CN" sz="1800">
              <a:solidFill>
                <a:srgbClr val="FF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40" name="Text Box 40"/>
          <p:cNvSpPr txBox="1">
            <a:spLocks noChangeArrowheads="1"/>
          </p:cNvSpPr>
          <p:nvPr/>
        </p:nvSpPr>
        <p:spPr bwMode="auto">
          <a:xfrm>
            <a:off x="3201956" y="2454275"/>
            <a:ext cx="2441614" cy="246221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1600" dirty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0   1  2  3   </a:t>
            </a:r>
            <a:r>
              <a:rPr lang="en-US" altLang="zh-CN" sz="160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4  5  </a:t>
            </a:r>
            <a:r>
              <a:rPr lang="en-US" altLang="zh-CN" sz="1600" dirty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1241" name="Text Box 41"/>
          <p:cNvSpPr txBox="1">
            <a:spLocks noChangeArrowheads="1"/>
          </p:cNvSpPr>
          <p:nvPr/>
        </p:nvSpPr>
        <p:spPr bwMode="auto">
          <a:xfrm>
            <a:off x="6227741" y="2454275"/>
            <a:ext cx="2487663" cy="246221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160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0  1  2  3   4  5   6</a:t>
            </a:r>
          </a:p>
        </p:txBody>
      </p:sp>
      <p:sp>
        <p:nvSpPr>
          <p:cNvPr id="51250" name="Text Box 50"/>
          <p:cNvSpPr txBox="1">
            <a:spLocks noChangeArrowheads="1"/>
          </p:cNvSpPr>
          <p:nvPr/>
        </p:nvSpPr>
        <p:spPr bwMode="auto">
          <a:xfrm>
            <a:off x="250825" y="2895596"/>
            <a:ext cx="792163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{0,1,</a:t>
            </a:r>
            <a:r>
              <a:rPr lang="en-US" altLang="zh-CN" sz="16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1251" name="Text Box 51"/>
          <p:cNvSpPr txBox="1">
            <a:spLocks noChangeArrowheads="1"/>
          </p:cNvSpPr>
          <p:nvPr/>
        </p:nvSpPr>
        <p:spPr bwMode="auto">
          <a:xfrm>
            <a:off x="1428728" y="2895596"/>
            <a:ext cx="1441450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{3,4,5,6}</a:t>
            </a:r>
          </a:p>
        </p:txBody>
      </p:sp>
      <p:sp>
        <p:nvSpPr>
          <p:cNvPr id="51252" name="Text Box 52"/>
          <p:cNvSpPr txBox="1">
            <a:spLocks noChangeArrowheads="1"/>
          </p:cNvSpPr>
          <p:nvPr/>
        </p:nvSpPr>
        <p:spPr bwMode="auto">
          <a:xfrm>
            <a:off x="3095594" y="2908296"/>
            <a:ext cx="2449513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{0, 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4,</a:t>
            </a:r>
            <a:r>
              <a:rPr lang="en-US" altLang="zh-CN" sz="16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5, </a:t>
            </a:r>
            <a:r>
              <a:rPr lang="en-US" altLang="zh-CN" sz="1600" u="heavy" dirty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6, 11,</a:t>
            </a:r>
            <a:r>
              <a:rPr lang="en-US" altLang="zh-CN" sz="1600" u="heavy" dirty="0">
                <a:solidFill>
                  <a:srgbClr val="6600CC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u="heavy" dirty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zh-CN" sz="1600" u="heavy" dirty="0">
                <a:solidFill>
                  <a:srgbClr val="6600CC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sz="1600" u="heavy" dirty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∞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1253" name="Text Box 53"/>
          <p:cNvSpPr txBox="1">
            <a:spLocks noChangeArrowheads="1"/>
          </p:cNvSpPr>
          <p:nvPr/>
        </p:nvSpPr>
        <p:spPr bwMode="auto">
          <a:xfrm>
            <a:off x="6110266" y="2908296"/>
            <a:ext cx="2748014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{0, 0, 1, 0,  1,  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, -1}</a:t>
            </a:r>
          </a:p>
        </p:txBody>
      </p:sp>
      <p:sp>
        <p:nvSpPr>
          <p:cNvPr id="51277" name="Text Box 77"/>
          <p:cNvSpPr txBox="1">
            <a:spLocks noChangeArrowheads="1"/>
          </p:cNvSpPr>
          <p:nvPr/>
        </p:nvSpPr>
        <p:spPr bwMode="auto">
          <a:xfrm>
            <a:off x="214282" y="241679"/>
            <a:ext cx="1603357" cy="61555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2000" dirty="0" err="1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Dijkstra</a:t>
            </a:r>
            <a:r>
              <a:rPr lang="zh-CN" altLang="en-US" sz="2000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算法示例演示</a:t>
            </a:r>
          </a:p>
        </p:txBody>
      </p:sp>
      <p:grpSp>
        <p:nvGrpSpPr>
          <p:cNvPr id="3" name="组合 75"/>
          <p:cNvGrpSpPr/>
          <p:nvPr/>
        </p:nvGrpSpPr>
        <p:grpSpPr>
          <a:xfrm>
            <a:off x="4718030" y="3189286"/>
            <a:ext cx="2068548" cy="428628"/>
            <a:chOff x="4572000" y="3214686"/>
            <a:chExt cx="2068548" cy="428628"/>
          </a:xfrm>
        </p:grpSpPr>
        <p:sp>
          <p:nvSpPr>
            <p:cNvPr id="77" name="下箭头 76"/>
            <p:cNvSpPr/>
            <p:nvPr/>
          </p:nvSpPr>
          <p:spPr>
            <a:xfrm>
              <a:off x="4572000" y="3214686"/>
              <a:ext cx="142876" cy="42862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711722" y="3258722"/>
              <a:ext cx="19288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最小的顶点：</a:t>
              </a:r>
              <a:r>
                <a:rPr lang="en-US" altLang="zh-CN" sz="1600" dirty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57" name="Text Box 54"/>
          <p:cNvSpPr txBox="1">
            <a:spLocks noChangeArrowheads="1"/>
          </p:cNvSpPr>
          <p:nvPr/>
        </p:nvSpPr>
        <p:spPr bwMode="auto">
          <a:xfrm>
            <a:off x="250825" y="3786190"/>
            <a:ext cx="936625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{0,1,2,</a:t>
            </a:r>
            <a:r>
              <a:rPr lang="en-US" altLang="zh-CN" sz="16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8" name="Text Box 55"/>
          <p:cNvSpPr txBox="1">
            <a:spLocks noChangeArrowheads="1"/>
          </p:cNvSpPr>
          <p:nvPr/>
        </p:nvSpPr>
        <p:spPr bwMode="auto">
          <a:xfrm>
            <a:off x="1428728" y="3786190"/>
            <a:ext cx="1441450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>
                <a:latin typeface="Consolas" pitchFamily="49" charset="0"/>
                <a:cs typeface="Consolas" pitchFamily="49" charset="0"/>
              </a:rPr>
              <a:t>{4,5,6}</a:t>
            </a:r>
          </a:p>
        </p:txBody>
      </p:sp>
      <p:sp>
        <p:nvSpPr>
          <p:cNvPr id="59" name="Text Box 56"/>
          <p:cNvSpPr txBox="1">
            <a:spLocks noChangeArrowheads="1"/>
          </p:cNvSpPr>
          <p:nvPr/>
        </p:nvSpPr>
        <p:spPr bwMode="auto">
          <a:xfrm>
            <a:off x="3095594" y="3798890"/>
            <a:ext cx="2449513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{0, 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4,</a:t>
            </a:r>
            <a:r>
              <a:rPr lang="en-US" altLang="zh-CN" sz="16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5, 6</a:t>
            </a:r>
            <a:r>
              <a:rPr lang="en-US" altLang="zh-CN" sz="1600" dirty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sz="1600" u="heavy" dirty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11, 9,</a:t>
            </a:r>
            <a:r>
              <a:rPr lang="en-US" altLang="zh-CN" sz="1600" u="heavy" dirty="0">
                <a:solidFill>
                  <a:srgbClr val="6600CC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u="heavy" dirty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∞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0" name="Text Box 57"/>
          <p:cNvSpPr txBox="1">
            <a:spLocks noChangeArrowheads="1"/>
          </p:cNvSpPr>
          <p:nvPr/>
        </p:nvSpPr>
        <p:spPr bwMode="auto">
          <a:xfrm>
            <a:off x="6110266" y="3798890"/>
            <a:ext cx="2700368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1600">
                <a:latin typeface="Consolas" pitchFamily="49" charset="0"/>
                <a:cs typeface="Consolas" pitchFamily="49" charset="0"/>
              </a:rPr>
              <a:t>{0, 0, 1, 0,  1,  2, -1}</a:t>
            </a:r>
          </a:p>
        </p:txBody>
      </p:sp>
      <p:grpSp>
        <p:nvGrpSpPr>
          <p:cNvPr id="61" name="组合 75"/>
          <p:cNvGrpSpPr/>
          <p:nvPr/>
        </p:nvGrpSpPr>
        <p:grpSpPr>
          <a:xfrm>
            <a:off x="4873606" y="4071942"/>
            <a:ext cx="2127286" cy="428628"/>
            <a:chOff x="4572000" y="3214686"/>
            <a:chExt cx="2127286" cy="428628"/>
          </a:xfrm>
        </p:grpSpPr>
        <p:sp>
          <p:nvSpPr>
            <p:cNvPr id="62" name="下箭头 61"/>
            <p:cNvSpPr/>
            <p:nvPr/>
          </p:nvSpPr>
          <p:spPr>
            <a:xfrm>
              <a:off x="4572000" y="3214686"/>
              <a:ext cx="142876" cy="42862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770460" y="3304760"/>
              <a:ext cx="19288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最小的顶点：</a:t>
              </a:r>
              <a:r>
                <a:rPr lang="en-US" altLang="zh-CN" sz="1600" dirty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5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65" name="Text Box 58"/>
          <p:cNvSpPr txBox="1">
            <a:spLocks noChangeArrowheads="1"/>
          </p:cNvSpPr>
          <p:nvPr/>
        </p:nvSpPr>
        <p:spPr bwMode="auto">
          <a:xfrm>
            <a:off x="250824" y="4714884"/>
            <a:ext cx="1249341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{0,1,2,3,</a:t>
            </a:r>
            <a:r>
              <a:rPr lang="en-US" altLang="zh-CN" sz="16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6" name="Text Box 59"/>
          <p:cNvSpPr txBox="1">
            <a:spLocks noChangeArrowheads="1"/>
          </p:cNvSpPr>
          <p:nvPr/>
        </p:nvSpPr>
        <p:spPr bwMode="auto">
          <a:xfrm>
            <a:off x="1428728" y="4714884"/>
            <a:ext cx="1441450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>
                <a:latin typeface="Consolas" pitchFamily="49" charset="0"/>
                <a:cs typeface="Consolas" pitchFamily="49" charset="0"/>
              </a:rPr>
              <a:t>{4,6}</a:t>
            </a:r>
          </a:p>
        </p:txBody>
      </p:sp>
      <p:sp>
        <p:nvSpPr>
          <p:cNvPr id="67" name="Text Box 60"/>
          <p:cNvSpPr txBox="1">
            <a:spLocks noChangeArrowheads="1"/>
          </p:cNvSpPr>
          <p:nvPr/>
        </p:nvSpPr>
        <p:spPr bwMode="auto">
          <a:xfrm>
            <a:off x="3095594" y="4727584"/>
            <a:ext cx="2651136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{0, 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4,</a:t>
            </a:r>
            <a:r>
              <a:rPr lang="en-US" altLang="zh-CN" sz="16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5, 6, </a:t>
            </a:r>
            <a:r>
              <a:rPr lang="en-US" altLang="zh-CN" sz="1600" u="heavy" dirty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zh-CN" sz="1600" dirty="0">
                <a:solidFill>
                  <a:srgbClr val="6600CC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9,</a:t>
            </a:r>
            <a:r>
              <a:rPr lang="en-US" altLang="zh-CN" sz="1600" u="sng" dirty="0">
                <a:solidFill>
                  <a:srgbClr val="6600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u="heavy" dirty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17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8" name="Text Box 61"/>
          <p:cNvSpPr txBox="1">
            <a:spLocks noChangeArrowheads="1"/>
          </p:cNvSpPr>
          <p:nvPr/>
        </p:nvSpPr>
        <p:spPr bwMode="auto">
          <a:xfrm>
            <a:off x="6110266" y="4727584"/>
            <a:ext cx="2628930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{0, 0, 1, 0,  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,  2,  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68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084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5120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512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512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512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512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512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512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512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512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512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7" grpId="0" animBg="1"/>
      <p:bldP spid="51210" grpId="0" animBg="1"/>
      <p:bldP spid="51216" grpId="0" animBg="1"/>
      <p:bldP spid="51217" grpId="0" animBg="1"/>
      <p:bldP spid="51221" grpId="0" animBg="1"/>
      <p:bldP spid="51222" grpId="0" animBg="1"/>
      <p:bldP spid="57" grpId="0"/>
      <p:bldP spid="58" grpId="0"/>
      <p:bldP spid="59" grpId="0"/>
      <p:bldP spid="60" grpId="0"/>
      <p:bldP spid="65" grpId="0"/>
      <p:bldP spid="66" grpId="0"/>
      <p:bldP spid="67" grpId="0"/>
      <p:bldP spid="68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Oval 5"/>
          <p:cNvSpPr>
            <a:spLocks noChangeArrowheads="1"/>
          </p:cNvSpPr>
          <p:nvPr/>
        </p:nvSpPr>
        <p:spPr bwMode="auto">
          <a:xfrm>
            <a:off x="3059113" y="765175"/>
            <a:ext cx="288925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51206" name="Oval 6"/>
          <p:cNvSpPr>
            <a:spLocks noChangeArrowheads="1"/>
          </p:cNvSpPr>
          <p:nvPr/>
        </p:nvSpPr>
        <p:spPr bwMode="auto">
          <a:xfrm>
            <a:off x="3779838" y="188913"/>
            <a:ext cx="288925" cy="3603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51207" name="Oval 7"/>
          <p:cNvSpPr>
            <a:spLocks noChangeArrowheads="1"/>
          </p:cNvSpPr>
          <p:nvPr/>
        </p:nvSpPr>
        <p:spPr bwMode="auto">
          <a:xfrm>
            <a:off x="3851275" y="1412875"/>
            <a:ext cx="288925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51208" name="Oval 8"/>
          <p:cNvSpPr>
            <a:spLocks noChangeArrowheads="1"/>
          </p:cNvSpPr>
          <p:nvPr/>
        </p:nvSpPr>
        <p:spPr bwMode="auto">
          <a:xfrm>
            <a:off x="4500563" y="765175"/>
            <a:ext cx="288925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51209" name="Oval 9"/>
          <p:cNvSpPr>
            <a:spLocks noChangeArrowheads="1"/>
          </p:cNvSpPr>
          <p:nvPr/>
        </p:nvSpPr>
        <p:spPr bwMode="auto">
          <a:xfrm>
            <a:off x="5435600" y="188913"/>
            <a:ext cx="288925" cy="3603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51210" name="Oval 10"/>
          <p:cNvSpPr>
            <a:spLocks noChangeArrowheads="1"/>
          </p:cNvSpPr>
          <p:nvPr/>
        </p:nvSpPr>
        <p:spPr bwMode="auto">
          <a:xfrm>
            <a:off x="5435600" y="1412875"/>
            <a:ext cx="288925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51211" name="Oval 11"/>
          <p:cNvSpPr>
            <a:spLocks noChangeArrowheads="1"/>
          </p:cNvSpPr>
          <p:nvPr/>
        </p:nvSpPr>
        <p:spPr bwMode="auto">
          <a:xfrm>
            <a:off x="6227763" y="836613"/>
            <a:ext cx="288925" cy="3603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1212" name="Freeform 12"/>
          <p:cNvSpPr>
            <a:spLocks/>
          </p:cNvSpPr>
          <p:nvPr/>
        </p:nvSpPr>
        <p:spPr bwMode="auto">
          <a:xfrm>
            <a:off x="3309938" y="431800"/>
            <a:ext cx="469900" cy="3810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296" y="0"/>
              </a:cxn>
            </a:cxnLst>
            <a:rect l="0" t="0" r="r" b="b"/>
            <a:pathLst>
              <a:path w="296" h="240">
                <a:moveTo>
                  <a:pt x="0" y="240"/>
                </a:moveTo>
                <a:lnTo>
                  <a:pt x="296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13" name="Line 13"/>
          <p:cNvSpPr>
            <a:spLocks noChangeShapeType="1"/>
          </p:cNvSpPr>
          <p:nvPr/>
        </p:nvSpPr>
        <p:spPr bwMode="auto">
          <a:xfrm>
            <a:off x="3348038" y="981075"/>
            <a:ext cx="1152525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>
            <a:off x="3289300" y="1090613"/>
            <a:ext cx="574675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15" name="Line 15"/>
          <p:cNvSpPr>
            <a:spLocks noChangeShapeType="1"/>
          </p:cNvSpPr>
          <p:nvPr/>
        </p:nvSpPr>
        <p:spPr bwMode="auto">
          <a:xfrm>
            <a:off x="4068763" y="333375"/>
            <a:ext cx="1366837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16" name="Line 16"/>
          <p:cNvSpPr>
            <a:spLocks noChangeShapeType="1"/>
          </p:cNvSpPr>
          <p:nvPr/>
        </p:nvSpPr>
        <p:spPr bwMode="auto">
          <a:xfrm>
            <a:off x="4140200" y="1628775"/>
            <a:ext cx="1295400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17" name="Freeform 17"/>
          <p:cNvSpPr>
            <a:spLocks/>
          </p:cNvSpPr>
          <p:nvPr/>
        </p:nvSpPr>
        <p:spPr bwMode="auto">
          <a:xfrm>
            <a:off x="4102100" y="1052513"/>
            <a:ext cx="469900" cy="407987"/>
          </a:xfrm>
          <a:custGeom>
            <a:avLst/>
            <a:gdLst/>
            <a:ahLst/>
            <a:cxnLst>
              <a:cxn ang="0">
                <a:pos x="0" y="257"/>
              </a:cxn>
              <a:cxn ang="0">
                <a:pos x="296" y="0"/>
              </a:cxn>
            </a:cxnLst>
            <a:rect l="0" t="0" r="r" b="b"/>
            <a:pathLst>
              <a:path w="296" h="257">
                <a:moveTo>
                  <a:pt x="0" y="257"/>
                </a:moveTo>
                <a:lnTo>
                  <a:pt x="296" y="0"/>
                </a:lnTo>
              </a:path>
            </a:pathLst>
          </a:cu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>
            <a:off x="4043363" y="476250"/>
            <a:ext cx="503237" cy="360363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19" name="Freeform 19"/>
          <p:cNvSpPr>
            <a:spLocks/>
          </p:cNvSpPr>
          <p:nvPr/>
        </p:nvSpPr>
        <p:spPr bwMode="auto">
          <a:xfrm>
            <a:off x="4795838" y="477838"/>
            <a:ext cx="639762" cy="411162"/>
          </a:xfrm>
          <a:custGeom>
            <a:avLst/>
            <a:gdLst/>
            <a:ahLst/>
            <a:cxnLst>
              <a:cxn ang="0">
                <a:pos x="0" y="259"/>
              </a:cxn>
              <a:cxn ang="0">
                <a:pos x="403" y="0"/>
              </a:cxn>
            </a:cxnLst>
            <a:rect l="0" t="0" r="r" b="b"/>
            <a:pathLst>
              <a:path w="403" h="259">
                <a:moveTo>
                  <a:pt x="0" y="259"/>
                </a:moveTo>
                <a:lnTo>
                  <a:pt x="403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20" name="Line 20"/>
          <p:cNvSpPr>
            <a:spLocks noChangeShapeType="1"/>
          </p:cNvSpPr>
          <p:nvPr/>
        </p:nvSpPr>
        <p:spPr bwMode="auto">
          <a:xfrm>
            <a:off x="4787900" y="1052513"/>
            <a:ext cx="647700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21" name="Line 21"/>
          <p:cNvSpPr>
            <a:spLocks noChangeShapeType="1"/>
          </p:cNvSpPr>
          <p:nvPr/>
        </p:nvSpPr>
        <p:spPr bwMode="auto">
          <a:xfrm flipV="1">
            <a:off x="5580063" y="549275"/>
            <a:ext cx="0" cy="8636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22" name="Line 22"/>
          <p:cNvSpPr>
            <a:spLocks noChangeShapeType="1"/>
          </p:cNvSpPr>
          <p:nvPr/>
        </p:nvSpPr>
        <p:spPr bwMode="auto">
          <a:xfrm flipV="1">
            <a:off x="5724525" y="1150938"/>
            <a:ext cx="576263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23" name="Line 23"/>
          <p:cNvSpPr>
            <a:spLocks noChangeShapeType="1"/>
          </p:cNvSpPr>
          <p:nvPr/>
        </p:nvSpPr>
        <p:spPr bwMode="auto">
          <a:xfrm>
            <a:off x="5724525" y="379413"/>
            <a:ext cx="576263" cy="503237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24" name="Text Box 24"/>
          <p:cNvSpPr txBox="1">
            <a:spLocks noChangeArrowheads="1"/>
          </p:cNvSpPr>
          <p:nvPr/>
        </p:nvSpPr>
        <p:spPr bwMode="auto">
          <a:xfrm>
            <a:off x="3203575" y="260350"/>
            <a:ext cx="43338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51225" name="Text Box 25"/>
          <p:cNvSpPr txBox="1">
            <a:spLocks noChangeArrowheads="1"/>
          </p:cNvSpPr>
          <p:nvPr/>
        </p:nvSpPr>
        <p:spPr bwMode="auto">
          <a:xfrm>
            <a:off x="4500563" y="-26988"/>
            <a:ext cx="433387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51226" name="Text Box 26"/>
          <p:cNvSpPr txBox="1">
            <a:spLocks noChangeArrowheads="1"/>
          </p:cNvSpPr>
          <p:nvPr/>
        </p:nvSpPr>
        <p:spPr bwMode="auto">
          <a:xfrm>
            <a:off x="4714875" y="414338"/>
            <a:ext cx="43338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1227" name="Text Box 27"/>
          <p:cNvSpPr txBox="1">
            <a:spLocks noChangeArrowheads="1"/>
          </p:cNvSpPr>
          <p:nvPr/>
        </p:nvSpPr>
        <p:spPr bwMode="auto">
          <a:xfrm>
            <a:off x="5461000" y="754063"/>
            <a:ext cx="43338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51228" name="Text Box 28"/>
          <p:cNvSpPr txBox="1">
            <a:spLocks noChangeArrowheads="1"/>
          </p:cNvSpPr>
          <p:nvPr/>
        </p:nvSpPr>
        <p:spPr bwMode="auto">
          <a:xfrm>
            <a:off x="5867400" y="295275"/>
            <a:ext cx="43338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1229" name="Text Box 29"/>
          <p:cNvSpPr txBox="1">
            <a:spLocks noChangeArrowheads="1"/>
          </p:cNvSpPr>
          <p:nvPr/>
        </p:nvSpPr>
        <p:spPr bwMode="auto">
          <a:xfrm>
            <a:off x="5881688" y="1282700"/>
            <a:ext cx="433387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 dirty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51230" name="Text Box 30"/>
          <p:cNvSpPr txBox="1">
            <a:spLocks noChangeArrowheads="1"/>
          </p:cNvSpPr>
          <p:nvPr/>
        </p:nvSpPr>
        <p:spPr bwMode="auto">
          <a:xfrm>
            <a:off x="4427538" y="1557338"/>
            <a:ext cx="433387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51231" name="Text Box 31"/>
          <p:cNvSpPr txBox="1">
            <a:spLocks noChangeArrowheads="1"/>
          </p:cNvSpPr>
          <p:nvPr/>
        </p:nvSpPr>
        <p:spPr bwMode="auto">
          <a:xfrm>
            <a:off x="3203575" y="1160463"/>
            <a:ext cx="43338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1232" name="Text Box 32"/>
          <p:cNvSpPr txBox="1">
            <a:spLocks noChangeArrowheads="1"/>
          </p:cNvSpPr>
          <p:nvPr/>
        </p:nvSpPr>
        <p:spPr bwMode="auto">
          <a:xfrm>
            <a:off x="3635375" y="633413"/>
            <a:ext cx="43338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1233" name="Text Box 33"/>
          <p:cNvSpPr txBox="1">
            <a:spLocks noChangeArrowheads="1"/>
          </p:cNvSpPr>
          <p:nvPr/>
        </p:nvSpPr>
        <p:spPr bwMode="auto">
          <a:xfrm>
            <a:off x="4024313" y="1054100"/>
            <a:ext cx="298450" cy="246221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51234" name="Text Box 34"/>
          <p:cNvSpPr txBox="1">
            <a:spLocks noChangeArrowheads="1"/>
          </p:cNvSpPr>
          <p:nvPr/>
        </p:nvSpPr>
        <p:spPr bwMode="auto">
          <a:xfrm>
            <a:off x="4884738" y="895350"/>
            <a:ext cx="433387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51235" name="Text Box 35"/>
          <p:cNvSpPr txBox="1">
            <a:spLocks noChangeArrowheads="1"/>
          </p:cNvSpPr>
          <p:nvPr/>
        </p:nvSpPr>
        <p:spPr bwMode="auto">
          <a:xfrm>
            <a:off x="4140200" y="333375"/>
            <a:ext cx="287338" cy="246221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51237" name="Text Box 37"/>
          <p:cNvSpPr txBox="1">
            <a:spLocks noChangeArrowheads="1"/>
          </p:cNvSpPr>
          <p:nvPr/>
        </p:nvSpPr>
        <p:spPr bwMode="auto">
          <a:xfrm>
            <a:off x="285720" y="1889361"/>
            <a:ext cx="8208963" cy="3139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</a:pP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S	       U	       dist[]                  path[]</a:t>
            </a:r>
            <a:endParaRPr lang="en-US" altLang="zh-CN" sz="1800">
              <a:solidFill>
                <a:srgbClr val="FF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40" name="Text Box 40"/>
          <p:cNvSpPr txBox="1">
            <a:spLocks noChangeArrowheads="1"/>
          </p:cNvSpPr>
          <p:nvPr/>
        </p:nvSpPr>
        <p:spPr bwMode="auto">
          <a:xfrm>
            <a:off x="3036460" y="2454275"/>
            <a:ext cx="2535672" cy="246221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1600" dirty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0   1  2  3   </a:t>
            </a:r>
            <a:r>
              <a:rPr lang="en-US" altLang="zh-CN" sz="160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4  5  </a:t>
            </a:r>
            <a:r>
              <a:rPr lang="en-US" altLang="zh-CN" sz="1600" dirty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1241" name="Text Box 41"/>
          <p:cNvSpPr txBox="1">
            <a:spLocks noChangeArrowheads="1"/>
          </p:cNvSpPr>
          <p:nvPr/>
        </p:nvSpPr>
        <p:spPr bwMode="auto">
          <a:xfrm>
            <a:off x="6169052" y="2454275"/>
            <a:ext cx="2689228" cy="246221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160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0  1  2  3   4   5   6</a:t>
            </a:r>
          </a:p>
        </p:txBody>
      </p:sp>
      <p:sp>
        <p:nvSpPr>
          <p:cNvPr id="51277" name="Text Box 77"/>
          <p:cNvSpPr txBox="1">
            <a:spLocks noChangeArrowheads="1"/>
          </p:cNvSpPr>
          <p:nvPr/>
        </p:nvSpPr>
        <p:spPr bwMode="auto">
          <a:xfrm>
            <a:off x="214282" y="241679"/>
            <a:ext cx="1603357" cy="61555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2000" dirty="0" err="1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Dijkstra</a:t>
            </a:r>
            <a:r>
              <a:rPr lang="zh-CN" altLang="en-US" sz="2000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算法示例演示</a:t>
            </a:r>
          </a:p>
        </p:txBody>
      </p:sp>
      <p:grpSp>
        <p:nvGrpSpPr>
          <p:cNvPr id="3" name="组合 75"/>
          <p:cNvGrpSpPr/>
          <p:nvPr/>
        </p:nvGrpSpPr>
        <p:grpSpPr>
          <a:xfrm>
            <a:off x="4853017" y="3281362"/>
            <a:ext cx="2143140" cy="428628"/>
            <a:chOff x="4572000" y="3214686"/>
            <a:chExt cx="2143140" cy="428628"/>
          </a:xfrm>
        </p:grpSpPr>
        <p:sp>
          <p:nvSpPr>
            <p:cNvPr id="62" name="下箭头 61"/>
            <p:cNvSpPr/>
            <p:nvPr/>
          </p:nvSpPr>
          <p:spPr>
            <a:xfrm>
              <a:off x="4572000" y="3214686"/>
              <a:ext cx="142876" cy="42862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786314" y="3243204"/>
              <a:ext cx="19288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最小的顶点：</a:t>
              </a:r>
              <a:r>
                <a:rPr lang="en-US" altLang="zh-CN" sz="1600" dirty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65" name="Text Box 58"/>
          <p:cNvSpPr txBox="1">
            <a:spLocks noChangeArrowheads="1"/>
          </p:cNvSpPr>
          <p:nvPr/>
        </p:nvSpPr>
        <p:spPr bwMode="auto">
          <a:xfrm>
            <a:off x="250825" y="2825748"/>
            <a:ext cx="1081088" cy="492443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{0,1,2,3,</a:t>
            </a:r>
            <a:r>
              <a:rPr lang="en-US" altLang="zh-CN" sz="16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6" name="Text Box 59"/>
          <p:cNvSpPr txBox="1">
            <a:spLocks noChangeArrowheads="1"/>
          </p:cNvSpPr>
          <p:nvPr/>
        </p:nvSpPr>
        <p:spPr bwMode="auto">
          <a:xfrm>
            <a:off x="1487476" y="2825748"/>
            <a:ext cx="1441450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>
                <a:latin typeface="Consolas" pitchFamily="49" charset="0"/>
                <a:cs typeface="Consolas" pitchFamily="49" charset="0"/>
              </a:rPr>
              <a:t>{4,6}</a:t>
            </a:r>
          </a:p>
        </p:txBody>
      </p:sp>
      <p:sp>
        <p:nvSpPr>
          <p:cNvPr id="67" name="Text Box 60"/>
          <p:cNvSpPr txBox="1">
            <a:spLocks noChangeArrowheads="1"/>
          </p:cNvSpPr>
          <p:nvPr/>
        </p:nvSpPr>
        <p:spPr bwMode="auto">
          <a:xfrm>
            <a:off x="2928926" y="2838448"/>
            <a:ext cx="2757471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{0, 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4,</a:t>
            </a:r>
            <a:r>
              <a:rPr lang="en-US" altLang="zh-CN" sz="16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5, 6, </a:t>
            </a:r>
            <a:r>
              <a:rPr lang="en-US" altLang="zh-CN" sz="1600" u="heavy" dirty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zh-CN" sz="1600" dirty="0">
                <a:solidFill>
                  <a:srgbClr val="6600CC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9,</a:t>
            </a:r>
            <a:r>
              <a:rPr lang="en-US" altLang="zh-CN" sz="1600" dirty="0">
                <a:solidFill>
                  <a:srgbClr val="6600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u="heavy" dirty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17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8" name="Text Box 61"/>
          <p:cNvSpPr txBox="1">
            <a:spLocks noChangeArrowheads="1"/>
          </p:cNvSpPr>
          <p:nvPr/>
        </p:nvSpPr>
        <p:spPr bwMode="auto">
          <a:xfrm>
            <a:off x="6051577" y="2838448"/>
            <a:ext cx="2806703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{0, 0, 1, 0,  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,  2,  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6" name="右大括号 55"/>
          <p:cNvSpPr/>
          <p:nvPr/>
        </p:nvSpPr>
        <p:spPr>
          <a:xfrm rot="5400000">
            <a:off x="4848255" y="2827334"/>
            <a:ext cx="142876" cy="714380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Text Box 62"/>
          <p:cNvSpPr txBox="1">
            <a:spLocks noChangeArrowheads="1"/>
          </p:cNvSpPr>
          <p:nvPr/>
        </p:nvSpPr>
        <p:spPr bwMode="auto">
          <a:xfrm>
            <a:off x="250824" y="3857628"/>
            <a:ext cx="1535093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{0,1,2,3,5,</a:t>
            </a:r>
            <a:r>
              <a:rPr lang="en-US" altLang="zh-CN" sz="16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9" name="Text Box 63"/>
          <p:cNvSpPr txBox="1">
            <a:spLocks noChangeArrowheads="1"/>
          </p:cNvSpPr>
          <p:nvPr/>
        </p:nvSpPr>
        <p:spPr bwMode="auto">
          <a:xfrm>
            <a:off x="1487476" y="3857628"/>
            <a:ext cx="1441450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>
                <a:latin typeface="Consolas" pitchFamily="49" charset="0"/>
                <a:cs typeface="Consolas" pitchFamily="49" charset="0"/>
              </a:rPr>
              <a:t>{6}</a:t>
            </a:r>
          </a:p>
        </p:txBody>
      </p:sp>
      <p:sp>
        <p:nvSpPr>
          <p:cNvPr id="70" name="Text Box 64"/>
          <p:cNvSpPr txBox="1">
            <a:spLocks noChangeArrowheads="1"/>
          </p:cNvSpPr>
          <p:nvPr/>
        </p:nvSpPr>
        <p:spPr bwMode="auto">
          <a:xfrm>
            <a:off x="2928926" y="3870328"/>
            <a:ext cx="2686033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{0, 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4,</a:t>
            </a:r>
            <a:r>
              <a:rPr lang="en-US" altLang="zh-CN" sz="16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5, 6, 10</a:t>
            </a:r>
            <a:r>
              <a:rPr lang="en-US" altLang="zh-CN" sz="1600" dirty="0">
                <a:solidFill>
                  <a:srgbClr val="6600CC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9,</a:t>
            </a:r>
            <a:r>
              <a:rPr lang="en-US" altLang="zh-CN" sz="1600" u="sng" dirty="0">
                <a:solidFill>
                  <a:srgbClr val="6600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u="heavy" dirty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1" name="Text Box 65"/>
          <p:cNvSpPr txBox="1">
            <a:spLocks noChangeArrowheads="1"/>
          </p:cNvSpPr>
          <p:nvPr/>
        </p:nvSpPr>
        <p:spPr bwMode="auto">
          <a:xfrm>
            <a:off x="6051577" y="3870328"/>
            <a:ext cx="2735265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{0, 0, 1, 0,  5,  2,  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72" name="组合 75"/>
          <p:cNvGrpSpPr/>
          <p:nvPr/>
        </p:nvGrpSpPr>
        <p:grpSpPr>
          <a:xfrm>
            <a:off x="5286380" y="4156080"/>
            <a:ext cx="2143140" cy="428628"/>
            <a:chOff x="4572000" y="3214686"/>
            <a:chExt cx="2143140" cy="428628"/>
          </a:xfrm>
        </p:grpSpPr>
        <p:sp>
          <p:nvSpPr>
            <p:cNvPr id="73" name="下箭头 72"/>
            <p:cNvSpPr/>
            <p:nvPr/>
          </p:nvSpPr>
          <p:spPr>
            <a:xfrm>
              <a:off x="4572000" y="3214686"/>
              <a:ext cx="142876" cy="42862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786314" y="3243204"/>
              <a:ext cx="19288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最小的顶点：</a:t>
              </a:r>
              <a:r>
                <a:rPr lang="en-US" altLang="zh-CN" sz="1600" dirty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76" name="Text Box 66"/>
          <p:cNvSpPr txBox="1">
            <a:spLocks noChangeArrowheads="1"/>
          </p:cNvSpPr>
          <p:nvPr/>
        </p:nvSpPr>
        <p:spPr bwMode="auto">
          <a:xfrm>
            <a:off x="250824" y="4754574"/>
            <a:ext cx="1749407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{0,1,2,3,5,4,</a:t>
            </a:r>
            <a:r>
              <a:rPr lang="en-US" altLang="zh-CN" sz="16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9" name="Text Box 67"/>
          <p:cNvSpPr txBox="1">
            <a:spLocks noChangeArrowheads="1"/>
          </p:cNvSpPr>
          <p:nvPr/>
        </p:nvSpPr>
        <p:spPr bwMode="auto">
          <a:xfrm>
            <a:off x="1487476" y="4754574"/>
            <a:ext cx="1441450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>
                <a:latin typeface="Consolas" pitchFamily="49" charset="0"/>
                <a:cs typeface="Consolas" pitchFamily="49" charset="0"/>
              </a:rPr>
              <a:t>{}</a:t>
            </a:r>
          </a:p>
        </p:txBody>
      </p:sp>
      <p:sp>
        <p:nvSpPr>
          <p:cNvPr id="80" name="Text Box 68"/>
          <p:cNvSpPr txBox="1">
            <a:spLocks noChangeArrowheads="1"/>
          </p:cNvSpPr>
          <p:nvPr/>
        </p:nvSpPr>
        <p:spPr bwMode="auto">
          <a:xfrm>
            <a:off x="2928926" y="4767274"/>
            <a:ext cx="2686033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{0, 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4,</a:t>
            </a:r>
            <a:r>
              <a:rPr lang="en-US" altLang="zh-CN" sz="16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5, 6, 10</a:t>
            </a:r>
            <a:r>
              <a:rPr lang="en-US" altLang="zh-CN" sz="1600" dirty="0">
                <a:solidFill>
                  <a:srgbClr val="6600CC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9,</a:t>
            </a:r>
            <a:r>
              <a:rPr lang="en-US" altLang="zh-CN" sz="1600" dirty="0">
                <a:solidFill>
                  <a:srgbClr val="6600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16}</a:t>
            </a:r>
          </a:p>
        </p:txBody>
      </p:sp>
      <p:sp>
        <p:nvSpPr>
          <p:cNvPr id="81" name="Text Box 69"/>
          <p:cNvSpPr txBox="1">
            <a:spLocks noChangeArrowheads="1"/>
          </p:cNvSpPr>
          <p:nvPr/>
        </p:nvSpPr>
        <p:spPr bwMode="auto">
          <a:xfrm>
            <a:off x="6051577" y="4767274"/>
            <a:ext cx="2806703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{0, 0, 1, 0,  5,  2,  4}</a:t>
            </a:r>
          </a:p>
        </p:txBody>
      </p:sp>
      <p:grpSp>
        <p:nvGrpSpPr>
          <p:cNvPr id="84" name="组合 83"/>
          <p:cNvGrpSpPr/>
          <p:nvPr/>
        </p:nvGrpSpPr>
        <p:grpSpPr>
          <a:xfrm>
            <a:off x="3929058" y="5214950"/>
            <a:ext cx="4107685" cy="652825"/>
            <a:chOff x="3929058" y="5214950"/>
            <a:chExt cx="4107685" cy="652825"/>
          </a:xfrm>
        </p:grpSpPr>
        <p:sp>
          <p:nvSpPr>
            <p:cNvPr id="82" name="左大括号 81"/>
            <p:cNvSpPr/>
            <p:nvPr/>
          </p:nvSpPr>
          <p:spPr>
            <a:xfrm rot="16200000">
              <a:off x="5893603" y="3250405"/>
              <a:ext cx="178595" cy="4107685"/>
            </a:xfrm>
            <a:prstGeom prst="lef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286380" y="5467665"/>
              <a:ext cx="15716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6600CC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最终结果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69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147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5120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512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512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512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512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9" grpId="0" animBg="1"/>
      <p:bldP spid="51211" grpId="0" animBg="1"/>
      <p:bldP spid="51223" grpId="0" animBg="1"/>
      <p:bldP spid="64" grpId="0"/>
      <p:bldP spid="69" grpId="0"/>
      <p:bldP spid="70" grpId="0"/>
      <p:bldP spid="71" grpId="0"/>
      <p:bldP spid="76" grpId="0"/>
      <p:bldP spid="79" grpId="0"/>
      <p:bldP spid="80" grpId="0"/>
      <p:bldP spid="8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33" name="AutoShape 13"/>
          <p:cNvSpPr>
            <a:spLocks noChangeArrowheads="1"/>
          </p:cNvSpPr>
          <p:nvPr/>
        </p:nvSpPr>
        <p:spPr bwMode="auto">
          <a:xfrm>
            <a:off x="2844800" y="714356"/>
            <a:ext cx="2232025" cy="576262"/>
          </a:xfrm>
          <a:prstGeom prst="roundRect">
            <a:avLst>
              <a:gd name="adj" fmla="val 16667"/>
            </a:avLst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latin typeface="Consolas" pitchFamily="49" charset="0"/>
                <a:cs typeface="Consolas" pitchFamily="49" charset="0"/>
              </a:rPr>
              <a:t>DFS(G,</a:t>
            </a:r>
            <a:r>
              <a:rPr lang="en-US" altLang="zh-CN" sz="1800" i="1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altLang="zh-CN" sz="1800">
                <a:latin typeface="Consolas" pitchFamily="49" charset="0"/>
                <a:cs typeface="Consolas" pitchFamily="49" charset="0"/>
              </a:rPr>
              <a:t>,</a:t>
            </a:r>
            <a:r>
              <a:rPr lang="en-US" altLang="zh-CN" sz="1800" i="1"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1800">
                <a:latin typeface="Consolas" pitchFamily="49" charset="0"/>
                <a:cs typeface="Consolas" pitchFamily="49" charset="0"/>
              </a:rPr>
              <a:t>,path,</a:t>
            </a:r>
            <a:r>
              <a:rPr lang="en-US" altLang="zh-CN" sz="1800" i="1"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261134" name="Text Box 14"/>
          <p:cNvSpPr txBox="1">
            <a:spLocks noChangeArrowheads="1"/>
          </p:cNvSpPr>
          <p:nvPr/>
        </p:nvSpPr>
        <p:spPr bwMode="auto">
          <a:xfrm>
            <a:off x="5221288" y="858818"/>
            <a:ext cx="2422546" cy="30777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回溯所有路径后结束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1116013" y="4135419"/>
            <a:ext cx="2087562" cy="1233488"/>
            <a:chOff x="703" y="2319"/>
            <a:chExt cx="1315" cy="777"/>
          </a:xfrm>
        </p:grpSpPr>
        <p:sp>
          <p:nvSpPr>
            <p:cNvPr id="261131" name="Text Box 11"/>
            <p:cNvSpPr txBox="1">
              <a:spLocks noChangeArrowheads="1"/>
            </p:cNvSpPr>
            <p:nvPr/>
          </p:nvSpPr>
          <p:spPr bwMode="auto">
            <a:xfrm>
              <a:off x="1066" y="2319"/>
              <a:ext cx="499" cy="17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u</a:t>
              </a:r>
              <a:r>
                <a:rPr lang="en-US" altLang="zh-CN" sz="1800" i="1" baseline="-25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m</a:t>
              </a:r>
              <a:r>
                <a:rPr lang="en-US" altLang="zh-CN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</a:t>
              </a:r>
              <a:r>
                <a:rPr lang="en-US" altLang="zh-CN" sz="18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v</a:t>
              </a:r>
            </a:p>
          </p:txBody>
        </p:sp>
        <p:sp>
          <p:nvSpPr>
            <p:cNvPr id="261132" name="Text Box 12"/>
            <p:cNvSpPr txBox="1">
              <a:spLocks noChangeArrowheads="1"/>
            </p:cNvSpPr>
            <p:nvPr/>
          </p:nvSpPr>
          <p:spPr bwMode="auto">
            <a:xfrm>
              <a:off x="703" y="2863"/>
              <a:ext cx="1315" cy="23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输出一条</a:t>
              </a:r>
              <a:r>
                <a:rPr lang="en-US" altLang="zh-CN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path</a:t>
              </a:r>
            </a:p>
          </p:txBody>
        </p:sp>
        <p:sp>
          <p:nvSpPr>
            <p:cNvPr id="261139" name="Line 19"/>
            <p:cNvSpPr>
              <a:spLocks noChangeShapeType="1"/>
            </p:cNvSpPr>
            <p:nvPr/>
          </p:nvSpPr>
          <p:spPr bwMode="auto">
            <a:xfrm>
              <a:off x="1293" y="2591"/>
              <a:ext cx="0" cy="227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2843213" y="1290618"/>
            <a:ext cx="2232025" cy="1081088"/>
            <a:chOff x="1791" y="527"/>
            <a:chExt cx="1406" cy="681"/>
          </a:xfrm>
        </p:grpSpPr>
        <p:sp>
          <p:nvSpPr>
            <p:cNvPr id="261126" name="AutoShape 6"/>
            <p:cNvSpPr>
              <a:spLocks noChangeArrowheads="1"/>
            </p:cNvSpPr>
            <p:nvPr/>
          </p:nvSpPr>
          <p:spPr bwMode="auto">
            <a:xfrm>
              <a:off x="1791" y="845"/>
              <a:ext cx="1406" cy="363"/>
            </a:xfrm>
            <a:prstGeom prst="roundRect">
              <a:avLst>
                <a:gd name="adj" fmla="val 16667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DFS(G,</a:t>
              </a:r>
              <a:r>
                <a:rPr lang="en-US" altLang="zh-CN" sz="1800" i="1">
                  <a:solidFill>
                    <a:srgbClr val="FF3300"/>
                  </a:solidFill>
                  <a:latin typeface="Consolas" pitchFamily="49" charset="0"/>
                  <a:cs typeface="Consolas" pitchFamily="49" charset="0"/>
                </a:rPr>
                <a:t>u</a:t>
              </a:r>
              <a:r>
                <a:rPr lang="en-US" altLang="zh-CN" sz="1800" baseline="-25000">
                  <a:solidFill>
                    <a:srgbClr val="FF33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,</a:t>
              </a: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,path,</a:t>
              </a: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d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261141" name="Line 21"/>
            <p:cNvSpPr>
              <a:spLocks noChangeShapeType="1"/>
            </p:cNvSpPr>
            <p:nvPr/>
          </p:nvSpPr>
          <p:spPr bwMode="auto">
            <a:xfrm>
              <a:off x="2518" y="527"/>
              <a:ext cx="0" cy="318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2540000" y="2371706"/>
            <a:ext cx="881063" cy="660400"/>
            <a:chOff x="1600" y="1208"/>
            <a:chExt cx="555" cy="416"/>
          </a:xfrm>
        </p:grpSpPr>
        <p:sp>
          <p:nvSpPr>
            <p:cNvPr id="261128" name="Text Box 8"/>
            <p:cNvSpPr txBox="1">
              <a:spLocks noChangeArrowheads="1"/>
            </p:cNvSpPr>
            <p:nvPr/>
          </p:nvSpPr>
          <p:spPr bwMode="auto">
            <a:xfrm>
              <a:off x="1600" y="1394"/>
              <a:ext cx="363" cy="23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宋体"/>
                  <a:ea typeface="宋体" charset="-122"/>
                  <a:cs typeface="Times New Roman" pitchFamily="18" charset="0"/>
                </a:rPr>
                <a:t>…</a:t>
              </a:r>
              <a:endParaRPr lang="en-US" altLang="zh-CN"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261142" name="Freeform 22"/>
            <p:cNvSpPr>
              <a:spLocks/>
            </p:cNvSpPr>
            <p:nvPr/>
          </p:nvSpPr>
          <p:spPr bwMode="auto">
            <a:xfrm>
              <a:off x="1942" y="1208"/>
              <a:ext cx="213" cy="184"/>
            </a:xfrm>
            <a:custGeom>
              <a:avLst/>
              <a:gdLst/>
              <a:ahLst/>
              <a:cxnLst>
                <a:cxn ang="0">
                  <a:pos x="213" y="0"/>
                </a:cxn>
                <a:cxn ang="0">
                  <a:pos x="0" y="184"/>
                </a:cxn>
              </a:cxnLst>
              <a:rect l="0" t="0" r="r" b="b"/>
              <a:pathLst>
                <a:path w="213" h="184">
                  <a:moveTo>
                    <a:pt x="213" y="0"/>
                  </a:moveTo>
                  <a:lnTo>
                    <a:pt x="0" y="184"/>
                  </a:ln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973138" y="3082906"/>
            <a:ext cx="2232025" cy="908050"/>
            <a:chOff x="613" y="1656"/>
            <a:chExt cx="1406" cy="572"/>
          </a:xfrm>
        </p:grpSpPr>
        <p:sp>
          <p:nvSpPr>
            <p:cNvPr id="261130" name="AutoShape 10"/>
            <p:cNvSpPr>
              <a:spLocks noChangeArrowheads="1"/>
            </p:cNvSpPr>
            <p:nvPr/>
          </p:nvSpPr>
          <p:spPr bwMode="auto">
            <a:xfrm>
              <a:off x="613" y="1865"/>
              <a:ext cx="1406" cy="363"/>
            </a:xfrm>
            <a:prstGeom prst="roundRect">
              <a:avLst>
                <a:gd name="adj" fmla="val 16667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DFS(G,</a:t>
              </a:r>
              <a:r>
                <a:rPr lang="en-US" altLang="zh-CN" sz="1800" i="1">
                  <a:solidFill>
                    <a:srgbClr val="FF3300"/>
                  </a:solidFill>
                  <a:latin typeface="Consolas" pitchFamily="49" charset="0"/>
                  <a:cs typeface="Consolas" pitchFamily="49" charset="0"/>
                </a:rPr>
                <a:t>u</a:t>
              </a:r>
              <a:r>
                <a:rPr lang="en-US" altLang="zh-CN" sz="1800" i="1" baseline="-25000">
                  <a:solidFill>
                    <a:srgbClr val="FF3300"/>
                  </a:solidFill>
                  <a:latin typeface="Consolas" pitchFamily="49" charset="0"/>
                  <a:cs typeface="Consolas" pitchFamily="49" charset="0"/>
                </a:rPr>
                <a:t>m</a:t>
              </a: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,</a:t>
              </a: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,path,</a:t>
              </a: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d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261143" name="Freeform 23"/>
            <p:cNvSpPr>
              <a:spLocks/>
            </p:cNvSpPr>
            <p:nvPr/>
          </p:nvSpPr>
          <p:spPr bwMode="auto">
            <a:xfrm>
              <a:off x="1339" y="1656"/>
              <a:ext cx="235" cy="187"/>
            </a:xfrm>
            <a:custGeom>
              <a:avLst/>
              <a:gdLst/>
              <a:ahLst/>
              <a:cxnLst>
                <a:cxn ang="0">
                  <a:pos x="235" y="0"/>
                </a:cxn>
                <a:cxn ang="0">
                  <a:pos x="0" y="187"/>
                </a:cxn>
              </a:cxnLst>
              <a:rect l="0" t="0" r="r" b="b"/>
              <a:pathLst>
                <a:path w="235" h="187">
                  <a:moveTo>
                    <a:pt x="235" y="0"/>
                  </a:moveTo>
                  <a:lnTo>
                    <a:pt x="0" y="187"/>
                  </a:ln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" name="Group 41"/>
          <p:cNvGrpSpPr>
            <a:grpSpLocks/>
          </p:cNvGrpSpPr>
          <p:nvPr/>
        </p:nvGrpSpPr>
        <p:grpSpPr bwMode="auto">
          <a:xfrm>
            <a:off x="5003800" y="4135419"/>
            <a:ext cx="2087563" cy="1233488"/>
            <a:chOff x="3152" y="2319"/>
            <a:chExt cx="1315" cy="777"/>
          </a:xfrm>
        </p:grpSpPr>
        <p:sp>
          <p:nvSpPr>
            <p:cNvPr id="261146" name="Text Box 26"/>
            <p:cNvSpPr txBox="1">
              <a:spLocks noChangeArrowheads="1"/>
            </p:cNvSpPr>
            <p:nvPr/>
          </p:nvSpPr>
          <p:spPr bwMode="auto">
            <a:xfrm>
              <a:off x="3515" y="2319"/>
              <a:ext cx="499" cy="17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u</a:t>
              </a:r>
              <a:r>
                <a:rPr lang="en-US" altLang="zh-CN" sz="1800" i="1" baseline="-25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m</a:t>
              </a:r>
              <a:r>
                <a:rPr lang="en-US" altLang="zh-CN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</a:t>
              </a:r>
              <a:r>
                <a:rPr lang="en-US" altLang="zh-CN" sz="18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v</a:t>
              </a:r>
            </a:p>
          </p:txBody>
        </p:sp>
        <p:sp>
          <p:nvSpPr>
            <p:cNvPr id="261147" name="Text Box 27"/>
            <p:cNvSpPr txBox="1">
              <a:spLocks noChangeArrowheads="1"/>
            </p:cNvSpPr>
            <p:nvPr/>
          </p:nvSpPr>
          <p:spPr bwMode="auto">
            <a:xfrm>
              <a:off x="3152" y="2863"/>
              <a:ext cx="1315" cy="23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输出一条</a:t>
              </a:r>
              <a:r>
                <a:rPr lang="en-US" altLang="zh-CN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path</a:t>
              </a:r>
            </a:p>
          </p:txBody>
        </p:sp>
        <p:sp>
          <p:nvSpPr>
            <p:cNvPr id="261148" name="Line 28"/>
            <p:cNvSpPr>
              <a:spLocks noChangeShapeType="1"/>
            </p:cNvSpPr>
            <p:nvPr/>
          </p:nvSpPr>
          <p:spPr bwMode="auto">
            <a:xfrm>
              <a:off x="3742" y="2591"/>
              <a:ext cx="0" cy="227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4860925" y="3095606"/>
            <a:ext cx="2232025" cy="895350"/>
            <a:chOff x="3062" y="1664"/>
            <a:chExt cx="1406" cy="564"/>
          </a:xfrm>
        </p:grpSpPr>
        <p:sp>
          <p:nvSpPr>
            <p:cNvPr id="261145" name="AutoShape 25"/>
            <p:cNvSpPr>
              <a:spLocks noChangeArrowheads="1"/>
            </p:cNvSpPr>
            <p:nvPr/>
          </p:nvSpPr>
          <p:spPr bwMode="auto">
            <a:xfrm>
              <a:off x="3062" y="1865"/>
              <a:ext cx="1406" cy="363"/>
            </a:xfrm>
            <a:prstGeom prst="roundRect">
              <a:avLst>
                <a:gd name="adj" fmla="val 16667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DFS(G,</a:t>
              </a:r>
              <a:r>
                <a:rPr lang="en-US" altLang="zh-CN" sz="1800" i="1">
                  <a:solidFill>
                    <a:srgbClr val="FF3300"/>
                  </a:solidFill>
                  <a:latin typeface="Consolas" pitchFamily="49" charset="0"/>
                  <a:cs typeface="Consolas" pitchFamily="49" charset="0"/>
                </a:rPr>
                <a:t>u</a:t>
              </a:r>
              <a:r>
                <a:rPr lang="en-US" altLang="zh-CN" sz="1800" i="1" baseline="-25000">
                  <a:solidFill>
                    <a:srgbClr val="FF3300"/>
                  </a:solidFill>
                  <a:latin typeface="Consolas" pitchFamily="49" charset="0"/>
                  <a:cs typeface="Consolas" pitchFamily="49" charset="0"/>
                </a:rPr>
                <a:t>m</a:t>
              </a: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,</a:t>
              </a: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,path,</a:t>
              </a: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d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261149" name="Freeform 29"/>
            <p:cNvSpPr>
              <a:spLocks/>
            </p:cNvSpPr>
            <p:nvPr/>
          </p:nvSpPr>
          <p:spPr bwMode="auto">
            <a:xfrm>
              <a:off x="3302" y="1664"/>
              <a:ext cx="184" cy="1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4" y="192"/>
                </a:cxn>
              </a:cxnLst>
              <a:rect l="0" t="0" r="r" b="b"/>
              <a:pathLst>
                <a:path w="184" h="192">
                  <a:moveTo>
                    <a:pt x="0" y="0"/>
                  </a:moveTo>
                  <a:lnTo>
                    <a:pt x="184" y="192"/>
                  </a:ln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8" name="Group 39"/>
          <p:cNvGrpSpPr>
            <a:grpSpLocks/>
          </p:cNvGrpSpPr>
          <p:nvPr/>
        </p:nvGrpSpPr>
        <p:grpSpPr bwMode="auto">
          <a:xfrm>
            <a:off x="4573588" y="2371706"/>
            <a:ext cx="939800" cy="693737"/>
            <a:chOff x="2881" y="1208"/>
            <a:chExt cx="592" cy="437"/>
          </a:xfrm>
        </p:grpSpPr>
        <p:sp>
          <p:nvSpPr>
            <p:cNvPr id="261144" name="Text Box 24"/>
            <p:cNvSpPr txBox="1">
              <a:spLocks noChangeArrowheads="1"/>
            </p:cNvSpPr>
            <p:nvPr/>
          </p:nvSpPr>
          <p:spPr bwMode="auto">
            <a:xfrm>
              <a:off x="3110" y="1415"/>
              <a:ext cx="363" cy="23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宋体"/>
                  <a:ea typeface="宋体" charset="-122"/>
                  <a:cs typeface="Times New Roman" pitchFamily="18" charset="0"/>
                </a:rPr>
                <a:t>…</a:t>
              </a:r>
              <a:endParaRPr lang="en-US" altLang="zh-CN" dirty="0"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261150" name="Line 30"/>
            <p:cNvSpPr>
              <a:spLocks noChangeShapeType="1"/>
            </p:cNvSpPr>
            <p:nvPr/>
          </p:nvSpPr>
          <p:spPr bwMode="auto">
            <a:xfrm>
              <a:off x="2881" y="1208"/>
              <a:ext cx="272" cy="272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" name="组合 36"/>
          <p:cNvGrpSpPr/>
          <p:nvPr/>
        </p:nvGrpSpPr>
        <p:grpSpPr>
          <a:xfrm>
            <a:off x="3348038" y="2874943"/>
            <a:ext cx="1541463" cy="1008063"/>
            <a:chOff x="3348038" y="2874943"/>
            <a:chExt cx="1541463" cy="1008063"/>
          </a:xfrm>
        </p:grpSpPr>
        <p:sp>
          <p:nvSpPr>
            <p:cNvPr id="261138" name="Text Box 18"/>
            <p:cNvSpPr txBox="1">
              <a:spLocks noChangeArrowheads="1"/>
            </p:cNvSpPr>
            <p:nvPr/>
          </p:nvSpPr>
          <p:spPr bwMode="auto">
            <a:xfrm>
              <a:off x="3736976" y="3090843"/>
              <a:ext cx="1152525" cy="69249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置</a:t>
              </a:r>
              <a:r>
                <a:rPr lang="en-US" altLang="zh-CN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visited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lang="en-US" altLang="zh-CN" sz="1800" i="1" dirty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u</a:t>
              </a:r>
              <a:r>
                <a:rPr lang="en-US" altLang="zh-CN" sz="1800" i="1" baseline="-25000" dirty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</a:t>
              </a:r>
              <a:r>
                <a:rPr lang="en-US" altLang="zh-CN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]=0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回溯</a:t>
              </a:r>
            </a:p>
          </p:txBody>
        </p:sp>
        <p:sp>
          <p:nvSpPr>
            <p:cNvPr id="261151" name="AutoShape 31"/>
            <p:cNvSpPr>
              <a:spLocks noChangeArrowheads="1"/>
            </p:cNvSpPr>
            <p:nvPr/>
          </p:nvSpPr>
          <p:spPr bwMode="auto">
            <a:xfrm rot="10800000">
              <a:off x="3348038" y="2874943"/>
              <a:ext cx="288925" cy="1008063"/>
            </a:xfrm>
            <a:prstGeom prst="curvedRightArrow">
              <a:avLst>
                <a:gd name="adj1" fmla="val 69780"/>
                <a:gd name="adj2" fmla="val 139560"/>
                <a:gd name="adj3" fmla="val 33333"/>
              </a:avLst>
            </a:prstGeom>
            <a:solidFill>
              <a:srgbClr val="FFFFFF"/>
            </a:solidFill>
            <a:ln w="28575">
              <a:solidFill>
                <a:srgbClr val="3333FF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10" name="组合 37"/>
          <p:cNvGrpSpPr/>
          <p:nvPr/>
        </p:nvGrpSpPr>
        <p:grpSpPr>
          <a:xfrm>
            <a:off x="7235825" y="2803506"/>
            <a:ext cx="1531762" cy="1008062"/>
            <a:chOff x="7235825" y="2803506"/>
            <a:chExt cx="1531762" cy="1008062"/>
          </a:xfrm>
        </p:grpSpPr>
        <p:sp>
          <p:nvSpPr>
            <p:cNvPr id="261140" name="AutoShape 20"/>
            <p:cNvSpPr>
              <a:spLocks noChangeArrowheads="1"/>
            </p:cNvSpPr>
            <p:nvPr/>
          </p:nvSpPr>
          <p:spPr bwMode="auto">
            <a:xfrm rot="10800000">
              <a:off x="7235825" y="2803506"/>
              <a:ext cx="288925" cy="1008062"/>
            </a:xfrm>
            <a:prstGeom prst="curvedRightArrow">
              <a:avLst>
                <a:gd name="adj1" fmla="val 69780"/>
                <a:gd name="adj2" fmla="val 139560"/>
                <a:gd name="adj3" fmla="val 33333"/>
              </a:avLst>
            </a:prstGeom>
            <a:solidFill>
              <a:srgbClr val="FFFFFF"/>
            </a:solidFill>
            <a:ln w="28575">
              <a:solidFill>
                <a:srgbClr val="3333FF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61152" name="Text Box 32"/>
            <p:cNvSpPr txBox="1">
              <a:spLocks noChangeArrowheads="1"/>
            </p:cNvSpPr>
            <p:nvPr/>
          </p:nvSpPr>
          <p:spPr bwMode="auto">
            <a:xfrm>
              <a:off x="7615062" y="2946381"/>
              <a:ext cx="1152525" cy="69249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置</a:t>
              </a:r>
              <a:r>
                <a:rPr lang="en-US" altLang="zh-CN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visited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lang="en-US" altLang="zh-CN" sz="1800" i="1" dirty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u</a:t>
              </a:r>
              <a:r>
                <a:rPr lang="en-US" altLang="zh-CN" sz="1800" i="1" baseline="-25000" dirty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</a:t>
              </a:r>
              <a:r>
                <a:rPr lang="en-US" altLang="zh-CN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]=0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回溯</a:t>
              </a:r>
            </a:p>
          </p:txBody>
        </p:sp>
      </p:grpSp>
      <p:grpSp>
        <p:nvGrpSpPr>
          <p:cNvPr id="11" name="Group 43"/>
          <p:cNvGrpSpPr>
            <a:grpSpLocks/>
          </p:cNvGrpSpPr>
          <p:nvPr/>
        </p:nvGrpSpPr>
        <p:grpSpPr bwMode="auto">
          <a:xfrm>
            <a:off x="5219700" y="1219181"/>
            <a:ext cx="2447925" cy="1008062"/>
            <a:chOff x="3288" y="482"/>
            <a:chExt cx="1542" cy="635"/>
          </a:xfrm>
        </p:grpSpPr>
        <p:sp>
          <p:nvSpPr>
            <p:cNvPr id="261136" name="Text Box 16"/>
            <p:cNvSpPr txBox="1">
              <a:spLocks noChangeArrowheads="1"/>
            </p:cNvSpPr>
            <p:nvPr/>
          </p:nvSpPr>
          <p:spPr bwMode="auto">
            <a:xfrm>
              <a:off x="3515" y="709"/>
              <a:ext cx="1315" cy="17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visited[</a:t>
              </a:r>
              <a:r>
                <a:rPr lang="en-US" altLang="zh-CN" sz="1800" i="1" dirty="0" err="1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u</a:t>
              </a:r>
              <a:r>
                <a:rPr lang="en-US" altLang="zh-CN" sz="1800" baseline="-25000" dirty="0" err="1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en-US" altLang="zh-CN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]=0</a:t>
              </a: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回溯</a:t>
              </a:r>
            </a:p>
          </p:txBody>
        </p:sp>
        <p:sp>
          <p:nvSpPr>
            <p:cNvPr id="261153" name="AutoShape 33"/>
            <p:cNvSpPr>
              <a:spLocks noChangeArrowheads="1"/>
            </p:cNvSpPr>
            <p:nvPr/>
          </p:nvSpPr>
          <p:spPr bwMode="auto">
            <a:xfrm rot="10800000">
              <a:off x="3288" y="482"/>
              <a:ext cx="182" cy="635"/>
            </a:xfrm>
            <a:prstGeom prst="curvedRightArrow">
              <a:avLst>
                <a:gd name="adj1" fmla="val 69780"/>
                <a:gd name="adj2" fmla="val 139560"/>
                <a:gd name="adj3" fmla="val 33333"/>
              </a:avLst>
            </a:prstGeom>
            <a:solidFill>
              <a:srgbClr val="FFFFFF"/>
            </a:solidFill>
            <a:ln w="28575">
              <a:solidFill>
                <a:srgbClr val="3333FF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1683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3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1026"/>
          <p:cNvSpPr txBox="1">
            <a:spLocks noChangeArrowheads="1"/>
          </p:cNvSpPr>
          <p:nvPr/>
        </p:nvSpPr>
        <p:spPr bwMode="auto">
          <a:xfrm>
            <a:off x="152400" y="180975"/>
            <a:ext cx="86868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kumimoji="1"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狄克斯特拉算法如下（</a:t>
            </a:r>
            <a:r>
              <a:rPr kumimoji="1"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为源点编号）：</a:t>
            </a:r>
          </a:p>
        </p:txBody>
      </p:sp>
      <p:sp>
        <p:nvSpPr>
          <p:cNvPr id="76803" name="Text Box 1027"/>
          <p:cNvSpPr txBox="1">
            <a:spLocks noChangeArrowheads="1"/>
          </p:cNvSpPr>
          <p:nvPr/>
        </p:nvSpPr>
        <p:spPr bwMode="auto">
          <a:xfrm>
            <a:off x="322265" y="743815"/>
            <a:ext cx="6607189" cy="4452703"/>
          </a:xfrm>
          <a:prstGeom prst="rect">
            <a:avLst/>
          </a:prstGeom>
          <a:ln>
            <a:noFill/>
            <a:headEnd/>
            <a:tailEnd type="none" w="med" len="lg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216000" bIns="21600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Dijkstra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MatGraph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g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v)</a:t>
            </a:r>
          </a:p>
          <a:p>
            <a:pPr algn="l">
              <a:spcBef>
                <a:spcPct val="0"/>
              </a:spcBef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dist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[MAXV]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path[MAXV];</a:t>
            </a:r>
          </a:p>
          <a:p>
            <a:pPr algn="l">
              <a:spcBef>
                <a:spcPct val="0"/>
              </a:spcBef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s[MAXV];</a:t>
            </a:r>
          </a:p>
          <a:p>
            <a:pPr algn="l">
              <a:spcBef>
                <a:spcPct val="0"/>
              </a:spcBef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mindis,i,j,u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=0;i&lt;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g.n;i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 algn="l">
              <a:spcBef>
                <a:spcPct val="0"/>
              </a:spcBef>
            </a:pP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 dist[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[v][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	 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距离初始化</a:t>
            </a:r>
          </a:p>
          <a:p>
            <a:pPr algn="l">
              <a:spcBef>
                <a:spcPct val="0"/>
              </a:spcBef>
            </a:pP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s[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]=0;			 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//s[]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置空</a:t>
            </a:r>
          </a:p>
          <a:p>
            <a:pPr algn="l">
              <a:spcBef>
                <a:spcPct val="0"/>
              </a:spcBef>
            </a:pP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[v][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]&lt;INF) 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路径初始化</a:t>
            </a:r>
          </a:p>
          <a:p>
            <a:pPr algn="l">
              <a:spcBef>
                <a:spcPct val="0"/>
              </a:spcBef>
            </a:pP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path[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]=v;		 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有边时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ct val="0"/>
              </a:spcBef>
            </a:pP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else</a:t>
            </a:r>
          </a:p>
          <a:p>
            <a:pPr algn="l">
              <a:spcBef>
                <a:spcPct val="0"/>
              </a:spcBef>
            </a:pP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path[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]=-1;		 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没边时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ct val="0"/>
              </a:spcBef>
            </a:pP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</a:p>
          <a:p>
            <a:pPr algn="l">
              <a:lnSpc>
                <a:spcPct val="200000"/>
              </a:lnSpc>
              <a:spcBef>
                <a:spcPct val="0"/>
              </a:spcBef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s[v]=1;	 		 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源点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放入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</p:txBody>
      </p:sp>
      <p:grpSp>
        <p:nvGrpSpPr>
          <p:cNvPr id="2" name="组合 9"/>
          <p:cNvGrpSpPr/>
          <p:nvPr/>
        </p:nvGrpSpPr>
        <p:grpSpPr>
          <a:xfrm>
            <a:off x="642910" y="2143116"/>
            <a:ext cx="8001056" cy="2286016"/>
            <a:chOff x="500034" y="1916102"/>
            <a:chExt cx="8001056" cy="2286016"/>
          </a:xfrm>
        </p:grpSpPr>
        <p:sp>
          <p:nvSpPr>
            <p:cNvPr id="4" name="矩形 3"/>
            <p:cNvSpPr/>
            <p:nvPr/>
          </p:nvSpPr>
          <p:spPr>
            <a:xfrm>
              <a:off x="500034" y="1916102"/>
              <a:ext cx="5786478" cy="228601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000892" y="2543513"/>
              <a:ext cx="150019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dist</a:t>
              </a:r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和</a:t>
              </a:r>
              <a:r>
                <a:rPr kumimoji="1"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path</a:t>
              </a:r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数组初始化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" name="直接连接符 5"/>
            <p:cNvCxnSpPr>
              <a:stCxn id="4" idx="3"/>
              <a:endCxn id="5" idx="1"/>
            </p:cNvCxnSpPr>
            <p:nvPr/>
          </p:nvCxnSpPr>
          <p:spPr>
            <a:xfrm flipV="1">
              <a:off x="6286512" y="3051345"/>
              <a:ext cx="714380" cy="7765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70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979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026"/>
          <p:cNvSpPr txBox="1">
            <a:spLocks noChangeArrowheads="1"/>
          </p:cNvSpPr>
          <p:nvPr/>
        </p:nvSpPr>
        <p:spPr bwMode="auto">
          <a:xfrm>
            <a:off x="252444" y="142852"/>
            <a:ext cx="8320084" cy="5692291"/>
          </a:xfrm>
          <a:prstGeom prst="rect">
            <a:avLst/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bIns="144000">
            <a:spAutoFit/>
          </a:bodyPr>
          <a:lstStyle/>
          <a:p>
            <a:pPr algn="l">
              <a:spcBef>
                <a:spcPct val="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g.n;i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 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n-1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</a:t>
            </a:r>
          </a:p>
          <a:p>
            <a:pPr algn="l">
              <a:spcBef>
                <a:spcPct val="0"/>
              </a:spcBef>
            </a:pP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800" dirty="0" err="1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mindis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=INF;</a:t>
            </a:r>
            <a:endParaRPr kumimoji="1" lang="zh-CN" altLang="en-US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ct val="0"/>
              </a:spcBef>
            </a:pP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(j=0;j&lt;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g.n;j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 algn="l">
              <a:spcBef>
                <a:spcPct val="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if (s[j]==0 &amp;&amp; dist[j]&lt;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mindis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</a:p>
          <a:p>
            <a:pPr algn="l">
              <a:spcBef>
                <a:spcPct val="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{  </a:t>
            </a:r>
            <a:r>
              <a:rPr kumimoji="1"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=j;</a:t>
            </a:r>
          </a:p>
          <a:p>
            <a:pPr algn="l">
              <a:spcBef>
                <a:spcPct val="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</a:t>
            </a:r>
            <a:r>
              <a:rPr kumimoji="1" lang="en-US" altLang="zh-CN" sz="1800" dirty="0" err="1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mindis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dist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[j];</a:t>
            </a:r>
          </a:p>
          <a:p>
            <a:pPr algn="l">
              <a:spcBef>
                <a:spcPct val="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}</a:t>
            </a: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s[</a:t>
            </a:r>
            <a:r>
              <a:rPr kumimoji="1"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]=1;		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加入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(j=0;j&lt;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g.n;j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修改不在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中的顶点的距离</a:t>
            </a:r>
          </a:p>
          <a:p>
            <a:pPr algn="l">
              <a:spcBef>
                <a:spcPct val="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(s[j]==0)</a:t>
            </a:r>
          </a:p>
          <a:p>
            <a:pPr algn="l">
              <a:spcBef>
                <a:spcPct val="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if (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][j]&lt;INF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&amp;&amp; </a:t>
            </a:r>
          </a:p>
          <a:p>
            <a:pPr algn="l">
              <a:spcBef>
                <a:spcPct val="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       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dist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]+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][j]&lt;dist[j])</a:t>
            </a:r>
          </a:p>
          <a:p>
            <a:pPr algn="l">
              <a:spcBef>
                <a:spcPct val="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{  dist[j]=dist[u]+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[u][j];</a:t>
            </a:r>
          </a:p>
          <a:p>
            <a:pPr algn="l">
              <a:spcBef>
                <a:spcPct val="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  path[j]=u;</a:t>
            </a:r>
          </a:p>
          <a:p>
            <a:pPr algn="l">
              <a:spcBef>
                <a:spcPct val="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}</a:t>
            </a:r>
          </a:p>
          <a:p>
            <a:pPr algn="l">
              <a:spcBef>
                <a:spcPct val="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}</a:t>
            </a: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Dispath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dist,path,s,g.n,v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输出最短路径</a:t>
            </a:r>
          </a:p>
          <a:p>
            <a:pPr algn="l">
              <a:spcBef>
                <a:spcPct val="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77831" name="Text Box 1031"/>
          <p:cNvSpPr txBox="1">
            <a:spLocks noChangeArrowheads="1"/>
          </p:cNvSpPr>
          <p:nvPr/>
        </p:nvSpPr>
        <p:spPr bwMode="auto">
          <a:xfrm>
            <a:off x="684213" y="5876925"/>
            <a:ext cx="5688012" cy="430887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狄克斯特拉算法的时间复杂度为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baseline="30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2" name="组合 13"/>
          <p:cNvGrpSpPr/>
          <p:nvPr/>
        </p:nvGrpSpPr>
        <p:grpSpPr>
          <a:xfrm>
            <a:off x="1071538" y="642918"/>
            <a:ext cx="7643866" cy="1643074"/>
            <a:chOff x="1214414" y="714356"/>
            <a:chExt cx="7643866" cy="1643074"/>
          </a:xfrm>
        </p:grpSpPr>
        <p:sp>
          <p:nvSpPr>
            <p:cNvPr id="4" name="矩形 3"/>
            <p:cNvSpPr/>
            <p:nvPr/>
          </p:nvSpPr>
          <p:spPr>
            <a:xfrm>
              <a:off x="1214414" y="714356"/>
              <a:ext cx="4286280" cy="164307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15074" y="1326410"/>
              <a:ext cx="26432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找最小路径长度顶点</a:t>
              </a:r>
              <a:r>
                <a:rPr kumimoji="1" lang="en-US" altLang="zh-CN" sz="2000" i="1" dirty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u</a:t>
              </a:r>
              <a:endParaRPr lang="zh-CN" altLang="en-US" sz="2000" i="1" dirty="0"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cxnSp>
          <p:nvCxnSpPr>
            <p:cNvPr id="7" name="直接连接符 6"/>
            <p:cNvCxnSpPr>
              <a:stCxn id="4" idx="3"/>
              <a:endCxn id="5" idx="1"/>
            </p:cNvCxnSpPr>
            <p:nvPr/>
          </p:nvCxnSpPr>
          <p:spPr>
            <a:xfrm flipV="1">
              <a:off x="5500694" y="1526465"/>
              <a:ext cx="714380" cy="942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14"/>
          <p:cNvGrpSpPr/>
          <p:nvPr/>
        </p:nvGrpSpPr>
        <p:grpSpPr>
          <a:xfrm>
            <a:off x="1071538" y="2714620"/>
            <a:ext cx="7286676" cy="2000264"/>
            <a:chOff x="1214414" y="2786058"/>
            <a:chExt cx="7286676" cy="2000264"/>
          </a:xfrm>
        </p:grpSpPr>
        <p:sp>
          <p:nvSpPr>
            <p:cNvPr id="8" name="矩形 7"/>
            <p:cNvSpPr/>
            <p:nvPr/>
          </p:nvSpPr>
          <p:spPr>
            <a:xfrm>
              <a:off x="1214414" y="2786058"/>
              <a:ext cx="6572296" cy="20002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01024" y="3357562"/>
              <a:ext cx="500066" cy="86177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微软雅黑" pitchFamily="34" charset="-122"/>
                  <a:ea typeface="微软雅黑" pitchFamily="34" charset="-122"/>
                </a:rPr>
                <a:t>调</a:t>
              </a:r>
              <a:endParaRPr lang="en-US" altLang="zh-CN" sz="2000" dirty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2000" dirty="0">
                  <a:latin typeface="微软雅黑" pitchFamily="34" charset="-122"/>
                  <a:ea typeface="微软雅黑" pitchFamily="34" charset="-122"/>
                </a:rPr>
                <a:t>整</a:t>
              </a:r>
            </a:p>
          </p:txBody>
        </p:sp>
        <p:cxnSp>
          <p:nvCxnSpPr>
            <p:cNvPr id="10" name="直接连接符 9"/>
            <p:cNvCxnSpPr>
              <a:stCxn id="8" idx="3"/>
              <a:endCxn id="9" idx="1"/>
            </p:cNvCxnSpPr>
            <p:nvPr/>
          </p:nvCxnSpPr>
          <p:spPr>
            <a:xfrm>
              <a:off x="7786710" y="3786190"/>
              <a:ext cx="214314" cy="2259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71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530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1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53" name="Text Box 9"/>
          <p:cNvSpPr txBox="1">
            <a:spLocks noChangeArrowheads="1"/>
          </p:cNvSpPr>
          <p:nvPr/>
        </p:nvSpPr>
        <p:spPr bwMode="auto">
          <a:xfrm>
            <a:off x="642910" y="642918"/>
            <a:ext cx="3676646" cy="30777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  </a:t>
            </a:r>
            <a:r>
              <a: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求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0 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 </a:t>
            </a:r>
            <a:r>
              <a:rPr lang="en-US" altLang="zh-CN" sz="200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6</a:t>
            </a:r>
            <a:r>
              <a: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的</a:t>
            </a:r>
            <a:r>
              <a: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最短路径长度：</a:t>
            </a:r>
            <a:endParaRPr lang="zh-CN" altLang="en-US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4016419" y="4910562"/>
            <a:ext cx="3457575" cy="1706979"/>
            <a:chOff x="3924300" y="4949848"/>
            <a:chExt cx="3457575" cy="1706979"/>
          </a:xfrm>
        </p:grpSpPr>
        <p:sp>
          <p:nvSpPr>
            <p:cNvPr id="262154" name="Oval 10"/>
            <p:cNvSpPr>
              <a:spLocks noChangeArrowheads="1"/>
            </p:cNvSpPr>
            <p:nvPr/>
          </p:nvSpPr>
          <p:spPr bwMode="auto">
            <a:xfrm>
              <a:off x="3924300" y="5526110"/>
              <a:ext cx="288925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262155" name="Oval 11"/>
            <p:cNvSpPr>
              <a:spLocks noChangeArrowheads="1"/>
            </p:cNvSpPr>
            <p:nvPr/>
          </p:nvSpPr>
          <p:spPr bwMode="auto">
            <a:xfrm>
              <a:off x="4645025" y="4949848"/>
              <a:ext cx="288925" cy="36036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62156" name="Oval 12"/>
            <p:cNvSpPr>
              <a:spLocks noChangeArrowheads="1"/>
            </p:cNvSpPr>
            <p:nvPr/>
          </p:nvSpPr>
          <p:spPr bwMode="auto">
            <a:xfrm>
              <a:off x="4716463" y="6173810"/>
              <a:ext cx="288925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262157" name="Oval 13"/>
            <p:cNvSpPr>
              <a:spLocks noChangeArrowheads="1"/>
            </p:cNvSpPr>
            <p:nvPr/>
          </p:nvSpPr>
          <p:spPr bwMode="auto">
            <a:xfrm>
              <a:off x="5365750" y="5526110"/>
              <a:ext cx="288925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62158" name="Oval 14"/>
            <p:cNvSpPr>
              <a:spLocks noChangeArrowheads="1"/>
            </p:cNvSpPr>
            <p:nvPr/>
          </p:nvSpPr>
          <p:spPr bwMode="auto">
            <a:xfrm>
              <a:off x="6300788" y="4949848"/>
              <a:ext cx="288925" cy="36036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262159" name="Oval 15"/>
            <p:cNvSpPr>
              <a:spLocks noChangeArrowheads="1"/>
            </p:cNvSpPr>
            <p:nvPr/>
          </p:nvSpPr>
          <p:spPr bwMode="auto">
            <a:xfrm>
              <a:off x="6300788" y="6173810"/>
              <a:ext cx="288925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262160" name="Oval 16"/>
            <p:cNvSpPr>
              <a:spLocks noChangeArrowheads="1"/>
            </p:cNvSpPr>
            <p:nvPr/>
          </p:nvSpPr>
          <p:spPr bwMode="auto">
            <a:xfrm>
              <a:off x="7092950" y="5597548"/>
              <a:ext cx="288925" cy="36036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62161" name="Freeform 17"/>
            <p:cNvSpPr>
              <a:spLocks/>
            </p:cNvSpPr>
            <p:nvPr/>
          </p:nvSpPr>
          <p:spPr bwMode="auto">
            <a:xfrm>
              <a:off x="4175125" y="5192735"/>
              <a:ext cx="469900" cy="381000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296" y="0"/>
                </a:cxn>
              </a:cxnLst>
              <a:rect l="0" t="0" r="r" b="b"/>
              <a:pathLst>
                <a:path w="296" h="240">
                  <a:moveTo>
                    <a:pt x="0" y="240"/>
                  </a:moveTo>
                  <a:lnTo>
                    <a:pt x="296" y="0"/>
                  </a:ln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2162" name="Line 18"/>
            <p:cNvSpPr>
              <a:spLocks noChangeShapeType="1"/>
            </p:cNvSpPr>
            <p:nvPr/>
          </p:nvSpPr>
          <p:spPr bwMode="auto">
            <a:xfrm>
              <a:off x="4213225" y="5742010"/>
              <a:ext cx="1152525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2163" name="Line 19"/>
            <p:cNvSpPr>
              <a:spLocks noChangeShapeType="1"/>
            </p:cNvSpPr>
            <p:nvPr/>
          </p:nvSpPr>
          <p:spPr bwMode="auto">
            <a:xfrm>
              <a:off x="4154488" y="5851548"/>
              <a:ext cx="574675" cy="43180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2164" name="Line 20"/>
            <p:cNvSpPr>
              <a:spLocks noChangeShapeType="1"/>
            </p:cNvSpPr>
            <p:nvPr/>
          </p:nvSpPr>
          <p:spPr bwMode="auto">
            <a:xfrm>
              <a:off x="4933950" y="5094310"/>
              <a:ext cx="1366838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2165" name="Line 21"/>
            <p:cNvSpPr>
              <a:spLocks noChangeShapeType="1"/>
            </p:cNvSpPr>
            <p:nvPr/>
          </p:nvSpPr>
          <p:spPr bwMode="auto">
            <a:xfrm>
              <a:off x="5005388" y="6389710"/>
              <a:ext cx="12954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2166" name="Freeform 22"/>
            <p:cNvSpPr>
              <a:spLocks/>
            </p:cNvSpPr>
            <p:nvPr/>
          </p:nvSpPr>
          <p:spPr bwMode="auto">
            <a:xfrm>
              <a:off x="4967288" y="5813448"/>
              <a:ext cx="469900" cy="407987"/>
            </a:xfrm>
            <a:custGeom>
              <a:avLst/>
              <a:gdLst/>
              <a:ahLst/>
              <a:cxnLst>
                <a:cxn ang="0">
                  <a:pos x="0" y="257"/>
                </a:cxn>
                <a:cxn ang="0">
                  <a:pos x="296" y="0"/>
                </a:cxn>
              </a:cxnLst>
              <a:rect l="0" t="0" r="r" b="b"/>
              <a:pathLst>
                <a:path w="296" h="257">
                  <a:moveTo>
                    <a:pt x="0" y="257"/>
                  </a:moveTo>
                  <a:lnTo>
                    <a:pt x="296" y="0"/>
                  </a:lnTo>
                </a:path>
              </a:pathLst>
            </a:cu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2167" name="Line 23"/>
            <p:cNvSpPr>
              <a:spLocks noChangeShapeType="1"/>
            </p:cNvSpPr>
            <p:nvPr/>
          </p:nvSpPr>
          <p:spPr bwMode="auto">
            <a:xfrm>
              <a:off x="4908550" y="5237185"/>
              <a:ext cx="503238" cy="3603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2168" name="Freeform 24"/>
            <p:cNvSpPr>
              <a:spLocks/>
            </p:cNvSpPr>
            <p:nvPr/>
          </p:nvSpPr>
          <p:spPr bwMode="auto">
            <a:xfrm>
              <a:off x="5661025" y="5238773"/>
              <a:ext cx="639763" cy="411162"/>
            </a:xfrm>
            <a:custGeom>
              <a:avLst/>
              <a:gdLst/>
              <a:ahLst/>
              <a:cxnLst>
                <a:cxn ang="0">
                  <a:pos x="0" y="259"/>
                </a:cxn>
                <a:cxn ang="0">
                  <a:pos x="403" y="0"/>
                </a:cxn>
              </a:cxnLst>
              <a:rect l="0" t="0" r="r" b="b"/>
              <a:pathLst>
                <a:path w="403" h="259">
                  <a:moveTo>
                    <a:pt x="0" y="259"/>
                  </a:moveTo>
                  <a:lnTo>
                    <a:pt x="403" y="0"/>
                  </a:ln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2169" name="Line 25"/>
            <p:cNvSpPr>
              <a:spLocks noChangeShapeType="1"/>
            </p:cNvSpPr>
            <p:nvPr/>
          </p:nvSpPr>
          <p:spPr bwMode="auto">
            <a:xfrm>
              <a:off x="5653088" y="5813448"/>
              <a:ext cx="647700" cy="4318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2170" name="Line 26"/>
            <p:cNvSpPr>
              <a:spLocks noChangeShapeType="1"/>
            </p:cNvSpPr>
            <p:nvPr/>
          </p:nvSpPr>
          <p:spPr bwMode="auto">
            <a:xfrm flipV="1">
              <a:off x="6445250" y="5310210"/>
              <a:ext cx="0" cy="8636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2171" name="Line 27"/>
            <p:cNvSpPr>
              <a:spLocks noChangeShapeType="1"/>
            </p:cNvSpPr>
            <p:nvPr/>
          </p:nvSpPr>
          <p:spPr bwMode="auto">
            <a:xfrm flipV="1">
              <a:off x="6589713" y="5911873"/>
              <a:ext cx="576262" cy="43180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2172" name="Line 28"/>
            <p:cNvSpPr>
              <a:spLocks noChangeShapeType="1"/>
            </p:cNvSpPr>
            <p:nvPr/>
          </p:nvSpPr>
          <p:spPr bwMode="auto">
            <a:xfrm>
              <a:off x="6589713" y="5140348"/>
              <a:ext cx="576262" cy="50323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2173" name="Text Box 29"/>
            <p:cNvSpPr txBox="1">
              <a:spLocks noChangeArrowheads="1"/>
            </p:cNvSpPr>
            <p:nvPr/>
          </p:nvSpPr>
          <p:spPr bwMode="auto">
            <a:xfrm>
              <a:off x="4068763" y="5021285"/>
              <a:ext cx="433387" cy="33855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>
                  <a:solidFill>
                    <a:srgbClr val="339933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262174" name="Text Box 30"/>
            <p:cNvSpPr txBox="1">
              <a:spLocks noChangeArrowheads="1"/>
            </p:cNvSpPr>
            <p:nvPr/>
          </p:nvSpPr>
          <p:spPr bwMode="auto">
            <a:xfrm>
              <a:off x="5580063" y="5175273"/>
              <a:ext cx="433387" cy="33855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>
                  <a:solidFill>
                    <a:srgbClr val="339933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62175" name="Text Box 31"/>
            <p:cNvSpPr txBox="1">
              <a:spLocks noChangeArrowheads="1"/>
            </p:cNvSpPr>
            <p:nvPr/>
          </p:nvSpPr>
          <p:spPr bwMode="auto">
            <a:xfrm>
              <a:off x="6326188" y="5514998"/>
              <a:ext cx="433387" cy="33855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>
                  <a:solidFill>
                    <a:srgbClr val="339933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62176" name="Text Box 32"/>
            <p:cNvSpPr txBox="1">
              <a:spLocks noChangeArrowheads="1"/>
            </p:cNvSpPr>
            <p:nvPr/>
          </p:nvSpPr>
          <p:spPr bwMode="auto">
            <a:xfrm>
              <a:off x="6732588" y="5056210"/>
              <a:ext cx="433387" cy="33855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>
                  <a:solidFill>
                    <a:srgbClr val="339933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62177" name="Text Box 33"/>
            <p:cNvSpPr txBox="1">
              <a:spLocks noChangeArrowheads="1"/>
            </p:cNvSpPr>
            <p:nvPr/>
          </p:nvSpPr>
          <p:spPr bwMode="auto">
            <a:xfrm>
              <a:off x="6746875" y="6056335"/>
              <a:ext cx="433388" cy="33855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339933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262178" name="Text Box 34"/>
            <p:cNvSpPr txBox="1">
              <a:spLocks noChangeArrowheads="1"/>
            </p:cNvSpPr>
            <p:nvPr/>
          </p:nvSpPr>
          <p:spPr bwMode="auto">
            <a:xfrm>
              <a:off x="5292725" y="6318273"/>
              <a:ext cx="433388" cy="33855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>
                  <a:solidFill>
                    <a:srgbClr val="339933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262179" name="Text Box 35"/>
            <p:cNvSpPr txBox="1">
              <a:spLocks noChangeArrowheads="1"/>
            </p:cNvSpPr>
            <p:nvPr/>
          </p:nvSpPr>
          <p:spPr bwMode="auto">
            <a:xfrm>
              <a:off x="4068763" y="5921398"/>
              <a:ext cx="433387" cy="33855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>
                  <a:solidFill>
                    <a:srgbClr val="339933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62180" name="Text Box 36"/>
            <p:cNvSpPr txBox="1">
              <a:spLocks noChangeArrowheads="1"/>
            </p:cNvSpPr>
            <p:nvPr/>
          </p:nvSpPr>
          <p:spPr bwMode="auto">
            <a:xfrm>
              <a:off x="4500563" y="5394348"/>
              <a:ext cx="433387" cy="33855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>
                  <a:solidFill>
                    <a:srgbClr val="339933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62181" name="Text Box 37"/>
            <p:cNvSpPr txBox="1">
              <a:spLocks noChangeArrowheads="1"/>
            </p:cNvSpPr>
            <p:nvPr/>
          </p:nvSpPr>
          <p:spPr bwMode="auto">
            <a:xfrm>
              <a:off x="4889500" y="5815035"/>
              <a:ext cx="298450" cy="246221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1600">
                  <a:solidFill>
                    <a:srgbClr val="339933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62182" name="Text Box 38"/>
            <p:cNvSpPr txBox="1">
              <a:spLocks noChangeArrowheads="1"/>
            </p:cNvSpPr>
            <p:nvPr/>
          </p:nvSpPr>
          <p:spPr bwMode="auto">
            <a:xfrm>
              <a:off x="5749925" y="5656285"/>
              <a:ext cx="433388" cy="33855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>
                  <a:solidFill>
                    <a:srgbClr val="339933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262183" name="Text Box 39"/>
            <p:cNvSpPr txBox="1">
              <a:spLocks noChangeArrowheads="1"/>
            </p:cNvSpPr>
            <p:nvPr/>
          </p:nvSpPr>
          <p:spPr bwMode="auto">
            <a:xfrm>
              <a:off x="5005388" y="5094310"/>
              <a:ext cx="287337" cy="246221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1600">
                  <a:solidFill>
                    <a:srgbClr val="339933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</p:grpSp>
      <p:sp>
        <p:nvSpPr>
          <p:cNvPr id="262185" name="Text Box 41"/>
          <p:cNvSpPr txBox="1">
            <a:spLocks noChangeArrowheads="1"/>
          </p:cNvSpPr>
          <p:nvPr/>
        </p:nvSpPr>
        <p:spPr bwMode="auto">
          <a:xfrm>
            <a:off x="1014438" y="3740589"/>
            <a:ext cx="2447925" cy="16959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path[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]=</a:t>
            </a:r>
            <a:r>
              <a:rPr lang="en-US" altLang="zh-CN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</a:p>
          <a:p>
            <a:pPr>
              <a:lnSpc>
                <a:spcPct val="70000"/>
              </a:lnSpc>
            </a:pP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path[</a:t>
            </a:r>
            <a:r>
              <a:rPr lang="en-US" altLang="zh-CN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]=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</a:p>
          <a:p>
            <a:pPr>
              <a:lnSpc>
                <a:spcPct val="70000"/>
              </a:lnSpc>
            </a:pP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path[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]=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</a:p>
          <a:p>
            <a:pPr>
              <a:lnSpc>
                <a:spcPct val="70000"/>
              </a:lnSpc>
            </a:pP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path[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]=</a:t>
            </a:r>
            <a:r>
              <a:rPr lang="en-US" altLang="zh-CN" sz="2000" dirty="0">
                <a:solidFill>
                  <a:srgbClr val="00206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</a:p>
          <a:p>
            <a:pPr>
              <a:lnSpc>
                <a:spcPct val="70000"/>
              </a:lnSpc>
            </a:pP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path[</a:t>
            </a:r>
            <a:r>
              <a:rPr lang="en-US" altLang="zh-CN" sz="2000" dirty="0">
                <a:solidFill>
                  <a:srgbClr val="00206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]=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到源点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3259152" y="3748520"/>
            <a:ext cx="4956186" cy="1643074"/>
            <a:chOff x="3000364" y="3409966"/>
            <a:chExt cx="4956186" cy="1643074"/>
          </a:xfrm>
        </p:grpSpPr>
        <p:sp>
          <p:nvSpPr>
            <p:cNvPr id="262186" name="Text Box 42"/>
            <p:cNvSpPr txBox="1">
              <a:spLocks noChangeArrowheads="1"/>
            </p:cNvSpPr>
            <p:nvPr/>
          </p:nvSpPr>
          <p:spPr bwMode="auto">
            <a:xfrm>
              <a:off x="3419475" y="4122760"/>
              <a:ext cx="4537075" cy="30777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最短路径为：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0→1 →2 →5 →4</a:t>
              </a:r>
            </a:p>
          </p:txBody>
        </p:sp>
        <p:sp>
          <p:nvSpPr>
            <p:cNvPr id="38" name="右大括号 37"/>
            <p:cNvSpPr/>
            <p:nvPr/>
          </p:nvSpPr>
          <p:spPr>
            <a:xfrm>
              <a:off x="3000364" y="3409966"/>
              <a:ext cx="252000" cy="1643074"/>
            </a:xfrm>
            <a:prstGeom prst="rightBrac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44508" y="2481670"/>
            <a:ext cx="3429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  </a:t>
            </a:r>
            <a:r>
              <a: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求</a:t>
            </a:r>
            <a:r>
              <a:rPr lang="en-US" altLang="zh-CN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0 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 6</a:t>
            </a:r>
            <a:r>
              <a: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的</a:t>
            </a:r>
            <a:r>
              <a: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最短路径：</a:t>
            </a:r>
            <a:endParaRPr lang="zh-CN" altLang="en-US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085876" y="1009990"/>
            <a:ext cx="4308038" cy="668234"/>
            <a:chOff x="827088" y="671436"/>
            <a:chExt cx="4308038" cy="668234"/>
          </a:xfrm>
        </p:grpSpPr>
        <p:sp>
          <p:nvSpPr>
            <p:cNvPr id="262151" name="Text Box 7"/>
            <p:cNvSpPr txBox="1">
              <a:spLocks noChangeArrowheads="1"/>
            </p:cNvSpPr>
            <p:nvPr/>
          </p:nvSpPr>
          <p:spPr bwMode="auto">
            <a:xfrm>
              <a:off x="827088" y="1031893"/>
              <a:ext cx="3986189" cy="30777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dist={0,  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4,</a:t>
              </a:r>
              <a:r>
                <a:rPr lang="en-US" altLang="zh-CN" sz="2000" dirty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5, 6, 10</a:t>
              </a:r>
              <a:r>
                <a:rPr lang="en-US" altLang="zh-CN" sz="2000" dirty="0">
                  <a:solidFill>
                    <a:srgbClr val="6600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, 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9,</a:t>
              </a:r>
              <a:r>
                <a:rPr lang="en-US" altLang="zh-CN" sz="2000" dirty="0">
                  <a:solidFill>
                    <a:srgbClr val="6600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16}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74362" y="671436"/>
              <a:ext cx="35607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0   1  2  </a:t>
              </a:r>
              <a:r>
                <a:rPr lang="en-US" altLang="zh-CN" sz="20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3  4   5  6</a:t>
              </a:r>
              <a:endParaRPr lang="zh-CN" alt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428992" y="1676008"/>
            <a:ext cx="3786214" cy="662786"/>
            <a:chOff x="1714480" y="1337454"/>
            <a:chExt cx="3786214" cy="662786"/>
          </a:xfrm>
        </p:grpSpPr>
        <p:sp>
          <p:nvSpPr>
            <p:cNvPr id="262184" name="Text Box 40"/>
            <p:cNvSpPr txBox="1">
              <a:spLocks noChangeArrowheads="1"/>
            </p:cNvSpPr>
            <p:nvPr/>
          </p:nvSpPr>
          <p:spPr bwMode="auto">
            <a:xfrm>
              <a:off x="1714480" y="1815574"/>
              <a:ext cx="3786214" cy="184666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从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顶点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 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的最短路径长度为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16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43" name="直接箭头连接符 42"/>
            <p:cNvCxnSpPr/>
            <p:nvPr/>
          </p:nvCxnSpPr>
          <p:spPr>
            <a:xfrm rot="5400000" flipH="1" flipV="1">
              <a:off x="2937656" y="1534660"/>
              <a:ext cx="3960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1000100" y="2886234"/>
            <a:ext cx="4488562" cy="667006"/>
            <a:chOff x="785786" y="2047614"/>
            <a:chExt cx="4488562" cy="667006"/>
          </a:xfrm>
        </p:grpSpPr>
        <p:sp>
          <p:nvSpPr>
            <p:cNvPr id="44" name="Text Box 7"/>
            <p:cNvSpPr txBox="1">
              <a:spLocks noChangeArrowheads="1"/>
            </p:cNvSpPr>
            <p:nvPr/>
          </p:nvSpPr>
          <p:spPr bwMode="auto">
            <a:xfrm>
              <a:off x="785786" y="2406843"/>
              <a:ext cx="4357718" cy="30777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path={0, 0, 1, 0,  5,  2,  4}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546872" y="2047614"/>
              <a:ext cx="37274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0  1  </a:t>
              </a:r>
              <a:r>
                <a:rPr lang="en-US" altLang="zh-CN" sz="2000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2  3   4   5   6</a:t>
              </a:r>
              <a:endParaRPr lang="zh-CN" alt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2" name="右弧形箭头 51"/>
          <p:cNvSpPr/>
          <p:nvPr/>
        </p:nvSpPr>
        <p:spPr>
          <a:xfrm>
            <a:off x="7331118" y="4624810"/>
            <a:ext cx="285752" cy="857256"/>
          </a:xfrm>
          <a:prstGeom prst="curvedLef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14282" y="109815"/>
            <a:ext cx="642942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利用</a:t>
            </a:r>
            <a:r>
              <a:rPr lang="en-US" altLang="zh-CN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dist</a:t>
            </a:r>
            <a:r>
              <a:rPr lang="zh-CN" altLang="en-US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和</a:t>
            </a:r>
            <a:r>
              <a:rPr lang="en-US" altLang="zh-CN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path</a:t>
            </a:r>
            <a:r>
              <a:rPr lang="zh-CN" altLang="en-US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求最短路径长度和最短路径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72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82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52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6"/>
          <p:cNvSpPr txBox="1">
            <a:spLocks noChangeArrowheads="1"/>
          </p:cNvSpPr>
          <p:nvPr/>
        </p:nvSpPr>
        <p:spPr bwMode="auto">
          <a:xfrm>
            <a:off x="1071538" y="1255228"/>
            <a:ext cx="3071834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800">
                <a:latin typeface="Consolas" pitchFamily="49" charset="0"/>
                <a:cs typeface="Consolas" pitchFamily="49" charset="0"/>
              </a:rPr>
              <a:t>S={0, 1, 2, 3, 5, 4, 6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 Box 68"/>
          <p:cNvSpPr txBox="1">
            <a:spLocks noChangeArrowheads="1"/>
          </p:cNvSpPr>
          <p:nvPr/>
        </p:nvSpPr>
        <p:spPr bwMode="auto">
          <a:xfrm>
            <a:off x="4694255" y="1267928"/>
            <a:ext cx="3663959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1800">
                <a:latin typeface="Consolas" pitchFamily="49" charset="0"/>
                <a:cs typeface="Consolas" pitchFamily="49" charset="0"/>
              </a:rPr>
              <a:t>dist={0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,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altLang="zh-CN" sz="180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1800"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, 6, 10</a:t>
            </a:r>
            <a:r>
              <a:rPr lang="en-US" altLang="zh-CN" sz="1800" dirty="0">
                <a:solidFill>
                  <a:srgbClr val="6600CC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9,</a:t>
            </a:r>
            <a:r>
              <a:rPr lang="en-US" altLang="zh-CN" sz="1800" dirty="0">
                <a:solidFill>
                  <a:srgbClr val="6600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16}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472" y="708566"/>
            <a:ext cx="15716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源点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endParaRPr lang="zh-CN" altLang="en-US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181253"/>
            <a:ext cx="2714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观察求解结果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571604" y="2280202"/>
            <a:ext cx="3214710" cy="2048974"/>
            <a:chOff x="1571604" y="2928934"/>
            <a:chExt cx="3214710" cy="2048974"/>
          </a:xfrm>
        </p:grpSpPr>
        <p:cxnSp>
          <p:nvCxnSpPr>
            <p:cNvPr id="27" name="直接箭头连接符 26"/>
            <p:cNvCxnSpPr/>
            <p:nvPr/>
          </p:nvCxnSpPr>
          <p:spPr>
            <a:xfrm>
              <a:off x="1571604" y="2928934"/>
              <a:ext cx="2143140" cy="1934616"/>
            </a:xfrm>
            <a:prstGeom prst="straightConnector1">
              <a:avLst/>
            </a:prstGeom>
            <a:ln w="38100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714744" y="4577798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递增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00034" y="1625354"/>
            <a:ext cx="3643338" cy="2271964"/>
            <a:chOff x="500034" y="2274086"/>
            <a:chExt cx="3643338" cy="2271964"/>
          </a:xfrm>
        </p:grpSpPr>
        <p:cxnSp>
          <p:nvCxnSpPr>
            <p:cNvPr id="9" name="直接箭头连接符 8"/>
            <p:cNvCxnSpPr/>
            <p:nvPr/>
          </p:nvCxnSpPr>
          <p:spPr>
            <a:xfrm rot="5400000">
              <a:off x="1820232" y="2465992"/>
              <a:ext cx="360000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811318" y="2571744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>
            <a:xfrm rot="5400000">
              <a:off x="2008816" y="2598086"/>
              <a:ext cx="648000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143108" y="2949572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 rot="5400000">
              <a:off x="2168885" y="2821777"/>
              <a:ext cx="1071570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536394" y="3286124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 rot="5400000">
              <a:off x="2365360" y="3000372"/>
              <a:ext cx="1428760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928926" y="3635677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>
            <a:xfrm rot="5400000">
              <a:off x="2656251" y="3107529"/>
              <a:ext cx="1643074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250774" y="3832529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4" name="直接箭头连接符 23"/>
            <p:cNvCxnSpPr/>
            <p:nvPr/>
          </p:nvCxnSpPr>
          <p:spPr>
            <a:xfrm rot="5400000">
              <a:off x="2890826" y="3286124"/>
              <a:ext cx="2000264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643306" y="4176718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16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0034" y="3571876"/>
              <a:ext cx="15001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源点到各个顶点的最短路径长度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357290" y="4781804"/>
            <a:ext cx="7429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/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  </a:t>
            </a:r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按顶点进入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S</a:t>
            </a:r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的先后顺序，最短路径长度越来越长。</a:t>
            </a:r>
            <a:endParaRPr lang="en-US" altLang="zh-CN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marL="457200" indent="-457200" algn="l"/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  </a:t>
            </a:r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一个顶点一旦进入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S</a:t>
            </a:r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后，其最短路径长度不再改变（调整）。</a:t>
            </a:r>
            <a:endParaRPr lang="en-US" altLang="zh-CN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4282" y="4754557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结论：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65756" y="851442"/>
            <a:ext cx="349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0   1   2  3  4   5  6</a:t>
            </a:r>
            <a:endParaRPr lang="zh-CN" altLang="en-US" sz="1800">
              <a:solidFill>
                <a:srgbClr val="FF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直角双向箭头 36"/>
          <p:cNvSpPr/>
          <p:nvPr/>
        </p:nvSpPr>
        <p:spPr>
          <a:xfrm>
            <a:off x="4143372" y="1643050"/>
            <a:ext cx="1071570" cy="1571636"/>
          </a:xfrm>
          <a:prstGeom prst="leftUpArrow">
            <a:avLst>
              <a:gd name="adj1" fmla="val 10791"/>
              <a:gd name="adj2" fmla="val 9628"/>
              <a:gd name="adj3" fmla="val 2584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73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247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6"/>
          <p:cNvSpPr txBox="1">
            <a:spLocks noChangeArrowheads="1"/>
          </p:cNvSpPr>
          <p:nvPr/>
        </p:nvSpPr>
        <p:spPr bwMode="auto">
          <a:xfrm>
            <a:off x="1071538" y="1255228"/>
            <a:ext cx="3071834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800">
                <a:latin typeface="Consolas" pitchFamily="49" charset="0"/>
                <a:cs typeface="Consolas" pitchFamily="49" charset="0"/>
              </a:rPr>
              <a:t>S={0, 1, 2, 3, 5, 4, 6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 Box 68"/>
          <p:cNvSpPr txBox="1">
            <a:spLocks noChangeArrowheads="1"/>
          </p:cNvSpPr>
          <p:nvPr/>
        </p:nvSpPr>
        <p:spPr bwMode="auto">
          <a:xfrm>
            <a:off x="4694255" y="1267928"/>
            <a:ext cx="3663959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1800">
                <a:latin typeface="Consolas" pitchFamily="49" charset="0"/>
                <a:cs typeface="Consolas" pitchFamily="49" charset="0"/>
              </a:rPr>
              <a:t>dist={0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,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altLang="zh-CN" sz="180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1800"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, 6, 10</a:t>
            </a:r>
            <a:r>
              <a:rPr lang="en-US" altLang="zh-CN" sz="1800" dirty="0">
                <a:solidFill>
                  <a:srgbClr val="6600CC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9,</a:t>
            </a:r>
            <a:r>
              <a:rPr lang="en-US" altLang="zh-CN" sz="1800" dirty="0">
                <a:solidFill>
                  <a:srgbClr val="6600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16}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472" y="708566"/>
            <a:ext cx="15716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源点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endParaRPr lang="zh-CN" altLang="en-US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181253"/>
            <a:ext cx="2714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观察求解结果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571604" y="2280202"/>
            <a:ext cx="3214710" cy="2048974"/>
            <a:chOff x="1571604" y="2928934"/>
            <a:chExt cx="3214710" cy="2048974"/>
          </a:xfrm>
        </p:grpSpPr>
        <p:cxnSp>
          <p:nvCxnSpPr>
            <p:cNvPr id="27" name="直接箭头连接符 26"/>
            <p:cNvCxnSpPr/>
            <p:nvPr/>
          </p:nvCxnSpPr>
          <p:spPr>
            <a:xfrm>
              <a:off x="1571604" y="2928934"/>
              <a:ext cx="2143140" cy="1934616"/>
            </a:xfrm>
            <a:prstGeom prst="straightConnector1">
              <a:avLst/>
            </a:prstGeom>
            <a:ln w="38100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714744" y="4577798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递增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00034" y="1625354"/>
            <a:ext cx="3643338" cy="2271964"/>
            <a:chOff x="500034" y="2274086"/>
            <a:chExt cx="3643338" cy="2271964"/>
          </a:xfrm>
        </p:grpSpPr>
        <p:cxnSp>
          <p:nvCxnSpPr>
            <p:cNvPr id="9" name="直接箭头连接符 8"/>
            <p:cNvCxnSpPr/>
            <p:nvPr/>
          </p:nvCxnSpPr>
          <p:spPr>
            <a:xfrm rot="5400000">
              <a:off x="1820232" y="2465992"/>
              <a:ext cx="360000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811318" y="2571744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>
            <a:xfrm rot="5400000">
              <a:off x="2008816" y="2598086"/>
              <a:ext cx="648000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143108" y="2949572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 rot="5400000">
              <a:off x="2168885" y="2821777"/>
              <a:ext cx="1071570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536394" y="3286124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 rot="5400000">
              <a:off x="2365360" y="3000372"/>
              <a:ext cx="1428760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928926" y="3635677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>
            <a:xfrm rot="5400000">
              <a:off x="2656251" y="3107529"/>
              <a:ext cx="1643074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250774" y="3832529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4" name="直接箭头连接符 23"/>
            <p:cNvCxnSpPr/>
            <p:nvPr/>
          </p:nvCxnSpPr>
          <p:spPr>
            <a:xfrm rot="5400000">
              <a:off x="2890826" y="3286124"/>
              <a:ext cx="2000264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643306" y="4176718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16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0034" y="3571876"/>
              <a:ext cx="15001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源点到各个顶点的最短路径长度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357290" y="4781804"/>
            <a:ext cx="7429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/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  </a:t>
            </a:r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按顶点进入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S</a:t>
            </a:r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的先后顺序，最短路径长度越来越长。</a:t>
            </a:r>
            <a:endParaRPr lang="en-US" altLang="zh-CN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marL="457200" indent="-457200" algn="l"/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  </a:t>
            </a:r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一个顶点一旦进入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S</a:t>
            </a:r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后，其最短路径长度不再改变（调整）。</a:t>
            </a:r>
            <a:endParaRPr lang="en-US" altLang="zh-CN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4282" y="4754557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结论：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65756" y="851442"/>
            <a:ext cx="349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0   1   2  3  4   5  6</a:t>
            </a:r>
            <a:endParaRPr lang="zh-CN" altLang="en-US" sz="1800">
              <a:solidFill>
                <a:srgbClr val="FF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直角双向箭头 36"/>
          <p:cNvSpPr/>
          <p:nvPr/>
        </p:nvSpPr>
        <p:spPr>
          <a:xfrm>
            <a:off x="4143372" y="1643050"/>
            <a:ext cx="1071570" cy="1571636"/>
          </a:xfrm>
          <a:prstGeom prst="leftUpArrow">
            <a:avLst>
              <a:gd name="adj1" fmla="val 10791"/>
              <a:gd name="adj2" fmla="val 9628"/>
              <a:gd name="adj3" fmla="val 2584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74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40066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1000100" y="2646906"/>
            <a:ext cx="7143800" cy="1214142"/>
          </a:xfrm>
          <a:prstGeom prst="rect">
            <a:avLst/>
          </a:prstGeom>
          <a:scene3d>
            <a:camera prst="perspectiveAbove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144000" bIns="144000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思考题：</a:t>
            </a:r>
            <a:endParaRPr lang="en-US" altLang="zh-CN">
              <a:solidFill>
                <a:srgbClr val="FF0000"/>
              </a:solidFill>
              <a:latin typeface="Consolas" pitchFamily="49" charset="0"/>
              <a:ea typeface="黑体" pitchFamily="49" charset="-122"/>
              <a:cs typeface="Consolas" pitchFamily="49" charset="0"/>
            </a:endParaRPr>
          </a:p>
          <a:p>
            <a:r>
              <a:rPr lang="en-US" altLang="zh-CN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22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Dijkstra</a:t>
            </a:r>
            <a:r>
              <a:rPr lang="zh-CN" altLang="en-US" sz="22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算法为什么不适合负权值的情况？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75</a:t>
            </a:fld>
            <a:endParaRPr lang="en-US" altLang="zh-CN" dirty="0"/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E1704C8E-D29C-492F-A7FC-4C5BD3EA9BF4}"/>
              </a:ext>
            </a:extLst>
          </p:cNvPr>
          <p:cNvSpPr txBox="1"/>
          <p:nvPr/>
        </p:nvSpPr>
        <p:spPr>
          <a:xfrm>
            <a:off x="1115616" y="692696"/>
            <a:ext cx="6912768" cy="139880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2700000" scaled="1"/>
            <a:tileRect/>
          </a:gradFill>
          <a:scene3d>
            <a:camera prst="perspectiveRelaxedModerately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tIns="144000" bIns="144000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</a:t>
            </a:r>
            <a:endParaRPr lang="en-US" altLang="zh-CN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kumimoji="1" lang="zh-CN" altLang="en-US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狄克斯特拉算法可以用于带权无向图求最短路径吗？</a:t>
            </a:r>
            <a:r>
              <a:rPr lang="en-US" altLang="zh-CN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184560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1000100" y="2646906"/>
            <a:ext cx="7143800" cy="1214142"/>
          </a:xfrm>
          <a:prstGeom prst="rect">
            <a:avLst/>
          </a:prstGeom>
          <a:scene3d>
            <a:camera prst="perspectiveAbove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144000" bIns="144000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思考题：</a:t>
            </a:r>
            <a:endParaRPr lang="en-US" altLang="zh-CN">
              <a:solidFill>
                <a:srgbClr val="FF0000"/>
              </a:solidFill>
              <a:latin typeface="Consolas" pitchFamily="49" charset="0"/>
              <a:ea typeface="黑体" pitchFamily="49" charset="-122"/>
              <a:cs typeface="Consolas" pitchFamily="49" charset="0"/>
            </a:endParaRPr>
          </a:p>
          <a:p>
            <a:r>
              <a:rPr lang="en-US" altLang="zh-CN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22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Dijkstra</a:t>
            </a:r>
            <a:r>
              <a:rPr lang="zh-CN" altLang="en-US" sz="22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算法为什么不适合负权值的情况？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76</a:t>
            </a:fld>
            <a:endParaRPr lang="en-US" altLang="zh-CN" dirty="0"/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E1704C8E-D29C-492F-A7FC-4C5BD3EA9BF4}"/>
              </a:ext>
            </a:extLst>
          </p:cNvPr>
          <p:cNvSpPr txBox="1"/>
          <p:nvPr/>
        </p:nvSpPr>
        <p:spPr>
          <a:xfrm>
            <a:off x="1115616" y="692696"/>
            <a:ext cx="6912768" cy="139880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2700000" scaled="1"/>
            <a:tileRect/>
          </a:gradFill>
          <a:scene3d>
            <a:camera prst="perspectiveRelaxedModerately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tIns="144000" bIns="144000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</a:t>
            </a:r>
            <a:endParaRPr lang="en-US" altLang="zh-CN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kumimoji="1" lang="zh-CN" altLang="en-US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狄克斯特拉算法可以用于带权无向图求最短路径吗？</a:t>
            </a:r>
            <a:r>
              <a:rPr lang="en-US" altLang="zh-CN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517811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77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51828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Text Box 2"/>
          <p:cNvSpPr txBox="1">
            <a:spLocks noChangeArrowheads="1"/>
          </p:cNvSpPr>
          <p:nvPr/>
        </p:nvSpPr>
        <p:spPr bwMode="auto">
          <a:xfrm>
            <a:off x="179388" y="71414"/>
            <a:ext cx="8893175" cy="56477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FindAllPath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AGraph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*G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u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v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path[]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d)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//d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中的路径长度，初始为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</a:p>
          <a:p>
            <a:pPr algn="l"/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w,i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ArcNode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*p;</a:t>
            </a:r>
          </a:p>
          <a:p>
            <a:pPr algn="l"/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d++; path[d]=u;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路径长度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增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，顶点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加入到路径中</a:t>
            </a:r>
          </a:p>
          <a:p>
            <a:pPr algn="l"/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visited[u]=1;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置已访问标记</a:t>
            </a:r>
          </a:p>
          <a:p>
            <a:pPr algn="l"/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u==v &amp;&amp; d&gt;=1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找到一条路径则输出</a:t>
            </a:r>
          </a:p>
          <a:p>
            <a:pPr algn="l"/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	for 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=0;i&lt;=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("%2d",path[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]);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("\n");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p=G-&gt;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adjlist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[u].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firstarc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指向顶点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的第一个相邻点</a:t>
            </a:r>
          </a:p>
          <a:p>
            <a:pPr algn="l"/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(p!=NULL)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{  w=p-&gt;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adjvex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//w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为顶点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的相邻顶点</a:t>
            </a:r>
          </a:p>
          <a:p>
            <a:pPr algn="l"/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(visited[w]==0)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顶点未访问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递归访问它</a:t>
            </a:r>
          </a:p>
          <a:p>
            <a:pPr algn="l"/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FindAllPath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(G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d);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p=p-&gt;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nextarc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指向顶点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的下一个相邻点</a:t>
            </a:r>
          </a:p>
          <a:p>
            <a:pPr algn="l"/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 algn="l">
              <a:spcBef>
                <a:spcPts val="12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visited[u]=0;</a:t>
            </a:r>
            <a:endParaRPr kumimoji="1"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" name="组合 5"/>
          <p:cNvGrpSpPr/>
          <p:nvPr/>
        </p:nvGrpSpPr>
        <p:grpSpPr>
          <a:xfrm>
            <a:off x="616628" y="2928934"/>
            <a:ext cx="7848600" cy="3112494"/>
            <a:chOff x="795366" y="3054363"/>
            <a:chExt cx="7848600" cy="3112494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795366" y="3054363"/>
              <a:ext cx="7848600" cy="201771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57150" algn="ctr">
              <a:solidFill>
                <a:srgbClr val="FF00FF"/>
              </a:solidFill>
              <a:prstDash val="sysDot"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 sz="1800"/>
            </a:p>
          </p:txBody>
        </p:sp>
        <p:cxnSp>
          <p:nvCxnSpPr>
            <p:cNvPr id="8" name="直接箭头连接符 7"/>
            <p:cNvCxnSpPr>
              <a:endCxn id="7" idx="2"/>
            </p:cNvCxnSpPr>
            <p:nvPr/>
          </p:nvCxnSpPr>
          <p:spPr bwMode="auto">
            <a:xfrm rot="5400000" flipH="1" flipV="1">
              <a:off x="4315297" y="5436078"/>
              <a:ext cx="768373" cy="4036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3714744" y="5797525"/>
              <a:ext cx="2000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80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深度优先遍历</a:t>
              </a:r>
              <a:endParaRPr lang="zh-CN" altLang="en-US" sz="1800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00034" y="5500702"/>
            <a:ext cx="2232025" cy="1024186"/>
            <a:chOff x="500034" y="5715814"/>
            <a:chExt cx="2232025" cy="1024186"/>
          </a:xfrm>
        </p:grpSpPr>
        <p:sp>
          <p:nvSpPr>
            <p:cNvPr id="200708" name="Text Box 4"/>
            <p:cNvSpPr txBox="1">
              <a:spLocks noChangeArrowheads="1"/>
            </p:cNvSpPr>
            <p:nvPr/>
          </p:nvSpPr>
          <p:spPr bwMode="auto">
            <a:xfrm>
              <a:off x="500034" y="6093669"/>
              <a:ext cx="2232025" cy="646331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恢复环境，使</a:t>
              </a:r>
              <a:r>
                <a:rPr kumimoji="1"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该顶点可重新使用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 bwMode="auto">
            <a:xfrm rot="5400000" flipH="1" flipV="1">
              <a:off x="1393011" y="5965051"/>
              <a:ext cx="500062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8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014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785786" y="1071546"/>
            <a:ext cx="2736851" cy="2447926"/>
            <a:chOff x="4787900" y="981075"/>
            <a:chExt cx="2736851" cy="2447926"/>
          </a:xfrm>
        </p:grpSpPr>
        <p:sp>
          <p:nvSpPr>
            <p:cNvPr id="201732" name="Line 4"/>
            <p:cNvSpPr>
              <a:spLocks noChangeShapeType="1"/>
            </p:cNvSpPr>
            <p:nvPr/>
          </p:nvSpPr>
          <p:spPr bwMode="auto">
            <a:xfrm>
              <a:off x="6443663" y="1268413"/>
              <a:ext cx="649288" cy="647700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1733" name="Freeform 5"/>
            <p:cNvSpPr>
              <a:spLocks/>
            </p:cNvSpPr>
            <p:nvPr/>
          </p:nvSpPr>
          <p:spPr bwMode="auto">
            <a:xfrm>
              <a:off x="5210175" y="2278063"/>
              <a:ext cx="842963" cy="7842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31" y="494"/>
                </a:cxn>
              </a:cxnLst>
              <a:rect l="0" t="0" r="r" b="b"/>
              <a:pathLst>
                <a:path w="531" h="494">
                  <a:moveTo>
                    <a:pt x="0" y="0"/>
                  </a:moveTo>
                  <a:lnTo>
                    <a:pt x="531" y="494"/>
                  </a:lnTo>
                </a:path>
              </a:pathLst>
            </a:custGeom>
            <a:noFill/>
            <a:ln w="28575" cap="flat" cmpd="sng">
              <a:solidFill>
                <a:srgbClr val="9900F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1734" name="Freeform 6"/>
            <p:cNvSpPr>
              <a:spLocks/>
            </p:cNvSpPr>
            <p:nvPr/>
          </p:nvSpPr>
          <p:spPr bwMode="auto">
            <a:xfrm>
              <a:off x="5240338" y="1322388"/>
              <a:ext cx="654050" cy="636588"/>
            </a:xfrm>
            <a:custGeom>
              <a:avLst/>
              <a:gdLst/>
              <a:ahLst/>
              <a:cxnLst>
                <a:cxn ang="0">
                  <a:pos x="412" y="0"/>
                </a:cxn>
                <a:cxn ang="0">
                  <a:pos x="0" y="401"/>
                </a:cxn>
              </a:cxnLst>
              <a:rect l="0" t="0" r="r" b="b"/>
              <a:pathLst>
                <a:path w="412" h="401">
                  <a:moveTo>
                    <a:pt x="412" y="0"/>
                  </a:moveTo>
                  <a:lnTo>
                    <a:pt x="0" y="401"/>
                  </a:lnTo>
                </a:path>
              </a:pathLst>
            </a:custGeom>
            <a:noFill/>
            <a:ln w="28575" cap="flat" cmpd="sng">
              <a:solidFill>
                <a:srgbClr val="9900F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1735" name="Line 7"/>
            <p:cNvSpPr>
              <a:spLocks noChangeShapeType="1"/>
            </p:cNvSpPr>
            <p:nvPr/>
          </p:nvSpPr>
          <p:spPr bwMode="auto">
            <a:xfrm>
              <a:off x="5364163" y="2205038"/>
              <a:ext cx="576263" cy="0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1736" name="Line 8"/>
            <p:cNvSpPr>
              <a:spLocks noChangeShapeType="1"/>
            </p:cNvSpPr>
            <p:nvPr/>
          </p:nvSpPr>
          <p:spPr bwMode="auto">
            <a:xfrm>
              <a:off x="6156325" y="2420938"/>
              <a:ext cx="0" cy="503238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1737" name="Line 9"/>
            <p:cNvSpPr>
              <a:spLocks noChangeShapeType="1"/>
            </p:cNvSpPr>
            <p:nvPr/>
          </p:nvSpPr>
          <p:spPr bwMode="auto">
            <a:xfrm>
              <a:off x="6443663" y="2133600"/>
              <a:ext cx="576263" cy="0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1738" name="Oval 10"/>
            <p:cNvSpPr>
              <a:spLocks noChangeArrowheads="1"/>
            </p:cNvSpPr>
            <p:nvPr/>
          </p:nvSpPr>
          <p:spPr bwMode="auto">
            <a:xfrm>
              <a:off x="5867400" y="981075"/>
              <a:ext cx="576263" cy="5032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2000" dirty="0">
                  <a:solidFill>
                    <a:srgbClr val="0000FF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01739" name="Oval 11"/>
            <p:cNvSpPr>
              <a:spLocks noChangeArrowheads="1"/>
            </p:cNvSpPr>
            <p:nvPr/>
          </p:nvSpPr>
          <p:spPr bwMode="auto">
            <a:xfrm>
              <a:off x="5867400" y="1917700"/>
              <a:ext cx="576263" cy="5032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2000" dirty="0">
                  <a:solidFill>
                    <a:srgbClr val="0000FF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01740" name="Oval 12"/>
            <p:cNvSpPr>
              <a:spLocks noChangeArrowheads="1"/>
            </p:cNvSpPr>
            <p:nvPr/>
          </p:nvSpPr>
          <p:spPr bwMode="auto">
            <a:xfrm>
              <a:off x="4787900" y="1916113"/>
              <a:ext cx="576263" cy="5032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0000FF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01741" name="Oval 13"/>
            <p:cNvSpPr>
              <a:spLocks noChangeArrowheads="1"/>
            </p:cNvSpPr>
            <p:nvPr/>
          </p:nvSpPr>
          <p:spPr bwMode="auto">
            <a:xfrm>
              <a:off x="5940425" y="2925763"/>
              <a:ext cx="576263" cy="5032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0000FF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201742" name="Oval 14"/>
            <p:cNvSpPr>
              <a:spLocks noChangeArrowheads="1"/>
            </p:cNvSpPr>
            <p:nvPr/>
          </p:nvSpPr>
          <p:spPr bwMode="auto">
            <a:xfrm>
              <a:off x="6948488" y="1844675"/>
              <a:ext cx="576263" cy="5032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0000FF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0</a:t>
              </a:r>
            </a:p>
          </p:txBody>
        </p:sp>
      </p:grpSp>
      <p:sp>
        <p:nvSpPr>
          <p:cNvPr id="201743" name="Text Box 15"/>
          <p:cNvSpPr txBox="1">
            <a:spLocks noChangeArrowheads="1"/>
          </p:cNvSpPr>
          <p:nvPr/>
        </p:nvSpPr>
        <p:spPr bwMode="auto">
          <a:xfrm>
            <a:off x="928662" y="357166"/>
            <a:ext cx="2286016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执行</a:t>
            </a:r>
            <a:r>
              <a:rPr kumimoji="1"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结果</a:t>
            </a:r>
            <a:endParaRPr lang="zh-CN" altLang="en-US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714744" y="1071546"/>
            <a:ext cx="3786214" cy="2154436"/>
            <a:chOff x="3714744" y="1071546"/>
            <a:chExt cx="3786214" cy="2154436"/>
          </a:xfrm>
        </p:grpSpPr>
        <p:sp>
          <p:nvSpPr>
            <p:cNvPr id="201730" name="Text Box 2" descr="羊皮纸"/>
            <p:cNvSpPr txBox="1">
              <a:spLocks noChangeArrowheads="1"/>
            </p:cNvSpPr>
            <p:nvPr/>
          </p:nvSpPr>
          <p:spPr bwMode="auto">
            <a:xfrm>
              <a:off x="4619646" y="1071546"/>
              <a:ext cx="2881312" cy="215443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1" lang="zh-CN" altLang="en-US" sz="2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从</a:t>
              </a:r>
              <a:r>
                <a:rPr kumimoji="1" lang="en-US" altLang="zh-CN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kumimoji="1" lang="zh-CN" altLang="en-US" sz="2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到</a:t>
              </a:r>
              <a:r>
                <a:rPr kumimoji="1" lang="en-US" altLang="zh-CN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r>
                <a:rPr kumimoji="1" lang="zh-CN" altLang="en-US" sz="2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的所有路径</a:t>
              </a:r>
              <a:r>
                <a:rPr kumimoji="1" lang="en-US" altLang="zh-CN" sz="2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:</a:t>
              </a:r>
            </a:p>
            <a:p>
              <a:pPr algn="l">
                <a:lnSpc>
                  <a:spcPct val="130000"/>
                </a:lnSpc>
              </a:pPr>
              <a:r>
                <a:rPr kumimoji="1" lang="en-US" altLang="zh-CN" sz="2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1 2 4</a:t>
              </a:r>
            </a:p>
            <a:p>
              <a:pPr algn="l">
                <a:lnSpc>
                  <a:spcPct val="130000"/>
                </a:lnSpc>
              </a:pPr>
              <a:r>
                <a:rPr kumimoji="1" lang="en-US" altLang="zh-CN" sz="2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1 2 3 4</a:t>
              </a:r>
            </a:p>
            <a:p>
              <a:pPr algn="l">
                <a:lnSpc>
                  <a:spcPct val="130000"/>
                </a:lnSpc>
              </a:pPr>
              <a:r>
                <a:rPr kumimoji="1" lang="en-US" altLang="zh-CN" sz="2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1 0 3 4</a:t>
              </a:r>
            </a:p>
            <a:p>
              <a:pPr algn="l">
                <a:lnSpc>
                  <a:spcPct val="130000"/>
                </a:lnSpc>
              </a:pPr>
              <a:r>
                <a:rPr kumimoji="1" lang="en-US" altLang="zh-CN" sz="2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1 0 3 2 4</a:t>
              </a:r>
            </a:p>
          </p:txBody>
        </p:sp>
        <p:sp>
          <p:nvSpPr>
            <p:cNvPr id="16" name="右箭头 15"/>
            <p:cNvSpPr/>
            <p:nvPr/>
          </p:nvSpPr>
          <p:spPr>
            <a:xfrm>
              <a:off x="3714744" y="2000240"/>
              <a:ext cx="642942" cy="357190"/>
            </a:xfrm>
            <a:prstGeom prst="righ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BCD893D-2C10-47D2-88FC-CA960E90A4A1}"/>
              </a:ext>
            </a:extLst>
          </p:cNvPr>
          <p:cNvGrpSpPr/>
          <p:nvPr/>
        </p:nvGrpSpPr>
        <p:grpSpPr>
          <a:xfrm>
            <a:off x="755576" y="4077418"/>
            <a:ext cx="2736851" cy="2447926"/>
            <a:chOff x="4787900" y="981075"/>
            <a:chExt cx="2736851" cy="2447926"/>
          </a:xfrm>
        </p:grpSpPr>
        <p:sp>
          <p:nvSpPr>
            <p:cNvPr id="21" name="Line 4">
              <a:extLst>
                <a:ext uri="{FF2B5EF4-FFF2-40B4-BE49-F238E27FC236}">
                  <a16:creationId xmlns:a16="http://schemas.microsoft.com/office/drawing/2014/main" id="{4EE543CF-3FD3-4109-B4A7-3035D04BF8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43663" y="1268413"/>
              <a:ext cx="649288" cy="647700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95677C84-43DA-4899-8DE8-EEBFFCCD4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0175" y="2278063"/>
              <a:ext cx="842963" cy="7842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31" y="494"/>
                </a:cxn>
              </a:cxnLst>
              <a:rect l="0" t="0" r="r" b="b"/>
              <a:pathLst>
                <a:path w="531" h="494">
                  <a:moveTo>
                    <a:pt x="0" y="0"/>
                  </a:moveTo>
                  <a:lnTo>
                    <a:pt x="531" y="494"/>
                  </a:lnTo>
                </a:path>
              </a:pathLst>
            </a:custGeom>
            <a:noFill/>
            <a:ln w="28575" cap="flat" cmpd="sng">
              <a:solidFill>
                <a:srgbClr val="9900F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2C5652DB-10D4-4725-BB2C-0075C93A51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338" y="1322388"/>
              <a:ext cx="654050" cy="636588"/>
            </a:xfrm>
            <a:custGeom>
              <a:avLst/>
              <a:gdLst/>
              <a:ahLst/>
              <a:cxnLst>
                <a:cxn ang="0">
                  <a:pos x="412" y="0"/>
                </a:cxn>
                <a:cxn ang="0">
                  <a:pos x="0" y="401"/>
                </a:cxn>
              </a:cxnLst>
              <a:rect l="0" t="0" r="r" b="b"/>
              <a:pathLst>
                <a:path w="412" h="401">
                  <a:moveTo>
                    <a:pt x="412" y="0"/>
                  </a:moveTo>
                  <a:lnTo>
                    <a:pt x="0" y="401"/>
                  </a:lnTo>
                </a:path>
              </a:pathLst>
            </a:custGeom>
            <a:noFill/>
            <a:ln w="28575" cap="flat" cmpd="sng">
              <a:solidFill>
                <a:srgbClr val="9900F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8">
              <a:extLst>
                <a:ext uri="{FF2B5EF4-FFF2-40B4-BE49-F238E27FC236}">
                  <a16:creationId xmlns:a16="http://schemas.microsoft.com/office/drawing/2014/main" id="{DAF5BD21-1BD2-492E-91B7-F0785CFD5B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43663" y="2347913"/>
              <a:ext cx="679498" cy="714375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Oval 10">
              <a:extLst>
                <a:ext uri="{FF2B5EF4-FFF2-40B4-BE49-F238E27FC236}">
                  <a16:creationId xmlns:a16="http://schemas.microsoft.com/office/drawing/2014/main" id="{36D0FAF1-52DE-4047-898D-6C4F9FE95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981075"/>
              <a:ext cx="576263" cy="5032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2000" dirty="0">
                  <a:solidFill>
                    <a:srgbClr val="0000FF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9" name="Oval 12">
              <a:extLst>
                <a:ext uri="{FF2B5EF4-FFF2-40B4-BE49-F238E27FC236}">
                  <a16:creationId xmlns:a16="http://schemas.microsoft.com/office/drawing/2014/main" id="{5B822F8B-B5BB-4E91-A94D-C9A487D4B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7900" y="1916113"/>
              <a:ext cx="576263" cy="5032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2000" dirty="0">
                  <a:solidFill>
                    <a:srgbClr val="0000FF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30" name="Oval 13">
              <a:extLst>
                <a:ext uri="{FF2B5EF4-FFF2-40B4-BE49-F238E27FC236}">
                  <a16:creationId xmlns:a16="http://schemas.microsoft.com/office/drawing/2014/main" id="{A72A2192-951B-48AD-8399-8C283BE51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0425" y="2925763"/>
              <a:ext cx="576263" cy="5032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2000" dirty="0">
                  <a:solidFill>
                    <a:srgbClr val="0000FF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31" name="Oval 14">
              <a:extLst>
                <a:ext uri="{FF2B5EF4-FFF2-40B4-BE49-F238E27FC236}">
                  <a16:creationId xmlns:a16="http://schemas.microsoft.com/office/drawing/2014/main" id="{5B7CC66D-7D1D-4CB6-AF48-397F56B2B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8488" y="1844675"/>
              <a:ext cx="576263" cy="5032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2000" dirty="0">
                  <a:solidFill>
                    <a:srgbClr val="0000FF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2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3683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7|2.2|2.8|0.4|3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5|8|14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.5|1.1|0.6|0.6|0.7|0.5|0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9.4|0.8|0.8|0.5|0.6|28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6|1.5|3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4|7.1|7.1|2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29.4|4.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22.5|0.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20.7|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8.8|0.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27.9|0.7|12.7|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6.6|6.2|0.4|0.5|1.3|1|1.4|0.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9|0.8|0.9|39.1|1.5|8.1|0.5|2.1|9.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|17.9|2|11.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9|31|5.2|0.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1|0.6|5.5|0.7|4.9|0.7|1.9|0.5|17.3|3.2|0.8|0.5|0.4|10.5|0.5|9.8|1.4|1.4|6.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|6.8|2|13.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3|0.9|1.9|1.9|3.8|1.3|1.4|5.1|5.5|7.9|8.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10.1|14.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12.2|7.6|14|15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3|4.6|7.1|0.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2.1|37.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1.1|2|1.9|9.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2.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4|0.9|1.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6|16.6|7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3.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.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7.7|1.5|1.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0.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9|21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2.5|24.1|0.8|0.7|0.7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14.1|12.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2|21.2|1.8|67.8|11|15.8|0.9|1.4|79.1|14.7|24.6|1|1.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48|1.9|1.3|6.6|18.1|1.1|5|0.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|7.6|6.5|1.5|42.3|1.9|12.9|1|13.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8|38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3|3.8|13.1|0.8|6.5|12.2|5.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6|0.4|0.5|0.4|0.4|0.5|0.5|0.7|0.4|0.6|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8|13.5|1.2|9.9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8|13.5|1.2|9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|6.2|1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9|1.5|9.9|4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4|0.5|1.3|0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0.6|0.8|0.8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>
          <a:solidFill>
            <a:srgbClr val="3333FF"/>
          </a:solidFill>
          <a:prstDash val="solid"/>
          <a:round/>
          <a:headEnd type="none" w="med" len="med"/>
          <a:tailEnd type="none" w="med" len="lg"/>
        </a:ln>
        <a:effectLst/>
      </a:spPr>
      <a:bodyPr wrap="none"/>
      <a:lstStyle>
        <a:defPPr>
          <a:defRPr/>
        </a:defPPr>
      </a:lstStyle>
    </a:spDef>
    <a:lnDef>
      <a:spPr>
        <a:ln w="28575">
          <a:solidFill>
            <a:schemeClr val="accent6">
              <a:lumMod val="75000"/>
            </a:schemeClr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5784</TotalTime>
  <Words>8323</Words>
  <Application>Microsoft Office PowerPoint</Application>
  <PresentationFormat>全屏显示(4:3)</PresentationFormat>
  <Paragraphs>1236</Paragraphs>
  <Slides>77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77</vt:i4>
      </vt:variant>
    </vt:vector>
  </HeadingPairs>
  <TitlesOfParts>
    <vt:vector size="93" baseType="lpstr">
      <vt:lpstr>Arial Unicode MS</vt:lpstr>
      <vt:lpstr>仿宋</vt:lpstr>
      <vt:lpstr>黑体</vt:lpstr>
      <vt:lpstr>楷体</vt:lpstr>
      <vt:lpstr>楷体_GB2312</vt:lpstr>
      <vt:lpstr>隶书</vt:lpstr>
      <vt:lpstr>宋体</vt:lpstr>
      <vt:lpstr>微软雅黑</vt:lpstr>
      <vt:lpstr>Arial</vt:lpstr>
      <vt:lpstr>Calibri</vt:lpstr>
      <vt:lpstr>Comic Sans MS</vt:lpstr>
      <vt:lpstr>Consolas</vt:lpstr>
      <vt:lpstr>Symbol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lcb;wbh</dc:creator>
  <cp:lastModifiedBy>Yuxia Wang</cp:lastModifiedBy>
  <cp:revision>1277</cp:revision>
  <dcterms:created xsi:type="dcterms:W3CDTF">2004-10-20T02:22:59Z</dcterms:created>
  <dcterms:modified xsi:type="dcterms:W3CDTF">2023-04-26T03:35:23Z</dcterms:modified>
</cp:coreProperties>
</file>