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8"/>
  </p:notesMasterIdLst>
  <p:sldIdLst>
    <p:sldId id="256" r:id="rId2"/>
    <p:sldId id="257" r:id="rId3"/>
    <p:sldId id="346" r:id="rId4"/>
    <p:sldId id="348" r:id="rId5"/>
    <p:sldId id="349" r:id="rId6"/>
    <p:sldId id="356" r:id="rId7"/>
    <p:sldId id="352" r:id="rId8"/>
    <p:sldId id="351" r:id="rId9"/>
    <p:sldId id="354" r:id="rId10"/>
    <p:sldId id="357" r:id="rId11"/>
    <p:sldId id="258" r:id="rId12"/>
    <p:sldId id="355" r:id="rId13"/>
    <p:sldId id="344" r:id="rId14"/>
    <p:sldId id="259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9" r:id="rId26"/>
    <p:sldId id="400" r:id="rId27"/>
    <p:sldId id="370" r:id="rId28"/>
    <p:sldId id="371" r:id="rId29"/>
    <p:sldId id="372" r:id="rId30"/>
    <p:sldId id="373" r:id="rId31"/>
    <p:sldId id="374" r:id="rId32"/>
    <p:sldId id="376" r:id="rId33"/>
    <p:sldId id="378" r:id="rId34"/>
    <p:sldId id="379" r:id="rId35"/>
    <p:sldId id="380" r:id="rId36"/>
    <p:sldId id="381" r:id="rId37"/>
    <p:sldId id="401" r:id="rId38"/>
    <p:sldId id="382" r:id="rId39"/>
    <p:sldId id="383" r:id="rId40"/>
    <p:sldId id="289" r:id="rId41"/>
    <p:sldId id="384" r:id="rId42"/>
    <p:sldId id="385" r:id="rId43"/>
    <p:sldId id="386" r:id="rId44"/>
    <p:sldId id="402" r:id="rId45"/>
    <p:sldId id="387" r:id="rId46"/>
    <p:sldId id="388" r:id="rId47"/>
    <p:sldId id="403" r:id="rId48"/>
    <p:sldId id="391" r:id="rId49"/>
    <p:sldId id="404" r:id="rId50"/>
    <p:sldId id="392" r:id="rId51"/>
    <p:sldId id="393" r:id="rId52"/>
    <p:sldId id="405" r:id="rId53"/>
    <p:sldId id="389" r:id="rId54"/>
    <p:sldId id="390" r:id="rId55"/>
    <p:sldId id="394" r:id="rId56"/>
    <p:sldId id="332" r:id="rId57"/>
    <p:sldId id="334" r:id="rId58"/>
    <p:sldId id="335" r:id="rId59"/>
    <p:sldId id="339" r:id="rId60"/>
    <p:sldId id="340" r:id="rId61"/>
    <p:sldId id="406" r:id="rId62"/>
    <p:sldId id="341" r:id="rId63"/>
    <p:sldId id="342" r:id="rId64"/>
    <p:sldId id="343" r:id="rId65"/>
    <p:sldId id="329" r:id="rId66"/>
    <p:sldId id="399" r:id="rId6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0E4"/>
    <a:srgbClr val="FF00FF"/>
    <a:srgbClr val="008000"/>
    <a:srgbClr val="690764"/>
    <a:srgbClr val="FF3300"/>
    <a:srgbClr val="DDDDDD"/>
    <a:srgbClr val="01000C"/>
    <a:srgbClr val="03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94682" autoAdjust="0"/>
  </p:normalViewPr>
  <p:slideViewPr>
    <p:cSldViewPr>
      <p:cViewPr varScale="1">
        <p:scale>
          <a:sx n="85" d="100"/>
          <a:sy n="85" d="100"/>
        </p:scale>
        <p:origin x="903" y="39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DD87E-2008-41DA-89E1-6A8D68FAFD4A}" type="datetimeFigureOut">
              <a:rPr lang="zh-CN" altLang="en-US" smtClean="0"/>
              <a:pPr/>
              <a:t>2023/5/25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A8E2E-14FE-4927-92BD-502A005B3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665B-0ABB-4FB2-9319-8A77224299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7706-C749-4B4F-8E30-5DD1EE55A4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30E3-43D3-4420-878D-3AA9DFBA20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5BE2-7E65-4C0E-9B0C-FE9BDC89ECD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3C9B-022B-4CBD-B0E0-8FB0CB7C20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E931-82A7-4364-B58A-2883019AD8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4440-BE86-4970-BBE9-4E38238A9C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8780-C70A-4BB6-A1C9-1FE0468B57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107607C-97FA-438B-8D90-54570E8DECDE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3F3E-5186-4A7E-A232-E39D86B63F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8F05-FAF8-4FF9-B0D0-5909286004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C927-6A7A-4293-88F2-BF9D94C0DED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emf"/><Relationship Id="rId2" Type="http://schemas.openxmlformats.org/officeDocument/2006/relationships/tags" Target="../tags/tag1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emf"/><Relationship Id="rId2" Type="http://schemas.openxmlformats.org/officeDocument/2006/relationships/tags" Target="../tags/tag2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133600" y="357166"/>
            <a:ext cx="4224350" cy="6413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10</a:t>
            </a:r>
            <a:r>
              <a:rPr kumimoji="1" lang="zh-CN" altLang="en-US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 内 排 序</a:t>
            </a:r>
            <a:endParaRPr kumimoji="1" lang="zh-CN" altLang="en-US" sz="3600" b="0" dirty="0">
              <a:solidFill>
                <a:srgbClr val="F92D37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055" name="Text Box 7" descr="信纸"/>
          <p:cNvSpPr txBox="1">
            <a:spLocks noChangeArrowheads="1"/>
          </p:cNvSpPr>
          <p:nvPr/>
        </p:nvSpPr>
        <p:spPr bwMode="auto">
          <a:xfrm>
            <a:off x="2435636" y="1428736"/>
            <a:ext cx="3708000" cy="522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排序的概念</a:t>
            </a:r>
          </a:p>
        </p:txBody>
      </p:sp>
      <p:sp>
        <p:nvSpPr>
          <p:cNvPr id="4" name="Text Box 14" descr="信纸"/>
          <p:cNvSpPr txBox="1">
            <a:spLocks noChangeArrowheads="1"/>
          </p:cNvSpPr>
          <p:nvPr/>
        </p:nvSpPr>
        <p:spPr bwMode="auto">
          <a:xfrm>
            <a:off x="2435636" y="2143116"/>
            <a:ext cx="3708000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插入排序</a:t>
            </a:r>
          </a:p>
        </p:txBody>
      </p:sp>
      <p:sp>
        <p:nvSpPr>
          <p:cNvPr id="5" name="Text Box 14" descr="信纸"/>
          <p:cNvSpPr txBox="1">
            <a:spLocks noChangeArrowheads="1"/>
          </p:cNvSpPr>
          <p:nvPr/>
        </p:nvSpPr>
        <p:spPr bwMode="auto">
          <a:xfrm>
            <a:off x="2435635" y="2834342"/>
            <a:ext cx="3708000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交换排序</a:t>
            </a:r>
          </a:p>
        </p:txBody>
      </p:sp>
      <p:sp>
        <p:nvSpPr>
          <p:cNvPr id="6" name="Text Box 14" descr="信纸"/>
          <p:cNvSpPr txBox="1">
            <a:spLocks noChangeArrowheads="1"/>
          </p:cNvSpPr>
          <p:nvPr/>
        </p:nvSpPr>
        <p:spPr bwMode="auto">
          <a:xfrm>
            <a:off x="2435635" y="3523322"/>
            <a:ext cx="3708000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10.4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选择排序</a:t>
            </a:r>
          </a:p>
        </p:txBody>
      </p:sp>
      <p:sp>
        <p:nvSpPr>
          <p:cNvPr id="7" name="Text Box 14" descr="信纸"/>
          <p:cNvSpPr txBox="1">
            <a:spLocks noChangeArrowheads="1"/>
          </p:cNvSpPr>
          <p:nvPr/>
        </p:nvSpPr>
        <p:spPr bwMode="auto">
          <a:xfrm>
            <a:off x="2435635" y="4263102"/>
            <a:ext cx="3708000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10.5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归并排序</a:t>
            </a:r>
          </a:p>
        </p:txBody>
      </p:sp>
      <p:sp>
        <p:nvSpPr>
          <p:cNvPr id="8" name="Text Box 14" descr="信纸"/>
          <p:cNvSpPr txBox="1">
            <a:spLocks noChangeArrowheads="1"/>
          </p:cNvSpPr>
          <p:nvPr/>
        </p:nvSpPr>
        <p:spPr bwMode="auto">
          <a:xfrm>
            <a:off x="2435635" y="4977482"/>
            <a:ext cx="3708000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10.6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基数排序</a:t>
            </a:r>
          </a:p>
        </p:txBody>
      </p:sp>
      <p:sp>
        <p:nvSpPr>
          <p:cNvPr id="10" name="Text Box 14" descr="信纸"/>
          <p:cNvSpPr txBox="1">
            <a:spLocks noChangeArrowheads="1"/>
          </p:cNvSpPr>
          <p:nvPr/>
        </p:nvSpPr>
        <p:spPr bwMode="auto">
          <a:xfrm>
            <a:off x="2214546" y="5691862"/>
            <a:ext cx="4572032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10.7  </a:t>
            </a:r>
            <a:r>
              <a:rPr kumimoji="1" lang="zh-CN" altLang="en-US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各种內排序的比较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836712"/>
            <a:ext cx="8072494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</a:t>
            </a:r>
            <a:r>
              <a:rPr lang="en-US" altLang="zh-CN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个记录按某个关键字排序，你能够采用基于比较的方法设计出平均时间复杂度好于为</a:t>
            </a:r>
            <a:r>
              <a:rPr lang="en-US" altLang="zh-CN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的排序算法吗？</a:t>
            </a:r>
            <a:endParaRPr lang="zh-CN" altLang="en-US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14282" y="1376272"/>
            <a:ext cx="8382000" cy="48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050507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当待排序记录的关键字均不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相同时，排序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结果是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唯一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的。　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95288" y="620713"/>
            <a:ext cx="352742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、内排序算法的稳定性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655742" y="2500306"/>
            <a:ext cx="2916258" cy="2830512"/>
            <a:chOff x="1655742" y="2500306"/>
            <a:chExt cx="2916258" cy="2830512"/>
          </a:xfrm>
        </p:grpSpPr>
        <p:sp>
          <p:nvSpPr>
            <p:cNvPr id="24" name="矩形 23"/>
            <p:cNvSpPr/>
            <p:nvPr/>
          </p:nvSpPr>
          <p:spPr>
            <a:xfrm>
              <a:off x="3198606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702044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43108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668574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655742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11306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714744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155808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81274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668442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14480" y="3181649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2   4   3    1   5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4480" y="4181781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1   2   3    4   5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786050" y="3681715"/>
              <a:ext cx="142876" cy="428628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57960" y="257174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张三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36001" y="257174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李四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50154" y="257174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王五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99636" y="257174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刘六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2399" y="257174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陈七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4688" y="471488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张三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23433" y="471488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李四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32692" y="471488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王五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45260" y="471488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刘六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07637" y="4714884"/>
              <a:ext cx="276999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陈七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8382000" cy="136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如果待排序的表中，存在有多个关键字相同的记录，经过排序后这些具有相同关键字的记录之间的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相对次序保持不变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，则称这种排序方法是</a:t>
            </a:r>
            <a:r>
              <a:rPr kumimoji="1" lang="zh-CN" altLang="en-US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稳定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的。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33404" y="3447974"/>
            <a:ext cx="838200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若具有相同关键字的记录之间的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相对次序发生变化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，则称这种排序方法是</a:t>
            </a:r>
            <a:r>
              <a:rPr kumimoji="1" lang="zh-CN" altLang="en-US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不稳定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的。    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714480" y="1714488"/>
            <a:ext cx="2786082" cy="1400242"/>
            <a:chOff x="1714480" y="1714488"/>
            <a:chExt cx="2786082" cy="1400242"/>
          </a:xfrm>
        </p:grpSpPr>
        <p:sp>
          <p:nvSpPr>
            <p:cNvPr id="4" name="TextBox 3"/>
            <p:cNvSpPr txBox="1"/>
            <p:nvPr/>
          </p:nvSpPr>
          <p:spPr>
            <a:xfrm>
              <a:off x="1714480" y="1714488"/>
              <a:ext cx="2786082" cy="4001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   2   </a:t>
              </a:r>
              <a:r>
                <a:rPr lang="en-US" altLang="zh-CN" sz="200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   1   5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4480" y="2714620"/>
              <a:ext cx="2786082" cy="4001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1   2   </a:t>
              </a:r>
              <a:r>
                <a:rPr lang="en-US" altLang="zh-CN" sz="20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200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   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895588" y="2214554"/>
              <a:ext cx="142876" cy="428628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14480" y="4643446"/>
            <a:ext cx="2857520" cy="1400242"/>
            <a:chOff x="1714480" y="4643446"/>
            <a:chExt cx="2857520" cy="1400242"/>
          </a:xfrm>
        </p:grpSpPr>
        <p:sp>
          <p:nvSpPr>
            <p:cNvPr id="7" name="TextBox 6"/>
            <p:cNvSpPr txBox="1"/>
            <p:nvPr/>
          </p:nvSpPr>
          <p:spPr>
            <a:xfrm>
              <a:off x="1714480" y="4643446"/>
              <a:ext cx="2857520" cy="4001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   2   </a:t>
              </a:r>
              <a:r>
                <a:rPr lang="en-US" altLang="zh-CN" sz="200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   1   5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14480" y="5643578"/>
              <a:ext cx="2857520" cy="4001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1   2   </a:t>
              </a:r>
              <a:r>
                <a:rPr lang="en-US" altLang="zh-CN" sz="200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 3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   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903526" y="5143512"/>
              <a:ext cx="142876" cy="428628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06442" y="1428736"/>
            <a:ext cx="82804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若待排序的表中元素已按关键字排好序，称此表中元素为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正序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若待排序的表中元素的关键字顺序正好和排好序的顺序相反，称此表中元素为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反序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539750" y="571480"/>
            <a:ext cx="2808288" cy="4979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、正序和反序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3500438"/>
            <a:ext cx="8001056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有一些排序算法与初始序列的正序或反序有关，另一些排序算法与初始序列的情况无关。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49245" y="2383402"/>
            <a:ext cx="7439179" cy="2302508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定义关键字类型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记录类型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key;     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data;   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其他数据项，类型为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       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排序的记录类型定义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68313" y="1497469"/>
            <a:ext cx="58318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待排序的顺序表的数据元素类型定义如下：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55650" y="549275"/>
            <a:ext cx="3384550" cy="4931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内排序数据的组织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357290" y="4238676"/>
            <a:ext cx="4357718" cy="20682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主要的插入排序方法：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）直接插入排序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）折半插入排序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）希尔排序</a:t>
            </a:r>
          </a:p>
        </p:txBody>
      </p:sp>
      <p:sp>
        <p:nvSpPr>
          <p:cNvPr id="3" name="矩形 2"/>
          <p:cNvSpPr/>
          <p:nvPr/>
        </p:nvSpPr>
        <p:spPr>
          <a:xfrm>
            <a:off x="1142976" y="1743006"/>
            <a:ext cx="292895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85918" y="2314510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有序区</a:t>
            </a:r>
          </a:p>
        </p:txBody>
      </p:sp>
      <p:sp>
        <p:nvSpPr>
          <p:cNvPr id="5" name="矩形 4"/>
          <p:cNvSpPr/>
          <p:nvPr/>
        </p:nvSpPr>
        <p:spPr>
          <a:xfrm>
            <a:off x="4357686" y="1743006"/>
            <a:ext cx="292895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86380" y="2314510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无序区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643306" y="2314510"/>
            <a:ext cx="1357322" cy="998284"/>
            <a:chOff x="3857620" y="2528826"/>
            <a:chExt cx="1071570" cy="1215769"/>
          </a:xfrm>
        </p:grpSpPr>
        <p:sp>
          <p:nvSpPr>
            <p:cNvPr id="7" name="右弧形箭头 6"/>
            <p:cNvSpPr/>
            <p:nvPr/>
          </p:nvSpPr>
          <p:spPr>
            <a:xfrm rot="5400000">
              <a:off x="4174190" y="2355132"/>
              <a:ext cx="438429" cy="785818"/>
            </a:xfrm>
            <a:prstGeom prst="curved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7620" y="2957455"/>
              <a:ext cx="1071570" cy="787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楷体" pitchFamily="49" charset="-122"/>
                  <a:ea typeface="楷体" pitchFamily="49" charset="-122"/>
                </a:rPr>
                <a:t>一个一个地插入</a:t>
              </a:r>
              <a:endParaRPr lang="zh-CN" altLang="en-US" sz="18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0" name="Text Box 14" descr="信纸"/>
          <p:cNvSpPr txBox="1">
            <a:spLocks noChangeArrowheads="1"/>
          </p:cNvSpPr>
          <p:nvPr/>
        </p:nvSpPr>
        <p:spPr bwMode="auto">
          <a:xfrm>
            <a:off x="2143108" y="285728"/>
            <a:ext cx="3883029" cy="58477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插入排序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596" y="1071546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14414" y="2786057"/>
            <a:ext cx="5500726" cy="1279391"/>
            <a:chOff x="1214414" y="2786057"/>
            <a:chExt cx="5500726" cy="1279391"/>
          </a:xfrm>
        </p:grpSpPr>
        <p:sp>
          <p:nvSpPr>
            <p:cNvPr id="13" name="TextBox 12"/>
            <p:cNvSpPr txBox="1"/>
            <p:nvPr/>
          </p:nvSpPr>
          <p:spPr>
            <a:xfrm>
              <a:off x="1214414" y="3357562"/>
              <a:ext cx="55007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不一定是全局有序（整体有序）  </a:t>
              </a:r>
              <a:r>
                <a:rPr lang="zh-CN" altLang="en-US" sz="200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全局有序区</a:t>
              </a:r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的元素在后面排序中不再发生位置的改变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16200000" flipV="1">
              <a:off x="2214547" y="3071809"/>
              <a:ext cx="571504" cy="0"/>
            </a:xfrm>
            <a:prstGeom prst="straightConnector1">
              <a:avLst/>
            </a:prstGeom>
            <a:ln w="38100">
              <a:solidFill>
                <a:srgbClr val="9933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948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2457474" y="1568735"/>
            <a:ext cx="11509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有序区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1449411" y="2030770"/>
            <a:ext cx="3095625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      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……   </a:t>
            </a:r>
            <a:r>
              <a:rPr lang="en-US" altLang="zh-CN" sz="18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5481661" y="1568735"/>
            <a:ext cx="1150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无序区</a:t>
            </a: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4760936" y="2030770"/>
            <a:ext cx="316865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……     </a:t>
            </a:r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449411" y="3759557"/>
            <a:ext cx="6408738" cy="936074"/>
            <a:chOff x="971550" y="3505200"/>
            <a:chExt cx="6408738" cy="936074"/>
          </a:xfrm>
        </p:grpSpPr>
        <p:sp>
          <p:nvSpPr>
            <p:cNvPr id="93196" name="Text Box 12"/>
            <p:cNvSpPr txBox="1">
              <a:spLocks noChangeArrowheads="1"/>
            </p:cNvSpPr>
            <p:nvPr/>
          </p:nvSpPr>
          <p:spPr bwMode="auto">
            <a:xfrm>
              <a:off x="1979613" y="4071942"/>
              <a:ext cx="11509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93197" name="Rectangle 13"/>
            <p:cNvSpPr>
              <a:spLocks noChangeArrowheads="1"/>
            </p:cNvSpPr>
            <p:nvPr/>
          </p:nvSpPr>
          <p:spPr bwMode="auto">
            <a:xfrm>
              <a:off x="971550" y="3505200"/>
              <a:ext cx="3671888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[0]    </a:t>
              </a: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……     </a:t>
              </a:r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  </a:t>
              </a:r>
              <a:r>
                <a:rPr lang="en-US" altLang="zh-CN" sz="1800" i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</p:txBody>
        </p:sp>
        <p:sp>
          <p:nvSpPr>
            <p:cNvPr id="93198" name="Text Box 14"/>
            <p:cNvSpPr txBox="1">
              <a:spLocks noChangeArrowheads="1"/>
            </p:cNvSpPr>
            <p:nvPr/>
          </p:nvSpPr>
          <p:spPr bwMode="auto">
            <a:xfrm>
              <a:off x="5003800" y="4071942"/>
              <a:ext cx="11509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无序区</a:t>
              </a:r>
            </a:p>
          </p:txBody>
        </p:sp>
        <p:sp>
          <p:nvSpPr>
            <p:cNvPr id="93199" name="Rectangle 15"/>
            <p:cNvSpPr>
              <a:spLocks noChangeArrowheads="1"/>
            </p:cNvSpPr>
            <p:nvPr/>
          </p:nvSpPr>
          <p:spPr bwMode="auto">
            <a:xfrm>
              <a:off x="4787900" y="3505200"/>
              <a:ext cx="2592388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  ……   </a:t>
              </a:r>
              <a:r>
                <a:rPr lang="en-US" altLang="zh-CN" sz="1800" i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</p:txBody>
        </p:sp>
      </p:grpSp>
      <p:grpSp>
        <p:nvGrpSpPr>
          <p:cNvPr id="93204" name="Group 20"/>
          <p:cNvGrpSpPr>
            <a:grpSpLocks/>
          </p:cNvGrpSpPr>
          <p:nvPr/>
        </p:nvGrpSpPr>
        <p:grpSpPr bwMode="auto">
          <a:xfrm>
            <a:off x="4184674" y="2678470"/>
            <a:ext cx="2808287" cy="792162"/>
            <a:chOff x="2335" y="1527"/>
            <a:chExt cx="1769" cy="499"/>
          </a:xfrm>
        </p:grpSpPr>
        <p:sp>
          <p:nvSpPr>
            <p:cNvPr id="93194" name="AutoShape 10"/>
            <p:cNvSpPr>
              <a:spLocks noChangeArrowheads="1"/>
            </p:cNvSpPr>
            <p:nvPr/>
          </p:nvSpPr>
          <p:spPr bwMode="auto">
            <a:xfrm rot="5400000">
              <a:off x="2539" y="1323"/>
              <a:ext cx="91" cy="499"/>
            </a:xfrm>
            <a:prstGeom prst="curvedLeftArrow">
              <a:avLst>
                <a:gd name="adj1" fmla="val 109670"/>
                <a:gd name="adj2" fmla="val 21934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3195" name="AutoShape 11"/>
            <p:cNvSpPr>
              <a:spLocks noChangeArrowheads="1"/>
            </p:cNvSpPr>
            <p:nvPr/>
          </p:nvSpPr>
          <p:spPr bwMode="auto">
            <a:xfrm>
              <a:off x="2517" y="1709"/>
              <a:ext cx="226" cy="317"/>
            </a:xfrm>
            <a:prstGeom prst="downArrow">
              <a:avLst>
                <a:gd name="adj1" fmla="val 50000"/>
                <a:gd name="adj2" fmla="val 35066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3201" name="Text Box 17"/>
            <p:cNvSpPr txBox="1">
              <a:spLocks noChangeArrowheads="1"/>
            </p:cNvSpPr>
            <p:nvPr/>
          </p:nvSpPr>
          <p:spPr bwMode="auto">
            <a:xfrm>
              <a:off x="2925" y="1709"/>
              <a:ext cx="117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一趟排序</a:t>
              </a:r>
            </a:p>
          </p:txBody>
        </p:sp>
      </p:grp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2097111" y="5270857"/>
            <a:ext cx="496887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初始时，有序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区只有一个元素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</a:p>
          <a:p>
            <a:pPr algn="l">
              <a:spcBef>
                <a:spcPct val="50000"/>
              </a:spcBef>
            </a:pP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＝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1~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，共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经过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趟排序</a:t>
            </a:r>
          </a:p>
        </p:txBody>
      </p:sp>
      <p:sp>
        <p:nvSpPr>
          <p:cNvPr id="18" name="Text Box 3" descr="纸莎草纸"/>
          <p:cNvSpPr txBox="1">
            <a:spLocks noChangeArrowheads="1"/>
          </p:cNvSpPr>
          <p:nvPr/>
        </p:nvSpPr>
        <p:spPr bwMode="auto">
          <a:xfrm>
            <a:off x="395288" y="333375"/>
            <a:ext cx="4319588" cy="683264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10.2.1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直接插入排序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910" y="1285860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基本思路</a:t>
            </a:r>
            <a:endParaRPr lang="zh-CN" altLang="en-US" dirty="0"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353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 descr="大棋盘"/>
          <p:cNvSpPr>
            <a:spLocks noChangeArrowheads="1"/>
          </p:cNvSpPr>
          <p:nvPr/>
        </p:nvSpPr>
        <p:spPr bwMode="auto">
          <a:xfrm>
            <a:off x="1676400" y="2514600"/>
            <a:ext cx="3124200" cy="432000"/>
          </a:xfrm>
          <a:prstGeom prst="rect">
            <a:avLst/>
          </a:prstGeom>
          <a:pattFill prst="lgCheck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352800" y="2952752"/>
            <a:ext cx="609600" cy="762000"/>
            <a:chOff x="3352800" y="2952752"/>
            <a:chExt cx="609600" cy="762000"/>
          </a:xfrm>
        </p:grpSpPr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>
              <a:off x="3352800" y="2952752"/>
              <a:ext cx="0" cy="762000"/>
            </a:xfrm>
            <a:prstGeom prst="line">
              <a:avLst/>
            </a:prstGeom>
            <a:noFill/>
            <a:ln w="28575">
              <a:solidFill>
                <a:srgbClr val="1000E4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375025" y="3105152"/>
              <a:ext cx="5873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800" i="1" dirty="0">
                  <a:solidFill>
                    <a:srgbClr val="F92D37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  <p:sp>
        <p:nvSpPr>
          <p:cNvPr id="56328" name="Rectangle 8" descr="60%"/>
          <p:cNvSpPr>
            <a:spLocks noChangeArrowheads="1"/>
          </p:cNvSpPr>
          <p:nvPr/>
        </p:nvSpPr>
        <p:spPr bwMode="auto">
          <a:xfrm>
            <a:off x="3505200" y="2514600"/>
            <a:ext cx="1295400" cy="432000"/>
          </a:xfrm>
          <a:prstGeom prst="rect">
            <a:avLst/>
          </a:prstGeom>
          <a:pattFill prst="pct60">
            <a:fgClr>
              <a:srgbClr val="FF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800600" y="2514600"/>
            <a:ext cx="3429000" cy="43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4800600" y="2514600"/>
            <a:ext cx="304800" cy="43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4572000" y="1981200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1" lang="en-US" altLang="zh-CN" sz="1800" i="1" dirty="0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648200" y="2952752"/>
            <a:ext cx="1044575" cy="762000"/>
            <a:chOff x="4648200" y="2952752"/>
            <a:chExt cx="1044575" cy="762000"/>
          </a:xfrm>
        </p:grpSpPr>
        <p:sp>
          <p:nvSpPr>
            <p:cNvPr id="56325" name="Line 5"/>
            <p:cNvSpPr>
              <a:spLocks noChangeShapeType="1"/>
            </p:cNvSpPr>
            <p:nvPr/>
          </p:nvSpPr>
          <p:spPr bwMode="auto">
            <a:xfrm>
              <a:off x="4648200" y="2952752"/>
              <a:ext cx="0" cy="762000"/>
            </a:xfrm>
            <a:prstGeom prst="line">
              <a:avLst/>
            </a:prstGeom>
            <a:noFill/>
            <a:ln w="28575">
              <a:solidFill>
                <a:srgbClr val="1000E4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332" name="Text Box 12"/>
            <p:cNvSpPr txBox="1">
              <a:spLocks noChangeArrowheads="1"/>
            </p:cNvSpPr>
            <p:nvPr/>
          </p:nvSpPr>
          <p:spPr bwMode="auto">
            <a:xfrm>
              <a:off x="4724400" y="3124200"/>
              <a:ext cx="9683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800" i="1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  <a:r>
                <a:rPr kumimoji="1"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=</a:t>
              </a:r>
              <a:r>
                <a:rPr kumimoji="1" lang="en-US" altLang="zh-CN" sz="1800" i="1" dirty="0" err="1"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kumimoji="1"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</p:grpSp>
      <p:sp>
        <p:nvSpPr>
          <p:cNvPr id="56333" name="AutoShape 13"/>
          <p:cNvSpPr>
            <a:spLocks noChangeArrowheads="1"/>
          </p:cNvSpPr>
          <p:nvPr/>
        </p:nvSpPr>
        <p:spPr bwMode="auto">
          <a:xfrm>
            <a:off x="4071934" y="3286124"/>
            <a:ext cx="1243010" cy="385762"/>
          </a:xfrm>
          <a:prstGeom prst="wedgeRoundRectCallout">
            <a:avLst>
              <a:gd name="adj1" fmla="val -80653"/>
              <a:gd name="adj2" fmla="val -129861"/>
              <a:gd name="adj3" fmla="val 16667"/>
            </a:avLst>
          </a:prstGeom>
          <a:solidFill>
            <a:srgbClr val="FFFF99">
              <a:alpha val="50000"/>
            </a:srgb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18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插入位置</a:t>
            </a:r>
            <a:endParaRPr kumimoji="1" lang="zh-CN" altLang="en-US" sz="1800" b="0" dirty="0">
              <a:solidFill>
                <a:srgbClr val="F92D37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539750" y="836613"/>
            <a:ext cx="67691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一趟直接插入排序：在有序区中插入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的过程。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2143108" y="1636713"/>
            <a:ext cx="21431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有序区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6500826" y="3000372"/>
            <a:ext cx="2419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无序区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339" name="AutoShape 19"/>
          <p:cNvSpPr>
            <a:spLocks/>
          </p:cNvSpPr>
          <p:nvPr/>
        </p:nvSpPr>
        <p:spPr bwMode="auto">
          <a:xfrm rot="5400000">
            <a:off x="3060700" y="765175"/>
            <a:ext cx="287338" cy="3024188"/>
          </a:xfrm>
          <a:prstGeom prst="leftBrace">
            <a:avLst>
              <a:gd name="adj1" fmla="val 87707"/>
              <a:gd name="adj2" fmla="val 50000"/>
            </a:avLst>
          </a:prstGeom>
          <a:noFill/>
          <a:ln w="28575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2411413" y="3795385"/>
            <a:ext cx="1946273" cy="35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+1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tmp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953000" y="2946600"/>
            <a:ext cx="1619264" cy="553838"/>
            <a:chOff x="4953000" y="2946600"/>
            <a:chExt cx="1619264" cy="553838"/>
          </a:xfrm>
        </p:grpSpPr>
        <p:sp>
          <p:nvSpPr>
            <p:cNvPr id="56343" name="Text Box 23"/>
            <p:cNvSpPr txBox="1">
              <a:spLocks noChangeArrowheads="1"/>
            </p:cNvSpPr>
            <p:nvPr/>
          </p:nvSpPr>
          <p:spPr bwMode="auto">
            <a:xfrm>
              <a:off x="5810250" y="3131106"/>
              <a:ext cx="7620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tmp</a:t>
              </a:r>
              <a:endPara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>
              <a:stCxn id="56330" idx="2"/>
              <a:endCxn id="56343" idx="1"/>
            </p:cNvCxnSpPr>
            <p:nvPr/>
          </p:nvCxnSpPr>
          <p:spPr>
            <a:xfrm rot="16200000" flipH="1">
              <a:off x="5197039" y="2702561"/>
              <a:ext cx="369172" cy="85725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2285984" y="4286256"/>
            <a:ext cx="4143404" cy="828738"/>
            <a:chOff x="2285984" y="4572008"/>
            <a:chExt cx="3786214" cy="828738"/>
          </a:xfrm>
        </p:grpSpPr>
        <p:sp>
          <p:nvSpPr>
            <p:cNvPr id="24" name="TextBox 23"/>
            <p:cNvSpPr txBox="1"/>
            <p:nvPr/>
          </p:nvSpPr>
          <p:spPr>
            <a:xfrm>
              <a:off x="2285984" y="5000636"/>
              <a:ext cx="3786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使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[0..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 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 扩大有序区 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3214678" y="4572008"/>
              <a:ext cx="214314" cy="3571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786182" y="348829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R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大时则后移</a:t>
            </a:r>
            <a:endParaRPr lang="en-US" altLang="zh-CN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5153021" y="1997981"/>
            <a:ext cx="32051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].key&lt;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1].key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510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07083 -2.22222E-6 " pathEditMode="relative" ptsTypes="AA">
                                      <p:cBhvr>
                                        <p:cTn id="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3" grpId="0" animBg="1"/>
      <p:bldP spid="56340" grpId="0"/>
      <p:bldP spid="31" grpId="0"/>
      <p:bldP spid="3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00042"/>
            <a:ext cx="8072494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设待排序的表有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个元素，其关键字分别为（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）。说明采用直接插入排序方法进行排序的过程。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7388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7356" y="642918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642918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初始：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7356" y="1181385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181385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i=1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7356" y="1752889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1752889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i=2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7356" y="2252955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2252955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i=3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57356" y="2824459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2824459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i=4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57356" y="3395963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3395963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i=5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7356" y="3967467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348" y="3967467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i=6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57356" y="4538971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4538971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i=7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57356" y="5110475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348" y="5110475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i=8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57356" y="5610541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348" y="5610541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i=9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22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42910" y="4786322"/>
            <a:ext cx="7702552" cy="8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 说明：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排序数据中可以存在相同关键字的记录。本章仅考虑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递增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排序。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71472" y="1000108"/>
            <a:ext cx="295275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、排序的定义</a:t>
            </a:r>
          </a:p>
        </p:txBody>
      </p:sp>
      <p:sp>
        <p:nvSpPr>
          <p:cNvPr id="5" name="Text Box 7" descr="信纸"/>
          <p:cNvSpPr txBox="1">
            <a:spLocks noChangeArrowheads="1"/>
          </p:cNvSpPr>
          <p:nvPr/>
        </p:nvSpPr>
        <p:spPr bwMode="auto">
          <a:xfrm>
            <a:off x="2500298" y="214290"/>
            <a:ext cx="4048125" cy="58477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排序的概念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1571612"/>
            <a:ext cx="8429684" cy="91307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en-US" altLang="zh-CN" sz="2200" dirty="0">
                <a:solidFill>
                  <a:srgbClr val="050507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所谓排序，是整理表中的记录，使之按关键字递增（或递减）有序排列：</a:t>
            </a:r>
            <a:endParaRPr lang="zh-CN" altLang="en-US" sz="22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428860" y="2357430"/>
            <a:ext cx="6500858" cy="2136646"/>
            <a:chOff x="2428860" y="2357430"/>
            <a:chExt cx="6500858" cy="2136646"/>
          </a:xfrm>
        </p:grpSpPr>
        <p:sp>
          <p:nvSpPr>
            <p:cNvPr id="9" name="圆角矩形 8"/>
            <p:cNvSpPr/>
            <p:nvPr/>
          </p:nvSpPr>
          <p:spPr>
            <a:xfrm>
              <a:off x="2428860" y="3143248"/>
              <a:ext cx="1285884" cy="642942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排序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928926" y="2500306"/>
              <a:ext cx="142876" cy="571504"/>
            </a:xfrm>
            <a:prstGeom prst="down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2928926" y="3857628"/>
              <a:ext cx="142876" cy="571504"/>
            </a:xfrm>
            <a:prstGeom prst="down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43240" y="2357430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个记录，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baseline="-30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baseline="-30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i="1" baseline="-30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aseline="-30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，对应关键字分别为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baseline="-30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baseline="-30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i="1" baseline="-30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aseline="-30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43240" y="3786190"/>
              <a:ext cx="57864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i="1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,0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i="1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,1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i="1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en-US" altLang="zh-CN" sz="2000" i="1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，使得递增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i="1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i,</a:t>
              </a:r>
              <a:r>
                <a:rPr kumimoji="1"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</a:t>
              </a:r>
              <a:r>
                <a:rPr kumimoji="1" lang="en-US" altLang="zh-CN" sz="2000">
                  <a:latin typeface="Consolas" pitchFamily="49" charset="0"/>
                  <a:cs typeface="Consolas" pitchFamily="49" charset="0"/>
                </a:rPr>
                <a:t>≤ 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i="1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</a:t>
              </a:r>
              <a:r>
                <a:rPr kumimoji="1" lang="en-US" altLang="zh-CN" sz="2000">
                  <a:latin typeface="Consolas" pitchFamily="49" charset="0"/>
                  <a:cs typeface="Consolas" pitchFamily="49" charset="0"/>
                </a:rPr>
                <a:t>≤ </a:t>
              </a:r>
              <a:r>
                <a:rPr kumimoji="1" lang="en-US" altLang="zh-CN" sz="2000">
                  <a:latin typeface="Consolas" pitchFamily="49" charset="0"/>
                  <a:ea typeface="宋体"/>
                  <a:cs typeface="Consolas" pitchFamily="49" charset="0"/>
                </a:rPr>
                <a:t>… </a:t>
              </a:r>
              <a:r>
                <a:rPr kumimoji="1" lang="en-US" altLang="zh-CN" sz="2000">
                  <a:latin typeface="Consolas" pitchFamily="49" charset="0"/>
                  <a:cs typeface="Consolas" pitchFamily="49" charset="0"/>
                </a:rPr>
                <a:t>≤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i="1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en-US" altLang="zh-CN" sz="2000" i="1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kumimoji="1" lang="en-US" altLang="zh-CN" sz="2000" b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（或递减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i="1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,0</a:t>
              </a:r>
              <a:r>
                <a:rPr kumimoji="1" lang="en-US" altLang="zh-CN" sz="2000">
                  <a:latin typeface="Consolas" pitchFamily="49" charset="0"/>
                  <a:cs typeface="Consolas" pitchFamily="49" charset="0"/>
                </a:rPr>
                <a:t>≥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i="1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,1</a:t>
              </a:r>
              <a:r>
                <a:rPr kumimoji="1" lang="en-US" altLang="zh-CN" sz="2000">
                  <a:latin typeface="Consolas" pitchFamily="49" charset="0"/>
                  <a:cs typeface="Consolas" pitchFamily="49" charset="0"/>
                </a:rPr>
                <a:t>≥</a:t>
              </a:r>
              <a:r>
                <a:rPr kumimoji="1" lang="en-US" altLang="zh-CN" sz="2000">
                  <a:latin typeface="Consolas" pitchFamily="49" charset="0"/>
                  <a:ea typeface="宋体"/>
                  <a:cs typeface="Consolas" pitchFamily="49" charset="0"/>
                </a:rPr>
                <a:t> …</a:t>
              </a:r>
              <a:r>
                <a:rPr kumimoji="1" lang="en-US" altLang="zh-CN" sz="2000">
                  <a:latin typeface="Consolas" pitchFamily="49" charset="0"/>
                  <a:cs typeface="Consolas" pitchFamily="49" charset="0"/>
                </a:rPr>
                <a:t>≥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i="1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en-US" altLang="zh-CN" sz="2000" i="1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71472" y="833836"/>
            <a:ext cx="8215370" cy="54526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rIns="144000" bIns="108000">
            <a:spAutoFit/>
          </a:bodyPr>
          <a:lstStyle/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R[]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 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j; 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].key&lt;R[i-1].key]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反序时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=R[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j=i-1; </a:t>
            </a:r>
            <a:endParaRPr kumimoji="1"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的插入位置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R[j+1]=R[j];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将关键字大于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的记录后移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j--;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  while  (j&gt;=0 &amp;&amp; R[j].key&gt;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R[j+1]=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处插入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95536" y="188640"/>
            <a:ext cx="39290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直接插入排序的算法：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563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F92D37"/>
                </a:solidFill>
                <a:latin typeface="楷体" pitchFamily="49" charset="-122"/>
                <a:ea typeface="楷体" pitchFamily="49" charset="-122"/>
              </a:rPr>
              <a:t>算法分析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95313" y="1011238"/>
            <a:ext cx="557556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最好的情况（关键字在记录序列中正序）</a:t>
            </a:r>
            <a:r>
              <a:rPr kumimoji="1" lang="zh-CN" altLang="en-US" sz="2200" dirty="0">
                <a:solidFill>
                  <a:srgbClr val="00008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00034" y="2946400"/>
            <a:ext cx="557556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最坏的情况（关键字在记录序列中反序）：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739775" y="1560513"/>
            <a:ext cx="2371725" cy="1271587"/>
            <a:chOff x="739775" y="1560513"/>
            <a:chExt cx="2371725" cy="1271587"/>
          </a:xfrm>
        </p:grpSpPr>
        <p:sp>
          <p:nvSpPr>
            <p:cNvPr id="57348" name="Text Box 4"/>
            <p:cNvSpPr txBox="1">
              <a:spLocks noChangeArrowheads="1"/>
            </p:cNvSpPr>
            <p:nvPr/>
          </p:nvSpPr>
          <p:spPr bwMode="auto">
            <a:xfrm>
              <a:off x="739775" y="1560513"/>
              <a:ext cx="213231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比较”的次数：</a:t>
              </a:r>
            </a:p>
          </p:txBody>
        </p:sp>
        <p:graphicFrame>
          <p:nvGraphicFramePr>
            <p:cNvPr id="57351" name="Object 7"/>
            <p:cNvGraphicFramePr>
              <a:graphicFrameLocks noChangeAspect="1"/>
            </p:cNvGraphicFramePr>
            <p:nvPr/>
          </p:nvGraphicFramePr>
          <p:xfrm>
            <a:off x="1322388" y="1968500"/>
            <a:ext cx="1789112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" name="公式" r:id="rId4" imgW="685800" imgH="431640" progId="">
                    <p:embed/>
                  </p:oleObj>
                </mc:Choice>
                <mc:Fallback>
                  <p:oleObj name="公式" r:id="rId4" imgW="685800" imgH="431640" progId="">
                    <p:embed/>
                    <p:pic>
                      <p:nvPicPr>
                        <p:cNvPr id="5735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2388" y="1968500"/>
                          <a:ext cx="1789112" cy="86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4071934" y="1557338"/>
            <a:ext cx="2132315" cy="976372"/>
            <a:chOff x="4778375" y="1557338"/>
            <a:chExt cx="2132315" cy="976372"/>
          </a:xfrm>
        </p:grpSpPr>
        <p:sp>
          <p:nvSpPr>
            <p:cNvPr id="57352" name="Text Box 8"/>
            <p:cNvSpPr txBox="1">
              <a:spLocks noChangeArrowheads="1"/>
            </p:cNvSpPr>
            <p:nvPr/>
          </p:nvSpPr>
          <p:spPr bwMode="auto">
            <a:xfrm>
              <a:off x="5219700" y="2133600"/>
              <a:ext cx="10953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  <a:endParaRPr kumimoji="1"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4778375" y="1557338"/>
              <a:ext cx="213231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移动”的次数：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3575" y="3409950"/>
            <a:ext cx="2479665" cy="1387475"/>
            <a:chOff x="663575" y="3409950"/>
            <a:chExt cx="2479665" cy="1387475"/>
          </a:xfrm>
        </p:grpSpPr>
        <p:sp>
          <p:nvSpPr>
            <p:cNvPr id="57350" name="Text Box 6"/>
            <p:cNvSpPr txBox="1">
              <a:spLocks noChangeArrowheads="1"/>
            </p:cNvSpPr>
            <p:nvPr/>
          </p:nvSpPr>
          <p:spPr bwMode="auto">
            <a:xfrm>
              <a:off x="663575" y="3409950"/>
              <a:ext cx="213231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比较”的次数：</a:t>
              </a:r>
            </a:p>
          </p:txBody>
        </p:sp>
        <p:graphicFrame>
          <p:nvGraphicFramePr>
            <p:cNvPr id="57357" name="Object 13"/>
            <p:cNvGraphicFramePr>
              <a:graphicFrameLocks noChangeAspect="1"/>
            </p:cNvGraphicFramePr>
            <p:nvPr/>
          </p:nvGraphicFramePr>
          <p:xfrm>
            <a:off x="1444625" y="3935413"/>
            <a:ext cx="1698615" cy="862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7" name="公式" r:id="rId6" imgW="901440" imgH="431640" progId="">
                    <p:embed/>
                  </p:oleObj>
                </mc:Choice>
                <mc:Fallback>
                  <p:oleObj name="公式" r:id="rId6" imgW="901440" imgH="431640" progId="">
                    <p:embed/>
                    <p:pic>
                      <p:nvPicPr>
                        <p:cNvPr id="5735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4625" y="3935413"/>
                          <a:ext cx="1698615" cy="862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4148134" y="3409950"/>
            <a:ext cx="2717821" cy="1365250"/>
            <a:chOff x="4854575" y="3409950"/>
            <a:chExt cx="2717821" cy="1365250"/>
          </a:xfrm>
        </p:grpSpPr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>
              <a:off x="4854575" y="3409950"/>
              <a:ext cx="213231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移动”的次数：</a:t>
              </a:r>
            </a:p>
          </p:txBody>
        </p:sp>
        <p:graphicFrame>
          <p:nvGraphicFramePr>
            <p:cNvPr id="57358" name="Object 14"/>
            <p:cNvGraphicFramePr>
              <a:graphicFrameLocks noChangeAspect="1"/>
            </p:cNvGraphicFramePr>
            <p:nvPr/>
          </p:nvGraphicFramePr>
          <p:xfrm>
            <a:off x="4887912" y="3913188"/>
            <a:ext cx="2684484" cy="862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8" name="公式" r:id="rId8" imgW="1523880" imgH="431640" progId="">
                    <p:embed/>
                  </p:oleObj>
                </mc:Choice>
                <mc:Fallback>
                  <p:oleObj name="公式" r:id="rId8" imgW="1523880" imgH="431640" progId="">
                    <p:embed/>
                    <p:pic>
                      <p:nvPicPr>
                        <p:cNvPr id="5735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7912" y="3913188"/>
                          <a:ext cx="2684484" cy="862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571472" y="4998377"/>
            <a:ext cx="41767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总的平均比较和移动次数约为 </a:t>
            </a:r>
          </a:p>
        </p:txBody>
      </p:sp>
      <p:graphicFrame>
        <p:nvGraphicFramePr>
          <p:cNvPr id="573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572152"/>
              </p:ext>
            </p:extLst>
          </p:nvPr>
        </p:nvGraphicFramePr>
        <p:xfrm>
          <a:off x="1444625" y="5547905"/>
          <a:ext cx="5616369" cy="79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" name="公式" r:id="rId10" imgW="3035160" imgH="431640" progId="">
                  <p:embed/>
                </p:oleObj>
              </mc:Choice>
              <mc:Fallback>
                <p:oleObj name="公式" r:id="rId10" imgW="3035160" imgH="431640" progId="">
                  <p:embed/>
                  <p:pic>
                    <p:nvPicPr>
                      <p:cNvPr id="5736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5547905"/>
                        <a:ext cx="5616369" cy="7927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7215206" y="2143116"/>
            <a:ext cx="1643074" cy="3878172"/>
            <a:chOff x="7215206" y="2143116"/>
            <a:chExt cx="1643074" cy="3878172"/>
          </a:xfrm>
        </p:grpSpPr>
        <p:sp>
          <p:nvSpPr>
            <p:cNvPr id="20" name="TextBox 19"/>
            <p:cNvSpPr txBox="1"/>
            <p:nvPr/>
          </p:nvSpPr>
          <p:spPr>
            <a:xfrm>
              <a:off x="7215206" y="2143116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最好：</a:t>
              </a:r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2000" i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15206" y="4100460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最坏：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20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baseline="30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15206" y="5621178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平均：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20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baseline="30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4231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349" grpId="0"/>
      <p:bldP spid="573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 descr="纸莎草纸"/>
          <p:cNvSpPr txBox="1">
            <a:spLocks noChangeArrowheads="1"/>
          </p:cNvSpPr>
          <p:nvPr/>
        </p:nvSpPr>
        <p:spPr bwMode="auto">
          <a:xfrm>
            <a:off x="179388" y="333375"/>
            <a:ext cx="4535488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10.2.2  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折半插入排序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63566" y="2071678"/>
            <a:ext cx="8280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查找采用折半查找方法，称为二分插入排序或折半插入排序。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1979613" y="2886068"/>
            <a:ext cx="1150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有序区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971550" y="3425882"/>
            <a:ext cx="3095625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     ……    </a:t>
            </a:r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5003800" y="2886068"/>
            <a:ext cx="1150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无序区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4283075" y="3425882"/>
            <a:ext cx="316865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……    </a:t>
            </a:r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786050" y="4000559"/>
            <a:ext cx="2879725" cy="1003520"/>
            <a:chOff x="2786050" y="3400483"/>
            <a:chExt cx="2879725" cy="1003520"/>
          </a:xfrm>
        </p:grpSpPr>
        <p:sp>
          <p:nvSpPr>
            <p:cNvPr id="95249" name="Text Box 17"/>
            <p:cNvSpPr txBox="1">
              <a:spLocks noChangeArrowheads="1"/>
            </p:cNvSpPr>
            <p:nvPr/>
          </p:nvSpPr>
          <p:spPr bwMode="auto">
            <a:xfrm>
              <a:off x="2786050" y="3757672"/>
              <a:ext cx="287972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采用</a:t>
              </a: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折半查找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在有序区找到插入的位置</a:t>
              </a:r>
            </a:p>
          </p:txBody>
        </p:sp>
        <p:sp>
          <p:nvSpPr>
            <p:cNvPr id="11" name="右弧形箭头 10"/>
            <p:cNvSpPr/>
            <p:nvPr/>
          </p:nvSpPr>
          <p:spPr>
            <a:xfrm rot="5400000">
              <a:off x="3929058" y="3186169"/>
              <a:ext cx="357190" cy="785818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2910" y="1285860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基本思路</a:t>
            </a:r>
            <a:endParaRPr lang="zh-CN" altLang="en-US" dirty="0"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648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251520" y="863088"/>
            <a:ext cx="8713788" cy="52091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BinInsertSort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R[]</a:t>
            </a: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l">
              <a:lnSpc>
                <a:spcPts val="2100"/>
              </a:lnSpc>
            </a:pP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</a:t>
            </a: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</a:t>
            </a: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mid;</a:t>
            </a:r>
          </a:p>
          <a:p>
            <a:pPr algn="l">
              <a:lnSpc>
                <a:spcPts val="2100"/>
              </a:lnSpc>
            </a:pP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100"/>
              </a:lnSpc>
            </a:pP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l">
              <a:lnSpc>
                <a:spcPts val="2100"/>
              </a:lnSpc>
            </a:pP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].key&lt;R[i-1].key]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反序时</a:t>
            </a:r>
            <a:endParaRPr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=R[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保存到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100"/>
              </a:lnSpc>
            </a:pP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low=0;  high=i-1;</a:t>
            </a:r>
          </a:p>
          <a:p>
            <a:pPr algn="l">
              <a:lnSpc>
                <a:spcPts val="2100"/>
              </a:lnSpc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while (low&lt;=high)	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R[low..high]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中查找插入的位置</a:t>
            </a:r>
          </a:p>
          <a:p>
            <a:pPr algn="l">
              <a:lnSpc>
                <a:spcPts val="2100"/>
              </a:lnSpc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mid=(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low+high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取中间位置</a:t>
            </a:r>
          </a:p>
          <a:p>
            <a:pPr algn="l">
              <a:lnSpc>
                <a:spcPts val="2100"/>
              </a:lnSpc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&lt;R[mid].key)</a:t>
            </a:r>
          </a:p>
          <a:p>
            <a:pPr algn="l">
              <a:lnSpc>
                <a:spcPts val="2100"/>
              </a:lnSpc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high=mid-1;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插入点在左半区</a:t>
            </a:r>
          </a:p>
          <a:p>
            <a:pPr algn="l">
              <a:lnSpc>
                <a:spcPts val="2100"/>
              </a:lnSpc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pPr algn="l">
              <a:lnSpc>
                <a:spcPts val="2100"/>
              </a:lnSpc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low=mid+1;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插入点在右半区</a:t>
            </a:r>
          </a:p>
          <a:p>
            <a:pPr algn="l">
              <a:lnSpc>
                <a:spcPts val="2100"/>
              </a:lnSpc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                    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找位置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</a:t>
            </a:r>
          </a:p>
          <a:p>
            <a:pPr algn="l">
              <a:lnSpc>
                <a:spcPts val="2100"/>
              </a:lnSpc>
            </a:pP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for (j=i-1;j&gt;=high+1;j--)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记录后移</a:t>
            </a:r>
          </a:p>
          <a:p>
            <a:pPr algn="l">
              <a:lnSpc>
                <a:spcPts val="2100"/>
              </a:lnSpc>
            </a:pP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R[j+1]=R[j];</a:t>
            </a:r>
          </a:p>
          <a:p>
            <a:pPr algn="l">
              <a:lnSpc>
                <a:spcPts val="2100"/>
              </a:lnSpc>
            </a:pP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R[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</a:t>
            </a: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ts val="2100"/>
              </a:lnSpc>
            </a:pP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51520" y="261809"/>
            <a:ext cx="31051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折半插入排序算法：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705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57158" y="1000108"/>
            <a:ext cx="8351838" cy="2405086"/>
            <a:chOff x="357158" y="1911327"/>
            <a:chExt cx="8351838" cy="2405086"/>
          </a:xfrm>
        </p:grpSpPr>
        <p:sp>
          <p:nvSpPr>
            <p:cNvPr id="115716" name="Text Box 4"/>
            <p:cNvSpPr txBox="1">
              <a:spLocks noChangeArrowheads="1"/>
            </p:cNvSpPr>
            <p:nvPr/>
          </p:nvSpPr>
          <p:spPr bwMode="auto">
            <a:xfrm>
              <a:off x="357158" y="1911327"/>
              <a:ext cx="8351838" cy="1365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折半插入排序：在</a:t>
              </a:r>
              <a:r>
                <a:rPr lang="en-US" altLang="zh-CN" sz="22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2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0..</a:t>
              </a:r>
              <a:r>
                <a:rPr lang="en-US" altLang="zh-CN" sz="22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2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1]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中查找插入</a:t>
              </a:r>
              <a:r>
                <a:rPr lang="en-US" altLang="zh-CN" sz="22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2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的位置，折半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查找的平均关键字比较次数为</a:t>
              </a:r>
              <a:r>
                <a:rPr lang="en-US" altLang="zh-CN" sz="22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log</a:t>
              </a:r>
              <a:r>
                <a:rPr lang="en-US" altLang="zh-CN" sz="2200" baseline="-25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2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2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en-US" altLang="zh-CN" sz="220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，平均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移动元素的次数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</a:t>
              </a:r>
              <a:r>
                <a:rPr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/2+2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，所以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平均时间复杂度为：</a:t>
              </a:r>
            </a:p>
          </p:txBody>
        </p:sp>
        <p:graphicFrame>
          <p:nvGraphicFramePr>
            <p:cNvPr id="115717" name="Object 5"/>
            <p:cNvGraphicFramePr>
              <a:graphicFrameLocks noChangeAspect="1"/>
            </p:cNvGraphicFramePr>
            <p:nvPr/>
          </p:nvGraphicFramePr>
          <p:xfrm>
            <a:off x="2379663" y="3427413"/>
            <a:ext cx="3652837" cy="88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5" name="公式" r:id="rId3" imgW="1803400" imgH="444500" progId="">
                    <p:embed/>
                  </p:oleObj>
                </mc:Choice>
                <mc:Fallback>
                  <p:oleObj name="公式" r:id="rId3" imgW="1803400" imgH="444500" progId="">
                    <p:embed/>
                    <p:pic>
                      <p:nvPicPr>
                        <p:cNvPr id="11571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9663" y="3427413"/>
                          <a:ext cx="3652837" cy="889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F92D37"/>
                </a:solidFill>
                <a:latin typeface="楷体" pitchFamily="49" charset="-122"/>
                <a:ea typeface="楷体" pitchFamily="49" charset="-122"/>
              </a:rPr>
              <a:t>算法分析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3643314"/>
            <a:ext cx="8286808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折半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插入排序采用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折半查找，查找效率提高。但元素移动次数不变，仅仅将分散移动改为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集合移动。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0883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42910" y="2143116"/>
            <a:ext cx="8143932" cy="141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1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</a:p>
          <a:p>
            <a:pPr marL="457200" indent="-457200" algn="l">
              <a:lnSpc>
                <a:spcPct val="11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将排序序列分为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个组，在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各组内进行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</a:t>
            </a: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递减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，重复② ，直到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</a:p>
        </p:txBody>
      </p:sp>
      <p:sp>
        <p:nvSpPr>
          <p:cNvPr id="12291" name="Text Box 3" descr="羊皮纸"/>
          <p:cNvSpPr txBox="1">
            <a:spLocks noChangeArrowheads="1"/>
          </p:cNvSpPr>
          <p:nvPr/>
        </p:nvSpPr>
        <p:spPr bwMode="auto">
          <a:xfrm>
            <a:off x="250825" y="333375"/>
            <a:ext cx="3529013" cy="52758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10.2.3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希尔排序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85860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4348" y="3929066"/>
            <a:ext cx="7358114" cy="1373254"/>
            <a:chOff x="714348" y="3929066"/>
            <a:chExt cx="7358114" cy="1373254"/>
          </a:xfrm>
        </p:grpSpPr>
        <p:sp>
          <p:nvSpPr>
            <p:cNvPr id="7" name="下箭头 6"/>
            <p:cNvSpPr/>
            <p:nvPr/>
          </p:nvSpPr>
          <p:spPr>
            <a:xfrm>
              <a:off x="3643306" y="3929066"/>
              <a:ext cx="214314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348" y="4429132"/>
              <a:ext cx="7358114" cy="873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算法最后一趟对所有数据进行了</a:t>
              </a: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直接插入排序，所以结果一定是正确的。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790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42910" y="2143116"/>
            <a:ext cx="8143932" cy="141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1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</a:p>
          <a:p>
            <a:pPr marL="457200" indent="-457200" algn="l">
              <a:lnSpc>
                <a:spcPct val="11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将排序序列分为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个组，在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各组内进行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</a:t>
            </a: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递减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，重复② ，直到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</a:p>
        </p:txBody>
      </p:sp>
      <p:sp>
        <p:nvSpPr>
          <p:cNvPr id="12291" name="Text Box 3" descr="羊皮纸"/>
          <p:cNvSpPr txBox="1">
            <a:spLocks noChangeArrowheads="1"/>
          </p:cNvSpPr>
          <p:nvPr/>
        </p:nvSpPr>
        <p:spPr bwMode="auto">
          <a:xfrm>
            <a:off x="250825" y="333375"/>
            <a:ext cx="3529013" cy="52758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10.2.3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希尔排序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85860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4348" y="3929066"/>
            <a:ext cx="7358114" cy="1373254"/>
            <a:chOff x="714348" y="3929066"/>
            <a:chExt cx="7358114" cy="1373254"/>
          </a:xfrm>
        </p:grpSpPr>
        <p:sp>
          <p:nvSpPr>
            <p:cNvPr id="7" name="下箭头 6"/>
            <p:cNvSpPr/>
            <p:nvPr/>
          </p:nvSpPr>
          <p:spPr>
            <a:xfrm>
              <a:off x="3643306" y="3929066"/>
              <a:ext cx="214314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348" y="4429132"/>
              <a:ext cx="7358114" cy="873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算法最后一趟对所有数据进行了</a:t>
              </a: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直接插入排序，所以结果一定是正确的。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774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27000" y="967721"/>
            <a:ext cx="8802718" cy="53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记录序列分成若干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子序列，分别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对每个子序列进行直接插入排序。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571472" y="2460613"/>
            <a:ext cx="671850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  { 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[0]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  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   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[2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…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  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kd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] }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  { 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[1]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  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</a:t>
            </a:r>
            <a:r>
              <a:rPr kumimoji="1" lang="en-US" altLang="zh-CN" sz="2000" err="1">
                <a:latin typeface="Consolas" pitchFamily="49" charset="0"/>
                <a:cs typeface="Consolas" pitchFamily="49" charset="0"/>
              </a:rPr>
              <a:t>1+</a:t>
            </a:r>
            <a:r>
              <a:rPr kumimoji="1" lang="en-US" altLang="zh-CN" sz="2000" i="1" err="1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 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[1+2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…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[1+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kd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] }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  { 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1]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[2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1]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[3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1]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…</a:t>
            </a:r>
            <a:r>
              <a:rPr kumimoji="1"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[(</a:t>
            </a:r>
            <a:r>
              <a:rPr kumimoji="1" lang="en-US" altLang="zh-CN" sz="2000" i="1" dirty="0" err="1">
                <a:latin typeface="Consolas" pitchFamily="49" charset="0"/>
                <a:cs typeface="Consolas" pitchFamily="49" charset="0"/>
              </a:rPr>
              <a:t>k</a:t>
            </a:r>
            <a:r>
              <a:rPr kumimoji="1" lang="en-US" altLang="zh-CN" sz="2000" dirty="0" err="1">
                <a:latin typeface="Consolas" pitchFamily="49" charset="0"/>
                <a:cs typeface="Consolas" pitchFamily="49" charset="0"/>
              </a:rPr>
              <a:t>+1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i="1" dirty="0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dirty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1] }</a:t>
            </a:r>
            <a:endParaRPr kumimoji="1" lang="en-US" altLang="zh-CN" sz="2000" dirty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39751" y="188913"/>
            <a:ext cx="3103556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一趟希尔排序过程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571472" y="1785926"/>
            <a:ext cx="64801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例如：将 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个记录分成 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个子序列：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1357290" y="2460613"/>
            <a:ext cx="4297363" cy="1803400"/>
            <a:chOff x="793" y="1752"/>
            <a:chExt cx="2707" cy="1136"/>
          </a:xfrm>
        </p:grpSpPr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>
              <a:off x="793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flipV="1">
              <a:off x="793" y="1752"/>
              <a:ext cx="772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>
              <a:off x="1565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80" name="Freeform 12"/>
            <p:cNvSpPr>
              <a:spLocks/>
            </p:cNvSpPr>
            <p:nvPr/>
          </p:nvSpPr>
          <p:spPr bwMode="auto">
            <a:xfrm>
              <a:off x="1584" y="1752"/>
              <a:ext cx="933" cy="1136"/>
            </a:xfrm>
            <a:custGeom>
              <a:avLst/>
              <a:gdLst/>
              <a:ahLst/>
              <a:cxnLst>
                <a:cxn ang="0">
                  <a:pos x="0" y="1136"/>
                </a:cxn>
                <a:cxn ang="0">
                  <a:pos x="933" y="0"/>
                </a:cxn>
              </a:cxnLst>
              <a:rect l="0" t="0" r="r" b="b"/>
              <a:pathLst>
                <a:path w="933" h="1136">
                  <a:moveTo>
                    <a:pt x="0" y="1136"/>
                  </a:moveTo>
                  <a:lnTo>
                    <a:pt x="933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>
              <a:off x="2517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flipV="1">
              <a:off x="2728" y="1752"/>
              <a:ext cx="772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>
              <a:off x="3500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458863" y="4357694"/>
            <a:ext cx="4286280" cy="1008117"/>
            <a:chOff x="1571604" y="4678381"/>
            <a:chExt cx="4286280" cy="1008117"/>
          </a:xfrm>
        </p:grpSpPr>
        <p:sp>
          <p:nvSpPr>
            <p:cNvPr id="16" name="上箭头 15"/>
            <p:cNvSpPr/>
            <p:nvPr/>
          </p:nvSpPr>
          <p:spPr>
            <a:xfrm>
              <a:off x="3571868" y="4678381"/>
              <a:ext cx="285752" cy="357190"/>
            </a:xfrm>
            <a:prstGeom prst="up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71604" y="5286388"/>
              <a:ext cx="4286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相距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个位置的记录分为一组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951651" y="2385948"/>
            <a:ext cx="1793888" cy="1586038"/>
            <a:chOff x="7064392" y="2857496"/>
            <a:chExt cx="1793888" cy="158603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064392" y="3084510"/>
              <a:ext cx="107157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072462" y="2857496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一组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7064392" y="3484620"/>
              <a:ext cx="107157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072462" y="3257606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一组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412058" y="4257738"/>
              <a:ext cx="723904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072462" y="4043424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一组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786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85720" y="181253"/>
            <a:ext cx="4143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-2】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28794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3174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6116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29058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3438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86380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72198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86578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29520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43900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0066" y="792288"/>
            <a:ext cx="1428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初始序列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43174" y="1435230"/>
            <a:ext cx="500066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86116" y="1435230"/>
            <a:ext cx="500066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29058" y="1435230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43438" y="1435230"/>
            <a:ext cx="50006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28794" y="1435230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86380" y="1435230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72198" y="1435230"/>
            <a:ext cx="500066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86578" y="1435230"/>
            <a:ext cx="500066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29520" y="1435230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43900" y="1435230"/>
            <a:ext cx="50006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910" y="143523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=5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1472" y="2013228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28794" y="2149610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43174" y="2149610"/>
            <a:ext cx="500066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86116" y="2149610"/>
            <a:ext cx="500066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29058" y="2149610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43438" y="2149610"/>
            <a:ext cx="50006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86380" y="2149610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72198" y="2149610"/>
            <a:ext cx="500066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86578" y="2149610"/>
            <a:ext cx="500066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29520" y="2149610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43900" y="2149610"/>
            <a:ext cx="50006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1472" y="300686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/2=2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28794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43174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86116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29058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43438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86380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072198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86578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29520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143900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28794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43174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86116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29058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643438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86380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72198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786578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429520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143900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71472" y="3584864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1472" y="450706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/2=1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928794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43174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86116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29058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643438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86380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72198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86578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429520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143900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42910" y="4935692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928794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643174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86116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29058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43438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286380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072198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786578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429520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143900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14348" y="5857892"/>
            <a:ext cx="8001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注意：对于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的一趟，排序前的数据已将近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正序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4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49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/>
      <p:bldP spid="94" grpId="0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79389" y="892175"/>
            <a:ext cx="5464182" cy="5078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ShellSort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R[]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RecType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d=n/2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增量置初值</a:t>
            </a:r>
          </a:p>
          <a:p>
            <a:pPr algn="l"/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d&gt;0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对相隔</a:t>
            </a:r>
            <a:r>
              <a:rPr kumimoji="1"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位置的元素组直接插入排序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tmp=R[i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j=i-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(j&gt;=0&amp;&amp;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&lt;R[j].key)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R[j+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j=j-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R[j+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d=d/2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减小增量</a:t>
            </a:r>
          </a:p>
          <a:p>
            <a:pPr algn="l"/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55435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希尔排序算法：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857885" y="2544917"/>
            <a:ext cx="3178166" cy="2862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tmp=R[i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j=i-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(j&gt;=0 &amp;&amp;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&lt;R[j].key) 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R[j+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j=j-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R[j+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372225" y="1952625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直接插入排序：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215074" y="857232"/>
            <a:ext cx="2571768" cy="1214446"/>
            <a:chOff x="6215074" y="857232"/>
            <a:chExt cx="2571768" cy="1214446"/>
          </a:xfrm>
        </p:grpSpPr>
        <p:sp>
          <p:nvSpPr>
            <p:cNvPr id="8" name="环形箭头 7"/>
            <p:cNvSpPr/>
            <p:nvPr/>
          </p:nvSpPr>
          <p:spPr>
            <a:xfrm>
              <a:off x="6215074" y="1428736"/>
              <a:ext cx="1000132" cy="642942"/>
            </a:xfrm>
            <a:prstGeom prst="circular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43702" y="857232"/>
              <a:ext cx="2143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循环：每个记录都参加排序了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934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539750" y="1366838"/>
            <a:ext cx="8280400" cy="153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在排序过程中，若整个表都是放在内存中处理，排序时不涉及数据的内、外存交换，则称之为</a:t>
            </a:r>
            <a:r>
              <a:rPr kumimoji="1" lang="zh-CN" altLang="en-US" sz="2200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内排序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；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若排序过程中要进行数据的内、外存交换，则称之为</a:t>
            </a:r>
            <a:r>
              <a:rPr kumimoji="1" lang="zh-CN" altLang="en-US" sz="2200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外排序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 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571472" y="571480"/>
            <a:ext cx="338455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、内排序和外排序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067944" y="3590386"/>
            <a:ext cx="1143008" cy="2000264"/>
            <a:chOff x="3929058" y="3571876"/>
            <a:chExt cx="1143008" cy="2000264"/>
          </a:xfrm>
        </p:grpSpPr>
        <p:sp>
          <p:nvSpPr>
            <p:cNvPr id="4" name="圆柱形 3"/>
            <p:cNvSpPr/>
            <p:nvPr/>
          </p:nvSpPr>
          <p:spPr>
            <a:xfrm>
              <a:off x="4000496" y="4857760"/>
              <a:ext cx="1071570" cy="714380"/>
            </a:xfrm>
            <a:prstGeom prst="can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1000E4"/>
                  </a:solidFill>
                  <a:latin typeface="楷体" pitchFamily="49" charset="-122"/>
                  <a:ea typeface="楷体" pitchFamily="49" charset="-122"/>
                </a:rPr>
                <a:t>文件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929058" y="3571876"/>
              <a:ext cx="1143008" cy="785818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内存</a:t>
              </a:r>
            </a:p>
          </p:txBody>
        </p:sp>
        <p:sp>
          <p:nvSpPr>
            <p:cNvPr id="6" name="上下箭头 5"/>
            <p:cNvSpPr/>
            <p:nvPr/>
          </p:nvSpPr>
          <p:spPr>
            <a:xfrm>
              <a:off x="4429124" y="4365632"/>
              <a:ext cx="142876" cy="500066"/>
            </a:xfrm>
            <a:prstGeom prst="upDown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左弧形箭头 7"/>
          <p:cNvSpPr/>
          <p:nvPr/>
        </p:nvSpPr>
        <p:spPr>
          <a:xfrm>
            <a:off x="3496440" y="3233196"/>
            <a:ext cx="357190" cy="1214446"/>
          </a:xfrm>
          <a:prstGeom prst="curved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23850" y="188913"/>
            <a:ext cx="59769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希尔排序的时间复杂度约为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1.3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5113338" y="1989138"/>
            <a:ext cx="2089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希尔排序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107950" y="2636838"/>
            <a:ext cx="25193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34925" y="3355975"/>
            <a:ext cx="23939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大约时间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=10</a:t>
            </a:r>
            <a:r>
              <a:rPr lang="en-US" altLang="zh-CN" sz="2000" baseline="30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=100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3671889" y="2708275"/>
            <a:ext cx="4257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d=5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：分为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组，时间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约为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5×2</a:t>
            </a:r>
            <a:r>
              <a:rPr lang="en-US" altLang="zh-CN" sz="2000" baseline="30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＝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3671889" y="3429000"/>
            <a:ext cx="4257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d=2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：分为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组，时间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约为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2×5</a:t>
            </a:r>
            <a:r>
              <a:rPr lang="en-US" altLang="zh-CN" sz="2000" baseline="30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＝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50</a:t>
            </a: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3238502" y="4195763"/>
            <a:ext cx="47625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d=1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：分为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组，几乎有序，时间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约为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358082" y="3068638"/>
            <a:ext cx="1008063" cy="1984435"/>
            <a:chOff x="7956550" y="3068638"/>
            <a:chExt cx="1008063" cy="1984435"/>
          </a:xfrm>
        </p:grpSpPr>
        <p:sp>
          <p:nvSpPr>
            <p:cNvPr id="104459" name="Text Box 11"/>
            <p:cNvSpPr txBox="1">
              <a:spLocks noChangeArrowheads="1"/>
            </p:cNvSpPr>
            <p:nvPr/>
          </p:nvSpPr>
          <p:spPr bwMode="auto">
            <a:xfrm>
              <a:off x="7956550" y="30686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＋</a:t>
              </a:r>
            </a:p>
          </p:txBody>
        </p:sp>
        <p:sp>
          <p:nvSpPr>
            <p:cNvPr id="104460" name="Text Box 12"/>
            <p:cNvSpPr txBox="1">
              <a:spLocks noChangeArrowheads="1"/>
            </p:cNvSpPr>
            <p:nvPr/>
          </p:nvSpPr>
          <p:spPr bwMode="auto">
            <a:xfrm>
              <a:off x="7956550" y="3763963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＋</a:t>
              </a:r>
            </a:p>
          </p:txBody>
        </p:sp>
        <p:sp>
          <p:nvSpPr>
            <p:cNvPr id="104461" name="Text Box 13"/>
            <p:cNvSpPr txBox="1">
              <a:spLocks noChangeArrowheads="1"/>
            </p:cNvSpPr>
            <p:nvPr/>
          </p:nvSpPr>
          <p:spPr bwMode="auto">
            <a:xfrm>
              <a:off x="8027988" y="4652963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＝ 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80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7158" y="857232"/>
            <a:ext cx="592935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为什么希尔排序比直接插入排序好？</a:t>
            </a:r>
          </a:p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例如：有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个元素要排序。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201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  <p:bldP spid="104454" grpId="0"/>
      <p:bldP spid="104455" grpId="0"/>
      <p:bldP spid="104456" grpId="0"/>
      <p:bldP spid="104457" grpId="0"/>
      <p:bldP spid="104458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640763" cy="49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希尔排序法是一种不稳定的排序算法。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546224" y="1700213"/>
            <a:ext cx="5668981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3200" dirty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3200" dirty="0">
                <a:latin typeface="Consolas" pitchFamily="49" charset="0"/>
                <a:cs typeface="Consolas" pitchFamily="49" charset="0"/>
              </a:rPr>
              <a:t>10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3200" dirty="0"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32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3200" dirty="0">
                <a:latin typeface="Consolas" pitchFamily="49" charset="0"/>
                <a:cs typeface="Consolas" pitchFamily="49" charset="0"/>
              </a:rPr>
              <a:t>20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395288" y="2133600"/>
            <a:ext cx="8270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=2</a:t>
            </a:r>
          </a:p>
        </p:txBody>
      </p:sp>
      <p:grpSp>
        <p:nvGrpSpPr>
          <p:cNvPr id="114703" name="Group 15"/>
          <p:cNvGrpSpPr>
            <a:grpSpLocks/>
          </p:cNvGrpSpPr>
          <p:nvPr/>
        </p:nvGrpSpPr>
        <p:grpSpPr bwMode="auto">
          <a:xfrm>
            <a:off x="1474788" y="2420938"/>
            <a:ext cx="5740400" cy="1152525"/>
            <a:chOff x="929" y="1525"/>
            <a:chExt cx="3616" cy="726"/>
          </a:xfrm>
        </p:grpSpPr>
        <p:sp>
          <p:nvSpPr>
            <p:cNvPr id="114695" name="Rectangle 7"/>
            <p:cNvSpPr>
              <a:spLocks noChangeArrowheads="1"/>
            </p:cNvSpPr>
            <p:nvPr/>
          </p:nvSpPr>
          <p:spPr bwMode="auto">
            <a:xfrm>
              <a:off x="929" y="1888"/>
              <a:ext cx="3616" cy="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320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 </a:t>
              </a:r>
              <a:r>
                <a:rPr lang="en-US" altLang="zh-CN" sz="320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 </a:t>
              </a:r>
              <a:r>
                <a:rPr lang="en-US" altLang="zh-CN" sz="320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320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3200">
                  <a:latin typeface="Consolas" pitchFamily="49" charset="0"/>
                  <a:cs typeface="Consolas" pitchFamily="49" charset="0"/>
                </a:rPr>
                <a:t>20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14697" name="AutoShape 9"/>
            <p:cNvSpPr>
              <a:spLocks noChangeArrowheads="1"/>
            </p:cNvSpPr>
            <p:nvPr/>
          </p:nvSpPr>
          <p:spPr bwMode="auto">
            <a:xfrm>
              <a:off x="2698" y="1525"/>
              <a:ext cx="227" cy="272"/>
            </a:xfrm>
            <a:prstGeom prst="downArrow">
              <a:avLst>
                <a:gd name="adj1" fmla="val 50000"/>
                <a:gd name="adj2" fmla="val 2995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4704" name="Group 16"/>
          <p:cNvGrpSpPr>
            <a:grpSpLocks/>
          </p:cNvGrpSpPr>
          <p:nvPr/>
        </p:nvGrpSpPr>
        <p:grpSpPr bwMode="auto">
          <a:xfrm>
            <a:off x="3857620" y="3625848"/>
            <a:ext cx="3384550" cy="974725"/>
            <a:chOff x="2290" y="2284"/>
            <a:chExt cx="2132" cy="614"/>
          </a:xfrm>
        </p:grpSpPr>
        <p:sp>
          <p:nvSpPr>
            <p:cNvPr id="114698" name="Line 10"/>
            <p:cNvSpPr>
              <a:spLocks noChangeShapeType="1"/>
            </p:cNvSpPr>
            <p:nvPr/>
          </p:nvSpPr>
          <p:spPr bwMode="auto">
            <a:xfrm flipH="1" flipV="1">
              <a:off x="2472" y="2296"/>
              <a:ext cx="408" cy="318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4699" name="Freeform 11"/>
            <p:cNvSpPr>
              <a:spLocks/>
            </p:cNvSpPr>
            <p:nvPr/>
          </p:nvSpPr>
          <p:spPr bwMode="auto">
            <a:xfrm>
              <a:off x="3744" y="2284"/>
              <a:ext cx="403" cy="324"/>
            </a:xfrm>
            <a:custGeom>
              <a:avLst/>
              <a:gdLst/>
              <a:ahLst/>
              <a:cxnLst>
                <a:cxn ang="0">
                  <a:pos x="0" y="324"/>
                </a:cxn>
                <a:cxn ang="0">
                  <a:pos x="403" y="0"/>
                </a:cxn>
              </a:cxnLst>
              <a:rect l="0" t="0" r="r" b="b"/>
              <a:pathLst>
                <a:path w="403" h="324">
                  <a:moveTo>
                    <a:pt x="0" y="324"/>
                  </a:moveTo>
                  <a:lnTo>
                    <a:pt x="403" y="0"/>
                  </a:lnTo>
                </a:path>
              </a:pathLst>
            </a:custGeom>
            <a:noFill/>
            <a:ln w="38100" cap="flat" cmpd="sng">
              <a:solidFill>
                <a:srgbClr val="9933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4700" name="Text Box 12"/>
            <p:cNvSpPr txBox="1">
              <a:spLocks noChangeArrowheads="1"/>
            </p:cNvSpPr>
            <p:nvPr/>
          </p:nvSpPr>
          <p:spPr bwMode="auto">
            <a:xfrm>
              <a:off x="2290" y="2627"/>
              <a:ext cx="2132" cy="27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相对位置发生改变</a:t>
              </a:r>
            </a:p>
          </p:txBody>
        </p:sp>
      </p:grpSp>
      <p:grpSp>
        <p:nvGrpSpPr>
          <p:cNvPr id="114705" name="Group 17"/>
          <p:cNvGrpSpPr>
            <a:grpSpLocks/>
          </p:cNvGrpSpPr>
          <p:nvPr/>
        </p:nvGrpSpPr>
        <p:grpSpPr bwMode="auto">
          <a:xfrm>
            <a:off x="3851275" y="4868865"/>
            <a:ext cx="3241675" cy="981075"/>
            <a:chOff x="2426" y="3067"/>
            <a:chExt cx="2042" cy="618"/>
          </a:xfrm>
        </p:grpSpPr>
        <p:sp>
          <p:nvSpPr>
            <p:cNvPr id="114701" name="AutoShape 13"/>
            <p:cNvSpPr>
              <a:spLocks noChangeArrowheads="1"/>
            </p:cNvSpPr>
            <p:nvPr/>
          </p:nvSpPr>
          <p:spPr bwMode="auto">
            <a:xfrm>
              <a:off x="3243" y="3067"/>
              <a:ext cx="272" cy="272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4702" name="Text Box 14"/>
            <p:cNvSpPr txBox="1">
              <a:spLocks noChangeArrowheads="1"/>
            </p:cNvSpPr>
            <p:nvPr/>
          </p:nvSpPr>
          <p:spPr bwMode="auto">
            <a:xfrm>
              <a:off x="2426" y="3414"/>
              <a:ext cx="2042" cy="27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希尔排序是不稳定的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562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50891" y="2242874"/>
            <a:ext cx="7393009" cy="1762190"/>
            <a:chOff x="250825" y="2852738"/>
            <a:chExt cx="7393009" cy="1762190"/>
          </a:xfrm>
          <a:scene3d>
            <a:camera prst="orthographicFront"/>
            <a:lightRig rig="threePt" dir="t"/>
          </a:scene3d>
        </p:grpSpPr>
        <p:sp>
          <p:nvSpPr>
            <p:cNvPr id="98308" name="Text Box 4"/>
            <p:cNvSpPr txBox="1">
              <a:spLocks noChangeArrowheads="1"/>
            </p:cNvSpPr>
            <p:nvPr/>
          </p:nvSpPr>
          <p:spPr bwMode="auto">
            <a:xfrm>
              <a:off x="250825" y="2852738"/>
              <a:ext cx="7393009" cy="108952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92D37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思考题：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　　</a:t>
              </a:r>
              <a:r>
                <a:rPr kumimoji="1" lang="zh-CN" altLang="en-US" sz="2200">
                  <a:solidFill>
                    <a:srgbClr val="1000E4"/>
                  </a:solidFill>
                  <a:ea typeface="楷体" pitchFamily="49" charset="-122"/>
                  <a:cs typeface="Times New Roman" pitchFamily="18" charset="0"/>
                </a:rPr>
                <a:t>插入排序中每趟产生的</a:t>
              </a:r>
              <a:r>
                <a:rPr kumimoji="1" lang="zh-CN" altLang="en-US" sz="2200" dirty="0">
                  <a:solidFill>
                    <a:srgbClr val="1000E4"/>
                  </a:solidFill>
                  <a:ea typeface="楷体" pitchFamily="49" charset="-122"/>
                  <a:cs typeface="Times New Roman" pitchFamily="18" charset="0"/>
                </a:rPr>
                <a:t>有序区是</a:t>
              </a:r>
              <a:r>
                <a:rPr kumimoji="1" lang="zh-CN" altLang="en-US" sz="22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全局有序</a:t>
              </a:r>
              <a:r>
                <a:rPr kumimoji="1" lang="zh-CN" altLang="en-US" sz="2200" dirty="0">
                  <a:solidFill>
                    <a:srgbClr val="1000E4"/>
                  </a:solidFill>
                  <a:ea typeface="楷体" pitchFamily="49" charset="-122"/>
                  <a:cs typeface="Times New Roman" pitchFamily="18" charset="0"/>
                </a:rPr>
                <a:t>吗？</a:t>
              </a:r>
              <a:endParaRPr lang="zh-CN" altLang="en-US" sz="2200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929058" y="3929066"/>
              <a:ext cx="3286148" cy="685862"/>
              <a:chOff x="3929058" y="3929066"/>
              <a:chExt cx="3286148" cy="6858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929058" y="4214818"/>
                <a:ext cx="32861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楷体" pitchFamily="49" charset="-122"/>
                    <a:ea typeface="楷体" pitchFamily="49" charset="-122"/>
                  </a:rPr>
                  <a:t>该</a:t>
                </a:r>
                <a:r>
                  <a:rPr lang="zh-CN" altLang="en-US" sz="2000">
                    <a:latin typeface="楷体" pitchFamily="49" charset="-122"/>
                    <a:ea typeface="楷体" pitchFamily="49" charset="-122"/>
                  </a:rPr>
                  <a:t>区域的元素位置</a:t>
                </a:r>
                <a:r>
                  <a:rPr lang="zh-CN" altLang="en-US" sz="2000" dirty="0">
                    <a:latin typeface="楷体" pitchFamily="49" charset="-122"/>
                    <a:ea typeface="楷体" pitchFamily="49" charset="-122"/>
                  </a:rPr>
                  <a:t>不再改变</a:t>
                </a:r>
              </a:p>
            </p:txBody>
          </p:sp>
          <p:sp>
            <p:nvSpPr>
              <p:cNvPr id="5" name="上箭头 4"/>
              <p:cNvSpPr/>
              <p:nvPr/>
            </p:nvSpPr>
            <p:spPr>
              <a:xfrm>
                <a:off x="5429256" y="3929066"/>
                <a:ext cx="142876" cy="357190"/>
              </a:xfrm>
              <a:prstGeom prst="up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820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928794" y="4071942"/>
            <a:ext cx="457203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常见的交换排序方法：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）冒泡排序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）快速排序</a:t>
            </a:r>
          </a:p>
        </p:txBody>
      </p:sp>
      <p:sp>
        <p:nvSpPr>
          <p:cNvPr id="3" name="矩形 2"/>
          <p:cNvSpPr/>
          <p:nvPr/>
        </p:nvSpPr>
        <p:spPr>
          <a:xfrm>
            <a:off x="1785918" y="2143116"/>
            <a:ext cx="51435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286116" y="2214554"/>
            <a:ext cx="2143140" cy="428628"/>
            <a:chOff x="3357554" y="2214554"/>
            <a:chExt cx="2143140" cy="428628"/>
          </a:xfrm>
        </p:grpSpPr>
        <p:sp>
          <p:nvSpPr>
            <p:cNvPr id="4" name="椭圆 3"/>
            <p:cNvSpPr/>
            <p:nvPr/>
          </p:nvSpPr>
          <p:spPr>
            <a:xfrm>
              <a:off x="5072066" y="2214554"/>
              <a:ext cx="428628" cy="42862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357554" y="2214554"/>
              <a:ext cx="428628" cy="42862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28926" y="2651848"/>
            <a:ext cx="3071834" cy="848590"/>
            <a:chOff x="3000364" y="2651848"/>
            <a:chExt cx="2786082" cy="848590"/>
          </a:xfrm>
        </p:grpSpPr>
        <p:sp>
          <p:nvSpPr>
            <p:cNvPr id="6" name="TextBox 5"/>
            <p:cNvSpPr txBox="1"/>
            <p:nvPr/>
          </p:nvSpPr>
          <p:spPr>
            <a:xfrm>
              <a:off x="3000364" y="3100328"/>
              <a:ext cx="2786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latin typeface="楷体" pitchFamily="49" charset="-122"/>
                  <a:ea typeface="楷体" pitchFamily="49" charset="-122"/>
                </a:rPr>
                <a:t>两个记录反</a:t>
              </a:r>
              <a:r>
                <a:rPr kumimoji="1" lang="zh-CN" altLang="en-US" sz="2000" dirty="0">
                  <a:latin typeface="楷体" pitchFamily="49" charset="-122"/>
                  <a:ea typeface="楷体" pitchFamily="49" charset="-122"/>
                </a:rPr>
                <a:t>序时进行交换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16200000" flipV="1">
              <a:off x="3576853" y="2723286"/>
              <a:ext cx="562837" cy="41996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4577815" y="2759006"/>
              <a:ext cx="562837" cy="3485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14" descr="信纸"/>
          <p:cNvSpPr txBox="1">
            <a:spLocks noChangeArrowheads="1"/>
          </p:cNvSpPr>
          <p:nvPr/>
        </p:nvSpPr>
        <p:spPr bwMode="auto">
          <a:xfrm>
            <a:off x="2470161" y="415333"/>
            <a:ext cx="3744913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10.3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交换排序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2910" y="1357298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139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0" y="283845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42" name="Oval 26"/>
          <p:cNvSpPr>
            <a:spLocks noChangeArrowheads="1"/>
          </p:cNvSpPr>
          <p:nvPr/>
        </p:nvSpPr>
        <p:spPr bwMode="auto">
          <a:xfrm>
            <a:off x="7650589" y="4081463"/>
            <a:ext cx="493311" cy="5032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43" name="Oval 27"/>
          <p:cNvSpPr>
            <a:spLocks noChangeArrowheads="1"/>
          </p:cNvSpPr>
          <p:nvPr/>
        </p:nvSpPr>
        <p:spPr bwMode="auto">
          <a:xfrm>
            <a:off x="8027988" y="35052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44" name="Oval 28"/>
          <p:cNvSpPr>
            <a:spLocks noChangeArrowheads="1"/>
          </p:cNvSpPr>
          <p:nvPr/>
        </p:nvSpPr>
        <p:spPr bwMode="auto">
          <a:xfrm>
            <a:off x="8315325" y="2928938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8531225" y="2352675"/>
            <a:ext cx="287338" cy="2873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46" name="Oval 30"/>
          <p:cNvSpPr>
            <a:spLocks noChangeArrowheads="1"/>
          </p:cNvSpPr>
          <p:nvPr/>
        </p:nvSpPr>
        <p:spPr bwMode="auto">
          <a:xfrm>
            <a:off x="8748713" y="1847850"/>
            <a:ext cx="215900" cy="2159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36224" y="1057275"/>
            <a:ext cx="1743389" cy="4032250"/>
            <a:chOff x="236224" y="1057275"/>
            <a:chExt cx="1743389" cy="4032250"/>
          </a:xfrm>
        </p:grpSpPr>
        <p:sp>
          <p:nvSpPr>
            <p:cNvPr id="60447" name="Text Box 31"/>
            <p:cNvSpPr txBox="1">
              <a:spLocks noChangeArrowheads="1"/>
            </p:cNvSpPr>
            <p:nvPr/>
          </p:nvSpPr>
          <p:spPr bwMode="auto">
            <a:xfrm>
              <a:off x="263211" y="1416050"/>
              <a:ext cx="492443" cy="108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60448" name="Rectangle 32"/>
            <p:cNvSpPr>
              <a:spLocks noChangeArrowheads="1"/>
            </p:cNvSpPr>
            <p:nvPr/>
          </p:nvSpPr>
          <p:spPr bwMode="auto">
            <a:xfrm>
              <a:off x="827088" y="1057275"/>
              <a:ext cx="1152525" cy="1727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[0]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┇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1]</a:t>
              </a:r>
            </a:p>
          </p:txBody>
        </p:sp>
        <p:sp>
          <p:nvSpPr>
            <p:cNvPr id="60449" name="Text Box 33"/>
            <p:cNvSpPr txBox="1">
              <a:spLocks noChangeArrowheads="1"/>
            </p:cNvSpPr>
            <p:nvPr/>
          </p:nvSpPr>
          <p:spPr bwMode="auto">
            <a:xfrm>
              <a:off x="236224" y="3360738"/>
              <a:ext cx="492443" cy="1081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无序区</a:t>
              </a:r>
            </a:p>
          </p:txBody>
        </p:sp>
        <p:sp>
          <p:nvSpPr>
            <p:cNvPr id="60450" name="Rectangle 34"/>
            <p:cNvSpPr>
              <a:spLocks noChangeArrowheads="1"/>
            </p:cNvSpPr>
            <p:nvPr/>
          </p:nvSpPr>
          <p:spPr bwMode="auto">
            <a:xfrm>
              <a:off x="800100" y="3001963"/>
              <a:ext cx="1152525" cy="20875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 err="1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┇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</a:t>
              </a:r>
            </a:p>
          </p:txBody>
        </p:sp>
      </p:grpSp>
      <p:grpSp>
        <p:nvGrpSpPr>
          <p:cNvPr id="60464" name="Group 48"/>
          <p:cNvGrpSpPr>
            <a:grpSpLocks/>
          </p:cNvGrpSpPr>
          <p:nvPr/>
        </p:nvGrpSpPr>
        <p:grpSpPr bwMode="auto">
          <a:xfrm>
            <a:off x="2124075" y="3000375"/>
            <a:ext cx="2174875" cy="2017713"/>
            <a:chOff x="1338" y="1890"/>
            <a:chExt cx="1370" cy="1271"/>
          </a:xfrm>
        </p:grpSpPr>
        <p:sp>
          <p:nvSpPr>
            <p:cNvPr id="60451" name="AutoShape 35"/>
            <p:cNvSpPr>
              <a:spLocks/>
            </p:cNvSpPr>
            <p:nvPr/>
          </p:nvSpPr>
          <p:spPr bwMode="auto">
            <a:xfrm>
              <a:off x="1338" y="1890"/>
              <a:ext cx="136" cy="1271"/>
            </a:xfrm>
            <a:prstGeom prst="rightBrace">
              <a:avLst>
                <a:gd name="adj1" fmla="val 77880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0453" name="AutoShape 37"/>
            <p:cNvSpPr>
              <a:spLocks noChangeArrowheads="1"/>
            </p:cNvSpPr>
            <p:nvPr/>
          </p:nvSpPr>
          <p:spPr bwMode="auto">
            <a:xfrm rot="16200000">
              <a:off x="1319" y="2090"/>
              <a:ext cx="635" cy="236"/>
            </a:xfrm>
            <a:prstGeom prst="curvedUpArrow">
              <a:avLst>
                <a:gd name="adj1" fmla="val 39937"/>
                <a:gd name="adj2" fmla="val 79874"/>
                <a:gd name="adj3" fmla="val 33333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0454" name="Text Box 38"/>
            <p:cNvSpPr txBox="1">
              <a:spLocks noChangeArrowheads="1"/>
            </p:cNvSpPr>
            <p:nvPr/>
          </p:nvSpPr>
          <p:spPr bwMode="auto">
            <a:xfrm>
              <a:off x="1755" y="1936"/>
              <a:ext cx="953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将无序区中最小记录放在</a:t>
              </a:r>
              <a:r>
                <a:rPr lang="en-US" altLang="zh-CN" sz="2000" i="1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 err="1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484438" y="1057275"/>
            <a:ext cx="3671891" cy="3957638"/>
            <a:chOff x="2484438" y="1057275"/>
            <a:chExt cx="3671891" cy="3957638"/>
          </a:xfrm>
        </p:grpSpPr>
        <p:sp>
          <p:nvSpPr>
            <p:cNvPr id="60455" name="Text Box 39"/>
            <p:cNvSpPr txBox="1">
              <a:spLocks noChangeArrowheads="1"/>
            </p:cNvSpPr>
            <p:nvPr/>
          </p:nvSpPr>
          <p:spPr bwMode="auto">
            <a:xfrm>
              <a:off x="5663886" y="1416050"/>
              <a:ext cx="492443" cy="108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60456" name="Rectangle 40"/>
            <p:cNvSpPr>
              <a:spLocks noChangeArrowheads="1"/>
            </p:cNvSpPr>
            <p:nvPr/>
          </p:nvSpPr>
          <p:spPr bwMode="auto">
            <a:xfrm>
              <a:off x="4427538" y="1057275"/>
              <a:ext cx="1152525" cy="20875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[0]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┇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1]</a:t>
              </a:r>
            </a:p>
            <a:p>
              <a:pPr algn="l"/>
              <a:r>
                <a:rPr lang="en-US" altLang="zh-CN" sz="2000" i="1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 err="1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</p:txBody>
        </p:sp>
        <p:sp>
          <p:nvSpPr>
            <p:cNvPr id="60457" name="Text Box 41"/>
            <p:cNvSpPr txBox="1">
              <a:spLocks noChangeArrowheads="1"/>
            </p:cNvSpPr>
            <p:nvPr/>
          </p:nvSpPr>
          <p:spPr bwMode="auto">
            <a:xfrm>
              <a:off x="5636899" y="3360738"/>
              <a:ext cx="492443" cy="108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无序区</a:t>
              </a:r>
            </a:p>
          </p:txBody>
        </p:sp>
        <p:sp>
          <p:nvSpPr>
            <p:cNvPr id="60458" name="Rectangle 42"/>
            <p:cNvSpPr>
              <a:spLocks noChangeArrowheads="1"/>
            </p:cNvSpPr>
            <p:nvPr/>
          </p:nvSpPr>
          <p:spPr bwMode="auto">
            <a:xfrm>
              <a:off x="4400550" y="3360738"/>
              <a:ext cx="1152525" cy="16541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┇</a:t>
              </a:r>
            </a:p>
            <a:p>
              <a:pPr algn="l"/>
              <a:endPara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1]</a:t>
              </a:r>
            </a:p>
          </p:txBody>
        </p:sp>
        <p:sp>
          <p:nvSpPr>
            <p:cNvPr id="60459" name="AutoShape 43"/>
            <p:cNvSpPr>
              <a:spLocks noChangeArrowheads="1"/>
            </p:cNvSpPr>
            <p:nvPr/>
          </p:nvSpPr>
          <p:spPr bwMode="auto">
            <a:xfrm>
              <a:off x="2484438" y="2281238"/>
              <a:ext cx="1582737" cy="215900"/>
            </a:xfrm>
            <a:prstGeom prst="rightArrow">
              <a:avLst>
                <a:gd name="adj1" fmla="val 50000"/>
                <a:gd name="adj2" fmla="val 183272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460" name="Text Box 44"/>
            <p:cNvSpPr txBox="1">
              <a:spLocks noChangeArrowheads="1"/>
            </p:cNvSpPr>
            <p:nvPr/>
          </p:nvSpPr>
          <p:spPr bwMode="auto">
            <a:xfrm>
              <a:off x="2484438" y="1776413"/>
              <a:ext cx="13668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一趟排序</a:t>
              </a:r>
            </a:p>
          </p:txBody>
        </p:sp>
      </p:grpSp>
      <p:sp>
        <p:nvSpPr>
          <p:cNvPr id="60461" name="Text Box 45"/>
          <p:cNvSpPr txBox="1">
            <a:spLocks noChangeArrowheads="1"/>
          </p:cNvSpPr>
          <p:nvPr/>
        </p:nvSpPr>
        <p:spPr bwMode="auto">
          <a:xfrm>
            <a:off x="684212" y="5448300"/>
            <a:ext cx="5173671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初始有序区为空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spcBef>
                <a:spcPct val="50000"/>
              </a:spcBef>
            </a:pP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＝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0~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，共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趟使整个数据有序。</a:t>
            </a:r>
          </a:p>
        </p:txBody>
      </p:sp>
      <p:sp>
        <p:nvSpPr>
          <p:cNvPr id="60462" name="Text Box 46"/>
          <p:cNvSpPr txBox="1">
            <a:spLocks noChangeArrowheads="1"/>
          </p:cNvSpPr>
          <p:nvPr/>
        </p:nvSpPr>
        <p:spPr bwMode="auto">
          <a:xfrm rot="-3962585">
            <a:off x="7974807" y="1991519"/>
            <a:ext cx="7191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000" i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28" name="Text Box 3" descr="纸莎草纸"/>
          <p:cNvSpPr txBox="1">
            <a:spLocks noChangeArrowheads="1"/>
          </p:cNvSpPr>
          <p:nvPr/>
        </p:nvSpPr>
        <p:spPr bwMode="auto">
          <a:xfrm>
            <a:off x="357158" y="214290"/>
            <a:ext cx="3500462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92D37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10.3.1  </a:t>
            </a:r>
            <a:r>
              <a:rPr kumimoji="1" lang="zh-CN" altLang="en-US" sz="3200" dirty="0">
                <a:solidFill>
                  <a:srgbClr val="F92D37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冒泡排序</a:t>
            </a:r>
            <a:endParaRPr lang="zh-CN" altLang="en-US" sz="32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000760" y="1273175"/>
            <a:ext cx="1508217" cy="3455988"/>
            <a:chOff x="6000760" y="1273175"/>
            <a:chExt cx="1508217" cy="3455988"/>
          </a:xfrm>
        </p:grpSpPr>
        <p:sp>
          <p:nvSpPr>
            <p:cNvPr id="60441" name="Rectangle 25"/>
            <p:cNvSpPr>
              <a:spLocks noChangeArrowheads="1"/>
            </p:cNvSpPr>
            <p:nvPr/>
          </p:nvSpPr>
          <p:spPr bwMode="auto">
            <a:xfrm>
              <a:off x="6804025" y="1273175"/>
              <a:ext cx="704952" cy="34559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左右箭头 28"/>
            <p:cNvSpPr/>
            <p:nvPr/>
          </p:nvSpPr>
          <p:spPr>
            <a:xfrm>
              <a:off x="6000760" y="2786058"/>
              <a:ext cx="571504" cy="285752"/>
            </a:xfrm>
            <a:prstGeom prst="left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000760" y="5500702"/>
            <a:ext cx="2357454" cy="707886"/>
            <a:chOff x="6000760" y="5500702"/>
            <a:chExt cx="2357454" cy="707886"/>
          </a:xfrm>
        </p:grpSpPr>
        <p:sp>
          <p:nvSpPr>
            <p:cNvPr id="33" name="右箭头 32"/>
            <p:cNvSpPr/>
            <p:nvPr/>
          </p:nvSpPr>
          <p:spPr>
            <a:xfrm>
              <a:off x="6000760" y="5786454"/>
              <a:ext cx="428628" cy="214314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72264" y="5500702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有序区总是全局有序的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890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2" grpId="0" animBg="1"/>
      <p:bldP spid="60443" grpId="0" animBg="1"/>
      <p:bldP spid="60444" grpId="0" animBg="1"/>
      <p:bldP spid="60445" grpId="0" animBg="1"/>
      <p:bldP spid="60446" grpId="0" animBg="1"/>
      <p:bldP spid="60461" grpId="0"/>
      <p:bldP spid="6046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50904" y="1283789"/>
            <a:ext cx="8135938" cy="4074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BubbleSort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R[]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=0;i&lt;n-1;i++)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(j=n-1;j&gt;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比较找本趟最小关键字的记录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(R[j].key&lt;R[j-1].key) 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{  temp=R[j];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//R[j]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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R[j-1]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R[j]=R[j-1];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R[j-1]=temp;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348087"/>
            <a:ext cx="271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冒泡排序算法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818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714348" y="357166"/>
            <a:ext cx="7170020" cy="46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采用冒泡排序方法对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(5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进行排序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00" y="121442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初始关键字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748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86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624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062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500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43042" y="1928802"/>
            <a:ext cx="4500594" cy="428628"/>
            <a:chOff x="1643042" y="2285992"/>
            <a:chExt cx="4500594" cy="428628"/>
          </a:xfrm>
        </p:grpSpPr>
        <p:sp>
          <p:nvSpPr>
            <p:cNvPr id="16" name="矩形 15"/>
            <p:cNvSpPr/>
            <p:nvPr/>
          </p:nvSpPr>
          <p:spPr>
            <a:xfrm>
              <a:off x="285748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7186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8624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0062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1500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3042" y="231451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=0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43042" y="2643182"/>
            <a:ext cx="4500594" cy="428628"/>
            <a:chOff x="1643042" y="3000372"/>
            <a:chExt cx="4500594" cy="428628"/>
          </a:xfrm>
        </p:grpSpPr>
        <p:sp>
          <p:nvSpPr>
            <p:cNvPr id="22" name="矩形 21"/>
            <p:cNvSpPr/>
            <p:nvPr/>
          </p:nvSpPr>
          <p:spPr>
            <a:xfrm>
              <a:off x="285748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7186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28624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00062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1500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43042" y="302889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43042" y="3357562"/>
            <a:ext cx="4500594" cy="428628"/>
            <a:chOff x="1643042" y="3714752"/>
            <a:chExt cx="4500594" cy="428628"/>
          </a:xfrm>
        </p:grpSpPr>
        <p:sp>
          <p:nvSpPr>
            <p:cNvPr id="28" name="矩形 27"/>
            <p:cNvSpPr/>
            <p:nvPr/>
          </p:nvSpPr>
          <p:spPr>
            <a:xfrm>
              <a:off x="285748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7186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28624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00062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71500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43042" y="374327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643042" y="4071942"/>
            <a:ext cx="4500594" cy="428628"/>
            <a:chOff x="1643042" y="4429132"/>
            <a:chExt cx="4500594" cy="428628"/>
          </a:xfrm>
        </p:grpSpPr>
        <p:sp>
          <p:nvSpPr>
            <p:cNvPr id="34" name="矩形 33"/>
            <p:cNvSpPr/>
            <p:nvPr/>
          </p:nvSpPr>
          <p:spPr>
            <a:xfrm>
              <a:off x="285748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7186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8624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00062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71500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43042" y="445765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1" name="直接箭头连接符 50"/>
          <p:cNvCxnSpPr>
            <a:stCxn id="6" idx="3"/>
            <a:endCxn id="7" idx="1"/>
          </p:cNvCxnSpPr>
          <p:nvPr/>
        </p:nvCxnSpPr>
        <p:spPr>
          <a:xfrm>
            <a:off x="3286116" y="1428736"/>
            <a:ext cx="285752" cy="1588"/>
          </a:xfrm>
          <a:prstGeom prst="straightConnector1">
            <a:avLst/>
          </a:prstGeom>
          <a:ln w="28575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36</a:t>
            </a:fld>
            <a:endParaRPr lang="en-US" altLang="zh-CN" dirty="0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5736983-92EC-49BC-A4A7-8AB758D5DCEA}"/>
              </a:ext>
            </a:extLst>
          </p:cNvPr>
          <p:cNvGrpSpPr/>
          <p:nvPr/>
        </p:nvGrpSpPr>
        <p:grpSpPr>
          <a:xfrm>
            <a:off x="1655582" y="4797152"/>
            <a:ext cx="4497174" cy="428628"/>
            <a:chOff x="1643042" y="4429132"/>
            <a:chExt cx="4497174" cy="42862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E589DA2-D55A-47C6-8201-73BC9453BDAC}"/>
                </a:ext>
              </a:extLst>
            </p:cNvPr>
            <p:cNvSpPr/>
            <p:nvPr/>
          </p:nvSpPr>
          <p:spPr>
            <a:xfrm>
              <a:off x="285748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FC59E27-D6FF-4FDD-920D-6023DF91D551}"/>
                </a:ext>
              </a:extLst>
            </p:cNvPr>
            <p:cNvSpPr/>
            <p:nvPr/>
          </p:nvSpPr>
          <p:spPr>
            <a:xfrm>
              <a:off x="357186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4D3C544-7A0F-463C-B2BD-C7C5DE74F241}"/>
                </a:ext>
              </a:extLst>
            </p:cNvPr>
            <p:cNvSpPr/>
            <p:nvPr/>
          </p:nvSpPr>
          <p:spPr>
            <a:xfrm>
              <a:off x="428624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24AB31B-B226-4477-8D85-379B5E98880E}"/>
                </a:ext>
              </a:extLst>
            </p:cNvPr>
            <p:cNvSpPr/>
            <p:nvPr/>
          </p:nvSpPr>
          <p:spPr>
            <a:xfrm>
              <a:off x="571158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D37BDE0-8B81-4B72-BF88-102D0EC229FC}"/>
                </a:ext>
              </a:extLst>
            </p:cNvPr>
            <p:cNvSpPr/>
            <p:nvPr/>
          </p:nvSpPr>
          <p:spPr>
            <a:xfrm>
              <a:off x="499150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38">
              <a:extLst>
                <a:ext uri="{FF2B5EF4-FFF2-40B4-BE49-F238E27FC236}">
                  <a16:creationId xmlns:a16="http://schemas.microsoft.com/office/drawing/2014/main" id="{358F1E28-7B2B-45FF-BEE1-59E60F886DEC}"/>
                </a:ext>
              </a:extLst>
            </p:cNvPr>
            <p:cNvSpPr txBox="1"/>
            <p:nvPr/>
          </p:nvSpPr>
          <p:spPr>
            <a:xfrm>
              <a:off x="1643042" y="445765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276157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714348" y="357166"/>
            <a:ext cx="717002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采用前面的冒泡排序方法对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(2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5)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进行排序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00" y="121442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初始关键字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748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86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624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062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500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43042" y="1928802"/>
            <a:ext cx="4500594" cy="428628"/>
            <a:chOff x="1643042" y="2285992"/>
            <a:chExt cx="4500594" cy="428628"/>
          </a:xfrm>
        </p:grpSpPr>
        <p:sp>
          <p:nvSpPr>
            <p:cNvPr id="16" name="矩形 15"/>
            <p:cNvSpPr/>
            <p:nvPr/>
          </p:nvSpPr>
          <p:spPr>
            <a:xfrm>
              <a:off x="285748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7186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8624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0062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1500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3042" y="231451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=0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43042" y="2643182"/>
            <a:ext cx="4500594" cy="428628"/>
            <a:chOff x="1643042" y="3000372"/>
            <a:chExt cx="4500594" cy="428628"/>
          </a:xfrm>
        </p:grpSpPr>
        <p:sp>
          <p:nvSpPr>
            <p:cNvPr id="22" name="矩形 21"/>
            <p:cNvSpPr/>
            <p:nvPr/>
          </p:nvSpPr>
          <p:spPr>
            <a:xfrm>
              <a:off x="285748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7186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28624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00062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1500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43042" y="302889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43042" y="3357562"/>
            <a:ext cx="4500594" cy="428628"/>
            <a:chOff x="1643042" y="3714752"/>
            <a:chExt cx="4500594" cy="428628"/>
          </a:xfrm>
        </p:grpSpPr>
        <p:sp>
          <p:nvSpPr>
            <p:cNvPr id="28" name="矩形 27"/>
            <p:cNvSpPr/>
            <p:nvPr/>
          </p:nvSpPr>
          <p:spPr>
            <a:xfrm>
              <a:off x="285748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7186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28624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00062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71500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43042" y="374327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643042" y="4071942"/>
            <a:ext cx="4500594" cy="428628"/>
            <a:chOff x="1643042" y="4429132"/>
            <a:chExt cx="4500594" cy="428628"/>
          </a:xfrm>
        </p:grpSpPr>
        <p:sp>
          <p:nvSpPr>
            <p:cNvPr id="34" name="矩形 33"/>
            <p:cNvSpPr/>
            <p:nvPr/>
          </p:nvSpPr>
          <p:spPr>
            <a:xfrm>
              <a:off x="285748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7186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8624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00062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71500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43042" y="445765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572264" y="1785926"/>
            <a:ext cx="2143140" cy="707886"/>
            <a:chOff x="6572264" y="2143116"/>
            <a:chExt cx="2143140" cy="707886"/>
          </a:xfrm>
        </p:grpSpPr>
        <p:sp>
          <p:nvSpPr>
            <p:cNvPr id="44" name="左箭头 43"/>
            <p:cNvSpPr/>
            <p:nvPr/>
          </p:nvSpPr>
          <p:spPr>
            <a:xfrm>
              <a:off x="6572264" y="2357430"/>
              <a:ext cx="571504" cy="285752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15206" y="2143116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已经全部有序了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42976" y="5169771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一旦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某一趟比较时不出现记录交换，说明已排好序了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，就可以结束本算法。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1538" y="4714884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如何提高效率？</a:t>
            </a:r>
          </a:p>
        </p:txBody>
      </p:sp>
      <p:cxnSp>
        <p:nvCxnSpPr>
          <p:cNvPr id="51" name="直接箭头连接符 50"/>
          <p:cNvCxnSpPr>
            <a:stCxn id="6" idx="3"/>
            <a:endCxn id="7" idx="1"/>
          </p:cNvCxnSpPr>
          <p:nvPr/>
        </p:nvCxnSpPr>
        <p:spPr>
          <a:xfrm>
            <a:off x="3286116" y="1428736"/>
            <a:ext cx="285752" cy="1588"/>
          </a:xfrm>
          <a:prstGeom prst="straightConnector1">
            <a:avLst/>
          </a:prstGeom>
          <a:ln w="28575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63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58787" y="908720"/>
            <a:ext cx="8228013" cy="44618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BubbleSort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R[]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exchange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=0;i&lt;n-1;i++)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exchange=false;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(j=n-1;j&gt;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比较，找出最小关键字的记录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(R[j].key&lt;R[j-1].key)   	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   temp=R[j];  R[j]=R[j-1];  R[j-1]=temp;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exchange=true;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exchange==false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return;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中途结束算法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39750" y="188913"/>
            <a:ext cx="27382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改进冒泡排序算法：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403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62131" y="1026151"/>
            <a:ext cx="825327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最好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的情况（关键字在记录序列中正序）：只需进行一趟冒泡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430213" y="3144716"/>
            <a:ext cx="849950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最坏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的情况（关键字在记录序列中反序）：需进行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趟冒泡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167153" y="1860550"/>
            <a:ext cx="2119491" cy="960498"/>
            <a:chOff x="5167153" y="1860550"/>
            <a:chExt cx="2119491" cy="960498"/>
          </a:xfrm>
        </p:grpSpPr>
        <p:sp>
          <p:nvSpPr>
            <p:cNvPr id="61447" name="Text Box 7"/>
            <p:cNvSpPr txBox="1">
              <a:spLocks noChangeArrowheads="1"/>
            </p:cNvSpPr>
            <p:nvPr/>
          </p:nvSpPr>
          <p:spPr bwMode="auto">
            <a:xfrm>
              <a:off x="6019800" y="2420938"/>
              <a:ext cx="3257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  <a:endParaRPr kumimoji="1" lang="en-US" altLang="zh-CN" sz="2000" b="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1448" name="Rectangle 8"/>
            <p:cNvSpPr>
              <a:spLocks noChangeArrowheads="1"/>
            </p:cNvSpPr>
            <p:nvPr/>
          </p:nvSpPr>
          <p:spPr bwMode="auto">
            <a:xfrm>
              <a:off x="5167153" y="1860550"/>
              <a:ext cx="21194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移动”的次数：</a:t>
              </a:r>
              <a:endParaRPr kumimoji="1"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23749" y="1844675"/>
            <a:ext cx="2119491" cy="889060"/>
            <a:chOff x="1023749" y="1844675"/>
            <a:chExt cx="2119491" cy="889060"/>
          </a:xfrm>
        </p:grpSpPr>
        <p:sp>
          <p:nvSpPr>
            <p:cNvPr id="61444" name="Text Box 4"/>
            <p:cNvSpPr txBox="1">
              <a:spLocks noChangeArrowheads="1"/>
            </p:cNvSpPr>
            <p:nvPr/>
          </p:nvSpPr>
          <p:spPr bwMode="auto">
            <a:xfrm>
              <a:off x="1023749" y="1844675"/>
              <a:ext cx="21194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比较”的次数：</a:t>
              </a:r>
              <a:endParaRPr kumimoji="1"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1450" name="Text Box 10"/>
            <p:cNvSpPr txBox="1">
              <a:spLocks noChangeArrowheads="1"/>
            </p:cNvSpPr>
            <p:nvPr/>
          </p:nvSpPr>
          <p:spPr bwMode="auto">
            <a:xfrm>
              <a:off x="1676401" y="2333625"/>
              <a:ext cx="60785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i="1" dirty="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01724" y="3986227"/>
            <a:ext cx="2778126" cy="1438275"/>
            <a:chOff x="901724" y="3986227"/>
            <a:chExt cx="2778126" cy="1438275"/>
          </a:xfrm>
        </p:grpSpPr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901724" y="3986227"/>
              <a:ext cx="21194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比较”的次数：</a:t>
              </a:r>
              <a:endParaRPr kumimoji="1"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aphicFrame>
          <p:nvGraphicFramePr>
            <p:cNvPr id="61451" name="Object 11"/>
            <p:cNvGraphicFramePr>
              <a:graphicFrameLocks noChangeAspect="1"/>
            </p:cNvGraphicFramePr>
            <p:nvPr/>
          </p:nvGraphicFramePr>
          <p:xfrm>
            <a:off x="1109687" y="4462477"/>
            <a:ext cx="2570163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4" name="Equation" r:id="rId4" imgW="1282680" imgH="482400" progId="Equation.3">
                    <p:embed/>
                  </p:oleObj>
                </mc:Choice>
                <mc:Fallback>
                  <p:oleObj name="Equation" r:id="rId4" imgW="1282680" imgH="482400" progId="Equation.3">
                    <p:embed/>
                    <p:pic>
                      <p:nvPicPr>
                        <p:cNvPr id="6145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87" y="4462477"/>
                          <a:ext cx="2570163" cy="962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5168924" y="3986227"/>
            <a:ext cx="2903538" cy="1443037"/>
            <a:chOff x="5168924" y="3986227"/>
            <a:chExt cx="2903538" cy="1443037"/>
          </a:xfrm>
        </p:grpSpPr>
        <p:sp>
          <p:nvSpPr>
            <p:cNvPr id="61449" name="Rectangle 9"/>
            <p:cNvSpPr>
              <a:spLocks noChangeArrowheads="1"/>
            </p:cNvSpPr>
            <p:nvPr/>
          </p:nvSpPr>
          <p:spPr bwMode="auto">
            <a:xfrm>
              <a:off x="5168924" y="3986227"/>
              <a:ext cx="21194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移动”的次数：</a:t>
              </a:r>
              <a:endParaRPr kumimoji="1"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aphicFrame>
          <p:nvGraphicFramePr>
            <p:cNvPr id="61452" name="Object 12"/>
            <p:cNvGraphicFramePr>
              <a:graphicFrameLocks noChangeAspect="1"/>
            </p:cNvGraphicFramePr>
            <p:nvPr/>
          </p:nvGraphicFramePr>
          <p:xfrm>
            <a:off x="5240362" y="4462477"/>
            <a:ext cx="2832100" cy="966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" name="Equation" r:id="rId6" imgW="1409400" imgH="482400" progId="Equation.3">
                    <p:embed/>
                  </p:oleObj>
                </mc:Choice>
                <mc:Fallback>
                  <p:oleObj name="Equation" r:id="rId6" imgW="1409400" imgH="482400" progId="Equation.3">
                    <p:embed/>
                    <p:pic>
                      <p:nvPicPr>
                        <p:cNvPr id="6145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0362" y="4462477"/>
                          <a:ext cx="2832100" cy="966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468313" y="5734050"/>
            <a:ext cx="8207375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所以冒泡排序最好时间复杂度为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，最坏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和平均为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748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  <p:bldP spid="61445" grpId="0"/>
      <p:bldP spid="614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571472" y="500042"/>
            <a:ext cx="3095625" cy="4702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、内排序的分类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2500306"/>
            <a:ext cx="1214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内排序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5918" y="1785926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基于比较的排序算法</a:t>
            </a:r>
            <a:endParaRPr lang="zh-CN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857356" y="3214686"/>
            <a:ext cx="3000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不基于比较的排序算法</a:t>
            </a:r>
            <a:endParaRPr lang="zh-CN" alt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4929190" y="1357298"/>
            <a:ext cx="1785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插入排序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交换排序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选择排序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归并排序</a:t>
            </a:r>
            <a:endParaRPr lang="zh-CN" alt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000628" y="3214686"/>
            <a:ext cx="18573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计数排序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基数排序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桶排序</a:t>
            </a:r>
            <a:endParaRPr lang="zh-CN" altLang="en-US" sz="2200" dirty="0"/>
          </a:p>
        </p:txBody>
      </p:sp>
      <p:sp>
        <p:nvSpPr>
          <p:cNvPr id="10" name="左大括号 9"/>
          <p:cNvSpPr/>
          <p:nvPr/>
        </p:nvSpPr>
        <p:spPr>
          <a:xfrm>
            <a:off x="1622404" y="2071678"/>
            <a:ext cx="142876" cy="1357322"/>
          </a:xfrm>
          <a:prstGeom prst="leftBrace">
            <a:avLst/>
          </a:prstGeom>
          <a:ln w="28575">
            <a:solidFill>
              <a:srgbClr val="6907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6688" y="1196975"/>
            <a:ext cx="8070112" cy="4895850"/>
          </a:xfrm>
        </p:spPr>
        <p:txBody>
          <a:bodyPr/>
          <a:lstStyle/>
          <a:p>
            <a:pPr marL="457200" lvl="1" indent="0">
              <a:buNone/>
            </a:pPr>
            <a:endParaRPr kumimoji="0" lang="en-US" altLang="zh-CN" dirty="0">
              <a:ea typeface="楷体_GB2312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21" y="1099807"/>
            <a:ext cx="7950782" cy="5566809"/>
          </a:xfrm>
          <a:prstGeom prst="rect">
            <a:avLst/>
          </a:prstGeom>
        </p:spPr>
      </p:pic>
      <p:sp>
        <p:nvSpPr>
          <p:cNvPr id="7" name="Text Box 3" descr="纸莎草纸">
            <a:extLst>
              <a:ext uri="{FF2B5EF4-FFF2-40B4-BE49-F238E27FC236}">
                <a16:creationId xmlns:a16="http://schemas.microsoft.com/office/drawing/2014/main" id="{EDE66511-90AD-4632-9868-4057CA895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10" y="260648"/>
            <a:ext cx="3429024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92D37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10.3.2  </a:t>
            </a:r>
            <a:r>
              <a:rPr kumimoji="1" lang="zh-CN" altLang="en-US" sz="3200" dirty="0">
                <a:solidFill>
                  <a:srgbClr val="F92D37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快速排序</a:t>
            </a:r>
            <a:endParaRPr lang="zh-CN" altLang="en-US" sz="32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802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168400" y="1441446"/>
            <a:ext cx="6248400" cy="400110"/>
          </a:xfrm>
          <a:prstGeom prst="rect">
            <a:avLst/>
          </a:prstGeom>
          <a:solidFill>
            <a:srgbClr val="CCFFCC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无 序 的 记 录 序 列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68400" y="2813046"/>
            <a:ext cx="6248400" cy="533400"/>
            <a:chOff x="1168400" y="2922588"/>
            <a:chExt cx="6248400" cy="533400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1168400" y="2936875"/>
              <a:ext cx="3178175" cy="4001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无序子序列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</a:t>
              </a:r>
              <a:endPara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4518" name="Text Box 6"/>
            <p:cNvSpPr txBox="1">
              <a:spLocks noChangeArrowheads="1"/>
            </p:cNvSpPr>
            <p:nvPr/>
          </p:nvSpPr>
          <p:spPr bwMode="auto">
            <a:xfrm>
              <a:off x="4978400" y="2924175"/>
              <a:ext cx="2438400" cy="4001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无序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子序列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</a:t>
              </a:r>
              <a:endPara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4519" name="Oval 7"/>
            <p:cNvSpPr>
              <a:spLocks noChangeArrowheads="1"/>
            </p:cNvSpPr>
            <p:nvPr/>
          </p:nvSpPr>
          <p:spPr bwMode="auto">
            <a:xfrm>
              <a:off x="4356100" y="2922588"/>
              <a:ext cx="609600" cy="533400"/>
            </a:xfrm>
            <a:prstGeom prst="ellipse">
              <a:avLst/>
            </a:prstGeom>
            <a:solidFill>
              <a:srgbClr val="FFCC99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zh-CN" altLang="en-US" sz="1800" dirty="0">
                  <a:solidFill>
                    <a:srgbClr val="99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基准</a:t>
              </a:r>
              <a:endParaRPr kumimoji="1" lang="zh-CN" altLang="en-US" sz="1800" b="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30600" y="2051046"/>
            <a:ext cx="1658325" cy="685800"/>
            <a:chOff x="3530600" y="2160588"/>
            <a:chExt cx="1658325" cy="685800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auto">
            <a:xfrm>
              <a:off x="3530600" y="2160588"/>
              <a:ext cx="304800" cy="685800"/>
            </a:xfrm>
            <a:prstGeom prst="downArrow">
              <a:avLst>
                <a:gd name="adj1" fmla="val 50000"/>
                <a:gd name="adj2" fmla="val 56250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3971925" y="2281176"/>
              <a:ext cx="1217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dirty="0">
                  <a:solidFill>
                    <a:srgbClr val="99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一次划分</a:t>
              </a:r>
              <a:endParaRPr kumimoji="1"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71802" y="3422646"/>
            <a:ext cx="2287598" cy="937605"/>
            <a:chOff x="3071802" y="3532188"/>
            <a:chExt cx="2287598" cy="937605"/>
          </a:xfrm>
        </p:grpSpPr>
        <p:sp>
          <p:nvSpPr>
            <p:cNvPr id="64522" name="Line 10"/>
            <p:cNvSpPr>
              <a:spLocks noChangeShapeType="1"/>
            </p:cNvSpPr>
            <p:nvPr/>
          </p:nvSpPr>
          <p:spPr bwMode="auto">
            <a:xfrm flipH="1" flipV="1">
              <a:off x="3149600" y="3532188"/>
              <a:ext cx="609600" cy="6096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523" name="Line 11"/>
            <p:cNvSpPr>
              <a:spLocks noChangeShapeType="1"/>
            </p:cNvSpPr>
            <p:nvPr/>
          </p:nvSpPr>
          <p:spPr bwMode="auto">
            <a:xfrm flipV="1">
              <a:off x="4749800" y="3532188"/>
              <a:ext cx="609600" cy="6096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524" name="Text Box 12"/>
            <p:cNvSpPr txBox="1">
              <a:spLocks noChangeArrowheads="1"/>
            </p:cNvSpPr>
            <p:nvPr/>
          </p:nvSpPr>
          <p:spPr bwMode="auto">
            <a:xfrm>
              <a:off x="3071802" y="4069683"/>
              <a:ext cx="2249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分别进行快速排序</a:t>
              </a:r>
            </a:p>
          </p:txBody>
        </p:sp>
      </p:grp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39750" y="4687883"/>
            <a:ext cx="8077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每趟使表的</a:t>
            </a:r>
            <a:r>
              <a:rPr kumimoji="1" lang="zh-CN" altLang="en-US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放入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适当位置（归位），将表一分为二，对子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表按递归方式继续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这种划分，</a:t>
            </a:r>
            <a:r>
              <a:rPr kumimoji="1" lang="zh-CN" altLang="en-US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直至</a:t>
            </a:r>
            <a:r>
              <a:rPr kumimoji="1" lang="zh-CN" altLang="en-US" sz="22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划分的子表长为</a:t>
            </a:r>
            <a:r>
              <a:rPr kumimoji="1" lang="en-US" altLang="zh-CN" sz="22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en-US" altLang="zh-CN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递归出口）。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1285852" y="1416036"/>
            <a:ext cx="609600" cy="533400"/>
          </a:xfrm>
          <a:prstGeom prst="ellipse">
            <a:avLst/>
          </a:prstGeom>
          <a:solidFill>
            <a:srgbClr val="FFCC99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1800" dirty="0">
                <a:solidFill>
                  <a:srgbClr val="99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基准</a:t>
            </a:r>
            <a:endParaRPr kumimoji="1" lang="zh-CN" altLang="en-US" sz="1800" b="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 Box 3" descr="纸莎草纸"/>
          <p:cNvSpPr txBox="1">
            <a:spLocks noChangeArrowheads="1"/>
          </p:cNvSpPr>
          <p:nvPr/>
        </p:nvSpPr>
        <p:spPr bwMode="auto">
          <a:xfrm>
            <a:off x="642910" y="428604"/>
            <a:ext cx="3429024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92D37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10.3.2  </a:t>
            </a:r>
            <a:r>
              <a:rPr kumimoji="1" lang="zh-CN" altLang="en-US" sz="3200" dirty="0">
                <a:solidFill>
                  <a:srgbClr val="F92D37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快速排序</a:t>
            </a:r>
            <a:endParaRPr lang="zh-CN" altLang="en-US" sz="32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361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71736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571868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572000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43570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43702" y="1422409"/>
            <a:ext cx="57150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357158" y="428604"/>
            <a:ext cx="257176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回顾划分：示例</a:t>
            </a:r>
            <a:endParaRPr kumimoji="1"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9586" y="2522497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tmp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643174" y="1922475"/>
            <a:ext cx="357190" cy="865787"/>
            <a:chOff x="2571736" y="1727982"/>
            <a:chExt cx="357190" cy="865787"/>
          </a:xfrm>
        </p:grpSpPr>
        <p:sp>
          <p:nvSpPr>
            <p:cNvPr id="14" name="TextBox 13"/>
            <p:cNvSpPr txBox="1"/>
            <p:nvPr/>
          </p:nvSpPr>
          <p:spPr>
            <a:xfrm>
              <a:off x="2571736" y="228599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2536017" y="1977221"/>
              <a:ext cx="500066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715140" y="1922475"/>
            <a:ext cx="357190" cy="865787"/>
            <a:chOff x="2571736" y="1727982"/>
            <a:chExt cx="357190" cy="865787"/>
          </a:xfrm>
        </p:grpSpPr>
        <p:sp>
          <p:nvSpPr>
            <p:cNvPr id="19" name="TextBox 18"/>
            <p:cNvSpPr txBox="1"/>
            <p:nvPr/>
          </p:nvSpPr>
          <p:spPr>
            <a:xfrm>
              <a:off x="2571736" y="228599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2536017" y="1977221"/>
              <a:ext cx="500066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857620" y="2851169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j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：区间处理完毕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8992" y="3351235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划分完毕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43174" y="920084"/>
            <a:ext cx="2643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整个区间：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71670" y="2065351"/>
            <a:ext cx="2428892" cy="581387"/>
            <a:chOff x="500034" y="2857496"/>
            <a:chExt cx="2428892" cy="581387"/>
          </a:xfrm>
        </p:grpSpPr>
        <p:sp>
          <p:nvSpPr>
            <p:cNvPr id="26" name="TextBox 25"/>
            <p:cNvSpPr txBox="1"/>
            <p:nvPr/>
          </p:nvSpPr>
          <p:spPr>
            <a:xfrm>
              <a:off x="500034" y="3069551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左区间：</a:t>
              </a:r>
              <a:r>
                <a:rPr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[s..</a:t>
              </a:r>
              <a:r>
                <a:rPr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1]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 rot="16200000">
              <a:off x="1607323" y="2321711"/>
              <a:ext cx="285752" cy="1357322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214942" y="2065351"/>
            <a:ext cx="2428892" cy="581387"/>
            <a:chOff x="500034" y="2857496"/>
            <a:chExt cx="2428892" cy="581387"/>
          </a:xfrm>
        </p:grpSpPr>
        <p:sp>
          <p:nvSpPr>
            <p:cNvPr id="30" name="TextBox 29"/>
            <p:cNvSpPr txBox="1"/>
            <p:nvPr/>
          </p:nvSpPr>
          <p:spPr>
            <a:xfrm>
              <a:off x="500034" y="3069551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右区间：</a:t>
              </a:r>
              <a:r>
                <a:rPr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+1..</a:t>
              </a:r>
              <a:r>
                <a:rPr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1607323" y="2321711"/>
              <a:ext cx="285752" cy="1357322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5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C -0.02414 -0.0088 -0.04809 -0.01736 -0.07084 0.0074 C -0.09358 0.03217 -0.11493 0.09004 -0.13611 0.14814 " pathEditMode="relative" ptsTypes="a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C 0.00069 -0.02894 0.00139 -0.05764 -0.05278 -0.07408 C -0.10694 -0.09051 -0.25955 -0.11065 -0.325 -0.09815 C -0.39045 -0.08565 -0.42066 -0.01922 -0.44583 0.00138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00" y="-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296E-6 C 0.01823 -0.00023 0.08629 -0.00139 0.10903 -0.0018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03 -0.00185 C 0.13994 -0.00278 0.17101 -0.00347 0.18959 -0.0037 C 0.20816 -0.00393 0.21407 -0.00393 0.22014 -0.0037 " pathEditMode="relative" ptsTypes="a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C 0.00104 -0.00533 0.00208 -0.01042 0.01389 -0.02593 C 0.02569 -0.04144 0.04444 -0.08149 0.07083 -0.0926 C 0.09722 -0.10371 0.14514 -0.10834 0.17222 -0.0926 C 0.1993 -0.07686 0.22066 -0.01806 0.2335 0.00138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0" y="-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2963E-6 C -0.00972 6.2963E-6 -0.01927 0.00024 -0.03611 6.2963E-6 C -0.05295 -0.00022 -0.07726 -0.00115 -0.10139 -0.00185 " pathEditMode="relative" ptsTypes="a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4 -0.00185 C -0.11338 -0.00092 -0.12518 0.00023 -0.14306 -2.96296E-6 C -0.16095 -0.00023 -0.18473 -0.00208 -0.20834 -0.0037 " pathEditMode="relative" ptsTypes="a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03 0.15231 C -0.14271 0.16018 -0.15209 0.16851 -0.09236 0.14305 C -0.03264 0.11759 0.1585 0.02939 0.22448 -0.00047 " pathEditMode="relative" rAng="0" ptsTypes="aaa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6" grpId="0" animBg="1"/>
      <p:bldP spid="22" grpId="0"/>
      <p:bldP spid="22" grpId="1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57240" y="928670"/>
            <a:ext cx="8015288" cy="53131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bIns="144000"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R[]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t)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R[s]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至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R[t]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的元素进行快速排序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j=t;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(s&lt;t)       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区间内至少存在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个元素的情况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=R[s];	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用区间的第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个记录作为基准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!=j)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两端交替向中间扫描，直至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为止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while (j&gt;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R[j].key&gt;=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j--; 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R[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while 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&lt;j &amp;&amp; R[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].key&lt;=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R[j]=R[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i-1);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对左区间递归排序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对右区间递归排序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递归出口：不需要任何操作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228741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快速排序算法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428728" y="2126416"/>
            <a:ext cx="7000924" cy="4614952"/>
            <a:chOff x="1428728" y="2143116"/>
            <a:chExt cx="7000924" cy="4614952"/>
          </a:xfrm>
        </p:grpSpPr>
        <p:sp>
          <p:nvSpPr>
            <p:cNvPr id="7" name="矩形 6"/>
            <p:cNvSpPr/>
            <p:nvPr/>
          </p:nvSpPr>
          <p:spPr>
            <a:xfrm>
              <a:off x="1428728" y="2143116"/>
              <a:ext cx="7000924" cy="242889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00826" y="6357958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楷体" pitchFamily="49" charset="-122"/>
                  <a:ea typeface="楷体" pitchFamily="49" charset="-122"/>
                </a:rPr>
                <a:t>一次划分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" name="直接连接符 9"/>
            <p:cNvCxnSpPr>
              <a:endCxn id="8" idx="0"/>
            </p:cNvCxnSpPr>
            <p:nvPr/>
          </p:nvCxnSpPr>
          <p:spPr>
            <a:xfrm rot="16200000" flipH="1">
              <a:off x="6304373" y="5411406"/>
              <a:ext cx="1785948" cy="107155"/>
            </a:xfrm>
            <a:prstGeom prst="lin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779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57240" y="928670"/>
            <a:ext cx="8015288" cy="53131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bIns="144000"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R[]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t)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R[s]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至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R[t]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的元素进行快速排序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j=t;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(s&lt;t)       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区间内至少存在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个元素的情况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=R[s];	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用区间的第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个记录作为基准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!=j)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两端交替向中间扫描，直至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为止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while (j&gt;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R[j].key&gt;=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j--; 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R[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while 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&lt;j &amp;&amp; R[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].key&lt;=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R[j]=R[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i-1);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对左区间递归排序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对右区间递归排序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递归出口：不需要任何操作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228741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快速排序算法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428728" y="2126416"/>
            <a:ext cx="7000924" cy="4614952"/>
            <a:chOff x="1428728" y="2143116"/>
            <a:chExt cx="7000924" cy="4614952"/>
          </a:xfrm>
        </p:grpSpPr>
        <p:sp>
          <p:nvSpPr>
            <p:cNvPr id="7" name="矩形 6"/>
            <p:cNvSpPr/>
            <p:nvPr/>
          </p:nvSpPr>
          <p:spPr>
            <a:xfrm>
              <a:off x="1428728" y="2143116"/>
              <a:ext cx="7000924" cy="242889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00826" y="6357958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楷体" pitchFamily="49" charset="-122"/>
                  <a:ea typeface="楷体" pitchFamily="49" charset="-122"/>
                </a:rPr>
                <a:t>一次划分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" name="直接连接符 9"/>
            <p:cNvCxnSpPr>
              <a:endCxn id="8" idx="0"/>
            </p:cNvCxnSpPr>
            <p:nvPr/>
          </p:nvCxnSpPr>
          <p:spPr>
            <a:xfrm rot="16200000" flipH="1">
              <a:off x="6304373" y="5411406"/>
              <a:ext cx="1785948" cy="107155"/>
            </a:xfrm>
            <a:prstGeom prst="lin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109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85720" y="857232"/>
            <a:ext cx="8458200" cy="155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10-4】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设待排序的表有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个记录，其关键字分别为（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）。说明采用快速排序方法进行排序的过程。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07950" y="804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07950" y="3905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07950" y="3905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8960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2357422" y="582613"/>
            <a:ext cx="4149779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 8  7  9  0  1  3  2  4  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2000232" y="942975"/>
            <a:ext cx="4572032" cy="792163"/>
            <a:chOff x="3111519" y="942975"/>
            <a:chExt cx="4572032" cy="792163"/>
          </a:xfrm>
        </p:grpSpPr>
        <p:sp>
          <p:nvSpPr>
            <p:cNvPr id="122886" name="Rectangle 6"/>
            <p:cNvSpPr>
              <a:spLocks noChangeArrowheads="1"/>
            </p:cNvSpPr>
            <p:nvPr/>
          </p:nvSpPr>
          <p:spPr bwMode="auto">
            <a:xfrm>
              <a:off x="3111519" y="1374775"/>
              <a:ext cx="2292331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 4  2  3  0  1</a:t>
              </a:r>
              <a:endPara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87" name="Rectangle 7"/>
            <p:cNvSpPr>
              <a:spLocks noChangeArrowheads="1"/>
            </p:cNvSpPr>
            <p:nvPr/>
          </p:nvSpPr>
          <p:spPr bwMode="auto">
            <a:xfrm>
              <a:off x="6411913" y="1374775"/>
              <a:ext cx="12716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 7  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22888" name="Oval 8"/>
            <p:cNvSpPr>
              <a:spLocks noChangeArrowheads="1"/>
            </p:cNvSpPr>
            <p:nvPr/>
          </p:nvSpPr>
          <p:spPr bwMode="auto">
            <a:xfrm>
              <a:off x="5691188" y="137477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22889" name="Line 9"/>
            <p:cNvSpPr>
              <a:spLocks noChangeShapeType="1"/>
            </p:cNvSpPr>
            <p:nvPr/>
          </p:nvSpPr>
          <p:spPr bwMode="auto">
            <a:xfrm flipH="1">
              <a:off x="4538663" y="942975"/>
              <a:ext cx="43180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0" name="Line 10"/>
            <p:cNvSpPr>
              <a:spLocks noChangeShapeType="1"/>
            </p:cNvSpPr>
            <p:nvPr/>
          </p:nvSpPr>
          <p:spPr bwMode="auto">
            <a:xfrm>
              <a:off x="6411913" y="942975"/>
              <a:ext cx="287337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>
              <a:off x="5886450" y="942975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285852" y="1735138"/>
            <a:ext cx="2933686" cy="792162"/>
            <a:chOff x="2397139" y="1735138"/>
            <a:chExt cx="2933686" cy="792162"/>
          </a:xfrm>
        </p:grpSpPr>
        <p:sp>
          <p:nvSpPr>
            <p:cNvPr id="122892" name="Rectangle 12"/>
            <p:cNvSpPr>
              <a:spLocks noChangeArrowheads="1"/>
            </p:cNvSpPr>
            <p:nvPr/>
          </p:nvSpPr>
          <p:spPr bwMode="auto">
            <a:xfrm>
              <a:off x="2397139" y="2166938"/>
              <a:ext cx="1927211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 4  2  3  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2893" name="Rectangle 13"/>
            <p:cNvSpPr>
              <a:spLocks noChangeArrowheads="1"/>
            </p:cNvSpPr>
            <p:nvPr/>
          </p:nvSpPr>
          <p:spPr bwMode="auto">
            <a:xfrm>
              <a:off x="5043488" y="2166938"/>
              <a:ext cx="2873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4" name="Oval 14"/>
            <p:cNvSpPr>
              <a:spLocks noChangeArrowheads="1"/>
            </p:cNvSpPr>
            <p:nvPr/>
          </p:nvSpPr>
          <p:spPr bwMode="auto">
            <a:xfrm>
              <a:off x="4467225" y="216693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2895" name="Line 15"/>
            <p:cNvSpPr>
              <a:spLocks noChangeShapeType="1"/>
            </p:cNvSpPr>
            <p:nvPr/>
          </p:nvSpPr>
          <p:spPr bwMode="auto">
            <a:xfrm flipH="1">
              <a:off x="3675063" y="1735138"/>
              <a:ext cx="288925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4683125" y="1735138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7" name="Line 17"/>
            <p:cNvSpPr>
              <a:spLocks noChangeShapeType="1"/>
            </p:cNvSpPr>
            <p:nvPr/>
          </p:nvSpPr>
          <p:spPr bwMode="auto">
            <a:xfrm>
              <a:off x="5043488" y="1735138"/>
              <a:ext cx="144462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1817639" y="5786454"/>
            <a:ext cx="435771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444588" y="2527300"/>
            <a:ext cx="2230438" cy="719138"/>
            <a:chOff x="2555875" y="2527300"/>
            <a:chExt cx="2230438" cy="719138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2555875" y="288607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>
              <a:off x="3635375" y="2886075"/>
              <a:ext cx="11509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2901" name="Oval 21"/>
            <p:cNvSpPr>
              <a:spLocks noChangeArrowheads="1"/>
            </p:cNvSpPr>
            <p:nvPr/>
          </p:nvSpPr>
          <p:spPr bwMode="auto">
            <a:xfrm>
              <a:off x="3059113" y="288607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2902" name="Freeform 22"/>
            <p:cNvSpPr>
              <a:spLocks/>
            </p:cNvSpPr>
            <p:nvPr/>
          </p:nvSpPr>
          <p:spPr bwMode="auto">
            <a:xfrm>
              <a:off x="2846388" y="2527300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03" name="Line 23"/>
            <p:cNvSpPr>
              <a:spLocks noChangeShapeType="1"/>
            </p:cNvSpPr>
            <p:nvPr/>
          </p:nvSpPr>
          <p:spPr bwMode="auto">
            <a:xfrm>
              <a:off x="3271838" y="2527300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04" name="Line 24"/>
            <p:cNvSpPr>
              <a:spLocks noChangeShapeType="1"/>
            </p:cNvSpPr>
            <p:nvPr/>
          </p:nvSpPr>
          <p:spPr bwMode="auto">
            <a:xfrm>
              <a:off x="3779838" y="2527300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205001" y="3259138"/>
            <a:ext cx="1798637" cy="719137"/>
            <a:chOff x="3316288" y="3259138"/>
            <a:chExt cx="1798637" cy="719137"/>
          </a:xfrm>
        </p:grpSpPr>
        <p:sp>
          <p:nvSpPr>
            <p:cNvPr id="122905" name="Rectangle 25"/>
            <p:cNvSpPr>
              <a:spLocks noChangeArrowheads="1"/>
            </p:cNvSpPr>
            <p:nvPr/>
          </p:nvSpPr>
          <p:spPr bwMode="auto">
            <a:xfrm>
              <a:off x="3316288" y="361791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06" name="Rectangle 26"/>
            <p:cNvSpPr>
              <a:spLocks noChangeArrowheads="1"/>
            </p:cNvSpPr>
            <p:nvPr/>
          </p:nvSpPr>
          <p:spPr bwMode="auto">
            <a:xfrm>
              <a:off x="4395788" y="3617913"/>
              <a:ext cx="7191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2907" name="Oval 27"/>
            <p:cNvSpPr>
              <a:spLocks noChangeArrowheads="1"/>
            </p:cNvSpPr>
            <p:nvPr/>
          </p:nvSpPr>
          <p:spPr bwMode="auto">
            <a:xfrm>
              <a:off x="3819525" y="3617913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22908" name="Freeform 28"/>
            <p:cNvSpPr>
              <a:spLocks/>
            </p:cNvSpPr>
            <p:nvPr/>
          </p:nvSpPr>
          <p:spPr bwMode="auto">
            <a:xfrm>
              <a:off x="3606800" y="3259138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09" name="Line 29"/>
            <p:cNvSpPr>
              <a:spLocks noChangeShapeType="1"/>
            </p:cNvSpPr>
            <p:nvPr/>
          </p:nvSpPr>
          <p:spPr bwMode="auto">
            <a:xfrm>
              <a:off x="4032250" y="3259138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0" name="Line 30"/>
            <p:cNvSpPr>
              <a:spLocks noChangeShapeType="1"/>
            </p:cNvSpPr>
            <p:nvPr/>
          </p:nvSpPr>
          <p:spPr bwMode="auto">
            <a:xfrm>
              <a:off x="4540250" y="3259138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882863" y="3967163"/>
            <a:ext cx="1441450" cy="720725"/>
            <a:chOff x="3994150" y="3967163"/>
            <a:chExt cx="1441450" cy="720725"/>
          </a:xfrm>
        </p:grpSpPr>
        <p:sp>
          <p:nvSpPr>
            <p:cNvPr id="122911" name="Rectangle 31"/>
            <p:cNvSpPr>
              <a:spLocks noChangeArrowheads="1"/>
            </p:cNvSpPr>
            <p:nvPr/>
          </p:nvSpPr>
          <p:spPr bwMode="auto">
            <a:xfrm>
              <a:off x="3994150" y="432593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2" name="Oval 32"/>
            <p:cNvSpPr>
              <a:spLocks noChangeArrowheads="1"/>
            </p:cNvSpPr>
            <p:nvPr/>
          </p:nvSpPr>
          <p:spPr bwMode="auto">
            <a:xfrm>
              <a:off x="4497388" y="432593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2913" name="Freeform 33"/>
            <p:cNvSpPr>
              <a:spLocks/>
            </p:cNvSpPr>
            <p:nvPr/>
          </p:nvSpPr>
          <p:spPr bwMode="auto">
            <a:xfrm>
              <a:off x="4284663" y="3967163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4" name="Line 34"/>
            <p:cNvSpPr>
              <a:spLocks noChangeShapeType="1"/>
            </p:cNvSpPr>
            <p:nvPr/>
          </p:nvSpPr>
          <p:spPr bwMode="auto">
            <a:xfrm>
              <a:off x="4710113" y="3967163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5" name="Line 35"/>
            <p:cNvSpPr>
              <a:spLocks noChangeShapeType="1"/>
            </p:cNvSpPr>
            <p:nvPr/>
          </p:nvSpPr>
          <p:spPr bwMode="auto">
            <a:xfrm>
              <a:off x="5003800" y="3967163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6" name="Rectangle 36"/>
            <p:cNvSpPr>
              <a:spLocks noChangeArrowheads="1"/>
            </p:cNvSpPr>
            <p:nvPr/>
          </p:nvSpPr>
          <p:spPr bwMode="auto">
            <a:xfrm>
              <a:off x="5075238" y="43275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900576" y="1735138"/>
            <a:ext cx="1655762" cy="720725"/>
            <a:chOff x="6011863" y="1735138"/>
            <a:chExt cx="1655762" cy="720725"/>
          </a:xfrm>
        </p:grpSpPr>
        <p:sp>
          <p:nvSpPr>
            <p:cNvPr id="122917" name="Rectangle 37"/>
            <p:cNvSpPr>
              <a:spLocks noChangeArrowheads="1"/>
            </p:cNvSpPr>
            <p:nvPr/>
          </p:nvSpPr>
          <p:spPr bwMode="auto">
            <a:xfrm>
              <a:off x="6011863" y="2093913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22918" name="Oval 38"/>
            <p:cNvSpPr>
              <a:spLocks noChangeArrowheads="1"/>
            </p:cNvSpPr>
            <p:nvPr/>
          </p:nvSpPr>
          <p:spPr bwMode="auto">
            <a:xfrm>
              <a:off x="6729413" y="2093913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22919" name="Freeform 39"/>
            <p:cNvSpPr>
              <a:spLocks/>
            </p:cNvSpPr>
            <p:nvPr/>
          </p:nvSpPr>
          <p:spPr bwMode="auto">
            <a:xfrm>
              <a:off x="6372225" y="1735138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0" name="Line 40"/>
            <p:cNvSpPr>
              <a:spLocks noChangeShapeType="1"/>
            </p:cNvSpPr>
            <p:nvPr/>
          </p:nvSpPr>
          <p:spPr bwMode="auto">
            <a:xfrm>
              <a:off x="6911975" y="1735138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1" name="Line 41"/>
            <p:cNvSpPr>
              <a:spLocks noChangeShapeType="1"/>
            </p:cNvSpPr>
            <p:nvPr/>
          </p:nvSpPr>
          <p:spPr bwMode="auto">
            <a:xfrm>
              <a:off x="7091363" y="1735138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2" name="Rectangle 42"/>
            <p:cNvSpPr>
              <a:spLocks noChangeArrowheads="1"/>
            </p:cNvSpPr>
            <p:nvPr/>
          </p:nvSpPr>
          <p:spPr bwMode="auto">
            <a:xfrm>
              <a:off x="7307263" y="20955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419563" y="2443163"/>
            <a:ext cx="1441451" cy="720726"/>
            <a:chOff x="5530850" y="2443163"/>
            <a:chExt cx="1441451" cy="720726"/>
          </a:xfrm>
        </p:grpSpPr>
        <p:sp>
          <p:nvSpPr>
            <p:cNvPr id="122923" name="Rectangle 43"/>
            <p:cNvSpPr>
              <a:spLocks noChangeArrowheads="1"/>
            </p:cNvSpPr>
            <p:nvPr/>
          </p:nvSpPr>
          <p:spPr bwMode="auto">
            <a:xfrm>
              <a:off x="5530850" y="2801938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22924" name="Oval 44"/>
            <p:cNvSpPr>
              <a:spLocks noChangeArrowheads="1"/>
            </p:cNvSpPr>
            <p:nvPr/>
          </p:nvSpPr>
          <p:spPr bwMode="auto">
            <a:xfrm>
              <a:off x="6034088" y="2801938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22925" name="Freeform 45"/>
            <p:cNvSpPr>
              <a:spLocks/>
            </p:cNvSpPr>
            <p:nvPr/>
          </p:nvSpPr>
          <p:spPr bwMode="auto">
            <a:xfrm>
              <a:off x="5821363" y="2443163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6" name="Line 46"/>
            <p:cNvSpPr>
              <a:spLocks noChangeShapeType="1"/>
            </p:cNvSpPr>
            <p:nvPr/>
          </p:nvSpPr>
          <p:spPr bwMode="auto">
            <a:xfrm>
              <a:off x="6246813" y="2443163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7" name="Line 47"/>
            <p:cNvSpPr>
              <a:spLocks noChangeShapeType="1"/>
            </p:cNvSpPr>
            <p:nvPr/>
          </p:nvSpPr>
          <p:spPr bwMode="auto">
            <a:xfrm>
              <a:off x="6540500" y="2443163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8" name="Rectangle 48"/>
            <p:cNvSpPr>
              <a:spLocks noChangeArrowheads="1"/>
            </p:cNvSpPr>
            <p:nvPr/>
          </p:nvSpPr>
          <p:spPr bwMode="auto">
            <a:xfrm>
              <a:off x="6611938" y="2803526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2929" name="Text Box 49"/>
          <p:cNvSpPr txBox="1">
            <a:spLocks noChangeArrowheads="1"/>
          </p:cNvSpPr>
          <p:nvPr/>
        </p:nvSpPr>
        <p:spPr bwMode="auto">
          <a:xfrm>
            <a:off x="214282" y="214290"/>
            <a:ext cx="2571768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快速排序递归树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1610526" y="1735138"/>
            <a:ext cx="4209258" cy="4051318"/>
            <a:chOff x="1624769" y="1735138"/>
            <a:chExt cx="4209258" cy="4051318"/>
          </a:xfrm>
        </p:grpSpPr>
        <p:cxnSp>
          <p:nvCxnSpPr>
            <p:cNvPr id="57" name="直接箭头连接符 56"/>
            <p:cNvCxnSpPr>
              <a:stCxn id="122899" idx="2"/>
            </p:cNvCxnSpPr>
            <p:nvPr/>
          </p:nvCxnSpPr>
          <p:spPr>
            <a:xfrm rot="16200000" flipH="1">
              <a:off x="665510" y="4205697"/>
              <a:ext cx="2540018" cy="62149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22901" idx="4"/>
            </p:cNvCxnSpPr>
            <p:nvPr/>
          </p:nvCxnSpPr>
          <p:spPr>
            <a:xfrm rot="16200000" flipH="1">
              <a:off x="1113583" y="4296580"/>
              <a:ext cx="2540018" cy="43973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122907" idx="4"/>
            </p:cNvCxnSpPr>
            <p:nvPr/>
          </p:nvCxnSpPr>
          <p:spPr>
            <a:xfrm rot="16200000" flipH="1">
              <a:off x="2074022" y="4828390"/>
              <a:ext cx="1808179" cy="10794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122912" idx="4"/>
            </p:cNvCxnSpPr>
            <p:nvPr/>
          </p:nvCxnSpPr>
          <p:spPr>
            <a:xfrm rot="5400000">
              <a:off x="2981280" y="5165733"/>
              <a:ext cx="1100154" cy="1412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22916" idx="2"/>
            </p:cNvCxnSpPr>
            <p:nvPr/>
          </p:nvCxnSpPr>
          <p:spPr>
            <a:xfrm rot="5400000">
              <a:off x="3467454" y="5109776"/>
              <a:ext cx="1098566" cy="25479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22894" idx="4"/>
            </p:cNvCxnSpPr>
            <p:nvPr/>
          </p:nvCxnSpPr>
          <p:spPr>
            <a:xfrm rot="16200000" flipH="1">
              <a:off x="2279607" y="3819530"/>
              <a:ext cx="3259154" cy="67469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122888" idx="4"/>
            </p:cNvCxnSpPr>
            <p:nvPr/>
          </p:nvCxnSpPr>
          <p:spPr>
            <a:xfrm rot="5400000">
              <a:off x="2674103" y="3664756"/>
              <a:ext cx="4051316" cy="19208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122923" idx="2"/>
            </p:cNvCxnSpPr>
            <p:nvPr/>
          </p:nvCxnSpPr>
          <p:spPr>
            <a:xfrm rot="16200000" flipH="1">
              <a:off x="3503971" y="4258075"/>
              <a:ext cx="2624153" cy="43260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22924" idx="4"/>
            </p:cNvCxnSpPr>
            <p:nvPr/>
          </p:nvCxnSpPr>
          <p:spPr>
            <a:xfrm rot="16200000" flipH="1">
              <a:off x="3916325" y="4384677"/>
              <a:ext cx="2624153" cy="17940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22918" idx="4"/>
            </p:cNvCxnSpPr>
            <p:nvPr/>
          </p:nvCxnSpPr>
          <p:spPr>
            <a:xfrm rot="5400000">
              <a:off x="4124289" y="4076716"/>
              <a:ext cx="3332179" cy="8729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5572132" y="3357562"/>
            <a:ext cx="3286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将递归树看成一颗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叉树，每个分支结点对应一次递归调用。这里递归次数：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左右分区处理的顺序无关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8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8" grpId="0" animBg="1"/>
      <p:bldP spid="6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2357422" y="582613"/>
            <a:ext cx="4149779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 8  7  9  0  1  3  2  4  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2000232" y="942975"/>
            <a:ext cx="4572032" cy="792163"/>
            <a:chOff x="3111519" y="942975"/>
            <a:chExt cx="4572032" cy="792163"/>
          </a:xfrm>
        </p:grpSpPr>
        <p:sp>
          <p:nvSpPr>
            <p:cNvPr id="122886" name="Rectangle 6"/>
            <p:cNvSpPr>
              <a:spLocks noChangeArrowheads="1"/>
            </p:cNvSpPr>
            <p:nvPr/>
          </p:nvSpPr>
          <p:spPr bwMode="auto">
            <a:xfrm>
              <a:off x="3111519" y="1374775"/>
              <a:ext cx="2292331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 4  2  3  0  1</a:t>
              </a:r>
              <a:endPara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87" name="Rectangle 7"/>
            <p:cNvSpPr>
              <a:spLocks noChangeArrowheads="1"/>
            </p:cNvSpPr>
            <p:nvPr/>
          </p:nvSpPr>
          <p:spPr bwMode="auto">
            <a:xfrm>
              <a:off x="6411913" y="1374775"/>
              <a:ext cx="12716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 7  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22888" name="Oval 8"/>
            <p:cNvSpPr>
              <a:spLocks noChangeArrowheads="1"/>
            </p:cNvSpPr>
            <p:nvPr/>
          </p:nvSpPr>
          <p:spPr bwMode="auto">
            <a:xfrm>
              <a:off x="5691188" y="137477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22889" name="Line 9"/>
            <p:cNvSpPr>
              <a:spLocks noChangeShapeType="1"/>
            </p:cNvSpPr>
            <p:nvPr/>
          </p:nvSpPr>
          <p:spPr bwMode="auto">
            <a:xfrm flipH="1">
              <a:off x="4538663" y="942975"/>
              <a:ext cx="43180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0" name="Line 10"/>
            <p:cNvSpPr>
              <a:spLocks noChangeShapeType="1"/>
            </p:cNvSpPr>
            <p:nvPr/>
          </p:nvSpPr>
          <p:spPr bwMode="auto">
            <a:xfrm>
              <a:off x="6411913" y="942975"/>
              <a:ext cx="287337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>
              <a:off x="5886450" y="942975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285852" y="1735138"/>
            <a:ext cx="2933686" cy="792162"/>
            <a:chOff x="2397139" y="1735138"/>
            <a:chExt cx="2933686" cy="792162"/>
          </a:xfrm>
        </p:grpSpPr>
        <p:sp>
          <p:nvSpPr>
            <p:cNvPr id="122892" name="Rectangle 12"/>
            <p:cNvSpPr>
              <a:spLocks noChangeArrowheads="1"/>
            </p:cNvSpPr>
            <p:nvPr/>
          </p:nvSpPr>
          <p:spPr bwMode="auto">
            <a:xfrm>
              <a:off x="2397139" y="2166938"/>
              <a:ext cx="1927211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 4  2  3  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2893" name="Rectangle 13"/>
            <p:cNvSpPr>
              <a:spLocks noChangeArrowheads="1"/>
            </p:cNvSpPr>
            <p:nvPr/>
          </p:nvSpPr>
          <p:spPr bwMode="auto">
            <a:xfrm>
              <a:off x="5043488" y="2166938"/>
              <a:ext cx="2873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4" name="Oval 14"/>
            <p:cNvSpPr>
              <a:spLocks noChangeArrowheads="1"/>
            </p:cNvSpPr>
            <p:nvPr/>
          </p:nvSpPr>
          <p:spPr bwMode="auto">
            <a:xfrm>
              <a:off x="4467225" y="216693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2895" name="Line 15"/>
            <p:cNvSpPr>
              <a:spLocks noChangeShapeType="1"/>
            </p:cNvSpPr>
            <p:nvPr/>
          </p:nvSpPr>
          <p:spPr bwMode="auto">
            <a:xfrm flipH="1">
              <a:off x="3675063" y="1735138"/>
              <a:ext cx="288925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4683125" y="1735138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7" name="Line 17"/>
            <p:cNvSpPr>
              <a:spLocks noChangeShapeType="1"/>
            </p:cNvSpPr>
            <p:nvPr/>
          </p:nvSpPr>
          <p:spPr bwMode="auto">
            <a:xfrm>
              <a:off x="5043488" y="1735138"/>
              <a:ext cx="144462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1817639" y="5786454"/>
            <a:ext cx="435771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444588" y="2527300"/>
            <a:ext cx="2230438" cy="719138"/>
            <a:chOff x="2555875" y="2527300"/>
            <a:chExt cx="2230438" cy="719138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2555875" y="288607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>
              <a:off x="3635375" y="2886075"/>
              <a:ext cx="11509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2901" name="Oval 21"/>
            <p:cNvSpPr>
              <a:spLocks noChangeArrowheads="1"/>
            </p:cNvSpPr>
            <p:nvPr/>
          </p:nvSpPr>
          <p:spPr bwMode="auto">
            <a:xfrm>
              <a:off x="3059113" y="288607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2902" name="Freeform 22"/>
            <p:cNvSpPr>
              <a:spLocks/>
            </p:cNvSpPr>
            <p:nvPr/>
          </p:nvSpPr>
          <p:spPr bwMode="auto">
            <a:xfrm>
              <a:off x="2846388" y="2527300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03" name="Line 23"/>
            <p:cNvSpPr>
              <a:spLocks noChangeShapeType="1"/>
            </p:cNvSpPr>
            <p:nvPr/>
          </p:nvSpPr>
          <p:spPr bwMode="auto">
            <a:xfrm>
              <a:off x="3271838" y="2527300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04" name="Line 24"/>
            <p:cNvSpPr>
              <a:spLocks noChangeShapeType="1"/>
            </p:cNvSpPr>
            <p:nvPr/>
          </p:nvSpPr>
          <p:spPr bwMode="auto">
            <a:xfrm>
              <a:off x="3779838" y="2527300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205001" y="3259138"/>
            <a:ext cx="1798637" cy="719137"/>
            <a:chOff x="3316288" y="3259138"/>
            <a:chExt cx="1798637" cy="719137"/>
          </a:xfrm>
        </p:grpSpPr>
        <p:sp>
          <p:nvSpPr>
            <p:cNvPr id="122905" name="Rectangle 25"/>
            <p:cNvSpPr>
              <a:spLocks noChangeArrowheads="1"/>
            </p:cNvSpPr>
            <p:nvPr/>
          </p:nvSpPr>
          <p:spPr bwMode="auto">
            <a:xfrm>
              <a:off x="3316288" y="361791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06" name="Rectangle 26"/>
            <p:cNvSpPr>
              <a:spLocks noChangeArrowheads="1"/>
            </p:cNvSpPr>
            <p:nvPr/>
          </p:nvSpPr>
          <p:spPr bwMode="auto">
            <a:xfrm>
              <a:off x="4395788" y="3617913"/>
              <a:ext cx="7191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2907" name="Oval 27"/>
            <p:cNvSpPr>
              <a:spLocks noChangeArrowheads="1"/>
            </p:cNvSpPr>
            <p:nvPr/>
          </p:nvSpPr>
          <p:spPr bwMode="auto">
            <a:xfrm>
              <a:off x="3819525" y="3617913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22908" name="Freeform 28"/>
            <p:cNvSpPr>
              <a:spLocks/>
            </p:cNvSpPr>
            <p:nvPr/>
          </p:nvSpPr>
          <p:spPr bwMode="auto">
            <a:xfrm>
              <a:off x="3606800" y="3259138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09" name="Line 29"/>
            <p:cNvSpPr>
              <a:spLocks noChangeShapeType="1"/>
            </p:cNvSpPr>
            <p:nvPr/>
          </p:nvSpPr>
          <p:spPr bwMode="auto">
            <a:xfrm>
              <a:off x="4032250" y="3259138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0" name="Line 30"/>
            <p:cNvSpPr>
              <a:spLocks noChangeShapeType="1"/>
            </p:cNvSpPr>
            <p:nvPr/>
          </p:nvSpPr>
          <p:spPr bwMode="auto">
            <a:xfrm>
              <a:off x="4540250" y="3259138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882863" y="3967163"/>
            <a:ext cx="1441450" cy="720725"/>
            <a:chOff x="3994150" y="3967163"/>
            <a:chExt cx="1441450" cy="720725"/>
          </a:xfrm>
        </p:grpSpPr>
        <p:sp>
          <p:nvSpPr>
            <p:cNvPr id="122911" name="Rectangle 31"/>
            <p:cNvSpPr>
              <a:spLocks noChangeArrowheads="1"/>
            </p:cNvSpPr>
            <p:nvPr/>
          </p:nvSpPr>
          <p:spPr bwMode="auto">
            <a:xfrm>
              <a:off x="3994150" y="432593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2" name="Oval 32"/>
            <p:cNvSpPr>
              <a:spLocks noChangeArrowheads="1"/>
            </p:cNvSpPr>
            <p:nvPr/>
          </p:nvSpPr>
          <p:spPr bwMode="auto">
            <a:xfrm>
              <a:off x="4497388" y="432593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2913" name="Freeform 33"/>
            <p:cNvSpPr>
              <a:spLocks/>
            </p:cNvSpPr>
            <p:nvPr/>
          </p:nvSpPr>
          <p:spPr bwMode="auto">
            <a:xfrm>
              <a:off x="4284663" y="3967163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4" name="Line 34"/>
            <p:cNvSpPr>
              <a:spLocks noChangeShapeType="1"/>
            </p:cNvSpPr>
            <p:nvPr/>
          </p:nvSpPr>
          <p:spPr bwMode="auto">
            <a:xfrm>
              <a:off x="4710113" y="3967163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5" name="Line 35"/>
            <p:cNvSpPr>
              <a:spLocks noChangeShapeType="1"/>
            </p:cNvSpPr>
            <p:nvPr/>
          </p:nvSpPr>
          <p:spPr bwMode="auto">
            <a:xfrm>
              <a:off x="5003800" y="3967163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6" name="Rectangle 36"/>
            <p:cNvSpPr>
              <a:spLocks noChangeArrowheads="1"/>
            </p:cNvSpPr>
            <p:nvPr/>
          </p:nvSpPr>
          <p:spPr bwMode="auto">
            <a:xfrm>
              <a:off x="5075238" y="43275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900576" y="1735138"/>
            <a:ext cx="1655762" cy="720725"/>
            <a:chOff x="6011863" y="1735138"/>
            <a:chExt cx="1655762" cy="720725"/>
          </a:xfrm>
        </p:grpSpPr>
        <p:sp>
          <p:nvSpPr>
            <p:cNvPr id="122917" name="Rectangle 37"/>
            <p:cNvSpPr>
              <a:spLocks noChangeArrowheads="1"/>
            </p:cNvSpPr>
            <p:nvPr/>
          </p:nvSpPr>
          <p:spPr bwMode="auto">
            <a:xfrm>
              <a:off x="6011863" y="2093913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22918" name="Oval 38"/>
            <p:cNvSpPr>
              <a:spLocks noChangeArrowheads="1"/>
            </p:cNvSpPr>
            <p:nvPr/>
          </p:nvSpPr>
          <p:spPr bwMode="auto">
            <a:xfrm>
              <a:off x="6729413" y="2093913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22919" name="Freeform 39"/>
            <p:cNvSpPr>
              <a:spLocks/>
            </p:cNvSpPr>
            <p:nvPr/>
          </p:nvSpPr>
          <p:spPr bwMode="auto">
            <a:xfrm>
              <a:off x="6372225" y="1735138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0" name="Line 40"/>
            <p:cNvSpPr>
              <a:spLocks noChangeShapeType="1"/>
            </p:cNvSpPr>
            <p:nvPr/>
          </p:nvSpPr>
          <p:spPr bwMode="auto">
            <a:xfrm>
              <a:off x="6911975" y="1735138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1" name="Line 41"/>
            <p:cNvSpPr>
              <a:spLocks noChangeShapeType="1"/>
            </p:cNvSpPr>
            <p:nvPr/>
          </p:nvSpPr>
          <p:spPr bwMode="auto">
            <a:xfrm>
              <a:off x="7091363" y="1735138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2" name="Rectangle 42"/>
            <p:cNvSpPr>
              <a:spLocks noChangeArrowheads="1"/>
            </p:cNvSpPr>
            <p:nvPr/>
          </p:nvSpPr>
          <p:spPr bwMode="auto">
            <a:xfrm>
              <a:off x="7307263" y="20955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419563" y="2443163"/>
            <a:ext cx="1441451" cy="720726"/>
            <a:chOff x="5530850" y="2443163"/>
            <a:chExt cx="1441451" cy="720726"/>
          </a:xfrm>
        </p:grpSpPr>
        <p:sp>
          <p:nvSpPr>
            <p:cNvPr id="122923" name="Rectangle 43"/>
            <p:cNvSpPr>
              <a:spLocks noChangeArrowheads="1"/>
            </p:cNvSpPr>
            <p:nvPr/>
          </p:nvSpPr>
          <p:spPr bwMode="auto">
            <a:xfrm>
              <a:off x="5530850" y="2801938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22924" name="Oval 44"/>
            <p:cNvSpPr>
              <a:spLocks noChangeArrowheads="1"/>
            </p:cNvSpPr>
            <p:nvPr/>
          </p:nvSpPr>
          <p:spPr bwMode="auto">
            <a:xfrm>
              <a:off x="6034088" y="2801938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22925" name="Freeform 45"/>
            <p:cNvSpPr>
              <a:spLocks/>
            </p:cNvSpPr>
            <p:nvPr/>
          </p:nvSpPr>
          <p:spPr bwMode="auto">
            <a:xfrm>
              <a:off x="5821363" y="2443163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6" name="Line 46"/>
            <p:cNvSpPr>
              <a:spLocks noChangeShapeType="1"/>
            </p:cNvSpPr>
            <p:nvPr/>
          </p:nvSpPr>
          <p:spPr bwMode="auto">
            <a:xfrm>
              <a:off x="6246813" y="2443163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7" name="Line 47"/>
            <p:cNvSpPr>
              <a:spLocks noChangeShapeType="1"/>
            </p:cNvSpPr>
            <p:nvPr/>
          </p:nvSpPr>
          <p:spPr bwMode="auto">
            <a:xfrm>
              <a:off x="6540500" y="2443163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28" name="Rectangle 48"/>
            <p:cNvSpPr>
              <a:spLocks noChangeArrowheads="1"/>
            </p:cNvSpPr>
            <p:nvPr/>
          </p:nvSpPr>
          <p:spPr bwMode="auto">
            <a:xfrm>
              <a:off x="6611938" y="2803526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2929" name="Text Box 49"/>
          <p:cNvSpPr txBox="1">
            <a:spLocks noChangeArrowheads="1"/>
          </p:cNvSpPr>
          <p:nvPr/>
        </p:nvSpPr>
        <p:spPr bwMode="auto">
          <a:xfrm>
            <a:off x="214282" y="214290"/>
            <a:ext cx="2571768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快速排序递归树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1610526" y="1735138"/>
            <a:ext cx="4209258" cy="4051318"/>
            <a:chOff x="1624769" y="1735138"/>
            <a:chExt cx="4209258" cy="4051318"/>
          </a:xfrm>
        </p:grpSpPr>
        <p:cxnSp>
          <p:nvCxnSpPr>
            <p:cNvPr id="57" name="直接箭头连接符 56"/>
            <p:cNvCxnSpPr>
              <a:stCxn id="122899" idx="2"/>
            </p:cNvCxnSpPr>
            <p:nvPr/>
          </p:nvCxnSpPr>
          <p:spPr>
            <a:xfrm rot="16200000" flipH="1">
              <a:off x="665510" y="4205697"/>
              <a:ext cx="2540018" cy="62149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22901" idx="4"/>
            </p:cNvCxnSpPr>
            <p:nvPr/>
          </p:nvCxnSpPr>
          <p:spPr>
            <a:xfrm rot="16200000" flipH="1">
              <a:off x="1113583" y="4296580"/>
              <a:ext cx="2540018" cy="43973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122907" idx="4"/>
            </p:cNvCxnSpPr>
            <p:nvPr/>
          </p:nvCxnSpPr>
          <p:spPr>
            <a:xfrm rot="16200000" flipH="1">
              <a:off x="2074022" y="4828390"/>
              <a:ext cx="1808179" cy="10794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122912" idx="4"/>
            </p:cNvCxnSpPr>
            <p:nvPr/>
          </p:nvCxnSpPr>
          <p:spPr>
            <a:xfrm rot="5400000">
              <a:off x="2981280" y="5165733"/>
              <a:ext cx="1100154" cy="1412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22916" idx="2"/>
            </p:cNvCxnSpPr>
            <p:nvPr/>
          </p:nvCxnSpPr>
          <p:spPr>
            <a:xfrm rot="5400000">
              <a:off x="3467454" y="5109776"/>
              <a:ext cx="1098566" cy="25479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22894" idx="4"/>
            </p:cNvCxnSpPr>
            <p:nvPr/>
          </p:nvCxnSpPr>
          <p:spPr>
            <a:xfrm rot="16200000" flipH="1">
              <a:off x="2279607" y="3819530"/>
              <a:ext cx="3259154" cy="67469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122888" idx="4"/>
            </p:cNvCxnSpPr>
            <p:nvPr/>
          </p:nvCxnSpPr>
          <p:spPr>
            <a:xfrm rot="5400000">
              <a:off x="2674103" y="3664756"/>
              <a:ext cx="4051316" cy="19208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122923" idx="2"/>
            </p:cNvCxnSpPr>
            <p:nvPr/>
          </p:nvCxnSpPr>
          <p:spPr>
            <a:xfrm rot="16200000" flipH="1">
              <a:off x="3503971" y="4258075"/>
              <a:ext cx="2624153" cy="43260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22924" idx="4"/>
            </p:cNvCxnSpPr>
            <p:nvPr/>
          </p:nvCxnSpPr>
          <p:spPr>
            <a:xfrm rot="16200000" flipH="1">
              <a:off x="3916325" y="4384677"/>
              <a:ext cx="2624153" cy="17940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22918" idx="4"/>
            </p:cNvCxnSpPr>
            <p:nvPr/>
          </p:nvCxnSpPr>
          <p:spPr>
            <a:xfrm rot="5400000">
              <a:off x="4124289" y="4076716"/>
              <a:ext cx="3332179" cy="8729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5572132" y="3357562"/>
            <a:ext cx="3286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将递归树看成一颗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叉树，每个分支结点对应一次递归调用。这里递归次数：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左右分区处理的顺序无关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79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8" grpId="0" animBg="1"/>
      <p:bldP spid="6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196054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最好情况：</a:t>
            </a: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2051050" y="1916113"/>
            <a:ext cx="25923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>
            <a:off x="2987675" y="2709863"/>
            <a:ext cx="287338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4" name="Freeform 10"/>
          <p:cNvSpPr>
            <a:spLocks/>
          </p:cNvSpPr>
          <p:nvPr/>
        </p:nvSpPr>
        <p:spPr bwMode="auto">
          <a:xfrm>
            <a:off x="2341563" y="2273300"/>
            <a:ext cx="355600" cy="368300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0" y="232"/>
              </a:cxn>
            </a:cxnLst>
            <a:rect l="0" t="0" r="r" b="b"/>
            <a:pathLst>
              <a:path w="224" h="232">
                <a:moveTo>
                  <a:pt x="224" y="0"/>
                </a:moveTo>
                <a:lnTo>
                  <a:pt x="0" y="23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>
            <a:off x="3140075" y="22764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>
            <a:off x="3708400" y="2276475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0" name="Freeform 16"/>
          <p:cNvSpPr>
            <a:spLocks/>
          </p:cNvSpPr>
          <p:nvPr/>
        </p:nvSpPr>
        <p:spPr bwMode="auto">
          <a:xfrm>
            <a:off x="4073529" y="2997200"/>
            <a:ext cx="228600" cy="4191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64"/>
              </a:cxn>
            </a:cxnLst>
            <a:rect l="0" t="0" r="r" b="b"/>
            <a:pathLst>
              <a:path w="144" h="264">
                <a:moveTo>
                  <a:pt x="144" y="0"/>
                </a:moveTo>
                <a:lnTo>
                  <a:pt x="0" y="2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1" name="Line 17"/>
          <p:cNvSpPr>
            <a:spLocks noChangeShapeType="1"/>
          </p:cNvSpPr>
          <p:nvPr/>
        </p:nvSpPr>
        <p:spPr bwMode="auto">
          <a:xfrm>
            <a:off x="4691066" y="30003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>
            <a:off x="5097466" y="3000375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2428860" y="3500438"/>
            <a:ext cx="13668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……</a:t>
            </a:r>
          </a:p>
        </p:txBody>
      </p:sp>
      <p:sp>
        <p:nvSpPr>
          <p:cNvPr id="123924" name="AutoShape 20"/>
          <p:cNvSpPr>
            <a:spLocks/>
          </p:cNvSpPr>
          <p:nvPr/>
        </p:nvSpPr>
        <p:spPr bwMode="auto">
          <a:xfrm>
            <a:off x="7286644" y="1714488"/>
            <a:ext cx="215900" cy="2665412"/>
          </a:xfrm>
          <a:prstGeom prst="rightBrace">
            <a:avLst>
              <a:gd name="adj1" fmla="val 102880"/>
              <a:gd name="adj2" fmla="val 50000"/>
            </a:avLst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7489855" y="2867013"/>
            <a:ext cx="1368425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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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500034" y="4572008"/>
            <a:ext cx="7200900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此时时间复杂度为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nlog</a:t>
            </a:r>
            <a:r>
              <a:rPr lang="en-US" altLang="zh-CN" sz="2200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，空间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357158" y="2636838"/>
            <a:ext cx="248400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 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</p:txBody>
      </p:sp>
      <p:sp>
        <p:nvSpPr>
          <p:cNvPr id="123928" name="Freeform 24"/>
          <p:cNvSpPr>
            <a:spLocks/>
          </p:cNvSpPr>
          <p:nvPr/>
        </p:nvSpPr>
        <p:spPr bwMode="auto">
          <a:xfrm>
            <a:off x="1017585" y="2997200"/>
            <a:ext cx="228600" cy="4191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64"/>
              </a:cxn>
            </a:cxnLst>
            <a:rect l="0" t="0" r="r" b="b"/>
            <a:pathLst>
              <a:path w="144" h="264">
                <a:moveTo>
                  <a:pt x="144" y="0"/>
                </a:moveTo>
                <a:lnTo>
                  <a:pt x="0" y="2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9" name="Line 25"/>
          <p:cNvSpPr>
            <a:spLocks noChangeShapeType="1"/>
          </p:cNvSpPr>
          <p:nvPr/>
        </p:nvSpPr>
        <p:spPr bwMode="auto">
          <a:xfrm>
            <a:off x="1635123" y="30003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2041523" y="3000375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178595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F92D37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算法分析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3445322" y="2643182"/>
            <a:ext cx="248400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 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929190" y="2214554"/>
            <a:ext cx="2500330" cy="396875"/>
            <a:chOff x="4427538" y="765175"/>
            <a:chExt cx="2500330" cy="396875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4427538" y="981075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4551380" y="765175"/>
              <a:ext cx="2376488" cy="3968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划分时间为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92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179512" y="234705"/>
            <a:ext cx="196054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最好情况：</a:t>
            </a: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2051050" y="750305"/>
            <a:ext cx="25923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>
            <a:off x="2987675" y="1544055"/>
            <a:ext cx="287338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4" name="Freeform 10"/>
          <p:cNvSpPr>
            <a:spLocks/>
          </p:cNvSpPr>
          <p:nvPr/>
        </p:nvSpPr>
        <p:spPr bwMode="auto">
          <a:xfrm>
            <a:off x="2341563" y="1107492"/>
            <a:ext cx="355600" cy="368300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0" y="232"/>
              </a:cxn>
            </a:cxnLst>
            <a:rect l="0" t="0" r="r" b="b"/>
            <a:pathLst>
              <a:path w="224" h="232">
                <a:moveTo>
                  <a:pt x="224" y="0"/>
                </a:moveTo>
                <a:lnTo>
                  <a:pt x="0" y="23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>
            <a:off x="3140075" y="1110667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>
            <a:off x="3708400" y="1110667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0" name="Freeform 16"/>
          <p:cNvSpPr>
            <a:spLocks/>
          </p:cNvSpPr>
          <p:nvPr/>
        </p:nvSpPr>
        <p:spPr bwMode="auto">
          <a:xfrm>
            <a:off x="4073529" y="1831392"/>
            <a:ext cx="228600" cy="4191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64"/>
              </a:cxn>
            </a:cxnLst>
            <a:rect l="0" t="0" r="r" b="b"/>
            <a:pathLst>
              <a:path w="144" h="264">
                <a:moveTo>
                  <a:pt x="144" y="0"/>
                </a:moveTo>
                <a:lnTo>
                  <a:pt x="0" y="2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1" name="Line 17"/>
          <p:cNvSpPr>
            <a:spLocks noChangeShapeType="1"/>
          </p:cNvSpPr>
          <p:nvPr/>
        </p:nvSpPr>
        <p:spPr bwMode="auto">
          <a:xfrm>
            <a:off x="4691066" y="1834567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>
            <a:off x="5097466" y="1834567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2428860" y="2334630"/>
            <a:ext cx="13668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……</a:t>
            </a:r>
          </a:p>
        </p:txBody>
      </p:sp>
      <p:sp>
        <p:nvSpPr>
          <p:cNvPr id="123924" name="AutoShape 20"/>
          <p:cNvSpPr>
            <a:spLocks/>
          </p:cNvSpPr>
          <p:nvPr/>
        </p:nvSpPr>
        <p:spPr bwMode="auto">
          <a:xfrm>
            <a:off x="7286644" y="548680"/>
            <a:ext cx="215900" cy="2665412"/>
          </a:xfrm>
          <a:prstGeom prst="rightBrace">
            <a:avLst>
              <a:gd name="adj1" fmla="val 102880"/>
              <a:gd name="adj2" fmla="val 50000"/>
            </a:avLst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7489855" y="1701205"/>
            <a:ext cx="1368425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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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500034" y="3406200"/>
            <a:ext cx="7200900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此时时间复杂度为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nlog</a:t>
            </a:r>
            <a:r>
              <a:rPr lang="en-US" altLang="zh-CN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，空间复杂度为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357158" y="1471030"/>
            <a:ext cx="248400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 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</p:txBody>
      </p:sp>
      <p:sp>
        <p:nvSpPr>
          <p:cNvPr id="123928" name="Freeform 24"/>
          <p:cNvSpPr>
            <a:spLocks/>
          </p:cNvSpPr>
          <p:nvPr/>
        </p:nvSpPr>
        <p:spPr bwMode="auto">
          <a:xfrm>
            <a:off x="1017585" y="1831392"/>
            <a:ext cx="228600" cy="4191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64"/>
              </a:cxn>
            </a:cxnLst>
            <a:rect l="0" t="0" r="r" b="b"/>
            <a:pathLst>
              <a:path w="144" h="264">
                <a:moveTo>
                  <a:pt x="144" y="0"/>
                </a:moveTo>
                <a:lnTo>
                  <a:pt x="0" y="2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9" name="Line 25"/>
          <p:cNvSpPr>
            <a:spLocks noChangeShapeType="1"/>
          </p:cNvSpPr>
          <p:nvPr/>
        </p:nvSpPr>
        <p:spPr bwMode="auto">
          <a:xfrm>
            <a:off x="1635123" y="1834567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2041523" y="1834567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3445322" y="1477374"/>
            <a:ext cx="248400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 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929190" y="1048746"/>
            <a:ext cx="2500330" cy="396875"/>
            <a:chOff x="4427538" y="765175"/>
            <a:chExt cx="2500330" cy="396875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4427538" y="981075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4551380" y="765175"/>
              <a:ext cx="2376488" cy="3968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划分时间为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49</a:t>
            </a:fld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19E14C-383B-467C-AD66-E9D02A7B14C2}"/>
              </a:ext>
            </a:extLst>
          </p:cNvPr>
          <p:cNvSpPr/>
          <p:nvPr/>
        </p:nvSpPr>
        <p:spPr>
          <a:xfrm>
            <a:off x="1475656" y="4360294"/>
            <a:ext cx="43540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altLang="zh-TW" sz="3200" i="1" dirty="0">
                <a:solidFill>
                  <a:srgbClr val="009A9A"/>
                </a:solidFill>
              </a:rPr>
              <a:t>T</a:t>
            </a:r>
            <a:r>
              <a:rPr lang="pt-BR" altLang="zh-TW" sz="3200" dirty="0">
                <a:solidFill>
                  <a:srgbClr val="009A9A"/>
                </a:solidFill>
              </a:rPr>
              <a:t>(</a:t>
            </a:r>
            <a:r>
              <a:rPr lang="pt-BR" altLang="zh-TW" sz="3200" i="1" dirty="0">
                <a:solidFill>
                  <a:srgbClr val="009A9A"/>
                </a:solidFill>
              </a:rPr>
              <a:t>n</a:t>
            </a:r>
            <a:r>
              <a:rPr lang="pt-BR" altLang="zh-TW" sz="3200" dirty="0">
                <a:solidFill>
                  <a:srgbClr val="009A9A"/>
                </a:solidFill>
              </a:rPr>
              <a:t>) = 2</a:t>
            </a:r>
            <a:r>
              <a:rPr lang="pt-BR" altLang="zh-TW" sz="3200" i="1" dirty="0">
                <a:solidFill>
                  <a:srgbClr val="009A9A"/>
                </a:solidFill>
              </a:rPr>
              <a:t>T</a:t>
            </a:r>
            <a:r>
              <a:rPr lang="pt-BR" altLang="zh-TW" sz="3200" dirty="0">
                <a:solidFill>
                  <a:srgbClr val="009A9A"/>
                </a:solidFill>
              </a:rPr>
              <a:t>(</a:t>
            </a:r>
            <a:r>
              <a:rPr lang="pt-BR" altLang="zh-TW" sz="3200" i="1" dirty="0">
                <a:solidFill>
                  <a:srgbClr val="009A9A"/>
                </a:solidFill>
              </a:rPr>
              <a:t>n</a:t>
            </a:r>
            <a:r>
              <a:rPr lang="pt-BR" altLang="zh-TW" sz="3200" dirty="0">
                <a:solidFill>
                  <a:srgbClr val="009A9A"/>
                </a:solidFill>
              </a:rPr>
              <a:t>/2) + </a:t>
            </a:r>
            <a:r>
              <a:rPr lang="en-US" altLang="zh-TW" sz="3200" dirty="0">
                <a:solidFill>
                  <a:srgbClr val="00847F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pt-BR" altLang="zh-TW" sz="3200" dirty="0">
                <a:solidFill>
                  <a:srgbClr val="009A9A"/>
                </a:solidFill>
              </a:rPr>
              <a:t>(</a:t>
            </a:r>
            <a:r>
              <a:rPr lang="pt-BR" altLang="zh-TW" sz="3200" i="1" dirty="0">
                <a:solidFill>
                  <a:srgbClr val="009A9A"/>
                </a:solidFill>
              </a:rPr>
              <a:t>n</a:t>
            </a:r>
            <a:r>
              <a:rPr lang="pt-BR" altLang="zh-TW" sz="3200" dirty="0">
                <a:solidFill>
                  <a:srgbClr val="009A9A"/>
                </a:solidFill>
              </a:rPr>
              <a:t>)</a:t>
            </a:r>
          </a:p>
          <a:p>
            <a:pPr lvl="1"/>
            <a:r>
              <a:rPr lang="pt-BR" altLang="zh-TW" sz="3200" dirty="0">
                <a:solidFill>
                  <a:srgbClr val="009A9A"/>
                </a:solidFill>
              </a:rPr>
              <a:t>        = </a:t>
            </a:r>
            <a:endParaRPr lang="pt-BR" altLang="zh-TW" sz="3200" dirty="0">
              <a:solidFill>
                <a:srgbClr val="000000"/>
              </a:solidFill>
            </a:endParaRPr>
          </a:p>
        </p:txBody>
      </p:sp>
      <p:pic>
        <p:nvPicPr>
          <p:cNvPr id="26" name="Picture 5">
            <a:extLst>
              <a:ext uri="{FF2B5EF4-FFF2-40B4-BE49-F238E27FC236}">
                <a16:creationId xmlns:a16="http://schemas.microsoft.com/office/drawing/2014/main" id="{D8979F14-5F7E-4603-9A41-E2EEA1E9A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460" y="4869160"/>
            <a:ext cx="1439862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68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468313" y="214290"/>
            <a:ext cx="5532447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基于比较的内排序算法最快有多快 ？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785786" y="952461"/>
            <a:ext cx="767717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假设有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个记录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，对应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的关键字为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初始数据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序列有 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3! = 6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种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情况：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14480" y="2024031"/>
            <a:ext cx="17859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3</a:t>
            </a:r>
            <a:endParaRPr lang="en-US" altLang="zh-CN" sz="22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2</a:t>
            </a:r>
            <a:endParaRPr lang="en-US" altLang="zh-CN" sz="22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3</a:t>
            </a:r>
            <a:endParaRPr lang="en-US" altLang="zh-CN" sz="22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2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2</a:t>
            </a:r>
            <a:endParaRPr lang="en-US" altLang="zh-CN" sz="22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4429132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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个记录，初始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数据序列有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种情况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00034" y="642918"/>
            <a:ext cx="1960547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最坏情况：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000100" y="1504931"/>
            <a:ext cx="25923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</p:txBody>
      </p:sp>
      <p:sp>
        <p:nvSpPr>
          <p:cNvPr id="125957" name="Oval 5"/>
          <p:cNvSpPr>
            <a:spLocks noChangeArrowheads="1"/>
          </p:cNvSpPr>
          <p:nvPr/>
        </p:nvSpPr>
        <p:spPr bwMode="auto">
          <a:xfrm>
            <a:off x="1979613" y="2298681"/>
            <a:ext cx="287337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2428860" y="2225656"/>
            <a:ext cx="1584325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1476375" y="2258993"/>
            <a:ext cx="2873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0" name="Freeform 8"/>
          <p:cNvSpPr>
            <a:spLocks/>
          </p:cNvSpPr>
          <p:nvPr/>
        </p:nvSpPr>
        <p:spPr bwMode="auto">
          <a:xfrm>
            <a:off x="1692275" y="1862118"/>
            <a:ext cx="212725" cy="363538"/>
          </a:xfrm>
          <a:custGeom>
            <a:avLst/>
            <a:gdLst/>
            <a:ahLst/>
            <a:cxnLst>
              <a:cxn ang="0">
                <a:pos x="134" y="0"/>
              </a:cxn>
              <a:cxn ang="0">
                <a:pos x="0" y="229"/>
              </a:cxn>
            </a:cxnLst>
            <a:rect l="0" t="0" r="r" b="b"/>
            <a:pathLst>
              <a:path w="134" h="229">
                <a:moveTo>
                  <a:pt x="134" y="0"/>
                </a:moveTo>
                <a:lnTo>
                  <a:pt x="0" y="22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2132013" y="186529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>
            <a:off x="2700338" y="1865293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2843213" y="3022581"/>
            <a:ext cx="287337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3275013" y="2949556"/>
            <a:ext cx="1584325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2339975" y="2982893"/>
            <a:ext cx="2873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6" name="Freeform 14"/>
          <p:cNvSpPr>
            <a:spLocks/>
          </p:cNvSpPr>
          <p:nvPr/>
        </p:nvSpPr>
        <p:spPr bwMode="auto">
          <a:xfrm>
            <a:off x="2555875" y="2586018"/>
            <a:ext cx="212725" cy="363538"/>
          </a:xfrm>
          <a:custGeom>
            <a:avLst/>
            <a:gdLst/>
            <a:ahLst/>
            <a:cxnLst>
              <a:cxn ang="0">
                <a:pos x="134" y="0"/>
              </a:cxn>
              <a:cxn ang="0">
                <a:pos x="0" y="229"/>
              </a:cxn>
            </a:cxnLst>
            <a:rect l="0" t="0" r="r" b="b"/>
            <a:pathLst>
              <a:path w="134" h="229">
                <a:moveTo>
                  <a:pt x="134" y="0"/>
                </a:moveTo>
                <a:lnTo>
                  <a:pt x="0" y="22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>
            <a:off x="2995613" y="258919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8" name="Line 16"/>
          <p:cNvSpPr>
            <a:spLocks noChangeShapeType="1"/>
          </p:cNvSpPr>
          <p:nvPr/>
        </p:nvSpPr>
        <p:spPr bwMode="auto">
          <a:xfrm>
            <a:off x="3563938" y="2589193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2484438" y="3522643"/>
            <a:ext cx="13668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┇</a:t>
            </a:r>
          </a:p>
        </p:txBody>
      </p:sp>
      <p:sp>
        <p:nvSpPr>
          <p:cNvPr id="125970" name="AutoShape 18"/>
          <p:cNvSpPr>
            <a:spLocks/>
          </p:cNvSpPr>
          <p:nvPr/>
        </p:nvSpPr>
        <p:spPr bwMode="auto">
          <a:xfrm>
            <a:off x="6143636" y="1504931"/>
            <a:ext cx="215900" cy="2665412"/>
          </a:xfrm>
          <a:prstGeom prst="rightBrace">
            <a:avLst>
              <a:gd name="adj1" fmla="val 102880"/>
              <a:gd name="adj2" fmla="val 50000"/>
            </a:avLst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6215074" y="2571744"/>
            <a:ext cx="1079500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层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684213" y="4602143"/>
            <a:ext cx="6408737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此时时间复杂度为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，空间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643306" y="1817679"/>
            <a:ext cx="2520950" cy="396875"/>
            <a:chOff x="4427538" y="765175"/>
            <a:chExt cx="2520950" cy="396875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4427538" y="981075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572000" y="765175"/>
              <a:ext cx="2376488" cy="3968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划分时间为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29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619250" y="1649239"/>
            <a:ext cx="2663825" cy="2873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  <a:endParaRPr lang="en-US" altLang="zh-CN" sz="2000" i="1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203174" y="2441401"/>
            <a:ext cx="14400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  <a:endParaRPr lang="en-US" altLang="zh-CN" sz="2000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2732087" y="2403301"/>
            <a:ext cx="3600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3227388" y="2441401"/>
            <a:ext cx="14400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  <a:endParaRPr lang="en-US" altLang="zh-CN" sz="2000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1357290" y="2812866"/>
            <a:ext cx="30003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k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1~</a:t>
            </a:r>
            <a:r>
              <a:rPr lang="en-US" altLang="zh-CN" sz="2000" i="1"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000" i="1">
                <a:latin typeface="Consolas" pitchFamily="49" charset="0"/>
                <a:cs typeface="Consolas" pitchFamily="49" charset="0"/>
              </a:rPr>
              <a:t>，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共有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种情况</a:t>
            </a:r>
            <a:endParaRPr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79712" y="3730717"/>
            <a:ext cx="5441978" cy="1714507"/>
            <a:chOff x="642910" y="2500306"/>
            <a:chExt cx="5441978" cy="1714507"/>
          </a:xfrm>
        </p:grpSpPr>
        <p:graphicFrame>
          <p:nvGraphicFramePr>
            <p:cNvPr id="6758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9641999"/>
                </p:ext>
              </p:extLst>
            </p:nvPr>
          </p:nvGraphicFramePr>
          <p:xfrm>
            <a:off x="725488" y="3351213"/>
            <a:ext cx="53594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3" name="公式" r:id="rId4" imgW="2666880" imgH="431640" progId="Equation.3">
                    <p:embed/>
                  </p:oleObj>
                </mc:Choice>
                <mc:Fallback>
                  <p:oleObj name="公式" r:id="rId4" imgW="2666880" imgH="431640" progId="Equation.3">
                    <p:embed/>
                    <p:pic>
                      <p:nvPicPr>
                        <p:cNvPr id="6758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488" y="3351213"/>
                          <a:ext cx="5359400" cy="86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642910" y="2784469"/>
              <a:ext cx="5291833" cy="515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由此可得快速排序所需时间的平均值为：</a:t>
              </a:r>
            </a:p>
          </p:txBody>
        </p:sp>
        <p:sp>
          <p:nvSpPr>
            <p:cNvPr id="67604" name="AutoShape 20"/>
            <p:cNvSpPr>
              <a:spLocks noChangeArrowheads="1"/>
            </p:cNvSpPr>
            <p:nvPr/>
          </p:nvSpPr>
          <p:spPr bwMode="auto">
            <a:xfrm>
              <a:off x="2668560" y="2500306"/>
              <a:ext cx="576263" cy="287338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323850" y="1001539"/>
            <a:ext cx="2808288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平均情况：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499992" y="1577801"/>
            <a:ext cx="2736304" cy="396875"/>
            <a:chOff x="4212184" y="765175"/>
            <a:chExt cx="2736304" cy="396875"/>
          </a:xfrm>
        </p:grpSpPr>
        <p:sp>
          <p:nvSpPr>
            <p:cNvPr id="67606" name="Line 22"/>
            <p:cNvSpPr>
              <a:spLocks noChangeShapeType="1"/>
            </p:cNvSpPr>
            <p:nvPr/>
          </p:nvSpPr>
          <p:spPr bwMode="auto">
            <a:xfrm flipH="1">
              <a:off x="4212184" y="981075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7607" name="Text Box 23"/>
            <p:cNvSpPr txBox="1">
              <a:spLocks noChangeArrowheads="1"/>
            </p:cNvSpPr>
            <p:nvPr/>
          </p:nvSpPr>
          <p:spPr bwMode="auto">
            <a:xfrm>
              <a:off x="4572000" y="765175"/>
              <a:ext cx="2376488" cy="3968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划分时间为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</a:p>
          </p:txBody>
        </p:sp>
      </p:grpSp>
      <p:sp>
        <p:nvSpPr>
          <p:cNvPr id="22" name="Freeform 10"/>
          <p:cNvSpPr>
            <a:spLocks/>
          </p:cNvSpPr>
          <p:nvPr/>
        </p:nvSpPr>
        <p:spPr bwMode="auto">
          <a:xfrm>
            <a:off x="2000232" y="1993710"/>
            <a:ext cx="460376" cy="461966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0" y="232"/>
              </a:cxn>
            </a:cxnLst>
            <a:rect l="0" t="0" r="r" b="b"/>
            <a:pathLst>
              <a:path w="224" h="232">
                <a:moveTo>
                  <a:pt x="224" y="0"/>
                </a:moveTo>
                <a:lnTo>
                  <a:pt x="0" y="23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903520" y="197148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3471845" y="1996885"/>
            <a:ext cx="457213" cy="4587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36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725488" y="5847655"/>
            <a:ext cx="81327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solidFill>
                  <a:srgbClr val="F92D37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结论</a:t>
            </a:r>
            <a:r>
              <a:rPr kumimoji="1" lang="en-US" altLang="zh-CN" dirty="0">
                <a:solidFill>
                  <a:srgbClr val="F92D37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:</a:t>
            </a:r>
            <a:r>
              <a:rPr kumimoji="1" lang="en-US" altLang="zh-CN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快速排序的平均时间复杂度为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682625" y="6382489"/>
            <a:ext cx="4249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平均所需栈空间为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52</a:t>
            </a:fld>
            <a:endParaRPr lang="en-US" altLang="zh-CN" dirty="0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5EAFC5BB-5A03-4460-8F55-811665286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344"/>
            <a:ext cx="6624736" cy="5755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734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/>
      <p:bldP spid="6759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4296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采用递归方式对顺序表进行快速排序，下列关于递归次数的叙述中，正确的是（  ）。</a:t>
            </a:r>
          </a:p>
          <a:p>
            <a:pPr algn="l">
              <a:lnSpc>
                <a:spcPct val="150000"/>
              </a:lnSpc>
            </a:pP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A.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递归次数与初始数据的排列次序无关</a:t>
            </a:r>
          </a:p>
          <a:p>
            <a:pPr algn="l">
              <a:lnSpc>
                <a:spcPct val="150000"/>
              </a:lnSpc>
            </a:pP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B.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每次划分后，先处理较长的分区可以减少递归次数</a:t>
            </a:r>
          </a:p>
          <a:p>
            <a:pPr algn="l">
              <a:lnSpc>
                <a:spcPct val="150000"/>
              </a:lnSpc>
            </a:pP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C.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每次划分后，先处理较短的分区可以减少递归次数</a:t>
            </a:r>
          </a:p>
          <a:p>
            <a:pPr algn="l">
              <a:lnSpc>
                <a:spcPct val="150000"/>
              </a:lnSpc>
            </a:pPr>
            <a:r>
              <a:rPr lang="en-US" sz="2200" dirty="0">
                <a:latin typeface="Consolas" pitchFamily="49" charset="0"/>
                <a:ea typeface="楷体" pitchFamily="49" charset="-122"/>
              </a:rPr>
              <a:t>    D.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</a:rPr>
              <a:t>递归次数与每次划分后得到的分区处理顺序无关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93088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928670"/>
            <a:ext cx="8429684" cy="20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为实现快速排序法，待排序序列宜采用存储方式是（  ）。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</a:rPr>
              <a:t>     A.</a:t>
            </a:r>
            <a:r>
              <a:rPr lang="zh-CN" altLang="en-US" sz="2200" dirty="0">
                <a:latin typeface="Consolas" pitchFamily="49" charset="0"/>
                <a:ea typeface="楷体" pitchFamily="49" charset="-122"/>
              </a:rPr>
              <a:t> 顺序存储</a:t>
            </a:r>
            <a:r>
              <a:rPr lang="en-US" sz="2200" dirty="0">
                <a:latin typeface="Consolas" pitchFamily="49" charset="0"/>
                <a:ea typeface="楷体" pitchFamily="49" charset="-122"/>
              </a:rPr>
              <a:t>	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	B.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散列存储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</a:pP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C.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链式存储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		D.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索引存储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30977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8001056" cy="1906639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思考题</a:t>
            </a:r>
            <a:endParaRPr kumimoji="1" lang="en-US" altLang="zh-CN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快速排序的最坏时间复杂度为</a:t>
            </a:r>
            <a:r>
              <a:rPr kumimoji="1" lang="en-US" altLang="zh-CN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baseline="30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，与冒泡排序相同。为什么快速排序更好？</a:t>
            </a:r>
            <a:endParaRPr lang="zh-CN" altLang="en-US" sz="220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88052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小数组的情况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Even quicksort has too much overhead for tiny </a:t>
            </a:r>
            <a:r>
              <a:rPr lang="en-US" altLang="zh-CN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subarrays</a:t>
            </a:r>
            <a:endParaRPr lang="en-US" altLang="zh-CN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Cutoff to insertion sort for ≈ 10~20 items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3723407"/>
            <a:ext cx="6028410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8933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小数组的情况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Argue that this sorting algorithm runs in 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O(</a:t>
            </a:r>
            <a:r>
              <a:rPr lang="en-US" altLang="zh-CN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nk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lg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(n/k)) 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expected time. How should </a:t>
            </a:r>
            <a:r>
              <a:rPr lang="en-US" altLang="zh-CN" b="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 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be picked, both in theory and in practice?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2929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三数中值分割法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枢轴元素最佳选择是中值元素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随机选择三个元素并取中值为枢轴元素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取左端、右端、中心位置三个元素的中值为枢轴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：如何做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PARTITION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与首或尾元素换位先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排序完成后枢轴元素归位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218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Duplicate keys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800" b="0" dirty="0"/>
              <a:t>Often, purpose of sort is to bring items with equal keys together.</a:t>
            </a:r>
          </a:p>
          <a:p>
            <a:pPr lvl="1"/>
            <a:r>
              <a:rPr lang="en-US" altLang="zh-CN" sz="2400" b="0" dirty="0"/>
              <a:t>Sort population by age.</a:t>
            </a:r>
          </a:p>
          <a:p>
            <a:pPr lvl="1"/>
            <a:r>
              <a:rPr lang="en-US" altLang="zh-CN" sz="2400" b="0" dirty="0"/>
              <a:t>Remove duplicates from mailing list.</a:t>
            </a:r>
          </a:p>
          <a:p>
            <a:pPr lvl="1"/>
            <a:r>
              <a:rPr lang="en-US" altLang="zh-CN" sz="2400" b="0" dirty="0"/>
              <a:t>Sort job applicants by college attended.</a:t>
            </a:r>
          </a:p>
          <a:p>
            <a:r>
              <a:rPr lang="en-US" altLang="zh-CN" sz="2800" b="0" dirty="0"/>
              <a:t>Typical characteristics of such applications.</a:t>
            </a:r>
          </a:p>
          <a:p>
            <a:pPr lvl="1"/>
            <a:r>
              <a:rPr lang="en-US" altLang="zh-CN" sz="2400" b="0" dirty="0"/>
              <a:t>Huge array.</a:t>
            </a:r>
          </a:p>
          <a:p>
            <a:pPr lvl="1"/>
            <a:r>
              <a:rPr lang="en-US" altLang="zh-CN" sz="2400" b="0" dirty="0"/>
              <a:t>Small number of key values.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747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500034" y="142852"/>
            <a:ext cx="81439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 =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为例，</a:t>
            </a:r>
            <a:r>
              <a:rPr lang="zh-CN" altLang="en-US" sz="220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一种基于</a:t>
            </a:r>
            <a:r>
              <a:rPr lang="zh-CN" altLang="en-US" sz="2200" dirty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比较的排序方法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86050" y="642918"/>
            <a:ext cx="1285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1 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2 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786050" y="1426477"/>
            <a:ext cx="3286148" cy="1333322"/>
            <a:chOff x="2786050" y="1426477"/>
            <a:chExt cx="3286148" cy="1333322"/>
          </a:xfrm>
        </p:grpSpPr>
        <p:sp>
          <p:nvSpPr>
            <p:cNvPr id="9" name="下箭头 8"/>
            <p:cNvSpPr/>
            <p:nvPr/>
          </p:nvSpPr>
          <p:spPr>
            <a:xfrm>
              <a:off x="3286116" y="1500174"/>
              <a:ext cx="142876" cy="357190"/>
            </a:xfrm>
            <a:prstGeom prst="down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0430" y="1426477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&lt;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 R</a:t>
              </a:r>
              <a:r>
                <a:rPr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为真，不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交换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86050" y="1928802"/>
              <a:ext cx="12858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786050" y="2786058"/>
            <a:ext cx="4572032" cy="1331063"/>
            <a:chOff x="2786050" y="2786058"/>
            <a:chExt cx="4572032" cy="1331063"/>
          </a:xfrm>
        </p:grpSpPr>
        <p:sp>
          <p:nvSpPr>
            <p:cNvPr id="12" name="下箭头 11"/>
            <p:cNvSpPr/>
            <p:nvPr/>
          </p:nvSpPr>
          <p:spPr>
            <a:xfrm>
              <a:off x="3286116" y="2859755"/>
              <a:ext cx="142876" cy="357190"/>
            </a:xfrm>
            <a:prstGeom prst="down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0430" y="2786058"/>
              <a:ext cx="385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&lt;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R</a:t>
              </a:r>
              <a:r>
                <a:rPr lang="en-US" altLang="zh-CN" sz="2000" baseline="-25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为假，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R</a:t>
              </a:r>
              <a:r>
                <a:rPr lang="en-US" altLang="zh-CN" sz="2000" baseline="-25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、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R</a:t>
              </a:r>
              <a:r>
                <a:rPr lang="en-US" altLang="zh-CN" sz="2000" i="1" baseline="-25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2000" baseline="-25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交换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3286124"/>
              <a:ext cx="12858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2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86050" y="3957584"/>
            <a:ext cx="4572032" cy="1379347"/>
            <a:chOff x="2786050" y="3957584"/>
            <a:chExt cx="4572032" cy="1379347"/>
          </a:xfrm>
        </p:grpSpPr>
        <p:sp>
          <p:nvSpPr>
            <p:cNvPr id="15" name="下箭头 14"/>
            <p:cNvSpPr/>
            <p:nvPr/>
          </p:nvSpPr>
          <p:spPr>
            <a:xfrm>
              <a:off x="3286116" y="4110343"/>
              <a:ext cx="142876" cy="357190"/>
            </a:xfrm>
            <a:prstGeom prst="down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0430" y="3957584"/>
              <a:ext cx="385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&lt;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 R</a:t>
              </a:r>
              <a:r>
                <a:rPr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为假，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 R</a:t>
              </a:r>
              <a:r>
                <a:rPr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、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 R</a:t>
              </a:r>
              <a:r>
                <a:rPr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交换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86050" y="4505934"/>
              <a:ext cx="1285884" cy="83099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 </a:t>
              </a:r>
              <a:r>
                <a:rPr lang="en-US" altLang="zh-CN" sz="2000" i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 </a:t>
              </a:r>
              <a:r>
                <a:rPr lang="en-US" altLang="zh-CN" sz="2000" i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28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285984" y="5500702"/>
            <a:ext cx="31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总共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次关键字比较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Duplicate keys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CN" sz="2800" b="0" dirty="0"/>
              <a:t>A beautiful bug report. [Allan Wilks</a:t>
            </a:r>
            <a:r>
              <a:rPr lang="en-US" altLang="zh-CN" sz="2800" dirty="0"/>
              <a:t>, </a:t>
            </a:r>
            <a:r>
              <a:rPr lang="en-US" altLang="zh-CN" sz="2800" b="0" dirty="0"/>
              <a:t>Rick Becker, 1991]</a:t>
            </a:r>
            <a:endParaRPr lang="zh-CN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428873"/>
            <a:ext cx="7328034" cy="407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2936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Duplicate keys: stop on equal keys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800" b="0" dirty="0"/>
              <a:t>Our partitioning subroutine stops both scans on equal keys.</a:t>
            </a:r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sz="500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218" y="2692077"/>
            <a:ext cx="7113296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8388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Duplicate keys: stop on equal keys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800" b="0" dirty="0"/>
              <a:t>Our partitioning subroutine stops both scans on equal keys.</a:t>
            </a:r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sz="500" b="0" dirty="0"/>
          </a:p>
          <a:p>
            <a:r>
              <a:rPr lang="en-US" altLang="zh-CN" sz="2800" b="0" dirty="0"/>
              <a:t>Q. Why not continue scans on equal keys?</a:t>
            </a:r>
            <a:endParaRPr lang="zh-CN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218" y="2692077"/>
            <a:ext cx="7113296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796" y="4648200"/>
            <a:ext cx="7192818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6856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Duplicate keys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b="0" dirty="0"/>
              <a:t>What is the result of partitioning the following array (skip over equal keys)?</a:t>
            </a:r>
            <a:endParaRPr lang="zh-CN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2392363"/>
            <a:ext cx="64960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8224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Duplicate keys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b="0" dirty="0"/>
              <a:t>What is the result of partitioning the following array (stop on equal keys)?</a:t>
            </a:r>
            <a:endParaRPr lang="zh-CN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2409825"/>
            <a:ext cx="64103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703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荷兰国旗问题</a:t>
            </a:r>
            <a:endParaRPr lang="en-US" altLang="zh-CN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en-US" altLang="zh-CN" sz="2400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Edsger</a:t>
            </a:r>
            <a:r>
              <a:rPr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Dijkstra</a:t>
            </a:r>
            <a:r>
              <a:rPr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] Given an array of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b="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buckets, each containing a red, white, or blue pebble, sort them by color.</a:t>
            </a:r>
          </a:p>
          <a:p>
            <a:pPr lvl="1"/>
            <a:endParaRPr lang="en-US" altLang="zh-CN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时间复杂度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O(N), 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空间复杂度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O(1)</a:t>
            </a:r>
          </a:p>
          <a:p>
            <a:pPr lvl="1"/>
            <a:endParaRPr lang="en-US" altLang="zh-CN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3349624"/>
            <a:ext cx="6200533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9851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66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535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267176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500034" y="1000108"/>
            <a:ext cx="8429684" cy="4184064"/>
            <a:chOff x="500034" y="1000108"/>
            <a:chExt cx="8429684" cy="4184064"/>
          </a:xfrm>
        </p:grpSpPr>
        <p:sp>
          <p:nvSpPr>
            <p:cNvPr id="6" name="矩形 5"/>
            <p:cNvSpPr/>
            <p:nvPr/>
          </p:nvSpPr>
          <p:spPr>
            <a:xfrm>
              <a:off x="3786182" y="135729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≤</a:t>
              </a:r>
              <a:r>
                <a:rPr lang="en-US" altLang="zh-CN" sz="1600" i="1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86182" y="1000108"/>
              <a:ext cx="135732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71604" y="2571744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≤</a:t>
              </a:r>
              <a:r>
                <a:rPr lang="en-US" altLang="zh-CN" sz="1600" i="1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85852" y="2214554"/>
              <a:ext cx="128588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42910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①</a:t>
              </a:r>
              <a:r>
                <a:rPr lang="en-US" altLang="zh-CN" sz="1600" i="1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034" y="4040035"/>
              <a:ext cx="128588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14612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≤</a:t>
              </a:r>
              <a:r>
                <a:rPr lang="en-US" altLang="zh-CN" sz="1600" i="1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43240" y="3143248"/>
              <a:ext cx="135732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57356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②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85918" y="4937951"/>
              <a:ext cx="128588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14744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③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14744" y="4937951"/>
              <a:ext cx="121444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10800000" flipV="1">
              <a:off x="2500298" y="1811326"/>
              <a:ext cx="1500198" cy="760417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000364" y="192880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</a:p>
          </p:txBody>
        </p:sp>
        <p:cxnSp>
          <p:nvCxnSpPr>
            <p:cNvPr id="27" name="直接箭头连接符 26"/>
            <p:cNvCxnSpPr>
              <a:endCxn id="12" idx="0"/>
            </p:cNvCxnSpPr>
            <p:nvPr/>
          </p:nvCxnSpPr>
          <p:spPr>
            <a:xfrm rot="10800000" flipV="1">
              <a:off x="1107258" y="3000372"/>
              <a:ext cx="678661" cy="50006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214414" y="300037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</a:p>
          </p:txBody>
        </p:sp>
        <p:cxnSp>
          <p:nvCxnSpPr>
            <p:cNvPr id="30" name="直接箭头连接符 29"/>
            <p:cNvCxnSpPr>
              <a:endCxn id="14" idx="0"/>
            </p:cNvCxnSpPr>
            <p:nvPr/>
          </p:nvCxnSpPr>
          <p:spPr>
            <a:xfrm>
              <a:off x="2285984" y="3013072"/>
              <a:ext cx="892975" cy="487366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6050" y="300037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否</a:t>
              </a:r>
            </a:p>
          </p:txBody>
        </p:sp>
        <p:cxnSp>
          <p:nvCxnSpPr>
            <p:cNvPr id="32" name="直接箭头连接符 31"/>
            <p:cNvCxnSpPr>
              <a:endCxn id="16" idx="0"/>
            </p:cNvCxnSpPr>
            <p:nvPr/>
          </p:nvCxnSpPr>
          <p:spPr>
            <a:xfrm rot="10800000" flipV="1">
              <a:off x="2321703" y="3949704"/>
              <a:ext cx="609606" cy="47942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57422" y="3929066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</a:p>
          </p:txBody>
        </p:sp>
        <p:cxnSp>
          <p:nvCxnSpPr>
            <p:cNvPr id="34" name="直接箭头连接符 33"/>
            <p:cNvCxnSpPr>
              <a:endCxn id="18" idx="0"/>
            </p:cNvCxnSpPr>
            <p:nvPr/>
          </p:nvCxnSpPr>
          <p:spPr>
            <a:xfrm>
              <a:off x="3500430" y="3957641"/>
              <a:ext cx="678661" cy="471491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857620" y="3929066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否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6000760" y="2571744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≤</a:t>
              </a:r>
              <a:r>
                <a:rPr lang="en-US" altLang="zh-CN" sz="1600" i="1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9322" y="2214554"/>
              <a:ext cx="135732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72066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④ </a:t>
              </a:r>
              <a:r>
                <a:rPr lang="en-US" altLang="zh-CN" sz="1600" i="1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00628" y="4009257"/>
              <a:ext cx="107157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6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929454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≤</a:t>
              </a:r>
              <a:r>
                <a:rPr lang="en-US" altLang="zh-CN" sz="1600" i="1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58082" y="3152001"/>
              <a:ext cx="128588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184911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⑤ 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4910" y="4937951"/>
              <a:ext cx="131604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929586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⑥  </a:t>
              </a:r>
              <a:endParaRPr lang="zh-CN" altLang="en-US" sz="16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86710" y="4937951"/>
              <a:ext cx="114300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6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6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600" baseline="-2500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6" name="直接箭头连接符 45"/>
            <p:cNvCxnSpPr>
              <a:endCxn id="38" idx="0"/>
            </p:cNvCxnSpPr>
            <p:nvPr/>
          </p:nvCxnSpPr>
          <p:spPr>
            <a:xfrm rot="10800000" flipV="1">
              <a:off x="5536414" y="3000372"/>
              <a:ext cx="678661" cy="50006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832" y="300037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</a:p>
          </p:txBody>
        </p:sp>
        <p:cxnSp>
          <p:nvCxnSpPr>
            <p:cNvPr id="48" name="直接箭头连接符 47"/>
            <p:cNvCxnSpPr>
              <a:endCxn id="40" idx="0"/>
            </p:cNvCxnSpPr>
            <p:nvPr/>
          </p:nvCxnSpPr>
          <p:spPr>
            <a:xfrm>
              <a:off x="6669102" y="3008310"/>
              <a:ext cx="724699" cy="49212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051692" y="300037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否</a:t>
              </a: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10800000" flipV="1">
              <a:off x="6649258" y="3975104"/>
              <a:ext cx="523086" cy="45402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618302" y="3949703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</a:p>
          </p:txBody>
        </p:sp>
        <p:cxnSp>
          <p:nvCxnSpPr>
            <p:cNvPr id="52" name="直接箭头连接符 51"/>
            <p:cNvCxnSpPr>
              <a:endCxn id="44" idx="0"/>
            </p:cNvCxnSpPr>
            <p:nvPr/>
          </p:nvCxnSpPr>
          <p:spPr>
            <a:xfrm>
              <a:off x="7631134" y="3967166"/>
              <a:ext cx="762799" cy="461966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026424" y="3924303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否</a:t>
              </a: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4559300" y="1819264"/>
              <a:ext cx="1441460" cy="752480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357818" y="1974840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否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28596" y="214290"/>
            <a:ext cx="7429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所有可能的初始序列的排序过程构成一个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决策树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28662" y="5715016"/>
            <a:ext cx="60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决策树是一棵有</a:t>
            </a:r>
            <a:r>
              <a:rPr lang="en-US" altLang="zh-CN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!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个叶结点的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二叉树。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04664"/>
            <a:ext cx="8429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决策树可以近似看成是一颗高度为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，叶结点个数为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满二叉树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259632" y="1389806"/>
            <a:ext cx="7143800" cy="2543250"/>
            <a:chOff x="1571604" y="1071546"/>
            <a:chExt cx="7143800" cy="2543250"/>
          </a:xfrm>
        </p:grpSpPr>
        <p:sp>
          <p:nvSpPr>
            <p:cNvPr id="4" name="椭圆 3"/>
            <p:cNvSpPr/>
            <p:nvPr/>
          </p:nvSpPr>
          <p:spPr>
            <a:xfrm>
              <a:off x="3929058" y="1142984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357554" y="1643050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467224" y="1643050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86050" y="2214554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857620" y="2214554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stCxn id="4" idx="3"/>
              <a:endCxn id="5" idx="7"/>
            </p:cNvCxnSpPr>
            <p:nvPr/>
          </p:nvCxnSpPr>
          <p:spPr>
            <a:xfrm rot="5400000">
              <a:off x="3733873" y="1437403"/>
              <a:ext cx="247494" cy="268418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6" idx="1"/>
            </p:cNvCxnSpPr>
            <p:nvPr/>
          </p:nvCxnSpPr>
          <p:spPr>
            <a:xfrm rot="16200000" flipH="1">
              <a:off x="4288708" y="1454072"/>
              <a:ext cx="247494" cy="235080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7" idx="7"/>
            </p:cNvCxnSpPr>
            <p:nvPr/>
          </p:nvCxnSpPr>
          <p:spPr>
            <a:xfrm rot="5400000">
              <a:off x="3121499" y="1997469"/>
              <a:ext cx="299803" cy="238985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8" idx="1"/>
            </p:cNvCxnSpPr>
            <p:nvPr/>
          </p:nvCxnSpPr>
          <p:spPr>
            <a:xfrm rot="16200000" flipH="1">
              <a:off x="3657283" y="2003754"/>
              <a:ext cx="299803" cy="226413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2357422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428992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71802" y="2714620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214810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286380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198" y="3214686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叶结点层，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!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个结点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左大括号 23"/>
            <p:cNvSpPr/>
            <p:nvPr/>
          </p:nvSpPr>
          <p:spPr>
            <a:xfrm>
              <a:off x="2071670" y="1071546"/>
              <a:ext cx="142876" cy="2286016"/>
            </a:xfrm>
            <a:prstGeom prst="leftBrac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71604" y="2000240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56568" y="4458663"/>
            <a:ext cx="6021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Blip>
                <a:blip r:embed="rId3"/>
              </a:buBlip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叶结点个数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</a:p>
          <a:p>
            <a:pPr marL="457200" indent="-457200">
              <a:lnSpc>
                <a:spcPts val="3000"/>
              </a:lnSpc>
              <a:buBlip>
                <a:blip r:embed="rId3"/>
              </a:buBlip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总结点个数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marL="457200" indent="-457200">
              <a:lnSpc>
                <a:spcPts val="3000"/>
              </a:lnSpc>
              <a:buBlip>
                <a:blip r:embed="rId3"/>
              </a:buBlip>
            </a:pP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=log</a:t>
            </a:r>
            <a:r>
              <a:rPr lang="en-US" altLang="zh-CN" sz="20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总结点个数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+1)=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!) ≈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en-US" altLang="zh-CN" sz="2000" i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buBlip>
                <a:blip r:embed="rId3"/>
              </a:buBlip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可以证明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平均时间复杂度也为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571472" y="1196752"/>
            <a:ext cx="7306488" cy="189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个记录采用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基于比较的排序方法：</a:t>
            </a:r>
            <a:endParaRPr lang="en-US" altLang="zh-CN" sz="22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最好的平均时间复杂度为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　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最好情况是排序序列正序，此时的时间复杂度为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500042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结论：</a:t>
            </a:r>
            <a:endParaRPr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0|1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0.5|0.6|0.4|2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|3.8|5.9|12.7|26.8|11.6|6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0.4|0.3|0.6|0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6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.2|0.6|1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3.7|8.4|0.9|1|1|4.2|0.9|2.1|1.3|1.5|1.1|15.2|4.2|11.6|5.9|0.5|2.5|3.5|8.3|6.6|0.5|3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0.7|0.5|0.5|0.4|0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2.3|2.4|1|8.2|17.9|1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6.3|11.3|32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3|0.6|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0.8|7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3.9|1.3|18.5|8.9|3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0.5|0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|6.4|12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0.7|21.5|27.4|0.6|0.4|0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0.5|0.4|6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0.1|5.1|2.6|20.3|7.2|4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0.7|28.1|0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0.9|27.1|9|8.4|1.9|7.9|14|9.2|12.9|22|0.8|8.8|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73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0.6|53.9|1.6|32.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|0.7|56.6|18.4|17.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6|16.5|25.7|17.5|11.3|23.4|11.4|46.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0.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3.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9.7|12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9|0.8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1.7|1.4|19|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4.1|5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9|8.2|3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|19.7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1.4|1.1|0.6|1.2|10.9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0|12.6|12.3|1.2|1.3|1.1|1.1|1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690764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</TotalTime>
  <Words>5114</Words>
  <Application>Microsoft Office PowerPoint</Application>
  <PresentationFormat>全屏显示(4:3)</PresentationFormat>
  <Paragraphs>802</Paragraphs>
  <Slides>66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84" baseType="lpstr">
      <vt:lpstr>Arial Unicode MS</vt:lpstr>
      <vt:lpstr>仿宋</vt:lpstr>
      <vt:lpstr>黑体</vt:lpstr>
      <vt:lpstr>华文楷体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Consolas</vt:lpstr>
      <vt:lpstr>Symbol</vt:lpstr>
      <vt:lpstr>Times New Roman</vt:lpstr>
      <vt:lpstr>Wingdings</vt:lpstr>
      <vt:lpstr>Office 主题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</vt:lpstr>
      <vt:lpstr>思考</vt:lpstr>
      <vt:lpstr>思考</vt:lpstr>
      <vt:lpstr>Duplicate keys</vt:lpstr>
      <vt:lpstr>Duplicate keys</vt:lpstr>
      <vt:lpstr>Duplicate keys: stop on equal keys</vt:lpstr>
      <vt:lpstr>Duplicate keys: stop on equal keys</vt:lpstr>
      <vt:lpstr>Duplicate keys</vt:lpstr>
      <vt:lpstr>Duplicate keys</vt:lpstr>
      <vt:lpstr>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Yuxia Wang</cp:lastModifiedBy>
  <cp:revision>462</cp:revision>
  <dcterms:created xsi:type="dcterms:W3CDTF">2004-11-02T05:48:03Z</dcterms:created>
  <dcterms:modified xsi:type="dcterms:W3CDTF">2023-05-25T06:37:03Z</dcterms:modified>
</cp:coreProperties>
</file>