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256" r:id="rId2"/>
    <p:sldId id="257" r:id="rId3"/>
    <p:sldId id="258" r:id="rId4"/>
    <p:sldId id="333" r:id="rId5"/>
    <p:sldId id="259" r:id="rId6"/>
    <p:sldId id="261" r:id="rId7"/>
    <p:sldId id="334" r:id="rId8"/>
    <p:sldId id="337" r:id="rId9"/>
    <p:sldId id="355" r:id="rId10"/>
    <p:sldId id="356" r:id="rId11"/>
    <p:sldId id="357" r:id="rId12"/>
    <p:sldId id="358" r:id="rId13"/>
    <p:sldId id="359" r:id="rId14"/>
    <p:sldId id="380" r:id="rId15"/>
    <p:sldId id="381" r:id="rId16"/>
    <p:sldId id="382" r:id="rId17"/>
    <p:sldId id="372" r:id="rId18"/>
    <p:sldId id="307" r:id="rId19"/>
    <p:sldId id="310" r:id="rId20"/>
    <p:sldId id="344" r:id="rId21"/>
    <p:sldId id="346" r:id="rId22"/>
    <p:sldId id="308" r:id="rId23"/>
    <p:sldId id="309" r:id="rId24"/>
    <p:sldId id="415" r:id="rId25"/>
    <p:sldId id="416" r:id="rId26"/>
    <p:sldId id="417" r:id="rId27"/>
    <p:sldId id="418" r:id="rId28"/>
    <p:sldId id="419" r:id="rId29"/>
    <p:sldId id="420" r:id="rId30"/>
    <p:sldId id="411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85" d="100"/>
          <a:sy n="85" d="100"/>
        </p:scale>
        <p:origin x="96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7D6-2688-4B1C-B71F-7E5C782B1416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C075-2CCB-4A81-852E-3CB3814FF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DBA1-A9EF-4EA6-B3FD-D6B3269E46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792-ADD9-46B9-9C2B-7417E83256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809-BC9B-4A75-81EE-EF0BCBEC78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3A5-BBF4-4C7A-B48F-0DF3156086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5776-1555-405C-8D23-3E489D6323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A1B0-2805-4283-A6F7-7F4D6303CD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47B-3F6E-4056-B723-AAB0E0141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BBE-06AD-4DF8-B3A4-B763EB6C5F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C48B070-CACB-469F-8DBA-0AC832FC891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095-64D7-43C8-8CB6-E0C9A14AD2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9F0B-DD54-4090-A7FB-F7CF679B59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AFD3-DC9A-4B8E-AF8D-DAE3CFAF72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428859" y="2000240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t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43213" y="549275"/>
            <a:ext cx="3124200" cy="8239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lang="en-US" altLang="zh-CN" sz="4400" dirty="0">
                <a:solidFill>
                  <a:srgbClr val="FF3300"/>
                </a:solidFill>
                <a:ea typeface="隶书" pitchFamily="49" charset="-122"/>
              </a:rPr>
              <a:t>4</a:t>
            </a:r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章 串</a:t>
            </a:r>
            <a:r>
              <a:rPr lang="zh-CN" altLang="en-US" sz="4800" b="0" dirty="0">
                <a:solidFill>
                  <a:schemeClr val="tx1"/>
                </a:solidFill>
                <a:ea typeface="隶书" pitchFamily="49" charset="-122"/>
              </a:rPr>
              <a:t> </a:t>
            </a:r>
            <a:endParaRPr lang="zh-CN" altLang="en-US" dirty="0"/>
          </a:p>
        </p:txBody>
      </p:sp>
      <p:sp>
        <p:nvSpPr>
          <p:cNvPr id="5" name="Text Box 4" descr="信纸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28859" y="3000372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4.2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6" descr="信纸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28860" y="4000504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4.3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串的模式匹配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A38375-F8B4-4337-8DC4-42C44E50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71600" y="428604"/>
            <a:ext cx="7929618" cy="48013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Strcmp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comlen=s.length; </a:t>
            </a:r>
            <a:r>
              <a:rPr kumimoji="1"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的共同长度</a:t>
            </a:r>
          </a:p>
          <a:p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comlen;i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   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在共同长度内逐个字符比较</a:t>
            </a:r>
            <a:endParaRPr kumimoji="1" lang="zh-CN" altLang="nb-NO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kumimoji="1"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(s.data[i]&gt;t.data[i])</a:t>
            </a:r>
          </a:p>
          <a:p>
            <a:r>
              <a:rPr kumimoji="1"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(s.data[i]&lt;t.data[i])</a:t>
            </a:r>
          </a:p>
          <a:p>
            <a:r>
              <a:rPr kumimoji="1"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-1;</a:t>
            </a:r>
          </a:p>
          <a:p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s==t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//s&gt;t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-1;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//s&lt;t</a:t>
            </a:r>
          </a:p>
          <a:p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31640" y="3028890"/>
            <a:ext cx="5786478" cy="2900440"/>
            <a:chOff x="1428728" y="3429000"/>
            <a:chExt cx="5786478" cy="2900440"/>
          </a:xfrm>
        </p:grpSpPr>
        <p:sp>
          <p:nvSpPr>
            <p:cNvPr id="3" name="矩形 2"/>
            <p:cNvSpPr/>
            <p:nvPr/>
          </p:nvSpPr>
          <p:spPr>
            <a:xfrm>
              <a:off x="1428728" y="3429000"/>
              <a:ext cx="578647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16200000" flipH="1">
              <a:off x="4071934" y="5679296"/>
              <a:ext cx="500066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00166" y="5929330"/>
              <a:ext cx="5357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所有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共同长度内的</a:t>
              </a:r>
              <a:r>
                <a:rPr kumimoji="1" lang="zh-CN" altLang="en-US" sz="20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字符相同，哪个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长哪个大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D7882E-94DB-43E6-8142-11A97D75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 descr="蓝色面巾纸"/>
          <p:cNvSpPr txBox="1">
            <a:spLocks noChangeArrowheads="1"/>
          </p:cNvSpPr>
          <p:nvPr/>
        </p:nvSpPr>
        <p:spPr bwMode="auto">
          <a:xfrm>
            <a:off x="2156788" y="428604"/>
            <a:ext cx="4287420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4.2.2 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串的链式存储</a:t>
            </a:r>
            <a:endParaRPr kumimoji="1"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611188" y="1196975"/>
            <a:ext cx="8208962" cy="145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链串的组织形式与一般的链表类似。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        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串中的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一个结点可以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存储多个字符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。通常将链串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中每个结点所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存储的字符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个数称为</a:t>
            </a: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结点大小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C5E023-FC13-47B6-80F1-17462137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31337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555875" y="2271695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结点大小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的链串 </a:t>
            </a: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556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2969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124075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266541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35623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41036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644366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698500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5148263" y="2992420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0395" name="Arc 43"/>
          <p:cNvSpPr>
            <a:spLocks/>
          </p:cNvSpPr>
          <p:nvPr/>
        </p:nvSpPr>
        <p:spPr bwMode="auto">
          <a:xfrm>
            <a:off x="717520" y="2633645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357158" y="227328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1547813" y="320832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2987675" y="320832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399" name="Line 47"/>
          <p:cNvSpPr>
            <a:spLocks noChangeShapeType="1"/>
          </p:cNvSpPr>
          <p:nvPr/>
        </p:nvSpPr>
        <p:spPr bwMode="auto">
          <a:xfrm>
            <a:off x="4429125" y="320832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0" name="Line 48"/>
          <p:cNvSpPr>
            <a:spLocks noChangeShapeType="1"/>
          </p:cNvSpPr>
          <p:nvPr/>
        </p:nvSpPr>
        <p:spPr bwMode="auto">
          <a:xfrm>
            <a:off x="5868988" y="320832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1" name="Text Box 59"/>
          <p:cNvSpPr txBox="1">
            <a:spLocks noChangeArrowheads="1"/>
          </p:cNvSpPr>
          <p:nvPr/>
        </p:nvSpPr>
        <p:spPr bwMode="auto">
          <a:xfrm>
            <a:off x="142844" y="92867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32226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1366838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219551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ABCD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4" name="Rectangle 52"/>
          <p:cNvSpPr>
            <a:spLocks noChangeArrowheads="1"/>
          </p:cNvSpPr>
          <p:nvPr/>
        </p:nvSpPr>
        <p:spPr bwMode="auto">
          <a:xfrm>
            <a:off x="3241675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4140200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EFGH</a:t>
            </a:r>
            <a:endParaRPr lang="en-US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5219700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7" name="Rectangle 55"/>
          <p:cNvSpPr>
            <a:spLocks noChangeArrowheads="1"/>
          </p:cNvSpPr>
          <p:nvPr/>
        </p:nvSpPr>
        <p:spPr bwMode="auto">
          <a:xfrm>
            <a:off x="7235825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MN##</a:t>
            </a:r>
            <a:endParaRPr lang="en-US" altLang="zh-CN" sz="20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08" name="Rectangle 56"/>
          <p:cNvSpPr>
            <a:spLocks noChangeArrowheads="1"/>
          </p:cNvSpPr>
          <p:nvPr/>
        </p:nvSpPr>
        <p:spPr bwMode="auto">
          <a:xfrm>
            <a:off x="8316913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0409" name="Text Box 57"/>
          <p:cNvSpPr txBox="1">
            <a:spLocks noChangeArrowheads="1"/>
          </p:cNvSpPr>
          <p:nvPr/>
        </p:nvSpPr>
        <p:spPr bwMode="auto">
          <a:xfrm>
            <a:off x="6011863" y="1550970"/>
            <a:ext cx="647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0410" name="Arc 58"/>
          <p:cNvSpPr>
            <a:spLocks/>
          </p:cNvSpPr>
          <p:nvPr/>
        </p:nvSpPr>
        <p:spPr bwMode="auto">
          <a:xfrm>
            <a:off x="433357" y="119219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2" name="Line 60"/>
          <p:cNvSpPr>
            <a:spLocks noChangeShapeType="1"/>
          </p:cNvSpPr>
          <p:nvPr/>
        </p:nvSpPr>
        <p:spPr bwMode="auto">
          <a:xfrm>
            <a:off x="1619250" y="176687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3" name="Line 61"/>
          <p:cNvSpPr>
            <a:spLocks noChangeShapeType="1"/>
          </p:cNvSpPr>
          <p:nvPr/>
        </p:nvSpPr>
        <p:spPr bwMode="auto">
          <a:xfrm>
            <a:off x="3563938" y="176687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5545138" y="176687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6677025" y="177639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417" name="Text Box 65"/>
          <p:cNvSpPr txBox="1">
            <a:spLocks noChangeArrowheads="1"/>
          </p:cNvSpPr>
          <p:nvPr/>
        </p:nvSpPr>
        <p:spPr bwMode="auto">
          <a:xfrm>
            <a:off x="2571736" y="3665520"/>
            <a:ext cx="2589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结点大小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的链串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5C100C-7CB7-46CC-A7DD-734A78B8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57158" y="358217"/>
            <a:ext cx="6532579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链串结点大小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链串的结点类型声明如下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0991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603325" y="1097974"/>
            <a:ext cx="4105275" cy="190239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bIns="180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data;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LinkStrNode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80329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344634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171721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2713059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60999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51334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91309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7032646" y="390049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195909" y="3900494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0" name="Arc 43"/>
          <p:cNvSpPr>
            <a:spLocks/>
          </p:cNvSpPr>
          <p:nvPr/>
        </p:nvSpPr>
        <p:spPr bwMode="auto">
          <a:xfrm>
            <a:off x="765166" y="354171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595459" y="411639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3035321" y="411639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4476771" y="411639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5916634" y="411639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404804" y="323062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2214546" y="3214686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27CAB5-DCE6-454E-9A0D-EEFC91C6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07720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在链串中，设计一个算法把最先出现的子串“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”改为“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xyz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”。    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857224" y="2214554"/>
            <a:ext cx="7858180" cy="1571636"/>
            <a:chOff x="857224" y="2214554"/>
            <a:chExt cx="7858180" cy="157163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5216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065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3364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74979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1149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65629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8139141" y="332899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Arc 13"/>
            <p:cNvSpPr>
              <a:spLocks/>
            </p:cNvSpPr>
            <p:nvPr/>
          </p:nvSpPr>
          <p:spPr bwMode="auto">
            <a:xfrm>
              <a:off x="1039814" y="2968627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7379" y="3543302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097241" y="3543302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981729" y="3543302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54466" y="331629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475191" y="353219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6554816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7096154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7421591" y="354489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Arc 24"/>
            <p:cNvSpPr>
              <a:spLocks/>
            </p:cNvSpPr>
            <p:nvPr/>
          </p:nvSpPr>
          <p:spPr bwMode="auto">
            <a:xfrm>
              <a:off x="5041929" y="296862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4681566" y="2608265"/>
              <a:ext cx="431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2214554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 </a:t>
              </a:r>
              <a:r>
                <a:rPr lang="zh-CN" altLang="en-US" dirty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查找</a:t>
              </a: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&gt;data=‘a’  &amp;&amp; p-&gt;next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&gt;data=‘b’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F3BAB7-B75E-40CC-9119-3871FA46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03270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044608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87169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413033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753008" y="1844674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Consolas" pitchFamily="49" charset="0"/>
                <a:cs typeface="Consolas" pitchFamily="49" charset="0"/>
              </a:rPr>
              <a:t>a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29434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777195" y="184626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4461" name="Arc 13"/>
          <p:cNvSpPr>
            <a:spLocks/>
          </p:cNvSpPr>
          <p:nvPr/>
        </p:nvSpPr>
        <p:spPr bwMode="auto">
          <a:xfrm>
            <a:off x="677868" y="148589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317506" y="112553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295433" y="206057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2735295" y="206057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619783" y="206057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3392520" y="183356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4113245" y="204946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6192870" y="1846262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Consolas" pitchFamily="49" charset="0"/>
                <a:cs typeface="Consolas" pitchFamily="49" charset="0"/>
              </a:rPr>
              <a:t>b</a:t>
            </a:r>
            <a:endParaRPr lang="en-US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6734208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7059645" y="206216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2" name="Arc 24"/>
          <p:cNvSpPr>
            <a:spLocks/>
          </p:cNvSpPr>
          <p:nvPr/>
        </p:nvSpPr>
        <p:spPr bwMode="auto">
          <a:xfrm>
            <a:off x="4679983" y="1485899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4319620" y="1125537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740276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6188090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794283" y="2352671"/>
            <a:ext cx="1901825" cy="1004891"/>
            <a:chOff x="4794283" y="2352671"/>
            <a:chExt cx="1901825" cy="1004891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5615020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altLang="zh-CN" sz="2000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6156358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>
              <a:off x="5172108" y="3138487"/>
              <a:ext cx="4318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4794283" y="2874962"/>
              <a:ext cx="431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4482" name="AutoShape 34"/>
            <p:cNvSpPr>
              <a:spLocks noChangeArrowheads="1"/>
            </p:cNvSpPr>
            <p:nvPr/>
          </p:nvSpPr>
          <p:spPr bwMode="auto">
            <a:xfrm>
              <a:off x="5967445" y="2352671"/>
              <a:ext cx="144462" cy="360362"/>
            </a:xfrm>
            <a:prstGeom prst="upArrow">
              <a:avLst>
                <a:gd name="adj1" fmla="val 50000"/>
                <a:gd name="adj2" fmla="val 623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23851" y="3315942"/>
            <a:ext cx="8963057" cy="1530674"/>
            <a:chOff x="71406" y="4228776"/>
            <a:chExt cx="8963057" cy="1530674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>
              <a:off x="3605175" y="4228776"/>
              <a:ext cx="324000" cy="75600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25082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6" name="Rectangle 38"/>
            <p:cNvSpPr>
              <a:spLocks noChangeArrowheads="1"/>
            </p:cNvSpPr>
            <p:nvPr/>
          </p:nvSpPr>
          <p:spPr bwMode="auto">
            <a:xfrm>
              <a:off x="79216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1619250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216058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423703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0" name="Rectangle 42"/>
            <p:cNvSpPr>
              <a:spLocks noChangeArrowheads="1"/>
            </p:cNvSpPr>
            <p:nvPr/>
          </p:nvSpPr>
          <p:spPr bwMode="auto">
            <a:xfrm>
              <a:off x="477837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1" name="Text Box 43"/>
            <p:cNvSpPr txBox="1">
              <a:spLocks noChangeArrowheads="1"/>
            </p:cNvSpPr>
            <p:nvPr/>
          </p:nvSpPr>
          <p:spPr bwMode="auto">
            <a:xfrm>
              <a:off x="8458200" y="530225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4492" name="Arc 44"/>
            <p:cNvSpPr>
              <a:spLocks/>
            </p:cNvSpPr>
            <p:nvPr/>
          </p:nvSpPr>
          <p:spPr bwMode="auto">
            <a:xfrm>
              <a:off x="431768" y="4941888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3" name="Text Box 45"/>
            <p:cNvSpPr txBox="1">
              <a:spLocks noChangeArrowheads="1"/>
            </p:cNvSpPr>
            <p:nvPr/>
          </p:nvSpPr>
          <p:spPr bwMode="auto">
            <a:xfrm>
              <a:off x="71406" y="458152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>
              <a:off x="1042988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2482850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5103813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7" name="Text Box 49"/>
            <p:cNvSpPr txBox="1">
              <a:spLocks noChangeArrowheads="1"/>
            </p:cNvSpPr>
            <p:nvPr/>
          </p:nvSpPr>
          <p:spPr bwMode="auto">
            <a:xfrm>
              <a:off x="3076575" y="528955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>
              <a:off x="3597275" y="550545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499" name="Rectangle 51"/>
            <p:cNvSpPr>
              <a:spLocks noChangeArrowheads="1"/>
            </p:cNvSpPr>
            <p:nvPr/>
          </p:nvSpPr>
          <p:spPr bwMode="auto">
            <a:xfrm>
              <a:off x="5676900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0" name="Rectangle 52"/>
            <p:cNvSpPr>
              <a:spLocks noChangeArrowheads="1"/>
            </p:cNvSpPr>
            <p:nvPr/>
          </p:nvSpPr>
          <p:spPr bwMode="auto">
            <a:xfrm>
              <a:off x="6218238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6478588" y="55149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8" name="Rectangle 60"/>
            <p:cNvSpPr>
              <a:spLocks noChangeArrowheads="1"/>
            </p:cNvSpPr>
            <p:nvPr/>
          </p:nvSpPr>
          <p:spPr bwMode="auto">
            <a:xfrm>
              <a:off x="705167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z</a:t>
              </a:r>
              <a:endPara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9" name="Rectangle 61"/>
            <p:cNvSpPr>
              <a:spLocks noChangeArrowheads="1"/>
            </p:cNvSpPr>
            <p:nvPr/>
          </p:nvSpPr>
          <p:spPr bwMode="auto">
            <a:xfrm>
              <a:off x="759301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501" name="Line 53"/>
            <p:cNvSpPr>
              <a:spLocks noChangeShapeType="1"/>
            </p:cNvSpPr>
            <p:nvPr/>
          </p:nvSpPr>
          <p:spPr bwMode="auto">
            <a:xfrm>
              <a:off x="7845425" y="551815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71538" y="57148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替换</a:t>
            </a:r>
            <a:endParaRPr lang="zh-CN" altLang="en-US" dirty="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2" name="Rectangle 30"/>
          <p:cNvSpPr>
            <a:spLocks noChangeArrowheads="1"/>
          </p:cNvSpPr>
          <p:nvPr/>
        </p:nvSpPr>
        <p:spPr bwMode="auto">
          <a:xfrm>
            <a:off x="4740276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altLang="zh-CN" sz="20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6188090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endParaRPr lang="en-US" altLang="zh-CN" sz="20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FC407-1FCB-4E4C-BC68-E2C088DE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51249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Repl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(LinkStrNode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*&amp;s)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LinkStrNode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*p=s-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find=0;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(p-&gt;next!=NULL &amp;&amp; find==0)	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</a:t>
            </a:r>
          </a:p>
          <a:p>
            <a:pPr>
              <a:lnSpc>
                <a:spcPts val="2400"/>
              </a:lnSpc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(p-&gt;data==‘ a’ &amp;&amp; p-&gt;next-&gt;data==‘b’)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p-&gt;data=‘x’; p-&gt;next-&gt;data=‘z’;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q=(LinkStrNode *)malloc(sizeof(LinkStrNode));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q-&gt;data=‘y’;  q-&gt;next=p-&gt;next;  p-&gt;next=q;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find=1;</a:t>
            </a: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  <a:p>
            <a:pPr>
              <a:lnSpc>
                <a:spcPts val="24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71538" y="2143116"/>
            <a:ext cx="6858048" cy="3829134"/>
            <a:chOff x="785786" y="2000240"/>
            <a:chExt cx="6858048" cy="3829134"/>
          </a:xfrm>
        </p:grpSpPr>
        <p:sp>
          <p:nvSpPr>
            <p:cNvPr id="3" name="矩形 2"/>
            <p:cNvSpPr/>
            <p:nvPr/>
          </p:nvSpPr>
          <p:spPr>
            <a:xfrm>
              <a:off x="785786" y="2000240"/>
              <a:ext cx="685804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3494810" y="4720504"/>
              <a:ext cx="144000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8992" y="542926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替换为</a:t>
              </a:r>
              <a:r>
                <a:rPr kumimoji="1" lang="en-US" altLang="zh-CN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xyz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034" y="6000768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3055A5-11AB-4687-BFA7-72AA01C2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 descr="信纸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14546" y="642918"/>
            <a:ext cx="4286280" cy="579437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4.3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的模式匹配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3857628"/>
            <a:ext cx="8286808" cy="14246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5"/>
              </a:buBlip>
            </a:pP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是指在目标串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中找到一个模式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 t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是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s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的子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串，返回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中的位置。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5"/>
              </a:buBlip>
            </a:pP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则指目标串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中不存在模式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 t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不是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s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的子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串，返回</a:t>
            </a:r>
            <a:r>
              <a:rPr kumimoji="1"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185736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174" y="292893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模式串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3143240" y="2428868"/>
            <a:ext cx="142876" cy="428628"/>
          </a:xfrm>
          <a:prstGeom prst="upArrow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8992" y="238594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子</a:t>
            </a:r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zh-CN" altLang="en-US" sz="2000">
                <a:latin typeface="楷体" pitchFamily="49" charset="-122"/>
                <a:ea typeface="楷体" pitchFamily="49" charset="-122"/>
                <a:cs typeface="Times New Roman" pitchFamily="18" charset="0"/>
              </a:rPr>
              <a:t>吗？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235743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模式匹配</a:t>
            </a:r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143504" y="2000240"/>
            <a:ext cx="214314" cy="1143008"/>
          </a:xfrm>
          <a:prstGeom prst="rightBrac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6E3E56-6664-4C9C-85E5-FC66EFE9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00034" y="1249434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Brute-Force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简称为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称简单匹配算法。采用穷举的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思路。</a:t>
            </a:r>
            <a:r>
              <a:rPr kumimoji="1" lang="en-US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是指暴力的意思！</a:t>
            </a:r>
            <a:endParaRPr kumimoji="1" lang="en-US" altLang="zh-CN" sz="22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23" name="Text Box 3" descr="羊皮纸"/>
          <p:cNvSpPr txBox="1">
            <a:spLocks noChangeArrowheads="1"/>
          </p:cNvSpPr>
          <p:nvPr/>
        </p:nvSpPr>
        <p:spPr bwMode="auto">
          <a:xfrm>
            <a:off x="500034" y="500042"/>
            <a:ext cx="4857784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  <a:cs typeface="Times New Roman" pitchFamily="18" charset="0"/>
              </a:rPr>
              <a:t>4.4.1  Brute-Force</a:t>
            </a:r>
            <a:r>
              <a:rPr kumimoji="1" lang="zh-CN" altLang="en-US" sz="3200">
                <a:solidFill>
                  <a:srgbClr val="FF3300"/>
                </a:solidFill>
                <a:ea typeface="隶书" pitchFamily="49" charset="-122"/>
                <a:cs typeface="Times New Roman" pitchFamily="18" charset="0"/>
              </a:rPr>
              <a:t>算法</a:t>
            </a:r>
            <a:endParaRPr lang="zh-CN" altLang="en-US" sz="3200"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356" y="2857496"/>
            <a:ext cx="3143272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  a  a  a  b  c  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57356" y="3681715"/>
            <a:ext cx="2143140" cy="428628"/>
            <a:chOff x="1857356" y="4000504"/>
            <a:chExt cx="2143140" cy="428628"/>
          </a:xfrm>
        </p:grpSpPr>
        <p:sp>
          <p:nvSpPr>
            <p:cNvPr id="5" name="矩形 4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43240" y="3265787"/>
            <a:ext cx="2214578" cy="852193"/>
            <a:chOff x="3857620" y="4752984"/>
            <a:chExt cx="2214578" cy="852193"/>
          </a:xfrm>
        </p:grpSpPr>
        <p:sp>
          <p:nvSpPr>
            <p:cNvPr id="19" name="矩形 18"/>
            <p:cNvSpPr/>
            <p:nvPr/>
          </p:nvSpPr>
          <p:spPr>
            <a:xfrm>
              <a:off x="3857620" y="5176549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475298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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86116" y="4500570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匹配成功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538" y="2824459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s: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3681715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85984" y="3681414"/>
            <a:ext cx="2143140" cy="428628"/>
            <a:chOff x="1857356" y="4000504"/>
            <a:chExt cx="2143140" cy="428628"/>
          </a:xfrm>
        </p:grpSpPr>
        <p:sp>
          <p:nvSpPr>
            <p:cNvPr id="27" name="矩形 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697150" y="3676652"/>
            <a:ext cx="2143140" cy="428628"/>
            <a:chOff x="1857356" y="4000504"/>
            <a:chExt cx="2143140" cy="428628"/>
          </a:xfrm>
        </p:grpSpPr>
        <p:sp>
          <p:nvSpPr>
            <p:cNvPr id="30" name="矩形 29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a  b  </a:t>
              </a: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992" y="405980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0034" y="5312647"/>
            <a:ext cx="7786742" cy="52588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算法的思路是从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的每一个字符开始依次与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的字符进行匹配。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2D44AB-DB90-4472-B31A-5E64BC10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713788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例如，设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目标串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s=“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aaaaab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，模式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t=“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aaab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的匹配过程如下。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2032017" y="2871799"/>
            <a:ext cx="4968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  a    a    a    a    b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032017" y="3663961"/>
            <a:ext cx="32353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  a    a    b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16013" y="2871799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s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114425" y="3663961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2017713" y="1995499"/>
            <a:ext cx="469900" cy="3076575"/>
            <a:chOff x="1247" y="1425"/>
            <a:chExt cx="296" cy="1938"/>
          </a:xfrm>
        </p:grpSpPr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1345" y="1692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247" y="142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grpSp>
          <p:nvGrpSpPr>
            <p:cNvPr id="59407" name="Group 15"/>
            <p:cNvGrpSpPr>
              <a:grpSpLocks/>
            </p:cNvGrpSpPr>
            <p:nvPr/>
          </p:nvGrpSpPr>
          <p:grpSpPr bwMode="auto">
            <a:xfrm>
              <a:off x="1271" y="2758"/>
              <a:ext cx="272" cy="605"/>
              <a:chOff x="1271" y="2614"/>
              <a:chExt cx="272" cy="605"/>
            </a:xfrm>
          </p:grpSpPr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409" name="Text Box 17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</p:grpSp>
      </p:grp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076825" y="3908436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（回退） 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（从头开始）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9418" name="Group 26"/>
          <p:cNvGrpSpPr>
            <a:grpSpLocks/>
          </p:cNvGrpSpPr>
          <p:nvPr/>
        </p:nvGrpSpPr>
        <p:grpSpPr bwMode="auto">
          <a:xfrm>
            <a:off x="4432300" y="3292486"/>
            <a:ext cx="147638" cy="454025"/>
            <a:chOff x="2320" y="2642"/>
            <a:chExt cx="93" cy="286"/>
          </a:xfrm>
        </p:grpSpPr>
        <p:sp>
          <p:nvSpPr>
            <p:cNvPr id="59419" name="Freeform 27"/>
            <p:cNvSpPr>
              <a:spLocks/>
            </p:cNvSpPr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420" name="Freeform 28"/>
            <p:cNvSpPr>
              <a:spLocks/>
            </p:cNvSpPr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E918B6-FE2B-4758-8F60-C3012A4F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0.01355 0.00023 0.06441 0.00115 0.08143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43 0.00138 C 0.11893 0.00046 0.1566 -0.00024 0.17171 -0.00047 " pathEditMode="relative" ptsTypes="aA">
                                      <p:cBhvr>
                                        <p:cTn id="10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1 -0.00047 C 0.18559 -0.00024 0.23768 0.00092 0.25504 0.001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42910" y="1500174"/>
            <a:ext cx="8305800" cy="4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串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（或字符串）是由零个或多个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组成的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有限序列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Text Box 3" descr="信纸"/>
          <p:cNvSpPr txBox="1">
            <a:spLocks noChangeArrowheads="1"/>
          </p:cNvSpPr>
          <p:nvPr/>
        </p:nvSpPr>
        <p:spPr bwMode="auto">
          <a:xfrm>
            <a:off x="2357422" y="428604"/>
            <a:ext cx="394495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t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7422" y="2181517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  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  线性表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926533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串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中所含字符的个数称为该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串的长度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（或串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长），含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零个字符的串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称为空串，用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3929066"/>
            <a:ext cx="7572428" cy="1471680"/>
            <a:chOff x="928662" y="3929066"/>
            <a:chExt cx="7572428" cy="1471680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433491" y="47275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2682853" y="47148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428728" y="5205421"/>
              <a:ext cx="1871663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500430" y="5000636"/>
              <a:ext cx="44466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双引号不是串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的内容，起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标识作用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976" y="4357694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en-US" altLang="zh-CN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baseline="-300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baseline="-300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en-US" altLang="zh-CN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i="1" baseline="-30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3929066"/>
              <a:ext cx="75724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串的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逻辑表示，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200" i="1" baseline="-25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200" dirty="0" err="1">
                  <a:latin typeface="Consolas" pitchFamily="49" charset="0"/>
                  <a:cs typeface="Consolas" pitchFamily="49" charset="0"/>
                </a:rPr>
                <a:t>≤</a:t>
              </a:r>
              <a:r>
                <a:rPr kumimoji="1"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200" dirty="0" err="1">
                  <a:latin typeface="Consolas" pitchFamily="49" charset="0"/>
                  <a:cs typeface="Consolas" pitchFamily="49" charset="0"/>
                </a:rPr>
                <a:t>≤</a:t>
              </a:r>
              <a:r>
                <a:rPr kumimoji="1"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）代表一个字符：　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EBE900-5548-4C3C-9960-6534CDA6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043113" y="2305036"/>
            <a:ext cx="4968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  a    a    a    a    b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043113" y="3097198"/>
            <a:ext cx="28082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  a    a    b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16013" y="2305036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s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114425" y="3097198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grpSp>
        <p:nvGrpSpPr>
          <p:cNvPr id="110607" name="Group 15"/>
          <p:cNvGrpSpPr>
            <a:grpSpLocks/>
          </p:cNvGrpSpPr>
          <p:nvPr/>
        </p:nvGrpSpPr>
        <p:grpSpPr bwMode="auto">
          <a:xfrm>
            <a:off x="2043113" y="1428736"/>
            <a:ext cx="1160462" cy="3076575"/>
            <a:chOff x="1287" y="391"/>
            <a:chExt cx="731" cy="1938"/>
          </a:xfrm>
        </p:grpSpPr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1844" y="658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1746" y="39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grpSp>
          <p:nvGrpSpPr>
            <p:cNvPr id="110603" name="Group 11"/>
            <p:cNvGrpSpPr>
              <a:grpSpLocks/>
            </p:cNvGrpSpPr>
            <p:nvPr/>
          </p:nvGrpSpPr>
          <p:grpSpPr bwMode="auto">
            <a:xfrm>
              <a:off x="1287" y="1724"/>
              <a:ext cx="272" cy="605"/>
              <a:chOff x="1263" y="2614"/>
              <a:chExt cx="272" cy="605"/>
            </a:xfrm>
          </p:grpSpPr>
          <p:sp>
            <p:nvSpPr>
              <p:cNvPr id="110604" name="Line 12"/>
              <p:cNvSpPr>
                <a:spLocks noChangeShapeType="1"/>
              </p:cNvSpPr>
              <p:nvPr/>
            </p:nvSpPr>
            <p:spPr bwMode="auto">
              <a:xfrm flipV="1">
                <a:off x="1354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605" name="Text Box 13"/>
              <p:cNvSpPr txBox="1">
                <a:spLocks noChangeArrowheads="1"/>
              </p:cNvSpPr>
              <p:nvPr/>
            </p:nvSpPr>
            <p:spPr bwMode="auto">
              <a:xfrm>
                <a:off x="1263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</p:grpSp>
      </p:grp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435600" y="3243248"/>
            <a:ext cx="3024188" cy="10464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（回退）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（从头开始）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4716463" y="2759061"/>
            <a:ext cx="563562" cy="442912"/>
            <a:chOff x="2289" y="1836"/>
            <a:chExt cx="355" cy="279"/>
          </a:xfrm>
        </p:grpSpPr>
        <p:sp>
          <p:nvSpPr>
            <p:cNvPr id="110609" name="Freeform 17"/>
            <p:cNvSpPr>
              <a:spLocks/>
            </p:cNvSpPr>
            <p:nvPr/>
          </p:nvSpPr>
          <p:spPr bwMode="auto">
            <a:xfrm>
              <a:off x="2289" y="1836"/>
              <a:ext cx="355" cy="279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279"/>
                </a:cxn>
              </a:cxnLst>
              <a:rect l="0" t="0" r="r" b="b"/>
              <a:pathLst>
                <a:path w="355" h="279">
                  <a:moveTo>
                    <a:pt x="355" y="0"/>
                  </a:moveTo>
                  <a:lnTo>
                    <a:pt x="0" y="279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610" name="Freeform 18"/>
            <p:cNvSpPr>
              <a:spLocks/>
            </p:cNvSpPr>
            <p:nvPr/>
          </p:nvSpPr>
          <p:spPr bwMode="auto">
            <a:xfrm>
              <a:off x="2416" y="1953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3765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665362-EEDD-4DFB-BA3A-663383C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C 0.0151 -4.81481E-6 0.07153 -4.81481E-6 0.09028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28 8.14815E-6 C 0.12674 8.14815E-6 0.1632 8.14815E-6 0.17778 8.1481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78 6.2963E-6 C 0.21354 -0.00092 0.24948 -0.00161 0.26389 -0.00184 " pathEditMode="relative" ptsTypes="aA">
                                      <p:cBhvr>
                                        <p:cTn id="14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979613" y="2017480"/>
            <a:ext cx="4968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 a   a   a   a   b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979613" y="2809642"/>
            <a:ext cx="3168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a   a   a   b</a:t>
            </a:r>
            <a:endParaRPr lang="en-US" altLang="zh-CN" sz="22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116013" y="2017480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s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114425" y="2809642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grpSp>
        <p:nvGrpSpPr>
          <p:cNvPr id="112666" name="Group 26"/>
          <p:cNvGrpSpPr>
            <a:grpSpLocks/>
          </p:cNvGrpSpPr>
          <p:nvPr/>
        </p:nvGrpSpPr>
        <p:grpSpPr bwMode="auto">
          <a:xfrm>
            <a:off x="2000252" y="1133243"/>
            <a:ext cx="1641476" cy="3057526"/>
            <a:chOff x="1260" y="386"/>
            <a:chExt cx="1034" cy="1926"/>
          </a:xfrm>
        </p:grpSpPr>
        <p:grpSp>
          <p:nvGrpSpPr>
            <p:cNvPr id="112665" name="Group 25"/>
            <p:cNvGrpSpPr>
              <a:grpSpLocks/>
            </p:cNvGrpSpPr>
            <p:nvPr/>
          </p:nvGrpSpPr>
          <p:grpSpPr bwMode="auto">
            <a:xfrm>
              <a:off x="2005" y="386"/>
              <a:ext cx="289" cy="607"/>
              <a:chOff x="2005" y="386"/>
              <a:chExt cx="289" cy="607"/>
            </a:xfrm>
          </p:grpSpPr>
          <p:sp>
            <p:nvSpPr>
              <p:cNvPr id="112647" name="Line 7"/>
              <p:cNvSpPr>
                <a:spLocks noChangeShapeType="1"/>
              </p:cNvSpPr>
              <p:nvPr/>
            </p:nvSpPr>
            <p:spPr bwMode="auto">
              <a:xfrm>
                <a:off x="2125" y="653"/>
                <a:ext cx="0" cy="3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648" name="Text Box 8"/>
              <p:cNvSpPr txBox="1">
                <a:spLocks noChangeArrowheads="1"/>
              </p:cNvSpPr>
              <p:nvPr/>
            </p:nvSpPr>
            <p:spPr bwMode="auto">
              <a:xfrm>
                <a:off x="2005" y="386"/>
                <a:ext cx="289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200" i="1">
                    <a:solidFill>
                      <a:srgbClr val="FF33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</p:grpSp>
        <p:grpSp>
          <p:nvGrpSpPr>
            <p:cNvPr id="112649" name="Group 9"/>
            <p:cNvGrpSpPr>
              <a:grpSpLocks/>
            </p:cNvGrpSpPr>
            <p:nvPr/>
          </p:nvGrpSpPr>
          <p:grpSpPr bwMode="auto">
            <a:xfrm>
              <a:off x="1260" y="1724"/>
              <a:ext cx="289" cy="588"/>
              <a:chOff x="1271" y="2614"/>
              <a:chExt cx="272" cy="588"/>
            </a:xfrm>
          </p:grpSpPr>
          <p:sp>
            <p:nvSpPr>
              <p:cNvPr id="112650" name="Line 10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 sz="22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651" name="Text Box 11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200" i="1">
                    <a:solidFill>
                      <a:srgbClr val="FF33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</p:grpSp>
      </p:grp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643174" y="4357694"/>
            <a:ext cx="3673475" cy="104958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匹配成功：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t.length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3765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782EAA-12F9-4897-8FDC-6D2311B0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7084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4.44444E-6 L 0.13368 -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68 -0.0037 L 0.1967 -0.0037 " pathEditMode="relative" ptsTypes="AA">
                                      <p:cBhvr>
                                        <p:cTn id="14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7 -0.0037 L 0.26232 -0.0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2444" y="723975"/>
            <a:ext cx="8534398" cy="52767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index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SqString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继续匹配下一个字符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主串和子串依次匹配下一个字符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主串、子串指针回溯重新开始下一次匹配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i-j+1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主串从下一个位置开始匹配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子串从头开始匹配</a:t>
            </a:r>
          </a:p>
          <a:p>
            <a:pPr algn="l"/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i-t.length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返回匹配的第一个字符的下标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return(-1);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模式匹配不成功</a:t>
            </a:r>
          </a:p>
          <a:p>
            <a:pPr algn="l"/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0825" y="269969"/>
            <a:ext cx="648176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A87986-5607-42EB-A003-7BD551C6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85786" y="1075497"/>
            <a:ext cx="741047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在字符比较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不相等，需要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回溯（即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err="1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）：即退到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中的下一个字符开始进行继续匹配。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情况下的时间复杂度为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情况下的时间复杂度为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en-US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en-US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228601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417E66-079C-4C6F-9EE2-F95F8D8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Rabin-Karp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由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M.O. Rabin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R.A. Karp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发明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RK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算法对“滑动窗口内容”逐一匹配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算法思想：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将滑动窗口内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个字符的比较变为一个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值的比较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通过对字符串进行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运算，然后比较子串哈希值与滑动窗口内子串的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仅当这两个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值相等时再来比较窗口内的子串是否相等</a:t>
            </a:r>
          </a:p>
        </p:txBody>
      </p:sp>
    </p:spTree>
    <p:extLst>
      <p:ext uri="{BB962C8B-B14F-4D97-AF65-F5344CB8AC3E}">
        <p14:creationId xmlns:p14="http://schemas.microsoft.com/office/powerpoint/2010/main" val="186934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Rabin-Karp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从简单例子开始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目标串为</a:t>
            </a:r>
            <a:r>
              <a:rPr lang="zh-TW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TW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3141592653589793”</a:t>
            </a:r>
            <a:r>
              <a:rPr lang="zh-TW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，模式串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TW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TW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26535”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85828"/>
            <a:ext cx="5741950" cy="42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2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Rabin-Karp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例子的算法执行过程：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假设字符集全是由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的数字组成   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 {0,1,2…9}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给定长度为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的目标字符串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T[1…n]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给定长度为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的模式字符串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P[1…m]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P[1…m]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映射为数值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T[s+1, … ,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s+m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映射为数值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相等时候，才有可能发生匹配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nn-NO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p = P[m] + 10(P[m-1] + 10(P[m-2]+ …. + ( 10(P[2]) + P[1]))</a:t>
            </a:r>
          </a:p>
          <a:p>
            <a:pPr marL="457200" lvl="1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滚动计算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s+1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=10* 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10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m−1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* T[s+1]) + T[s+m+1],  0&lt;=s &lt;=n-m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01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Rabin-Karp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算法的一般执行过程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h(x) = x mod q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作为哈希函数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滑动窗口的哈希值计算公式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pl-PL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hash(w[0..m-1])=(w[0]</a:t>
            </a:r>
            <a:r>
              <a:rPr lang="pl-PL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pl-PL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pl-PL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m-1</a:t>
            </a:r>
            <a:r>
              <a:rPr lang="pl-PL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 w[1]</a:t>
            </a:r>
            <a:r>
              <a:rPr lang="pl-PL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pl-PL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pl-PL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m-2</a:t>
            </a:r>
            <a:r>
              <a:rPr lang="pl-PL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+…+ w[m-1]</a:t>
            </a:r>
            <a:r>
              <a:rPr lang="pl-PL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pl-PL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pl-PL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pl-PL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 mod q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是一个素数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当滑动窗口右移时，需要对新窗口的子串重新利用哈希函数计算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pt-BR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rehash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pt-BR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a,b,h) = ((h-a×2</a:t>
            </a:r>
            <a:r>
              <a:rPr lang="pt-BR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m-1</a:t>
            </a:r>
            <a:r>
              <a:rPr lang="pt-BR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)×2 + b) mod q</a:t>
            </a:r>
          </a:p>
          <a:p>
            <a:pPr marL="457200" lvl="1" indent="0">
              <a:buNone/>
            </a:pPr>
            <a:r>
              <a:rPr lang="pt-BR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为上一个滑动窗口的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为新加入的字符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15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Rabin-Karp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368" y="1292352"/>
            <a:ext cx="8646311" cy="499984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第一次匹配 </a:t>
            </a:r>
            <a:r>
              <a:rPr lang="en-US" altLang="zh-CN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h(P)=67*2^7+71*2^6+84*2^5+67*2^4+84*2^3+67+2^2+84*2^1+67 = 17858 </a:t>
            </a:r>
            <a:endParaRPr lang="zh-CN" altLang="en-US" sz="19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 G T A G C G T C T C T C A T A T G T C A T G C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 G T C T C T C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第二次匹配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 G T A G C G T C T C T C A T A T G T C A T G 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 </a:t>
            </a: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G T C T C T C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第三次匹配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 G T A G C G T C T C T C A T A T G T C A T G C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 </a:t>
            </a: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G T C T C T C </a:t>
            </a:r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第六次匹配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 G T A G C G T C T C T C A T A T G T C A T G 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C </a:t>
            </a:r>
            <a:r>
              <a:rPr lang="fr-FR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G T C T C T C </a:t>
            </a:r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368" y="1689100"/>
            <a:ext cx="1872532" cy="3248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355" y="2009944"/>
            <a:ext cx="1872532" cy="32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8087" y="2855311"/>
            <a:ext cx="1872532" cy="3248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4074" y="3176155"/>
            <a:ext cx="1872532" cy="32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0752" y="4005064"/>
            <a:ext cx="1872532" cy="3248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4705" y="4374036"/>
            <a:ext cx="1872532" cy="32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6388" y="5303583"/>
            <a:ext cx="1872532" cy="3248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2375" y="5624427"/>
            <a:ext cx="1872532" cy="32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300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Rabin-Karp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算法复杂度分析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预处理时间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O(m)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匹配时间最好是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O(m)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；最坏是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O((n-m+1)m),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算法的期望匹配时间计算比较复杂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涉及到哈希冲突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，但一般认为是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m+n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68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318529" cy="98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串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相等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：当且仅当两个串的长度相等并且各个对应位置上的字符都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相同时，这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两个串才是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  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00113" y="1916113"/>
            <a:ext cx="58324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abcde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42988" y="3789363"/>
            <a:ext cx="66246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所有空串是相等的。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8C61B7-7922-4BC1-B5C7-C2BAF7EB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95736" y="285293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FA1AE6-780A-41D2-8A0B-AB5E79C8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子串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：一个串中任意个连续字符组成的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（含空串）称为该串的子串。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例如，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abcde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”的子串有：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“”、“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 、“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”、“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”和“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abcde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”等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00100" y="3214686"/>
            <a:ext cx="5761037" cy="5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真子串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是指不包含自身的所有子串。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0BFF89-77F9-49D5-A16E-0B2E1131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 rot="170679">
            <a:off x="500034" y="1281569"/>
            <a:ext cx="34607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的基本运算如下</a:t>
            </a: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:  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1188" y="2017321"/>
            <a:ext cx="8247092" cy="35548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StrAssign(&amp;s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将字符串常量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赋给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生成其值等于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cstr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StrCopy(&amp;s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串复制。将串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赋给串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StrEqual(s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判串相等。若两个串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相等则返回真；否则返回假。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StrLength(s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求串长。返回串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中字符个数。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Concat(s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串连接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返回由两个串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连接在一起形成的新串。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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SubStr(s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求子串。返回串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）个字符开始的、由连续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个字符组成的子串。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5596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串抽象数据类型＝逻辑结构＋基本运算（运算描述）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B035B9-FDFE-414C-BEFD-6EB54BF9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528" y="1268760"/>
            <a:ext cx="8353425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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InsStr(s1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插入。将串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插入到串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字符中，即将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的第一个字符作为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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DelStr(s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删除。从串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中删去从第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）个字符开始的长度为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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RepStr(s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替换。在串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中，将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）个字符开始的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个字符构成的子串用串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替换，并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 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DispStr(s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串输出。输出串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的所有元素值。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A06D19-2605-43A2-95D9-E9F67FB6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 descr="信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00232" y="642918"/>
            <a:ext cx="4357718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910" y="1602084"/>
            <a:ext cx="80772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的相同，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65419" y="2816530"/>
            <a:ext cx="6350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2444729" y="3319767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371829" y="3319767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43042" y="3967467"/>
            <a:ext cx="1512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14704" y="3967467"/>
            <a:ext cx="10810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8" y="2816530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027592" y="3967467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03854" y="3248330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86F338-1ACC-4873-84F8-935693BC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2844" y="815795"/>
            <a:ext cx="5500726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串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顺序存储（顺序串）有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两种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方法：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68313" y="2933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33305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697032" y="6389711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非紧缩格式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示例 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143504" y="4103695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紧缩格式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示例 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0447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24765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29083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3401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331913" y="23876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1001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0447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4765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9083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01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331913" y="266226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1002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20447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24765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9083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3401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331913" y="2925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1003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20447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24765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29083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33401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1331913" y="32004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1004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20447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24765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29083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3401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1331913" y="35020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1005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0447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24765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29083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33401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1331913" y="37766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1006</a:t>
            </a:r>
          </a:p>
        </p:txBody>
      </p:sp>
      <p:sp>
        <p:nvSpPr>
          <p:cNvPr id="87081" name="Rectangle 41"/>
          <p:cNvSpPr>
            <a:spLocks noChangeArrowheads="1"/>
          </p:cNvSpPr>
          <p:nvPr/>
        </p:nvSpPr>
        <p:spPr bwMode="auto">
          <a:xfrm>
            <a:off x="20447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24765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29083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33401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1331913" y="40402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1007</a:t>
            </a:r>
          </a:p>
        </p:txBody>
      </p: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20447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24765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8" name="Rectangle 48"/>
          <p:cNvSpPr>
            <a:spLocks noChangeArrowheads="1"/>
          </p:cNvSpPr>
          <p:nvPr/>
        </p:nvSpPr>
        <p:spPr bwMode="auto">
          <a:xfrm>
            <a:off x="29083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89" name="Rectangle 49"/>
          <p:cNvSpPr>
            <a:spLocks noChangeArrowheads="1"/>
          </p:cNvSpPr>
          <p:nvPr/>
        </p:nvSpPr>
        <p:spPr bwMode="auto">
          <a:xfrm>
            <a:off x="33401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1331913" y="43148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1008</a:t>
            </a:r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20447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24765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29083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33401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1331913" y="45815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1009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20447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24765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8" name="Rectangle 58"/>
          <p:cNvSpPr>
            <a:spLocks noChangeArrowheads="1"/>
          </p:cNvSpPr>
          <p:nvPr/>
        </p:nvSpPr>
        <p:spPr bwMode="auto">
          <a:xfrm>
            <a:off x="29083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099" name="Rectangle 59"/>
          <p:cNvSpPr>
            <a:spLocks noChangeArrowheads="1"/>
          </p:cNvSpPr>
          <p:nvPr/>
        </p:nvSpPr>
        <p:spPr bwMode="auto">
          <a:xfrm>
            <a:off x="33401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1331913" y="48561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100a</a:t>
            </a:r>
          </a:p>
        </p:txBody>
      </p:sp>
      <p:sp>
        <p:nvSpPr>
          <p:cNvPr id="87101" name="Rectangle 61"/>
          <p:cNvSpPr>
            <a:spLocks noChangeArrowheads="1"/>
          </p:cNvSpPr>
          <p:nvPr/>
        </p:nvSpPr>
        <p:spPr bwMode="auto">
          <a:xfrm>
            <a:off x="20447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7102" name="Rectangle 62"/>
          <p:cNvSpPr>
            <a:spLocks noChangeArrowheads="1"/>
          </p:cNvSpPr>
          <p:nvPr/>
        </p:nvSpPr>
        <p:spPr bwMode="auto">
          <a:xfrm>
            <a:off x="24765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3" name="Rectangle 63"/>
          <p:cNvSpPr>
            <a:spLocks noChangeArrowheads="1"/>
          </p:cNvSpPr>
          <p:nvPr/>
        </p:nvSpPr>
        <p:spPr bwMode="auto">
          <a:xfrm>
            <a:off x="29083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33401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1331913" y="51197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100b</a:t>
            </a:r>
          </a:p>
        </p:txBody>
      </p:sp>
      <p:sp>
        <p:nvSpPr>
          <p:cNvPr id="87106" name="Rectangle 66"/>
          <p:cNvSpPr>
            <a:spLocks noChangeArrowheads="1"/>
          </p:cNvSpPr>
          <p:nvPr/>
        </p:nvSpPr>
        <p:spPr bwMode="auto">
          <a:xfrm>
            <a:off x="20447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7107" name="Rectangle 67"/>
          <p:cNvSpPr>
            <a:spLocks noChangeArrowheads="1"/>
          </p:cNvSpPr>
          <p:nvPr/>
        </p:nvSpPr>
        <p:spPr bwMode="auto">
          <a:xfrm>
            <a:off x="24765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8" name="Rectangle 68"/>
          <p:cNvSpPr>
            <a:spLocks noChangeArrowheads="1"/>
          </p:cNvSpPr>
          <p:nvPr/>
        </p:nvSpPr>
        <p:spPr bwMode="auto">
          <a:xfrm>
            <a:off x="29083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09" name="Rectangle 69"/>
          <p:cNvSpPr>
            <a:spLocks noChangeArrowheads="1"/>
          </p:cNvSpPr>
          <p:nvPr/>
        </p:nvSpPr>
        <p:spPr bwMode="auto">
          <a:xfrm>
            <a:off x="33401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0" name="Text Box 70"/>
          <p:cNvSpPr txBox="1">
            <a:spLocks noChangeArrowheads="1"/>
          </p:cNvSpPr>
          <p:nvPr/>
        </p:nvSpPr>
        <p:spPr bwMode="auto">
          <a:xfrm>
            <a:off x="1331913" y="53943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100c</a:t>
            </a:r>
          </a:p>
        </p:txBody>
      </p:sp>
      <p:sp>
        <p:nvSpPr>
          <p:cNvPr id="87111" name="Rectangle 71"/>
          <p:cNvSpPr>
            <a:spLocks noChangeArrowheads="1"/>
          </p:cNvSpPr>
          <p:nvPr/>
        </p:nvSpPr>
        <p:spPr bwMode="auto">
          <a:xfrm>
            <a:off x="20447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87112" name="Rectangle 72"/>
          <p:cNvSpPr>
            <a:spLocks noChangeArrowheads="1"/>
          </p:cNvSpPr>
          <p:nvPr/>
        </p:nvSpPr>
        <p:spPr bwMode="auto">
          <a:xfrm>
            <a:off x="24765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3" name="Rectangle 73"/>
          <p:cNvSpPr>
            <a:spLocks noChangeArrowheads="1"/>
          </p:cNvSpPr>
          <p:nvPr/>
        </p:nvSpPr>
        <p:spPr bwMode="auto">
          <a:xfrm>
            <a:off x="29083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4" name="Rectangle 74"/>
          <p:cNvSpPr>
            <a:spLocks noChangeArrowheads="1"/>
          </p:cNvSpPr>
          <p:nvPr/>
        </p:nvSpPr>
        <p:spPr bwMode="auto">
          <a:xfrm>
            <a:off x="33401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5" name="Text Box 75"/>
          <p:cNvSpPr txBox="1">
            <a:spLocks noChangeArrowheads="1"/>
          </p:cNvSpPr>
          <p:nvPr/>
        </p:nvSpPr>
        <p:spPr bwMode="auto">
          <a:xfrm>
            <a:off x="1331913" y="566264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100d</a:t>
            </a:r>
          </a:p>
        </p:txBody>
      </p:sp>
      <p:sp>
        <p:nvSpPr>
          <p:cNvPr id="87116" name="Rectangle 76"/>
          <p:cNvSpPr>
            <a:spLocks noChangeArrowheads="1"/>
          </p:cNvSpPr>
          <p:nvPr/>
        </p:nvSpPr>
        <p:spPr bwMode="auto">
          <a:xfrm>
            <a:off x="20447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87117" name="Rectangle 77"/>
          <p:cNvSpPr>
            <a:spLocks noChangeArrowheads="1"/>
          </p:cNvSpPr>
          <p:nvPr/>
        </p:nvSpPr>
        <p:spPr bwMode="auto">
          <a:xfrm>
            <a:off x="24765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8" name="Rectangle 78"/>
          <p:cNvSpPr>
            <a:spLocks noChangeArrowheads="1"/>
          </p:cNvSpPr>
          <p:nvPr/>
        </p:nvSpPr>
        <p:spPr bwMode="auto">
          <a:xfrm>
            <a:off x="29083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19" name="Rectangle 79"/>
          <p:cNvSpPr>
            <a:spLocks noChangeArrowheads="1"/>
          </p:cNvSpPr>
          <p:nvPr/>
        </p:nvSpPr>
        <p:spPr bwMode="auto">
          <a:xfrm>
            <a:off x="33401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20" name="Text Box 80"/>
          <p:cNvSpPr txBox="1">
            <a:spLocks noChangeArrowheads="1"/>
          </p:cNvSpPr>
          <p:nvPr/>
        </p:nvSpPr>
        <p:spPr bwMode="auto">
          <a:xfrm>
            <a:off x="1331913" y="594997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100e</a:t>
            </a:r>
          </a:p>
        </p:txBody>
      </p:sp>
      <p:sp>
        <p:nvSpPr>
          <p:cNvPr id="87121" name="Rectangle 81"/>
          <p:cNvSpPr>
            <a:spLocks noChangeArrowheads="1"/>
          </p:cNvSpPr>
          <p:nvPr/>
        </p:nvSpPr>
        <p:spPr bwMode="auto">
          <a:xfrm>
            <a:off x="54371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7122" name="Rectangle 82"/>
          <p:cNvSpPr>
            <a:spLocks noChangeArrowheads="1"/>
          </p:cNvSpPr>
          <p:nvPr/>
        </p:nvSpPr>
        <p:spPr bwMode="auto">
          <a:xfrm>
            <a:off x="58689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7123" name="Rectangle 83"/>
          <p:cNvSpPr>
            <a:spLocks noChangeArrowheads="1"/>
          </p:cNvSpPr>
          <p:nvPr/>
        </p:nvSpPr>
        <p:spPr bwMode="auto">
          <a:xfrm>
            <a:off x="63007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7124" name="Rectangle 84"/>
          <p:cNvSpPr>
            <a:spLocks noChangeArrowheads="1"/>
          </p:cNvSpPr>
          <p:nvPr/>
        </p:nvSpPr>
        <p:spPr bwMode="auto">
          <a:xfrm>
            <a:off x="67325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4724400" y="27479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1001</a:t>
            </a:r>
          </a:p>
        </p:txBody>
      </p:sp>
      <p:sp>
        <p:nvSpPr>
          <p:cNvPr id="87126" name="Rectangle 86"/>
          <p:cNvSpPr>
            <a:spLocks noChangeArrowheads="1"/>
          </p:cNvSpPr>
          <p:nvPr/>
        </p:nvSpPr>
        <p:spPr bwMode="auto">
          <a:xfrm>
            <a:off x="54371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7127" name="Rectangle 87"/>
          <p:cNvSpPr>
            <a:spLocks noChangeArrowheads="1"/>
          </p:cNvSpPr>
          <p:nvPr/>
        </p:nvSpPr>
        <p:spPr bwMode="auto">
          <a:xfrm>
            <a:off x="58689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7128" name="Rectangle 88"/>
          <p:cNvSpPr>
            <a:spLocks noChangeArrowheads="1"/>
          </p:cNvSpPr>
          <p:nvPr/>
        </p:nvSpPr>
        <p:spPr bwMode="auto">
          <a:xfrm>
            <a:off x="63007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7129" name="Rectangle 89"/>
          <p:cNvSpPr>
            <a:spLocks noChangeArrowheads="1"/>
          </p:cNvSpPr>
          <p:nvPr/>
        </p:nvSpPr>
        <p:spPr bwMode="auto">
          <a:xfrm>
            <a:off x="67325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4724400" y="3022628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1002</a:t>
            </a:r>
          </a:p>
        </p:txBody>
      </p:sp>
      <p:sp>
        <p:nvSpPr>
          <p:cNvPr id="87131" name="Rectangle 91"/>
          <p:cNvSpPr>
            <a:spLocks noChangeArrowheads="1"/>
          </p:cNvSpPr>
          <p:nvPr/>
        </p:nvSpPr>
        <p:spPr bwMode="auto">
          <a:xfrm>
            <a:off x="54371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7132" name="Rectangle 92"/>
          <p:cNvSpPr>
            <a:spLocks noChangeArrowheads="1"/>
          </p:cNvSpPr>
          <p:nvPr/>
        </p:nvSpPr>
        <p:spPr bwMode="auto">
          <a:xfrm>
            <a:off x="58689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7133" name="Rectangle 93"/>
          <p:cNvSpPr>
            <a:spLocks noChangeArrowheads="1"/>
          </p:cNvSpPr>
          <p:nvPr/>
        </p:nvSpPr>
        <p:spPr bwMode="auto">
          <a:xfrm>
            <a:off x="63007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7134" name="Rectangle 94"/>
          <p:cNvSpPr>
            <a:spLocks noChangeArrowheads="1"/>
          </p:cNvSpPr>
          <p:nvPr/>
        </p:nvSpPr>
        <p:spPr bwMode="auto">
          <a:xfrm>
            <a:off x="67325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4724400" y="328615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1003</a:t>
            </a:r>
          </a:p>
        </p:txBody>
      </p:sp>
      <p:sp>
        <p:nvSpPr>
          <p:cNvPr id="87136" name="Rectangle 96"/>
          <p:cNvSpPr>
            <a:spLocks noChangeArrowheads="1"/>
          </p:cNvSpPr>
          <p:nvPr/>
        </p:nvSpPr>
        <p:spPr bwMode="auto">
          <a:xfrm>
            <a:off x="54371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87137" name="Rectangle 97"/>
          <p:cNvSpPr>
            <a:spLocks noChangeArrowheads="1"/>
          </p:cNvSpPr>
          <p:nvPr/>
        </p:nvSpPr>
        <p:spPr bwMode="auto">
          <a:xfrm>
            <a:off x="58689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87138" name="Rectangle 98"/>
          <p:cNvSpPr>
            <a:spLocks noChangeArrowheads="1"/>
          </p:cNvSpPr>
          <p:nvPr/>
        </p:nvSpPr>
        <p:spPr bwMode="auto">
          <a:xfrm>
            <a:off x="63007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39" name="Rectangle 99"/>
          <p:cNvSpPr>
            <a:spLocks noChangeArrowheads="1"/>
          </p:cNvSpPr>
          <p:nvPr/>
        </p:nvSpPr>
        <p:spPr bwMode="auto">
          <a:xfrm>
            <a:off x="67325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140" name="Text Box 100"/>
          <p:cNvSpPr txBox="1">
            <a:spLocks noChangeArrowheads="1"/>
          </p:cNvSpPr>
          <p:nvPr/>
        </p:nvSpPr>
        <p:spPr bwMode="auto">
          <a:xfrm>
            <a:off x="4724400" y="3560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1004</a:t>
            </a:r>
          </a:p>
        </p:txBody>
      </p:sp>
      <p:sp>
        <p:nvSpPr>
          <p:cNvPr id="99" name="Text Box 2" descr="蓝色面巾纸"/>
          <p:cNvSpPr txBox="1">
            <a:spLocks noChangeArrowheads="1"/>
          </p:cNvSpPr>
          <p:nvPr/>
        </p:nvSpPr>
        <p:spPr bwMode="auto">
          <a:xfrm>
            <a:off x="2222122" y="166668"/>
            <a:ext cx="4510118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4.2.1 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串的顺序存储</a:t>
            </a:r>
            <a:r>
              <a:rPr kumimoji="1" lang="zh-CN" altLang="en-US" sz="3200" dirty="0">
                <a:solidFill>
                  <a:schemeClr val="tx1"/>
                </a:solidFill>
              </a:rPr>
              <a:t>      </a:t>
            </a:r>
            <a:endParaRPr kumimoji="1"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4281" y="1301484"/>
            <a:ext cx="871540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每个单元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如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个字节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只存一个字符，称为</a:t>
            </a:r>
            <a:r>
              <a:rPr lang="zh-CN" altLang="en-US" sz="18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非紧缩格式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（其存储密度小）。</a:t>
            </a:r>
            <a:endParaRPr lang="en-US" altLang="zh-CN" sz="1800">
              <a:ea typeface="微软雅黑" pitchFamily="34" charset="-122"/>
              <a:cs typeface="Times New Roman" pitchFamily="18" charset="0"/>
            </a:endParaRPr>
          </a:p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每个单元存放多个字符，称为</a:t>
            </a:r>
            <a:r>
              <a:rPr lang="zh-CN" altLang="en-US" sz="18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紧缩格式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（其存储密度大）。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29190" y="535782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一个单元</a:t>
            </a:r>
          </a:p>
        </p:txBody>
      </p:sp>
      <p:cxnSp>
        <p:nvCxnSpPr>
          <p:cNvPr id="103" name="直接箭头连接符 102"/>
          <p:cNvCxnSpPr/>
          <p:nvPr/>
        </p:nvCxnSpPr>
        <p:spPr>
          <a:xfrm rot="10800000" flipV="1">
            <a:off x="3778314" y="5572946"/>
            <a:ext cx="1008000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0" idx="3"/>
            <a:endCxn id="87139" idx="3"/>
          </p:cNvCxnSpPr>
          <p:nvPr/>
        </p:nvCxnSpPr>
        <p:spPr>
          <a:xfrm flipV="1">
            <a:off x="6357950" y="3739384"/>
            <a:ext cx="806438" cy="1818497"/>
          </a:xfrm>
          <a:prstGeom prst="bentConnector3">
            <a:avLst>
              <a:gd name="adj1" fmla="val 128347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757AF5-1FC7-4666-ABE8-5061E792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04" name="Text Box 10">
            <a:extLst>
              <a:ext uri="{FF2B5EF4-FFF2-40B4-BE49-F238E27FC236}">
                <a16:creationId xmlns:a16="http://schemas.microsoft.com/office/drawing/2014/main" id="{D40C15D9-DA13-47A2-AEBE-36950157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6042205"/>
            <a:ext cx="208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现在都是紧缩格式、内存对齐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534430" cy="88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设计顺序串上实现串比较运算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Strcmp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的算法。如：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"ab" &lt; "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"           "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" &lt; "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abd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71472" y="1928802"/>
            <a:ext cx="3500462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思路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500306"/>
            <a:ext cx="7215238" cy="3334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）比较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两个串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共同长度范围内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的对应字符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① 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的字符＞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的字符，返回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  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② 若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的字符＜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的字符，返回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③ 若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的字符，按上述规则继续比较。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）当（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）中对应字符均相同时，比较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① 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两者相等时，返回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② 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的长度＞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的长度，返回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③ 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的长度＜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的长度，返回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FDBDAD-53E7-490A-A9C8-A331B04F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2.2|2.4|2.4|10.5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7|1.2|0.4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5|0.4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4|0.3|0.4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3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2631</Words>
  <Application>Microsoft Office PowerPoint</Application>
  <PresentationFormat>全屏显示(4:3)</PresentationFormat>
  <Paragraphs>342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 Unicode MS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Rabin-Karp 算法</vt:lpstr>
      <vt:lpstr>Rabin-Karp 算法</vt:lpstr>
      <vt:lpstr>Rabin-Karp 算法</vt:lpstr>
      <vt:lpstr>Rabin-Karp 算法</vt:lpstr>
      <vt:lpstr>Rabin-Karp 算法</vt:lpstr>
      <vt:lpstr>Rabin-Karp 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361</cp:revision>
  <dcterms:created xsi:type="dcterms:W3CDTF">2004-04-05T09:09:14Z</dcterms:created>
  <dcterms:modified xsi:type="dcterms:W3CDTF">2022-05-20T00:35:14Z</dcterms:modified>
</cp:coreProperties>
</file>