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53"/>
  </p:notesMasterIdLst>
  <p:sldIdLst>
    <p:sldId id="256" r:id="rId2"/>
    <p:sldId id="257" r:id="rId3"/>
    <p:sldId id="343" r:id="rId4"/>
    <p:sldId id="342" r:id="rId5"/>
    <p:sldId id="344" r:id="rId6"/>
    <p:sldId id="259" r:id="rId7"/>
    <p:sldId id="260" r:id="rId8"/>
    <p:sldId id="339" r:id="rId9"/>
    <p:sldId id="262" r:id="rId10"/>
    <p:sldId id="263" r:id="rId11"/>
    <p:sldId id="264" r:id="rId12"/>
    <p:sldId id="266" r:id="rId13"/>
    <p:sldId id="346" r:id="rId14"/>
    <p:sldId id="267" r:id="rId15"/>
    <p:sldId id="268" r:id="rId16"/>
    <p:sldId id="269" r:id="rId17"/>
    <p:sldId id="299" r:id="rId18"/>
    <p:sldId id="347" r:id="rId19"/>
    <p:sldId id="348" r:id="rId20"/>
    <p:sldId id="349" r:id="rId21"/>
    <p:sldId id="357" r:id="rId22"/>
    <p:sldId id="358" r:id="rId23"/>
    <p:sldId id="359" r:id="rId24"/>
    <p:sldId id="360" r:id="rId25"/>
    <p:sldId id="350" r:id="rId26"/>
    <p:sldId id="351" r:id="rId27"/>
    <p:sldId id="352" r:id="rId28"/>
    <p:sldId id="353" r:id="rId29"/>
    <p:sldId id="354" r:id="rId30"/>
    <p:sldId id="361" r:id="rId31"/>
    <p:sldId id="270" r:id="rId32"/>
    <p:sldId id="362" r:id="rId33"/>
    <p:sldId id="272" r:id="rId34"/>
    <p:sldId id="363" r:id="rId35"/>
    <p:sldId id="365" r:id="rId36"/>
    <p:sldId id="366" r:id="rId37"/>
    <p:sldId id="367" r:id="rId38"/>
    <p:sldId id="368" r:id="rId39"/>
    <p:sldId id="369" r:id="rId40"/>
    <p:sldId id="341" r:id="rId41"/>
    <p:sldId id="370" r:id="rId42"/>
    <p:sldId id="355" r:id="rId43"/>
    <p:sldId id="356" r:id="rId44"/>
    <p:sldId id="371" r:id="rId45"/>
    <p:sldId id="372" r:id="rId46"/>
    <p:sldId id="373" r:id="rId47"/>
    <p:sldId id="374" r:id="rId48"/>
    <p:sldId id="375" r:id="rId49"/>
    <p:sldId id="376" r:id="rId50"/>
    <p:sldId id="377" r:id="rId51"/>
    <p:sldId id="338" r:id="rId52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FF"/>
    <a:srgbClr val="FF00FF"/>
    <a:srgbClr val="336600"/>
    <a:srgbClr val="996633"/>
    <a:srgbClr val="003300"/>
    <a:srgbClr val="0066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82" autoAdjust="0"/>
  </p:normalViewPr>
  <p:slideViewPr>
    <p:cSldViewPr>
      <p:cViewPr varScale="1">
        <p:scale>
          <a:sx n="85" d="100"/>
          <a:sy n="85" d="100"/>
        </p:scale>
        <p:origin x="960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19E8C-BFDA-4996-9B62-9A32106FEA80}" type="datetimeFigureOut">
              <a:rPr lang="zh-CN" altLang="en-US" smtClean="0"/>
              <a:pPr/>
              <a:t>2023/3/27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22EA6-E7A9-43D4-863D-4A11B2B4393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C22EA6-E7A9-43D4-863D-4A11B2B4393C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6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22EA6-E7A9-43D4-863D-4A11B2B4393C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4424-5295-4E0A-8C47-CC0AE7967E9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DA52-8F6D-46D6-B0EA-BEFE24B1984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72B3-B3F0-4C82-8388-52FBD62C02C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3365-45FB-4BDC-83B2-CE7452E8B51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8524-C393-417B-A88E-C3EA2FF07BF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1B2E-3188-4D73-98BA-8ECCC123377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0CCC7-08FF-4EF1-8513-F34F25ABB55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20C4-10B5-489A-8386-AD2F04E1857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F225F2F7-8AD0-4BEA-91DC-61D82E2F5127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A379-3F7D-42CD-9365-3F6597C5E17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4F88-37CA-4478-9DF9-66E16F6FF99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19D06-4B92-4EB8-8B46-E96B01B89E2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4" Type="http://schemas.openxmlformats.org/officeDocument/2006/relationships/image" Target="../media/image1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9B%9E%E6%BA%AF%E7%AE%97%E6%B3%95/9258495" TargetMode="External"/><Relationship Id="rId7" Type="http://schemas.openxmlformats.org/officeDocument/2006/relationships/hyperlink" Target="https://baike.baidu.com/item/%E5%9B%BE%E8%AE%BA/1433806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baike.baidu.com/item/%E9%AB%98%E6%96%AF/24098" TargetMode="External"/><Relationship Id="rId5" Type="http://schemas.openxmlformats.org/officeDocument/2006/relationships/hyperlink" Target="https://baike.baidu.com/item/%E7%9A%87%E5%90%8E/15860305" TargetMode="External"/><Relationship Id="rId4" Type="http://schemas.openxmlformats.org/officeDocument/2006/relationships/hyperlink" Target="https://baike.baidu.com/item/%E5%9B%BD%E9%99%85%E8%B1%A1%E6%A3%8B/80888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2571736" y="762000"/>
            <a:ext cx="3686188" cy="70167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 dirty="0">
                <a:solidFill>
                  <a:srgbClr val="FF3300"/>
                </a:solidFill>
                <a:ea typeface="隶书" pitchFamily="49" charset="-122"/>
              </a:rPr>
              <a:t>第</a:t>
            </a:r>
            <a:r>
              <a:rPr kumimoji="1" lang="en-US" altLang="zh-CN" sz="4000" dirty="0">
                <a:solidFill>
                  <a:srgbClr val="FF3300"/>
                </a:solidFill>
                <a:ea typeface="隶书" pitchFamily="49" charset="-122"/>
              </a:rPr>
              <a:t>5</a:t>
            </a:r>
            <a:r>
              <a:rPr kumimoji="1" lang="zh-CN" altLang="en-US" sz="4000" dirty="0">
                <a:solidFill>
                  <a:srgbClr val="FF3300"/>
                </a:solidFill>
                <a:ea typeface="隶书" pitchFamily="49" charset="-122"/>
              </a:rPr>
              <a:t>章   递归</a:t>
            </a:r>
            <a:r>
              <a:rPr kumimoji="1" lang="zh-CN" altLang="en-US" b="0" dirty="0">
                <a:solidFill>
                  <a:schemeClr val="tx1"/>
                </a:solidFill>
                <a:ea typeface="隶书" pitchFamily="49" charset="-122"/>
              </a:rPr>
              <a:t> </a:t>
            </a:r>
          </a:p>
        </p:txBody>
      </p:sp>
      <p:sp>
        <p:nvSpPr>
          <p:cNvPr id="2054" name="Text Box 6" descr="羊皮纸"/>
          <p:cNvSpPr txBox="1">
            <a:spLocks noChangeArrowheads="1"/>
          </p:cNvSpPr>
          <p:nvPr/>
        </p:nvSpPr>
        <p:spPr bwMode="auto">
          <a:xfrm>
            <a:off x="2357422" y="1989138"/>
            <a:ext cx="4356000" cy="5794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</a:t>
            </a:r>
            <a:r>
              <a:rPr kumimoji="1"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5.1   </a:t>
            </a:r>
            <a:r>
              <a:rPr kumimoji="1" lang="zh-CN" altLang="en-US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什么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是递归</a:t>
            </a:r>
          </a:p>
        </p:txBody>
      </p:sp>
      <p:sp>
        <p:nvSpPr>
          <p:cNvPr id="5" name="Text Box 10" descr="粉色面巾纸"/>
          <p:cNvSpPr txBox="1">
            <a:spLocks noChangeArrowheads="1"/>
          </p:cNvSpPr>
          <p:nvPr/>
        </p:nvSpPr>
        <p:spPr bwMode="auto">
          <a:xfrm>
            <a:off x="2357422" y="3857628"/>
            <a:ext cx="4356000" cy="5794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5.3 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递归算法的设计</a:t>
            </a:r>
          </a:p>
        </p:txBody>
      </p:sp>
      <p:sp>
        <p:nvSpPr>
          <p:cNvPr id="6" name="Text Box 10" descr="粉色面巾纸"/>
          <p:cNvSpPr txBox="1">
            <a:spLocks noChangeArrowheads="1"/>
          </p:cNvSpPr>
          <p:nvPr/>
        </p:nvSpPr>
        <p:spPr bwMode="auto">
          <a:xfrm>
            <a:off x="2359140" y="2921001"/>
            <a:ext cx="4356000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5.2   </a:t>
            </a:r>
            <a:r>
              <a:rPr kumimoji="1" lang="zh-CN" altLang="en-US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递归和栈</a:t>
            </a:r>
            <a:endParaRPr kumimoji="1"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6D6025D-623F-4CD7-9132-6EAF35C6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93700" y="4198957"/>
            <a:ext cx="2606664" cy="515927"/>
          </a:xfrm>
          <a:prstGeom prst="rect">
            <a:avLst/>
          </a:prstGeom>
          <a:ln>
            <a:headEnd/>
            <a:tailEnd/>
          </a:ln>
          <a:scene3d>
            <a:camera prst="perspectiveHeroicExtremeRightFacing"/>
            <a:lightRig rig="threePt" dir="t"/>
          </a:scene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lnSpc>
                <a:spcPct val="11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Hanoi(n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z)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857620" y="3741757"/>
            <a:ext cx="5000660" cy="1295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just" eaLnBrk="0" hangingPunct="0">
              <a:lnSpc>
                <a:spcPct val="126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Hanoi(n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</a:t>
            </a:r>
          </a:p>
          <a:p>
            <a:pPr algn="just" eaLnBrk="0" hangingPunct="0">
              <a:lnSpc>
                <a:spcPct val="126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move(n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z):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将第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个圆盘从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移到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</a:t>
            </a:r>
          </a:p>
          <a:p>
            <a:pPr algn="just" eaLnBrk="0" hangingPunct="0">
              <a:lnSpc>
                <a:spcPct val="126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Hanoi(n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z)</a:t>
            </a:r>
          </a:p>
        </p:txBody>
      </p:sp>
      <p:sp>
        <p:nvSpPr>
          <p:cNvPr id="11270" name="AutoShape 6"/>
          <p:cNvSpPr>
            <a:spLocks noChangeArrowheads="1"/>
          </p:cNvSpPr>
          <p:nvPr/>
        </p:nvSpPr>
        <p:spPr bwMode="auto">
          <a:xfrm>
            <a:off x="2778119" y="4321195"/>
            <a:ext cx="936625" cy="287337"/>
          </a:xfrm>
          <a:prstGeom prst="rightArrow">
            <a:avLst>
              <a:gd name="adj1" fmla="val 50000"/>
              <a:gd name="adj2" fmla="val 81492"/>
            </a:avLst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11275" name="Group 11"/>
          <p:cNvGrpSpPr>
            <a:grpSpLocks/>
          </p:cNvGrpSpPr>
          <p:nvPr/>
        </p:nvGrpSpPr>
        <p:grpSpPr bwMode="auto">
          <a:xfrm>
            <a:off x="684213" y="4095769"/>
            <a:ext cx="6264275" cy="2092325"/>
            <a:chOff x="431" y="795"/>
            <a:chExt cx="3946" cy="1318"/>
          </a:xfrm>
        </p:grpSpPr>
        <p:sp>
          <p:nvSpPr>
            <p:cNvPr id="11271" name="Text Box 7"/>
            <p:cNvSpPr txBox="1">
              <a:spLocks noChangeArrowheads="1"/>
            </p:cNvSpPr>
            <p:nvPr/>
          </p:nvSpPr>
          <p:spPr bwMode="auto">
            <a:xfrm>
              <a:off x="431" y="1842"/>
              <a:ext cx="394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200" dirty="0">
                  <a:ea typeface="楷体" pitchFamily="49" charset="-122"/>
                  <a:cs typeface="Times New Roman" pitchFamily="18" charset="0"/>
                </a:rPr>
                <a:t>“</a:t>
              </a:r>
              <a:r>
                <a:rPr lang="zh-CN" altLang="en-US" sz="2200" dirty="0">
                  <a:ea typeface="楷体" pitchFamily="49" charset="-122"/>
                  <a:cs typeface="Times New Roman" pitchFamily="18" charset="0"/>
                </a:rPr>
                <a:t>大问题”转化为若干个“小问题”求解</a:t>
              </a:r>
            </a:p>
          </p:txBody>
        </p:sp>
        <p:sp>
          <p:nvSpPr>
            <p:cNvPr id="11272" name="Freeform 8"/>
            <p:cNvSpPr>
              <a:spLocks/>
            </p:cNvSpPr>
            <p:nvPr/>
          </p:nvSpPr>
          <p:spPr bwMode="auto">
            <a:xfrm>
              <a:off x="1016" y="1248"/>
              <a:ext cx="232" cy="641"/>
            </a:xfrm>
            <a:custGeom>
              <a:avLst/>
              <a:gdLst/>
              <a:ahLst/>
              <a:cxnLst>
                <a:cxn ang="0">
                  <a:pos x="232" y="641"/>
                </a:cxn>
                <a:cxn ang="0">
                  <a:pos x="0" y="0"/>
                </a:cxn>
              </a:cxnLst>
              <a:rect l="0" t="0" r="r" b="b"/>
              <a:pathLst>
                <a:path w="232" h="641">
                  <a:moveTo>
                    <a:pt x="232" y="641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miter lim="800000"/>
              <a:headEnd type="none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73" name="Freeform 9"/>
            <p:cNvSpPr>
              <a:spLocks/>
            </p:cNvSpPr>
            <p:nvPr/>
          </p:nvSpPr>
          <p:spPr bwMode="auto">
            <a:xfrm>
              <a:off x="2565" y="795"/>
              <a:ext cx="241" cy="1065"/>
            </a:xfrm>
            <a:custGeom>
              <a:avLst/>
              <a:gdLst/>
              <a:ahLst/>
              <a:cxnLst>
                <a:cxn ang="0">
                  <a:pos x="241" y="1065"/>
                </a:cxn>
                <a:cxn ang="0">
                  <a:pos x="0" y="0"/>
                </a:cxn>
              </a:cxnLst>
              <a:rect l="0" t="0" r="r" b="b"/>
              <a:pathLst>
                <a:path w="241" h="1065">
                  <a:moveTo>
                    <a:pt x="241" y="1065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74" name="Freeform 10"/>
            <p:cNvSpPr>
              <a:spLocks/>
            </p:cNvSpPr>
            <p:nvPr/>
          </p:nvSpPr>
          <p:spPr bwMode="auto">
            <a:xfrm>
              <a:off x="2957" y="1269"/>
              <a:ext cx="256" cy="582"/>
            </a:xfrm>
            <a:custGeom>
              <a:avLst/>
              <a:gdLst/>
              <a:ahLst/>
              <a:cxnLst>
                <a:cxn ang="0">
                  <a:pos x="0" y="582"/>
                </a:cxn>
                <a:cxn ang="0">
                  <a:pos x="256" y="0"/>
                </a:cxn>
              </a:cxnLst>
              <a:rect l="0" t="0" r="r" b="b"/>
              <a:pathLst>
                <a:path w="256" h="582">
                  <a:moveTo>
                    <a:pt x="0" y="582"/>
                  </a:moveTo>
                  <a:lnTo>
                    <a:pt x="256" y="0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57158" y="428604"/>
            <a:ext cx="82868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设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Hanoi(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表示将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个盘片从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通过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移动到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上。</a:t>
            </a:r>
            <a:endParaRPr lang="zh-CN" altLang="en-US" sz="22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1" name="Picture 2" descr="http://f.hiphotos.baidu.com/baike/w%3D268/sign=f56f08bb269759ee4a5067cd8afa434e/2934349b033b5bb5347f4c4836d3d539b700bcd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6" y="1071546"/>
            <a:ext cx="2552700" cy="255270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3000364" y="1416594"/>
            <a:ext cx="42862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00" i="1" dirty="0">
                <a:latin typeface="Consolas" pitchFamily="49" charset="0"/>
                <a:cs typeface="Consolas" pitchFamily="49" charset="0"/>
              </a:rPr>
              <a:t>x</a:t>
            </a:r>
            <a:endParaRPr lang="zh-CN" altLang="en-US" sz="2200" i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500430" y="1643050"/>
            <a:ext cx="357190" cy="142876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72000" y="1071546"/>
            <a:ext cx="42862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00" i="1" dirty="0">
                <a:latin typeface="Consolas" pitchFamily="49" charset="0"/>
                <a:cs typeface="Consolas" pitchFamily="49" charset="0"/>
              </a:rPr>
              <a:t>y</a:t>
            </a:r>
            <a:endParaRPr lang="zh-CN" altLang="en-US" sz="2200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57818" y="1630908"/>
            <a:ext cx="42862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00" i="1" dirty="0">
                <a:latin typeface="Consolas" pitchFamily="49" charset="0"/>
                <a:cs typeface="Consolas" pitchFamily="49" charset="0"/>
              </a:rPr>
              <a:t>z</a:t>
            </a:r>
            <a:endParaRPr lang="zh-CN" altLang="en-US" sz="2200" i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直接箭头连接符 17"/>
          <p:cNvCxnSpPr>
            <a:stCxn id="15" idx="2"/>
          </p:cNvCxnSpPr>
          <p:nvPr/>
        </p:nvCxnSpPr>
        <p:spPr>
          <a:xfrm rot="5400000">
            <a:off x="4491244" y="1347980"/>
            <a:ext cx="232950" cy="35719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6" idx="2"/>
          </p:cNvCxnSpPr>
          <p:nvPr/>
        </p:nvCxnSpPr>
        <p:spPr>
          <a:xfrm rot="5400000">
            <a:off x="5378148" y="1949132"/>
            <a:ext cx="173654" cy="21431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23D6877-F138-47B2-B3B0-FA72973C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10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981020" y="2428868"/>
            <a:ext cx="5500726" cy="95410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fun(1)=1                 		(1)   </a:t>
            </a:r>
          </a:p>
          <a:p>
            <a:pPr algn="l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fun(n)=n*fun(n-1)     n&gt;1   	(2)</a:t>
            </a:r>
            <a:r>
              <a:rPr kumimoji="1" lang="en-US" altLang="zh-CN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endParaRPr kumimoji="1" lang="en-US" altLang="zh-CN" sz="2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291" name="Text Box 3" descr="信纸"/>
          <p:cNvSpPr txBox="1">
            <a:spLocks noChangeArrowheads="1"/>
          </p:cNvSpPr>
          <p:nvPr/>
        </p:nvSpPr>
        <p:spPr bwMode="auto">
          <a:xfrm>
            <a:off x="395288" y="333375"/>
            <a:ext cx="3390894" cy="58477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38100" algn="ctr">
            <a:noFill/>
            <a:miter lim="800000"/>
            <a:headEnd/>
            <a:tailEnd type="none" w="lg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dirty="0">
                <a:solidFill>
                  <a:srgbClr val="FF3300"/>
                </a:solidFill>
                <a:ea typeface="隶书" pitchFamily="49" charset="-122"/>
              </a:rPr>
              <a:t>5.1.3  </a:t>
            </a:r>
            <a:r>
              <a:rPr kumimoji="1" lang="zh-CN" altLang="en-US" sz="3200" dirty="0">
                <a:solidFill>
                  <a:srgbClr val="FF3300"/>
                </a:solidFill>
                <a:ea typeface="隶书" pitchFamily="49" charset="-122"/>
              </a:rPr>
              <a:t>递归模型</a:t>
            </a:r>
            <a:endParaRPr lang="zh-CN" altLang="en-US" sz="3200" dirty="0">
              <a:ea typeface="隶书" pitchFamily="49" charset="-122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11188" y="1196975"/>
            <a:ext cx="8104216" cy="938719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递归模型是递归算法的抽象，它反映一个递归问题的递归结构。</a:t>
            </a:r>
            <a:endParaRPr kumimoji="1" lang="en-US" altLang="zh-CN" sz="2200" dirty="0"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例如求</a:t>
            </a:r>
            <a:r>
              <a:rPr kumimoji="1" lang="en-US" altLang="zh-CN" sz="2200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!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 递归算法对应的递归模型如下：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6481746" y="2357430"/>
            <a:ext cx="1460482" cy="42633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递归出口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53184" y="2928934"/>
            <a:ext cx="114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递归体</a:t>
            </a:r>
            <a:endParaRPr lang="zh-CN" altLang="en-US" sz="2000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19114" y="3954479"/>
            <a:ext cx="8339166" cy="43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一般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地，一个递归模型是由</a:t>
            </a:r>
            <a:r>
              <a:rPr kumimoji="1"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递归出口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和</a:t>
            </a:r>
            <a:r>
              <a:rPr kumimoji="1"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递归体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两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部分组成。</a:t>
            </a:r>
            <a:endParaRPr kumimoji="1"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1472" y="4454545"/>
            <a:ext cx="6072230" cy="877613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4"/>
              </a:buBlip>
            </a:pPr>
            <a:r>
              <a:rPr kumimoji="1" lang="zh-CN" altLang="en-US" sz="200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递归出口</a:t>
            </a:r>
            <a:r>
              <a:rPr kumimoji="1" lang="zh-CN" altLang="en-US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确定递归到何时结束。</a:t>
            </a:r>
            <a:endParaRPr kumimoji="1" lang="en-US" altLang="zh-CN" sz="200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4"/>
              </a:buBlip>
            </a:pPr>
            <a:r>
              <a:rPr kumimoji="1" lang="zh-CN" altLang="en-US" sz="200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递归体</a:t>
            </a:r>
            <a:r>
              <a:rPr kumimoji="1" lang="zh-CN" altLang="en-US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确定递归求解时的递推关系。</a:t>
            </a:r>
            <a:endParaRPr kumimoji="1" lang="en-US" altLang="zh-CN" sz="200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AADE1AA-3CF1-4175-86DA-922309437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11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79388" y="1196975"/>
            <a:ext cx="8686800" cy="1420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200"/>
              </a:lnSpc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把一个不能或不好直接求解的“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大问题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”转化成一个或几个“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小问题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”来解决；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再把这些“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小问题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”进一步分解成更小的“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小问题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”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来解决。　</a:t>
            </a:r>
            <a:endParaRPr kumimoji="1"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250825" y="485775"/>
            <a:ext cx="1749407" cy="461665"/>
          </a:xfrm>
          <a:prstGeom prst="rect">
            <a:avLst/>
          </a:prstGeom>
          <a:solidFill>
            <a:srgbClr val="0000FF"/>
          </a:solidFill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递归思路</a:t>
            </a:r>
            <a:endParaRPr lang="zh-CN" altLang="en-US" dirty="0">
              <a:solidFill>
                <a:schemeClr val="bg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0" y="4429132"/>
            <a:ext cx="8429684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   但递归分解不是随意的分解，递归分解要</a:t>
            </a:r>
            <a:r>
              <a:rPr kumimoji="1" lang="zh-CN" altLang="en-US" sz="22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保证“大问题”与“小问题”相似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，即求解过程与环境都相似。 </a:t>
            </a:r>
            <a:endParaRPr lang="zh-CN" altLang="en-US" sz="22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14348" y="2786058"/>
            <a:ext cx="7858180" cy="1216705"/>
            <a:chOff x="714348" y="2786058"/>
            <a:chExt cx="7858180" cy="1216705"/>
          </a:xfrm>
        </p:grpSpPr>
        <p:sp>
          <p:nvSpPr>
            <p:cNvPr id="7" name="TextBox 6"/>
            <p:cNvSpPr txBox="1"/>
            <p:nvPr/>
          </p:nvSpPr>
          <p:spPr>
            <a:xfrm>
              <a:off x="714348" y="3571876"/>
              <a:ext cx="785818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每个“小问题”都可以直接解决（此时分解到递归出口）</a:t>
              </a:r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下箭头 7"/>
            <p:cNvSpPr/>
            <p:nvPr/>
          </p:nvSpPr>
          <p:spPr>
            <a:xfrm>
              <a:off x="3857620" y="2786058"/>
              <a:ext cx="285752" cy="642942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14810" y="2857496"/>
              <a:ext cx="8572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直到</a:t>
              </a:r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37E286E-5E98-44F4-A653-63DB4C6AA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12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428604"/>
            <a:ext cx="3214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例如，统计全国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GDP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43240" y="1319198"/>
            <a:ext cx="3500462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国家统计局（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GDP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357158" y="4071942"/>
            <a:ext cx="3714776" cy="1033169"/>
            <a:chOff x="357158" y="4071942"/>
            <a:chExt cx="3714776" cy="1033169"/>
          </a:xfrm>
        </p:grpSpPr>
        <p:sp>
          <p:nvSpPr>
            <p:cNvPr id="8" name="TextBox 7"/>
            <p:cNvSpPr txBox="1"/>
            <p:nvPr/>
          </p:nvSpPr>
          <p:spPr>
            <a:xfrm>
              <a:off x="357158" y="4643446"/>
              <a:ext cx="2357454" cy="40011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某企业（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GDP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00364" y="4643446"/>
              <a:ext cx="10715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Consolas" pitchFamily="49" charset="0"/>
                  <a:cs typeface="Consolas" pitchFamily="49" charset="0"/>
                  <a:sym typeface="Symbol"/>
                </a:rPr>
                <a:t></a:t>
              </a:r>
              <a:endParaRPr lang="zh-CN" altLang="en-US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 rot="5400000">
              <a:off x="1250133" y="4179099"/>
              <a:ext cx="571504" cy="35719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rot="16200000" flipH="1">
              <a:off x="2678893" y="4107661"/>
              <a:ext cx="714380" cy="642942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500034" y="3046410"/>
            <a:ext cx="7358114" cy="987131"/>
            <a:chOff x="500034" y="3046410"/>
            <a:chExt cx="7358114" cy="987131"/>
          </a:xfrm>
        </p:grpSpPr>
        <p:sp>
          <p:nvSpPr>
            <p:cNvPr id="7" name="TextBox 6"/>
            <p:cNvSpPr txBox="1"/>
            <p:nvPr/>
          </p:nvSpPr>
          <p:spPr>
            <a:xfrm>
              <a:off x="500034" y="3571876"/>
              <a:ext cx="3000396" cy="40011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海淀区统计局（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GDP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43372" y="3546476"/>
              <a:ext cx="10715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Consolas" pitchFamily="49" charset="0"/>
                  <a:cs typeface="Consolas" pitchFamily="49" charset="0"/>
                  <a:sym typeface="Symbol"/>
                </a:rPr>
                <a:t></a:t>
              </a:r>
              <a:endParaRPr lang="zh-CN" altLang="en-US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rot="5400000">
              <a:off x="1785918" y="3143248"/>
              <a:ext cx="500066" cy="35719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rot="16200000" flipH="1">
              <a:off x="3536149" y="3153567"/>
              <a:ext cx="642942" cy="42862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786578" y="3571876"/>
              <a:ext cx="10715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Consolas" pitchFamily="49" charset="0"/>
                  <a:cs typeface="Consolas" pitchFamily="49" charset="0"/>
                  <a:sym typeface="Symbol"/>
                </a:rPr>
                <a:t></a:t>
              </a:r>
              <a:endParaRPr lang="zh-CN" altLang="en-US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>
            <a:xfrm rot="5400000">
              <a:off x="5072066" y="3143248"/>
              <a:ext cx="500066" cy="35719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rot="16200000" flipH="1">
              <a:off x="6536545" y="3178967"/>
              <a:ext cx="642942" cy="42862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1214414" y="1785926"/>
            <a:ext cx="7286676" cy="1247483"/>
            <a:chOff x="1214414" y="1785926"/>
            <a:chExt cx="7286676" cy="1247483"/>
          </a:xfrm>
        </p:grpSpPr>
        <p:sp>
          <p:nvSpPr>
            <p:cNvPr id="4" name="TextBox 3"/>
            <p:cNvSpPr txBox="1"/>
            <p:nvPr/>
          </p:nvSpPr>
          <p:spPr>
            <a:xfrm>
              <a:off x="1214414" y="2571744"/>
              <a:ext cx="3000396" cy="40011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北京统计局（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GDP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429124" y="2571744"/>
              <a:ext cx="3000396" cy="40011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上海统计局（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GDP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15272" y="2571744"/>
              <a:ext cx="7858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Consolas" pitchFamily="49" charset="0"/>
                  <a:cs typeface="Consolas" pitchFamily="49" charset="0"/>
                  <a:sym typeface="Symbol"/>
                </a:rPr>
                <a:t></a:t>
              </a:r>
              <a:endParaRPr lang="zh-CN" altLang="en-US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 rot="5400000">
              <a:off x="3357554" y="1785926"/>
              <a:ext cx="785818" cy="78581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rot="16200000" flipH="1">
              <a:off x="4929190" y="1928802"/>
              <a:ext cx="785818" cy="500066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5988060" y="1793864"/>
              <a:ext cx="2071702" cy="928694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642910" y="5144306"/>
            <a:ext cx="1500198" cy="827944"/>
            <a:chOff x="642910" y="5144306"/>
            <a:chExt cx="1500198" cy="827944"/>
          </a:xfrm>
        </p:grpSpPr>
        <p:cxnSp>
          <p:nvCxnSpPr>
            <p:cNvPr id="29" name="直接箭头连接符 28"/>
            <p:cNvCxnSpPr/>
            <p:nvPr/>
          </p:nvCxnSpPr>
          <p:spPr>
            <a:xfrm rot="5400000" flipH="1" flipV="1">
              <a:off x="1214414" y="5357826"/>
              <a:ext cx="428628" cy="1588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642910" y="5572140"/>
              <a:ext cx="15001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递归出口</a:t>
              </a:r>
              <a:endParaRPr lang="zh-CN" alt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000496" y="571480"/>
            <a:ext cx="1143008" cy="715174"/>
            <a:chOff x="4000496" y="571480"/>
            <a:chExt cx="1143008" cy="715174"/>
          </a:xfrm>
        </p:grpSpPr>
        <p:cxnSp>
          <p:nvCxnSpPr>
            <p:cNvPr id="32" name="直接箭头连接符 31"/>
            <p:cNvCxnSpPr/>
            <p:nvPr/>
          </p:nvCxnSpPr>
          <p:spPr>
            <a:xfrm rot="5400000">
              <a:off x="4429124" y="1142984"/>
              <a:ext cx="285752" cy="1588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000496" y="571480"/>
              <a:ext cx="1143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大问题</a:t>
              </a:r>
              <a:endParaRPr lang="zh-CN" alt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142976" y="1714488"/>
            <a:ext cx="3357586" cy="1785950"/>
            <a:chOff x="1142976" y="1714488"/>
            <a:chExt cx="3357586" cy="1785950"/>
          </a:xfrm>
        </p:grpSpPr>
        <p:cxnSp>
          <p:nvCxnSpPr>
            <p:cNvPr id="35" name="直接箭头连接符 34"/>
            <p:cNvCxnSpPr/>
            <p:nvPr/>
          </p:nvCxnSpPr>
          <p:spPr>
            <a:xfrm rot="16200000" flipH="1">
              <a:off x="1678761" y="2178835"/>
              <a:ext cx="357190" cy="285752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142976" y="1714488"/>
              <a:ext cx="1143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小问题</a:t>
              </a:r>
              <a:endParaRPr lang="zh-CN" alt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8" name="直接箭头连接符 37"/>
            <p:cNvCxnSpPr/>
            <p:nvPr/>
          </p:nvCxnSpPr>
          <p:spPr>
            <a:xfrm>
              <a:off x="2000232" y="2143116"/>
              <a:ext cx="2500330" cy="42862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 rot="5400000">
              <a:off x="785786" y="2786058"/>
              <a:ext cx="1214446" cy="21431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49F1B45A-5A3D-49BD-B6E0-68BB22A72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13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187450" y="1052513"/>
            <a:ext cx="3368675" cy="93714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tIns="144000" rIns="108000" bIns="1440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en-US" altLang="zh-CN" sz="2000" baseline="-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2000" baseline="-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kumimoji="1"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en-US" altLang="zh-CN" sz="2000" i="1" baseline="-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en-US" altLang="zh-CN" sz="2000" i="1" baseline="-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baseline="-30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en-US" altLang="zh-CN" sz="2000" i="1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400178" y="2932885"/>
            <a:ext cx="1314434" cy="3133505"/>
          </a:xfrm>
          <a:prstGeom prst="rect">
            <a:avLst/>
          </a:prstGeom>
          <a:ln>
            <a:noFill/>
            <a:headEnd/>
            <a:tailEnd type="none" w="lg" len="lg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180000" bIns="180000">
            <a:spAutoFit/>
          </a:bodyPr>
          <a:lstStyle/>
          <a:p>
            <a:r>
              <a:rPr kumimoji="1" lang="en-US" altLang="zh-CN" sz="2000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kumimoji="1" lang="en-US" altLang="zh-CN" sz="2000" i="1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↓</a:t>
            </a:r>
          </a:p>
          <a:p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1"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kumimoji="1" lang="en-US" altLang="zh-CN" sz="2000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kumimoji="1" lang="en-US" altLang="zh-CN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↓</a:t>
            </a:r>
          </a:p>
          <a:p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…</a:t>
            </a:r>
          </a:p>
          <a:p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↓</a:t>
            </a:r>
          </a:p>
          <a:p>
            <a:r>
              <a:rPr kumimoji="1"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kumimoji="1" lang="en-US" altLang="zh-CN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↓</a:t>
            </a:r>
          </a:p>
          <a:p>
            <a:r>
              <a:rPr kumimoji="1" lang="en-US" altLang="zh-CN" sz="2000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827088" y="2285185"/>
            <a:ext cx="3889375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en-US" altLang="zh-CN" sz="2200" i="1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分解过程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如下：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1042988" y="452438"/>
            <a:ext cx="5616575" cy="363176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为了讨论方便，简化上述递归模型为：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05F451F-9D2A-4A12-8468-DFB546F9E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14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animBg="1"/>
      <p:bldP spid="1536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85720" y="571480"/>
            <a:ext cx="85344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2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遇到递归出口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可以直接求解问题。求值过程：</a:t>
            </a:r>
            <a:r>
              <a:rPr kumimoji="1" lang="zh-CN" altLang="en-US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endParaRPr kumimoji="1" lang="zh-CN" altLang="en-US" sz="2200" dirty="0">
              <a:solidFill>
                <a:srgbClr val="0033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2843808" y="1391137"/>
            <a:ext cx="2949577" cy="3535030"/>
          </a:xfrm>
          <a:prstGeom prst="rect">
            <a:avLst/>
          </a:prstGeom>
          <a:ln>
            <a:headEnd/>
            <a:tailEnd type="none" w="lg" len="lg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44000" bIns="180000">
            <a:spAutoFit/>
          </a:bodyPr>
          <a:lstStyle/>
          <a:p>
            <a:pPr>
              <a:lnSpc>
                <a:spcPts val="2800"/>
              </a:lnSpc>
            </a:pPr>
            <a:r>
              <a:rPr kumimoji="1" lang="en-US" altLang="zh-CN" sz="2000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kumimoji="1" lang="en-US" altLang="zh-CN" sz="2000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↓    </a:t>
            </a:r>
            <a:r>
              <a:rPr kumimoji="1" lang="en-US" altLang="zh-CN" sz="2000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),</a:t>
            </a:r>
            <a:r>
              <a:rPr kumimoji="1" lang="en-US" altLang="zh-CN" sz="2000" i="1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kumimoji="1" lang="en-US" altLang="zh-CN" sz="2000" baseline="-2500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ts val="2800"/>
              </a:lnSpc>
            </a:pP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↓</a:t>
            </a:r>
          </a:p>
          <a:p>
            <a:pPr>
              <a:lnSpc>
                <a:spcPts val="2800"/>
              </a:lnSpc>
            </a:pPr>
            <a:r>
              <a:rPr kumimoji="1"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kumimoji="1" lang="en-US" altLang="zh-CN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),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ts val="28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↓</a:t>
            </a:r>
          </a:p>
          <a:p>
            <a:pPr>
              <a:lnSpc>
                <a:spcPts val="28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>
              <a:lnSpc>
                <a:spcPts val="28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↓</a:t>
            </a:r>
          </a:p>
          <a:p>
            <a:pPr>
              <a:lnSpc>
                <a:spcPts val="2800"/>
              </a:lnSpc>
            </a:pPr>
            <a:r>
              <a:rPr kumimoji="1"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kumimoji="1" lang="en-US" altLang="zh-CN" sz="2000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kumimoji="1" lang="en-US" altLang="zh-CN" sz="2000" i="1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kumimoji="1" lang="en-US" altLang="zh-CN" sz="20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),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kumimoji="1" lang="en-US" altLang="zh-CN" sz="2000" i="1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kumimoji="1" lang="en-US" altLang="zh-CN" sz="20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611188" y="5314938"/>
            <a:ext cx="78486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2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这样</a:t>
            </a:r>
            <a:r>
              <a:rPr kumimoji="1" lang="en-US" altLang="zh-CN" sz="22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2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en-US" altLang="zh-CN" sz="2200" i="1" baseline="-30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便计算出来了，因此递归的执行过程由</a:t>
            </a:r>
            <a:r>
              <a:rPr kumimoji="1" lang="zh-CN" altLang="en-US" sz="22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分解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kumimoji="1" lang="zh-CN" altLang="en-US" sz="22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求值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两部分构成。 </a:t>
            </a:r>
            <a:endParaRPr kumimoji="1" lang="zh-CN" altLang="en-US" sz="2200" b="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D18F276-BB8C-4DB6-9A2C-AA269433D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15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animBg="1"/>
      <p:bldP spid="1638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468312" y="333375"/>
            <a:ext cx="431800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求解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fun(5)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即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5!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的过程如下：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971550" y="1196975"/>
            <a:ext cx="100965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fun(5)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3414713" y="4725988"/>
            <a:ext cx="1728787" cy="765175"/>
            <a:chOff x="3414713" y="4725988"/>
            <a:chExt cx="1728787" cy="765175"/>
          </a:xfrm>
        </p:grpSpPr>
        <p:sp>
          <p:nvSpPr>
            <p:cNvPr id="17422" name="Line 14"/>
            <p:cNvSpPr>
              <a:spLocks noChangeShapeType="1"/>
            </p:cNvSpPr>
            <p:nvPr/>
          </p:nvSpPr>
          <p:spPr bwMode="auto">
            <a:xfrm flipV="1">
              <a:off x="4283075" y="4725988"/>
              <a:ext cx="0" cy="288925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423" name="Text Box 15"/>
            <p:cNvSpPr txBox="1">
              <a:spLocks noChangeArrowheads="1"/>
            </p:cNvSpPr>
            <p:nvPr/>
          </p:nvSpPr>
          <p:spPr bwMode="auto">
            <a:xfrm>
              <a:off x="3414713" y="5094288"/>
              <a:ext cx="1728787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递归出口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474788" y="1700213"/>
            <a:ext cx="1081087" cy="901700"/>
            <a:chOff x="1474788" y="1700213"/>
            <a:chExt cx="1081087" cy="901700"/>
          </a:xfrm>
        </p:grpSpPr>
        <p:sp>
          <p:nvSpPr>
            <p:cNvPr id="17414" name="Text Box 6"/>
            <p:cNvSpPr txBox="1">
              <a:spLocks noChangeArrowheads="1"/>
            </p:cNvSpPr>
            <p:nvPr/>
          </p:nvSpPr>
          <p:spPr bwMode="auto">
            <a:xfrm>
              <a:off x="1546225" y="2205038"/>
              <a:ext cx="100965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fun(4)</a:t>
              </a:r>
            </a:p>
          </p:txBody>
        </p:sp>
        <p:sp>
          <p:nvSpPr>
            <p:cNvPr id="17424" name="Line 16"/>
            <p:cNvSpPr>
              <a:spLocks noChangeShapeType="1"/>
            </p:cNvSpPr>
            <p:nvPr/>
          </p:nvSpPr>
          <p:spPr bwMode="auto">
            <a:xfrm>
              <a:off x="1474788" y="1700213"/>
              <a:ext cx="360362" cy="504825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051050" y="2636838"/>
            <a:ext cx="1081088" cy="757237"/>
            <a:chOff x="2051050" y="2636838"/>
            <a:chExt cx="1081088" cy="757237"/>
          </a:xfrm>
        </p:grpSpPr>
        <p:sp>
          <p:nvSpPr>
            <p:cNvPr id="17415" name="Text Box 7"/>
            <p:cNvSpPr txBox="1">
              <a:spLocks noChangeArrowheads="1"/>
            </p:cNvSpPr>
            <p:nvPr/>
          </p:nvSpPr>
          <p:spPr bwMode="auto">
            <a:xfrm>
              <a:off x="2122488" y="2997200"/>
              <a:ext cx="100965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fun(3)</a:t>
              </a:r>
            </a:p>
          </p:txBody>
        </p:sp>
        <p:sp>
          <p:nvSpPr>
            <p:cNvPr id="17425" name="Line 17"/>
            <p:cNvSpPr>
              <a:spLocks noChangeShapeType="1"/>
            </p:cNvSpPr>
            <p:nvPr/>
          </p:nvSpPr>
          <p:spPr bwMode="auto">
            <a:xfrm>
              <a:off x="2051050" y="2636838"/>
              <a:ext cx="287337" cy="360363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644775" y="3441700"/>
            <a:ext cx="1208088" cy="673100"/>
            <a:chOff x="2644775" y="3441700"/>
            <a:chExt cx="1208088" cy="673100"/>
          </a:xfrm>
        </p:grpSpPr>
        <p:sp>
          <p:nvSpPr>
            <p:cNvPr id="17416" name="Text Box 8"/>
            <p:cNvSpPr txBox="1">
              <a:spLocks noChangeArrowheads="1"/>
            </p:cNvSpPr>
            <p:nvPr/>
          </p:nvSpPr>
          <p:spPr bwMode="auto">
            <a:xfrm>
              <a:off x="2843213" y="3717925"/>
              <a:ext cx="100965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fun(2)</a:t>
              </a:r>
            </a:p>
          </p:txBody>
        </p:sp>
        <p:sp>
          <p:nvSpPr>
            <p:cNvPr id="17426" name="Freeform 18"/>
            <p:cNvSpPr>
              <a:spLocks/>
            </p:cNvSpPr>
            <p:nvPr/>
          </p:nvSpPr>
          <p:spPr bwMode="auto">
            <a:xfrm>
              <a:off x="2644775" y="3441700"/>
              <a:ext cx="266700" cy="3270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206"/>
                </a:cxn>
              </a:cxnLst>
              <a:rect l="0" t="0" r="r" b="b"/>
              <a:pathLst>
                <a:path w="168" h="206">
                  <a:moveTo>
                    <a:pt x="0" y="0"/>
                  </a:moveTo>
                  <a:lnTo>
                    <a:pt x="168" y="206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357554" y="4143380"/>
            <a:ext cx="1717684" cy="619120"/>
            <a:chOff x="3357554" y="4143380"/>
            <a:chExt cx="1717684" cy="619120"/>
          </a:xfrm>
        </p:grpSpPr>
        <p:sp>
          <p:nvSpPr>
            <p:cNvPr id="17417" name="Text Box 9"/>
            <p:cNvSpPr txBox="1">
              <a:spLocks noChangeArrowheads="1"/>
            </p:cNvSpPr>
            <p:nvPr/>
          </p:nvSpPr>
          <p:spPr bwMode="auto">
            <a:xfrm>
              <a:off x="3706813" y="4365625"/>
              <a:ext cx="136842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fun(1)=1</a:t>
              </a:r>
            </a:p>
          </p:txBody>
        </p:sp>
        <p:sp>
          <p:nvSpPr>
            <p:cNvPr id="17427" name="Freeform 19"/>
            <p:cNvSpPr>
              <a:spLocks/>
            </p:cNvSpPr>
            <p:nvPr/>
          </p:nvSpPr>
          <p:spPr bwMode="auto">
            <a:xfrm>
              <a:off x="3357554" y="4143380"/>
              <a:ext cx="350845" cy="29368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5" y="155"/>
                </a:cxn>
              </a:cxnLst>
              <a:rect l="0" t="0" r="r" b="b"/>
              <a:pathLst>
                <a:path w="235" h="155">
                  <a:moveTo>
                    <a:pt x="0" y="0"/>
                  </a:moveTo>
                  <a:lnTo>
                    <a:pt x="235" y="155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11188" y="1700213"/>
            <a:ext cx="2663825" cy="3241675"/>
            <a:chOff x="611188" y="1700213"/>
            <a:chExt cx="2663825" cy="3241675"/>
          </a:xfrm>
        </p:grpSpPr>
        <p:sp>
          <p:nvSpPr>
            <p:cNvPr id="17432" name="Line 24"/>
            <p:cNvSpPr>
              <a:spLocks noChangeShapeType="1"/>
            </p:cNvSpPr>
            <p:nvPr/>
          </p:nvSpPr>
          <p:spPr bwMode="auto">
            <a:xfrm>
              <a:off x="611188" y="1700213"/>
              <a:ext cx="2663825" cy="3241675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434" name="Text Box 26"/>
            <p:cNvSpPr txBox="1">
              <a:spLocks noChangeArrowheads="1"/>
            </p:cNvSpPr>
            <p:nvPr/>
          </p:nvSpPr>
          <p:spPr bwMode="auto">
            <a:xfrm rot="3148606">
              <a:off x="520700" y="3159125"/>
              <a:ext cx="17287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分解过程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930775" y="3789363"/>
            <a:ext cx="1498613" cy="647699"/>
            <a:chOff x="4930775" y="3789363"/>
            <a:chExt cx="1498613" cy="647699"/>
          </a:xfrm>
        </p:grpSpPr>
        <p:sp>
          <p:nvSpPr>
            <p:cNvPr id="17418" name="Text Box 10"/>
            <p:cNvSpPr txBox="1">
              <a:spLocks noChangeArrowheads="1"/>
            </p:cNvSpPr>
            <p:nvPr/>
          </p:nvSpPr>
          <p:spPr bwMode="auto">
            <a:xfrm>
              <a:off x="5003800" y="3789363"/>
              <a:ext cx="1425588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fun(2)=2</a:t>
              </a:r>
            </a:p>
          </p:txBody>
        </p:sp>
        <p:sp>
          <p:nvSpPr>
            <p:cNvPr id="17428" name="Line 20"/>
            <p:cNvSpPr>
              <a:spLocks noChangeShapeType="1"/>
            </p:cNvSpPr>
            <p:nvPr/>
          </p:nvSpPr>
          <p:spPr bwMode="auto">
            <a:xfrm flipV="1">
              <a:off x="4930775" y="4149725"/>
              <a:ext cx="360363" cy="28733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435600" y="2925763"/>
            <a:ext cx="1565292" cy="863599"/>
            <a:chOff x="5435600" y="2925763"/>
            <a:chExt cx="1565292" cy="863599"/>
          </a:xfrm>
        </p:grpSpPr>
        <p:sp>
          <p:nvSpPr>
            <p:cNvPr id="17419" name="Text Box 11"/>
            <p:cNvSpPr txBox="1">
              <a:spLocks noChangeArrowheads="1"/>
            </p:cNvSpPr>
            <p:nvPr/>
          </p:nvSpPr>
          <p:spPr bwMode="auto">
            <a:xfrm>
              <a:off x="5435600" y="2925763"/>
              <a:ext cx="1565292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fun(3)=6</a:t>
              </a:r>
            </a:p>
          </p:txBody>
        </p:sp>
        <p:sp>
          <p:nvSpPr>
            <p:cNvPr id="17429" name="Line 21"/>
            <p:cNvSpPr>
              <a:spLocks noChangeShapeType="1"/>
            </p:cNvSpPr>
            <p:nvPr/>
          </p:nvSpPr>
          <p:spPr bwMode="auto">
            <a:xfrm flipV="1">
              <a:off x="5580063" y="3429000"/>
              <a:ext cx="431800" cy="36036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011862" y="2133600"/>
            <a:ext cx="1489095" cy="792162"/>
            <a:chOff x="6011862" y="2133600"/>
            <a:chExt cx="1489095" cy="792162"/>
          </a:xfrm>
        </p:grpSpPr>
        <p:sp>
          <p:nvSpPr>
            <p:cNvPr id="17420" name="Text Box 12"/>
            <p:cNvSpPr txBox="1">
              <a:spLocks noChangeArrowheads="1"/>
            </p:cNvSpPr>
            <p:nvPr/>
          </p:nvSpPr>
          <p:spPr bwMode="auto">
            <a:xfrm>
              <a:off x="6011862" y="2133600"/>
              <a:ext cx="1489095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fun(4)=24</a:t>
              </a:r>
            </a:p>
          </p:txBody>
        </p:sp>
        <p:sp>
          <p:nvSpPr>
            <p:cNvPr id="17430" name="Line 22"/>
            <p:cNvSpPr>
              <a:spLocks noChangeShapeType="1"/>
            </p:cNvSpPr>
            <p:nvPr/>
          </p:nvSpPr>
          <p:spPr bwMode="auto">
            <a:xfrm flipV="1">
              <a:off x="6154738" y="2565400"/>
              <a:ext cx="360363" cy="36036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286512" y="1268413"/>
            <a:ext cx="1741476" cy="865187"/>
            <a:chOff x="6286512" y="1268413"/>
            <a:chExt cx="1741476" cy="865187"/>
          </a:xfrm>
        </p:grpSpPr>
        <p:sp>
          <p:nvSpPr>
            <p:cNvPr id="17421" name="Text Box 13"/>
            <p:cNvSpPr txBox="1">
              <a:spLocks noChangeArrowheads="1"/>
            </p:cNvSpPr>
            <p:nvPr/>
          </p:nvSpPr>
          <p:spPr bwMode="auto">
            <a:xfrm>
              <a:off x="6286512" y="1268413"/>
              <a:ext cx="1741476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fun(5)=120</a:t>
              </a:r>
            </a:p>
          </p:txBody>
        </p:sp>
        <p:sp>
          <p:nvSpPr>
            <p:cNvPr id="17431" name="Line 23"/>
            <p:cNvSpPr>
              <a:spLocks noChangeShapeType="1"/>
            </p:cNvSpPr>
            <p:nvPr/>
          </p:nvSpPr>
          <p:spPr bwMode="auto">
            <a:xfrm flipV="1">
              <a:off x="6804025" y="1773238"/>
              <a:ext cx="287338" cy="36036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435600" y="1917700"/>
            <a:ext cx="2519363" cy="3095625"/>
            <a:chOff x="5435600" y="1917700"/>
            <a:chExt cx="2519363" cy="3095625"/>
          </a:xfrm>
        </p:grpSpPr>
        <p:sp>
          <p:nvSpPr>
            <p:cNvPr id="17433" name="Line 25"/>
            <p:cNvSpPr>
              <a:spLocks noChangeShapeType="1"/>
            </p:cNvSpPr>
            <p:nvPr/>
          </p:nvSpPr>
          <p:spPr bwMode="auto">
            <a:xfrm flipV="1">
              <a:off x="5435600" y="1917700"/>
              <a:ext cx="2519363" cy="3095625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7435" name="Text Box 27"/>
            <p:cNvSpPr txBox="1">
              <a:spLocks noChangeArrowheads="1"/>
            </p:cNvSpPr>
            <p:nvPr/>
          </p:nvSpPr>
          <p:spPr bwMode="auto">
            <a:xfrm rot="18713651">
              <a:off x="6281738" y="3448050"/>
              <a:ext cx="1728787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求值过程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D6C47DD-6FB3-4D8C-9168-6E39B061B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16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1071538" y="1000108"/>
            <a:ext cx="66437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F(1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)=1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F(2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)=1</a:t>
            </a:r>
          </a:p>
          <a:p>
            <a:pPr algn="l">
              <a:spcBef>
                <a:spcPts val="0"/>
              </a:spcBef>
            </a:pP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F(</a:t>
            </a:r>
            <a:r>
              <a:rPr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)=F(</a:t>
            </a:r>
            <a:r>
              <a:rPr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dirty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1)+F(</a:t>
            </a:r>
            <a:r>
              <a:rPr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dirty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)  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&gt;2         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F(6) =  </a:t>
            </a:r>
            <a:r>
              <a:rPr lang="en-US" altLang="zh-CN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?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57126" y="214290"/>
            <a:ext cx="8501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  对于复杂的递归问题，在求解时需要进行</a:t>
            </a:r>
            <a:r>
              <a:rPr lang="zh-CN" altLang="en-US" sz="220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多次分解和求值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例如：</a:t>
            </a:r>
          </a:p>
        </p:txBody>
      </p:sp>
      <p:grpSp>
        <p:nvGrpSpPr>
          <p:cNvPr id="74" name="组合 73"/>
          <p:cNvGrpSpPr/>
          <p:nvPr/>
        </p:nvGrpSpPr>
        <p:grpSpPr>
          <a:xfrm>
            <a:off x="365123" y="2214554"/>
            <a:ext cx="7350149" cy="4122897"/>
            <a:chOff x="365123" y="2214554"/>
            <a:chExt cx="7350149" cy="4122897"/>
          </a:xfrm>
        </p:grpSpPr>
        <p:sp>
          <p:nvSpPr>
            <p:cNvPr id="55301" name="Text Box 5"/>
            <p:cNvSpPr txBox="1">
              <a:spLocks noChangeArrowheads="1"/>
            </p:cNvSpPr>
            <p:nvPr/>
          </p:nvSpPr>
          <p:spPr bwMode="auto">
            <a:xfrm>
              <a:off x="4539356" y="2639756"/>
              <a:ext cx="683138" cy="38605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F(6)</a:t>
              </a:r>
            </a:p>
          </p:txBody>
        </p:sp>
        <p:sp>
          <p:nvSpPr>
            <p:cNvPr id="55308" name="Text Box 12"/>
            <p:cNvSpPr txBox="1">
              <a:spLocks noChangeArrowheads="1"/>
            </p:cNvSpPr>
            <p:nvPr/>
          </p:nvSpPr>
          <p:spPr bwMode="auto">
            <a:xfrm>
              <a:off x="365123" y="5951395"/>
              <a:ext cx="683138" cy="38605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F(2)</a:t>
              </a:r>
            </a:p>
          </p:txBody>
        </p:sp>
        <p:sp>
          <p:nvSpPr>
            <p:cNvPr id="55309" name="Text Box 13"/>
            <p:cNvSpPr txBox="1">
              <a:spLocks noChangeArrowheads="1"/>
            </p:cNvSpPr>
            <p:nvPr/>
          </p:nvSpPr>
          <p:spPr bwMode="auto">
            <a:xfrm>
              <a:off x="1595677" y="5951395"/>
              <a:ext cx="683138" cy="38605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F(1)</a:t>
              </a:r>
            </a:p>
          </p:txBody>
        </p:sp>
        <p:sp>
          <p:nvSpPr>
            <p:cNvPr id="55310" name="Freeform 14"/>
            <p:cNvSpPr>
              <a:spLocks/>
            </p:cNvSpPr>
            <p:nvPr/>
          </p:nvSpPr>
          <p:spPr bwMode="auto">
            <a:xfrm>
              <a:off x="844677" y="5527637"/>
              <a:ext cx="266921" cy="414709"/>
            </a:xfrm>
            <a:custGeom>
              <a:avLst/>
              <a:gdLst/>
              <a:ahLst/>
              <a:cxnLst>
                <a:cxn ang="0">
                  <a:pos x="177" y="0"/>
                </a:cxn>
                <a:cxn ang="0">
                  <a:pos x="0" y="275"/>
                </a:cxn>
              </a:cxnLst>
              <a:rect l="0" t="0" r="r" b="b"/>
              <a:pathLst>
                <a:path w="177" h="275">
                  <a:moveTo>
                    <a:pt x="177" y="0"/>
                  </a:moveTo>
                  <a:lnTo>
                    <a:pt x="0" y="275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311" name="Freeform 15"/>
            <p:cNvSpPr>
              <a:spLocks/>
            </p:cNvSpPr>
            <p:nvPr/>
          </p:nvSpPr>
          <p:spPr bwMode="auto">
            <a:xfrm>
              <a:off x="1509719" y="5515573"/>
              <a:ext cx="292558" cy="4267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4" y="283"/>
                </a:cxn>
              </a:cxnLst>
              <a:rect l="0" t="0" r="r" b="b"/>
              <a:pathLst>
                <a:path w="194" h="283">
                  <a:moveTo>
                    <a:pt x="0" y="0"/>
                  </a:moveTo>
                  <a:lnTo>
                    <a:pt x="194" y="283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313" name="Text Box 17"/>
            <p:cNvSpPr txBox="1">
              <a:spLocks noChangeArrowheads="1"/>
            </p:cNvSpPr>
            <p:nvPr/>
          </p:nvSpPr>
          <p:spPr bwMode="auto">
            <a:xfrm>
              <a:off x="3103709" y="5099356"/>
              <a:ext cx="683138" cy="38605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F(2)</a:t>
              </a:r>
            </a:p>
          </p:txBody>
        </p:sp>
        <p:sp>
          <p:nvSpPr>
            <p:cNvPr id="55314" name="Text Box 18"/>
            <p:cNvSpPr txBox="1">
              <a:spLocks noChangeArrowheads="1"/>
            </p:cNvSpPr>
            <p:nvPr/>
          </p:nvSpPr>
          <p:spPr bwMode="auto">
            <a:xfrm>
              <a:off x="4334264" y="5099356"/>
              <a:ext cx="683138" cy="38605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F(1)</a:t>
              </a:r>
            </a:p>
          </p:txBody>
        </p:sp>
        <p:sp>
          <p:nvSpPr>
            <p:cNvPr id="55315" name="Freeform 19"/>
            <p:cNvSpPr>
              <a:spLocks/>
            </p:cNvSpPr>
            <p:nvPr/>
          </p:nvSpPr>
          <p:spPr bwMode="auto">
            <a:xfrm>
              <a:off x="3583264" y="4671075"/>
              <a:ext cx="291050" cy="419233"/>
            </a:xfrm>
            <a:custGeom>
              <a:avLst/>
              <a:gdLst/>
              <a:ahLst/>
              <a:cxnLst>
                <a:cxn ang="0">
                  <a:pos x="193" y="0"/>
                </a:cxn>
                <a:cxn ang="0">
                  <a:pos x="0" y="278"/>
                </a:cxn>
              </a:cxnLst>
              <a:rect l="0" t="0" r="r" b="b"/>
              <a:pathLst>
                <a:path w="193" h="278">
                  <a:moveTo>
                    <a:pt x="193" y="0"/>
                  </a:moveTo>
                  <a:lnTo>
                    <a:pt x="0" y="278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316" name="Freeform 20"/>
            <p:cNvSpPr>
              <a:spLocks/>
            </p:cNvSpPr>
            <p:nvPr/>
          </p:nvSpPr>
          <p:spPr bwMode="auto">
            <a:xfrm>
              <a:off x="4248305" y="4663535"/>
              <a:ext cx="292558" cy="4267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4" y="283"/>
                </a:cxn>
              </a:cxnLst>
              <a:rect l="0" t="0" r="r" b="b"/>
              <a:pathLst>
                <a:path w="194" h="283">
                  <a:moveTo>
                    <a:pt x="0" y="0"/>
                  </a:moveTo>
                  <a:lnTo>
                    <a:pt x="194" y="283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306" name="Text Box 10"/>
            <p:cNvSpPr txBox="1">
              <a:spLocks noChangeArrowheads="1"/>
            </p:cNvSpPr>
            <p:nvPr/>
          </p:nvSpPr>
          <p:spPr bwMode="auto">
            <a:xfrm>
              <a:off x="977384" y="5129517"/>
              <a:ext cx="683138" cy="38605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F(3)</a:t>
              </a:r>
            </a:p>
          </p:txBody>
        </p:sp>
        <p:sp>
          <p:nvSpPr>
            <p:cNvPr id="55307" name="Text Box 11"/>
            <p:cNvSpPr txBox="1">
              <a:spLocks noChangeArrowheads="1"/>
            </p:cNvSpPr>
            <p:nvPr/>
          </p:nvSpPr>
          <p:spPr bwMode="auto">
            <a:xfrm>
              <a:off x="2075232" y="5153645"/>
              <a:ext cx="683138" cy="38605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F(2)</a:t>
              </a:r>
            </a:p>
          </p:txBody>
        </p:sp>
        <p:sp>
          <p:nvSpPr>
            <p:cNvPr id="55317" name="Freeform 21"/>
            <p:cNvSpPr>
              <a:spLocks/>
            </p:cNvSpPr>
            <p:nvPr/>
          </p:nvSpPr>
          <p:spPr bwMode="auto">
            <a:xfrm>
              <a:off x="1435826" y="4659011"/>
              <a:ext cx="327243" cy="467490"/>
            </a:xfrm>
            <a:custGeom>
              <a:avLst/>
              <a:gdLst/>
              <a:ahLst/>
              <a:cxnLst>
                <a:cxn ang="0">
                  <a:pos x="217" y="0"/>
                </a:cxn>
                <a:cxn ang="0">
                  <a:pos x="0" y="310"/>
                </a:cxn>
              </a:cxnLst>
              <a:rect l="0" t="0" r="r" b="b"/>
              <a:pathLst>
                <a:path w="217" h="310">
                  <a:moveTo>
                    <a:pt x="217" y="0"/>
                  </a:moveTo>
                  <a:lnTo>
                    <a:pt x="0" y="31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318" name="Freeform 22"/>
            <p:cNvSpPr>
              <a:spLocks/>
            </p:cNvSpPr>
            <p:nvPr/>
          </p:nvSpPr>
          <p:spPr bwMode="auto">
            <a:xfrm>
              <a:off x="2076739" y="4659010"/>
              <a:ext cx="352121" cy="48450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0" y="310"/>
                </a:cxn>
              </a:cxnLst>
              <a:rect l="0" t="0" r="r" b="b"/>
              <a:pathLst>
                <a:path w="210" h="310">
                  <a:moveTo>
                    <a:pt x="0" y="0"/>
                  </a:moveTo>
                  <a:lnTo>
                    <a:pt x="210" y="31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304" name="Text Box 8"/>
            <p:cNvSpPr txBox="1">
              <a:spLocks noChangeArrowheads="1"/>
            </p:cNvSpPr>
            <p:nvPr/>
          </p:nvSpPr>
          <p:spPr bwMode="auto">
            <a:xfrm>
              <a:off x="1560992" y="4280495"/>
              <a:ext cx="683139" cy="38605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F(4)</a:t>
              </a:r>
            </a:p>
          </p:txBody>
        </p:sp>
        <p:sp>
          <p:nvSpPr>
            <p:cNvPr id="55312" name="Text Box 16"/>
            <p:cNvSpPr txBox="1">
              <a:spLocks noChangeArrowheads="1"/>
            </p:cNvSpPr>
            <p:nvPr/>
          </p:nvSpPr>
          <p:spPr bwMode="auto">
            <a:xfrm>
              <a:off x="3715971" y="4277479"/>
              <a:ext cx="683139" cy="38605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F(3)</a:t>
              </a:r>
            </a:p>
          </p:txBody>
        </p:sp>
        <p:sp>
          <p:nvSpPr>
            <p:cNvPr id="55319" name="Freeform 23"/>
            <p:cNvSpPr>
              <a:spLocks/>
            </p:cNvSpPr>
            <p:nvPr/>
          </p:nvSpPr>
          <p:spPr bwMode="auto">
            <a:xfrm>
              <a:off x="2143093" y="3911027"/>
              <a:ext cx="717823" cy="369468"/>
            </a:xfrm>
            <a:custGeom>
              <a:avLst/>
              <a:gdLst/>
              <a:ahLst/>
              <a:cxnLst>
                <a:cxn ang="0">
                  <a:pos x="476" y="0"/>
                </a:cxn>
                <a:cxn ang="0">
                  <a:pos x="0" y="245"/>
                </a:cxn>
              </a:cxnLst>
              <a:rect l="0" t="0" r="r" b="b"/>
              <a:pathLst>
                <a:path w="476" h="245">
                  <a:moveTo>
                    <a:pt x="476" y="0"/>
                  </a:moveTo>
                  <a:lnTo>
                    <a:pt x="0" y="245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320" name="Freeform 24"/>
            <p:cNvSpPr>
              <a:spLocks/>
            </p:cNvSpPr>
            <p:nvPr/>
          </p:nvSpPr>
          <p:spPr bwMode="auto">
            <a:xfrm>
              <a:off x="3174587" y="3917059"/>
              <a:ext cx="678614" cy="3634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0" y="241"/>
                </a:cxn>
              </a:cxnLst>
              <a:rect l="0" t="0" r="r" b="b"/>
              <a:pathLst>
                <a:path w="450" h="241">
                  <a:moveTo>
                    <a:pt x="0" y="0"/>
                  </a:moveTo>
                  <a:lnTo>
                    <a:pt x="450" y="241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324" name="Text Box 28"/>
            <p:cNvSpPr txBox="1">
              <a:spLocks noChangeArrowheads="1"/>
            </p:cNvSpPr>
            <p:nvPr/>
          </p:nvSpPr>
          <p:spPr bwMode="auto">
            <a:xfrm>
              <a:off x="5322024" y="5114436"/>
              <a:ext cx="683139" cy="38605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F(2)</a:t>
              </a:r>
            </a:p>
          </p:txBody>
        </p:sp>
        <p:sp>
          <p:nvSpPr>
            <p:cNvPr id="55325" name="Text Box 29"/>
            <p:cNvSpPr txBox="1">
              <a:spLocks noChangeArrowheads="1"/>
            </p:cNvSpPr>
            <p:nvPr/>
          </p:nvSpPr>
          <p:spPr bwMode="auto">
            <a:xfrm>
              <a:off x="6552579" y="5114436"/>
              <a:ext cx="683139" cy="38605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F(1)</a:t>
              </a:r>
            </a:p>
          </p:txBody>
        </p:sp>
        <p:sp>
          <p:nvSpPr>
            <p:cNvPr id="55326" name="Freeform 30"/>
            <p:cNvSpPr>
              <a:spLocks/>
            </p:cNvSpPr>
            <p:nvPr/>
          </p:nvSpPr>
          <p:spPr bwMode="auto">
            <a:xfrm>
              <a:off x="5801579" y="4690680"/>
              <a:ext cx="266922" cy="414708"/>
            </a:xfrm>
            <a:custGeom>
              <a:avLst/>
              <a:gdLst/>
              <a:ahLst/>
              <a:cxnLst>
                <a:cxn ang="0">
                  <a:pos x="177" y="0"/>
                </a:cxn>
                <a:cxn ang="0">
                  <a:pos x="0" y="275"/>
                </a:cxn>
              </a:cxnLst>
              <a:rect l="0" t="0" r="r" b="b"/>
              <a:pathLst>
                <a:path w="177" h="275">
                  <a:moveTo>
                    <a:pt x="177" y="0"/>
                  </a:moveTo>
                  <a:lnTo>
                    <a:pt x="0" y="275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327" name="Freeform 31"/>
            <p:cNvSpPr>
              <a:spLocks/>
            </p:cNvSpPr>
            <p:nvPr/>
          </p:nvSpPr>
          <p:spPr bwMode="auto">
            <a:xfrm>
              <a:off x="6466621" y="4678616"/>
              <a:ext cx="292558" cy="4267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4" y="283"/>
                </a:cxn>
              </a:cxnLst>
              <a:rect l="0" t="0" r="r" b="b"/>
              <a:pathLst>
                <a:path w="194" h="283">
                  <a:moveTo>
                    <a:pt x="0" y="0"/>
                  </a:moveTo>
                  <a:lnTo>
                    <a:pt x="194" y="283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322" name="Text Box 26"/>
            <p:cNvSpPr txBox="1">
              <a:spLocks noChangeArrowheads="1"/>
            </p:cNvSpPr>
            <p:nvPr/>
          </p:nvSpPr>
          <p:spPr bwMode="auto">
            <a:xfrm>
              <a:off x="5934285" y="4292559"/>
              <a:ext cx="683139" cy="38605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F(3)</a:t>
              </a:r>
            </a:p>
          </p:txBody>
        </p:sp>
        <p:sp>
          <p:nvSpPr>
            <p:cNvPr id="55323" name="Text Box 27"/>
            <p:cNvSpPr txBox="1">
              <a:spLocks noChangeArrowheads="1"/>
            </p:cNvSpPr>
            <p:nvPr/>
          </p:nvSpPr>
          <p:spPr bwMode="auto">
            <a:xfrm>
              <a:off x="7032133" y="4316688"/>
              <a:ext cx="683139" cy="38605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F(2)</a:t>
              </a:r>
            </a:p>
          </p:txBody>
        </p:sp>
        <p:sp>
          <p:nvSpPr>
            <p:cNvPr id="55328" name="Freeform 32"/>
            <p:cNvSpPr>
              <a:spLocks/>
            </p:cNvSpPr>
            <p:nvPr/>
          </p:nvSpPr>
          <p:spPr bwMode="auto">
            <a:xfrm>
              <a:off x="6392727" y="3832609"/>
              <a:ext cx="298590" cy="456934"/>
            </a:xfrm>
            <a:custGeom>
              <a:avLst/>
              <a:gdLst/>
              <a:ahLst/>
              <a:cxnLst>
                <a:cxn ang="0">
                  <a:pos x="198" y="0"/>
                </a:cxn>
                <a:cxn ang="0">
                  <a:pos x="0" y="303"/>
                </a:cxn>
              </a:cxnLst>
              <a:rect l="0" t="0" r="r" b="b"/>
              <a:pathLst>
                <a:path w="198" h="303">
                  <a:moveTo>
                    <a:pt x="198" y="0"/>
                  </a:moveTo>
                  <a:lnTo>
                    <a:pt x="0" y="303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329" name="Freeform 33"/>
            <p:cNvSpPr>
              <a:spLocks/>
            </p:cNvSpPr>
            <p:nvPr/>
          </p:nvSpPr>
          <p:spPr bwMode="auto">
            <a:xfrm>
              <a:off x="7035149" y="3838641"/>
              <a:ext cx="315179" cy="4509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9" y="299"/>
                </a:cxn>
              </a:cxnLst>
              <a:rect l="0" t="0" r="r" b="b"/>
              <a:pathLst>
                <a:path w="209" h="299">
                  <a:moveTo>
                    <a:pt x="0" y="0"/>
                  </a:moveTo>
                  <a:lnTo>
                    <a:pt x="209" y="299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330" name="Freeform 34"/>
            <p:cNvSpPr>
              <a:spLocks/>
            </p:cNvSpPr>
            <p:nvPr/>
          </p:nvSpPr>
          <p:spPr bwMode="auto">
            <a:xfrm>
              <a:off x="3308802" y="3030336"/>
              <a:ext cx="1229047" cy="497651"/>
            </a:xfrm>
            <a:custGeom>
              <a:avLst/>
              <a:gdLst/>
              <a:ahLst/>
              <a:cxnLst>
                <a:cxn ang="0">
                  <a:pos x="815" y="0"/>
                </a:cxn>
                <a:cxn ang="0">
                  <a:pos x="0" y="330"/>
                </a:cxn>
              </a:cxnLst>
              <a:rect l="0" t="0" r="r" b="b"/>
              <a:pathLst>
                <a:path w="815" h="330">
                  <a:moveTo>
                    <a:pt x="815" y="0"/>
                  </a:moveTo>
                  <a:lnTo>
                    <a:pt x="0" y="33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303" name="Text Box 7"/>
            <p:cNvSpPr txBox="1">
              <a:spLocks noChangeArrowheads="1"/>
            </p:cNvSpPr>
            <p:nvPr/>
          </p:nvSpPr>
          <p:spPr bwMode="auto">
            <a:xfrm>
              <a:off x="2643759" y="3527987"/>
              <a:ext cx="683139" cy="38605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F(5)</a:t>
              </a:r>
            </a:p>
          </p:txBody>
        </p:sp>
        <p:sp>
          <p:nvSpPr>
            <p:cNvPr id="55321" name="Text Box 25"/>
            <p:cNvSpPr txBox="1">
              <a:spLocks noChangeArrowheads="1"/>
            </p:cNvSpPr>
            <p:nvPr/>
          </p:nvSpPr>
          <p:spPr bwMode="auto">
            <a:xfrm>
              <a:off x="6517894" y="3443537"/>
              <a:ext cx="683139" cy="38605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F(4)</a:t>
              </a:r>
            </a:p>
          </p:txBody>
        </p:sp>
        <p:sp>
          <p:nvSpPr>
            <p:cNvPr id="55331" name="Freeform 35"/>
            <p:cNvSpPr>
              <a:spLocks/>
            </p:cNvSpPr>
            <p:nvPr/>
          </p:nvSpPr>
          <p:spPr bwMode="auto">
            <a:xfrm>
              <a:off x="5225510" y="3030336"/>
              <a:ext cx="1295400" cy="4297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59" y="285"/>
                </a:cxn>
              </a:cxnLst>
              <a:rect l="0" t="0" r="r" b="b"/>
              <a:pathLst>
                <a:path w="859" h="285">
                  <a:moveTo>
                    <a:pt x="0" y="0"/>
                  </a:moveTo>
                  <a:lnTo>
                    <a:pt x="859" y="285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341" name="Text Box 45"/>
            <p:cNvSpPr txBox="1">
              <a:spLocks noChangeArrowheads="1"/>
            </p:cNvSpPr>
            <p:nvPr/>
          </p:nvSpPr>
          <p:spPr bwMode="auto">
            <a:xfrm>
              <a:off x="5143504" y="2214554"/>
              <a:ext cx="1915201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求得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F(6)=8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786182" y="5896293"/>
              <a:ext cx="221457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一颗递归树</a:t>
              </a:r>
            </a:p>
          </p:txBody>
        </p:sp>
        <p:cxnSp>
          <p:nvCxnSpPr>
            <p:cNvPr id="40" name="直接箭头连接符 39"/>
            <p:cNvCxnSpPr/>
            <p:nvPr/>
          </p:nvCxnSpPr>
          <p:spPr>
            <a:xfrm rot="5400000">
              <a:off x="4463438" y="2458188"/>
              <a:ext cx="360000" cy="1588"/>
            </a:xfrm>
            <a:prstGeom prst="straightConnector1">
              <a:avLst/>
            </a:prstGeom>
            <a:ln w="38100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Freeform 34"/>
            <p:cNvSpPr>
              <a:spLocks/>
            </p:cNvSpPr>
            <p:nvPr/>
          </p:nvSpPr>
          <p:spPr bwMode="auto">
            <a:xfrm>
              <a:off x="3155940" y="2905949"/>
              <a:ext cx="1346523" cy="569089"/>
            </a:xfrm>
            <a:custGeom>
              <a:avLst/>
              <a:gdLst/>
              <a:ahLst/>
              <a:cxnLst>
                <a:cxn ang="0">
                  <a:pos x="815" y="0"/>
                </a:cxn>
                <a:cxn ang="0">
                  <a:pos x="0" y="330"/>
                </a:cxn>
              </a:cxnLst>
              <a:rect l="0" t="0" r="r" b="b"/>
              <a:pathLst>
                <a:path w="815" h="330">
                  <a:moveTo>
                    <a:pt x="815" y="0"/>
                  </a:moveTo>
                  <a:lnTo>
                    <a:pt x="0" y="330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Freeform 23"/>
            <p:cNvSpPr>
              <a:spLocks/>
            </p:cNvSpPr>
            <p:nvPr/>
          </p:nvSpPr>
          <p:spPr bwMode="auto">
            <a:xfrm>
              <a:off x="1974832" y="3891388"/>
              <a:ext cx="717823" cy="369468"/>
            </a:xfrm>
            <a:custGeom>
              <a:avLst/>
              <a:gdLst/>
              <a:ahLst/>
              <a:cxnLst>
                <a:cxn ang="0">
                  <a:pos x="476" y="0"/>
                </a:cxn>
                <a:cxn ang="0">
                  <a:pos x="0" y="245"/>
                </a:cxn>
              </a:cxnLst>
              <a:rect l="0" t="0" r="r" b="b"/>
              <a:pathLst>
                <a:path w="476" h="245">
                  <a:moveTo>
                    <a:pt x="476" y="0"/>
                  </a:moveTo>
                  <a:lnTo>
                    <a:pt x="0" y="245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Freeform 21"/>
            <p:cNvSpPr>
              <a:spLocks/>
            </p:cNvSpPr>
            <p:nvPr/>
          </p:nvSpPr>
          <p:spPr bwMode="auto">
            <a:xfrm>
              <a:off x="1298552" y="4651384"/>
              <a:ext cx="327243" cy="467490"/>
            </a:xfrm>
            <a:custGeom>
              <a:avLst/>
              <a:gdLst/>
              <a:ahLst/>
              <a:cxnLst>
                <a:cxn ang="0">
                  <a:pos x="217" y="0"/>
                </a:cxn>
                <a:cxn ang="0">
                  <a:pos x="0" y="310"/>
                </a:cxn>
              </a:cxnLst>
              <a:rect l="0" t="0" r="r" b="b"/>
              <a:pathLst>
                <a:path w="217" h="310">
                  <a:moveTo>
                    <a:pt x="217" y="0"/>
                  </a:moveTo>
                  <a:lnTo>
                    <a:pt x="0" y="310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Freeform 14"/>
            <p:cNvSpPr>
              <a:spLocks/>
            </p:cNvSpPr>
            <p:nvPr/>
          </p:nvSpPr>
          <p:spPr bwMode="auto">
            <a:xfrm>
              <a:off x="701648" y="5534040"/>
              <a:ext cx="266921" cy="414709"/>
            </a:xfrm>
            <a:custGeom>
              <a:avLst/>
              <a:gdLst/>
              <a:ahLst/>
              <a:cxnLst>
                <a:cxn ang="0">
                  <a:pos x="177" y="0"/>
                </a:cxn>
                <a:cxn ang="0">
                  <a:pos x="0" y="275"/>
                </a:cxn>
              </a:cxnLst>
              <a:rect l="0" t="0" r="r" b="b"/>
              <a:pathLst>
                <a:path w="177" h="275">
                  <a:moveTo>
                    <a:pt x="177" y="0"/>
                  </a:moveTo>
                  <a:lnTo>
                    <a:pt x="0" y="275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Freeform 14"/>
            <p:cNvSpPr>
              <a:spLocks/>
            </p:cNvSpPr>
            <p:nvPr/>
          </p:nvSpPr>
          <p:spPr bwMode="auto">
            <a:xfrm>
              <a:off x="966762" y="5508640"/>
              <a:ext cx="266921" cy="414709"/>
            </a:xfrm>
            <a:custGeom>
              <a:avLst/>
              <a:gdLst/>
              <a:ahLst/>
              <a:cxnLst>
                <a:cxn ang="0">
                  <a:pos x="177" y="0"/>
                </a:cxn>
                <a:cxn ang="0">
                  <a:pos x="0" y="275"/>
                </a:cxn>
              </a:cxnLst>
              <a:rect l="0" t="0" r="r" b="b"/>
              <a:pathLst>
                <a:path w="177" h="275">
                  <a:moveTo>
                    <a:pt x="177" y="0"/>
                  </a:moveTo>
                  <a:lnTo>
                    <a:pt x="0" y="275"/>
                  </a:lnTo>
                </a:path>
              </a:pathLst>
            </a:custGeom>
            <a:noFill/>
            <a:ln w="38100" cap="flat" cmpd="sng">
              <a:solidFill>
                <a:srgbClr val="00B050"/>
              </a:solidFill>
              <a:prstDash val="solid"/>
              <a:miter lim="800000"/>
              <a:headEnd type="arrow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Freeform 21"/>
            <p:cNvSpPr>
              <a:spLocks/>
            </p:cNvSpPr>
            <p:nvPr/>
          </p:nvSpPr>
          <p:spPr bwMode="auto">
            <a:xfrm>
              <a:off x="1527152" y="4689484"/>
              <a:ext cx="327243" cy="467490"/>
            </a:xfrm>
            <a:custGeom>
              <a:avLst/>
              <a:gdLst/>
              <a:ahLst/>
              <a:cxnLst>
                <a:cxn ang="0">
                  <a:pos x="217" y="0"/>
                </a:cxn>
                <a:cxn ang="0">
                  <a:pos x="0" y="310"/>
                </a:cxn>
              </a:cxnLst>
              <a:rect l="0" t="0" r="r" b="b"/>
              <a:pathLst>
                <a:path w="217" h="310">
                  <a:moveTo>
                    <a:pt x="217" y="0"/>
                  </a:moveTo>
                  <a:lnTo>
                    <a:pt x="0" y="310"/>
                  </a:lnTo>
                </a:path>
              </a:pathLst>
            </a:custGeom>
            <a:noFill/>
            <a:ln w="38100" cap="flat" cmpd="sng">
              <a:solidFill>
                <a:srgbClr val="00B050"/>
              </a:solidFill>
              <a:prstDash val="solid"/>
              <a:miter lim="800000"/>
              <a:headEnd type="arrow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Freeform 23"/>
            <p:cNvSpPr>
              <a:spLocks/>
            </p:cNvSpPr>
            <p:nvPr/>
          </p:nvSpPr>
          <p:spPr bwMode="auto">
            <a:xfrm>
              <a:off x="2231741" y="3954466"/>
              <a:ext cx="717823" cy="369468"/>
            </a:xfrm>
            <a:custGeom>
              <a:avLst/>
              <a:gdLst/>
              <a:ahLst/>
              <a:cxnLst>
                <a:cxn ang="0">
                  <a:pos x="476" y="0"/>
                </a:cxn>
                <a:cxn ang="0">
                  <a:pos x="0" y="245"/>
                </a:cxn>
              </a:cxnLst>
              <a:rect l="0" t="0" r="r" b="b"/>
              <a:pathLst>
                <a:path w="476" h="245">
                  <a:moveTo>
                    <a:pt x="476" y="0"/>
                  </a:moveTo>
                  <a:lnTo>
                    <a:pt x="0" y="245"/>
                  </a:lnTo>
                </a:path>
              </a:pathLst>
            </a:custGeom>
            <a:noFill/>
            <a:ln w="38100" cap="flat" cmpd="sng">
              <a:solidFill>
                <a:srgbClr val="00B050"/>
              </a:solidFill>
              <a:prstDash val="solid"/>
              <a:miter lim="800000"/>
              <a:headEnd type="arrow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Freeform 24"/>
            <p:cNvSpPr>
              <a:spLocks/>
            </p:cNvSpPr>
            <p:nvPr/>
          </p:nvSpPr>
          <p:spPr bwMode="auto">
            <a:xfrm>
              <a:off x="3016240" y="3918058"/>
              <a:ext cx="678614" cy="3634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0" y="241"/>
                </a:cxn>
              </a:cxnLst>
              <a:rect l="0" t="0" r="r" b="b"/>
              <a:pathLst>
                <a:path w="450" h="241">
                  <a:moveTo>
                    <a:pt x="0" y="0"/>
                  </a:moveTo>
                  <a:lnTo>
                    <a:pt x="450" y="241"/>
                  </a:lnTo>
                </a:path>
              </a:pathLst>
            </a:custGeom>
            <a:noFill/>
            <a:ln w="38100">
              <a:solidFill>
                <a:srgbClr val="FF00FF"/>
              </a:solidFill>
              <a:miter lim="800000"/>
              <a:headEnd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Freeform 19"/>
            <p:cNvSpPr>
              <a:spLocks/>
            </p:cNvSpPr>
            <p:nvPr/>
          </p:nvSpPr>
          <p:spPr bwMode="auto">
            <a:xfrm>
              <a:off x="3441692" y="4676784"/>
              <a:ext cx="291050" cy="419233"/>
            </a:xfrm>
            <a:custGeom>
              <a:avLst/>
              <a:gdLst/>
              <a:ahLst/>
              <a:cxnLst>
                <a:cxn ang="0">
                  <a:pos x="193" y="0"/>
                </a:cxn>
                <a:cxn ang="0">
                  <a:pos x="0" y="278"/>
                </a:cxn>
              </a:cxnLst>
              <a:rect l="0" t="0" r="r" b="b"/>
              <a:pathLst>
                <a:path w="193" h="278">
                  <a:moveTo>
                    <a:pt x="193" y="0"/>
                  </a:moveTo>
                  <a:lnTo>
                    <a:pt x="0" y="278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Freeform 20"/>
            <p:cNvSpPr>
              <a:spLocks/>
            </p:cNvSpPr>
            <p:nvPr/>
          </p:nvSpPr>
          <p:spPr bwMode="auto">
            <a:xfrm>
              <a:off x="4151310" y="4689484"/>
              <a:ext cx="292558" cy="4267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4" y="283"/>
                </a:cxn>
              </a:cxnLst>
              <a:rect l="0" t="0" r="r" b="b"/>
              <a:pathLst>
                <a:path w="194" h="283">
                  <a:moveTo>
                    <a:pt x="0" y="0"/>
                  </a:moveTo>
                  <a:lnTo>
                    <a:pt x="194" y="283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Freeform 35"/>
            <p:cNvSpPr>
              <a:spLocks/>
            </p:cNvSpPr>
            <p:nvPr/>
          </p:nvSpPr>
          <p:spPr bwMode="auto">
            <a:xfrm>
              <a:off x="5041904" y="3059110"/>
              <a:ext cx="1458922" cy="51276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59" y="285"/>
                </a:cxn>
              </a:cxnLst>
              <a:rect l="0" t="0" r="r" b="b"/>
              <a:pathLst>
                <a:path w="859" h="285">
                  <a:moveTo>
                    <a:pt x="0" y="0"/>
                  </a:moveTo>
                  <a:lnTo>
                    <a:pt x="859" y="285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Freeform 19"/>
            <p:cNvSpPr>
              <a:spLocks/>
            </p:cNvSpPr>
            <p:nvPr/>
          </p:nvSpPr>
          <p:spPr bwMode="auto">
            <a:xfrm>
              <a:off x="3684046" y="4668846"/>
              <a:ext cx="291050" cy="419233"/>
            </a:xfrm>
            <a:custGeom>
              <a:avLst/>
              <a:gdLst/>
              <a:ahLst/>
              <a:cxnLst>
                <a:cxn ang="0">
                  <a:pos x="193" y="0"/>
                </a:cxn>
                <a:cxn ang="0">
                  <a:pos x="0" y="278"/>
                </a:cxn>
              </a:cxnLst>
              <a:rect l="0" t="0" r="r" b="b"/>
              <a:pathLst>
                <a:path w="193" h="278">
                  <a:moveTo>
                    <a:pt x="193" y="0"/>
                  </a:moveTo>
                  <a:lnTo>
                    <a:pt x="0" y="278"/>
                  </a:lnTo>
                </a:path>
              </a:pathLst>
            </a:custGeom>
            <a:noFill/>
            <a:ln w="38100" cap="flat" cmpd="sng">
              <a:solidFill>
                <a:srgbClr val="00B050"/>
              </a:solidFill>
              <a:prstDash val="solid"/>
              <a:miter lim="800000"/>
              <a:headEnd type="arrow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auto">
            <a:xfrm>
              <a:off x="4401680" y="4694246"/>
              <a:ext cx="292558" cy="4267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4" y="283"/>
                </a:cxn>
              </a:cxnLst>
              <a:rect l="0" t="0" r="r" b="b"/>
              <a:pathLst>
                <a:path w="194" h="283">
                  <a:moveTo>
                    <a:pt x="0" y="0"/>
                  </a:moveTo>
                  <a:lnTo>
                    <a:pt x="194" y="283"/>
                  </a:lnTo>
                </a:path>
              </a:pathLst>
            </a:custGeom>
            <a:noFill/>
            <a:ln w="38100" cap="flat" cmpd="sng">
              <a:solidFill>
                <a:srgbClr val="00B050"/>
              </a:solidFill>
              <a:prstDash val="solid"/>
              <a:miter lim="800000"/>
              <a:headEnd type="arrow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Freeform 24"/>
            <p:cNvSpPr>
              <a:spLocks/>
            </p:cNvSpPr>
            <p:nvPr/>
          </p:nvSpPr>
          <p:spPr bwMode="auto">
            <a:xfrm>
              <a:off x="3329820" y="3883028"/>
              <a:ext cx="678614" cy="3634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0" y="241"/>
                </a:cxn>
              </a:cxnLst>
              <a:rect l="0" t="0" r="r" b="b"/>
              <a:pathLst>
                <a:path w="450" h="241">
                  <a:moveTo>
                    <a:pt x="0" y="0"/>
                  </a:moveTo>
                  <a:lnTo>
                    <a:pt x="450" y="241"/>
                  </a:lnTo>
                </a:path>
              </a:pathLst>
            </a:custGeom>
            <a:noFill/>
            <a:ln w="38100">
              <a:solidFill>
                <a:srgbClr val="00B050"/>
              </a:solidFill>
              <a:miter lim="800000"/>
              <a:headEnd type="arrow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Freeform 34"/>
            <p:cNvSpPr>
              <a:spLocks/>
            </p:cNvSpPr>
            <p:nvPr/>
          </p:nvSpPr>
          <p:spPr bwMode="auto">
            <a:xfrm>
              <a:off x="3308340" y="3074225"/>
              <a:ext cx="1346523" cy="569089"/>
            </a:xfrm>
            <a:custGeom>
              <a:avLst/>
              <a:gdLst/>
              <a:ahLst/>
              <a:cxnLst>
                <a:cxn ang="0">
                  <a:pos x="815" y="0"/>
                </a:cxn>
                <a:cxn ang="0">
                  <a:pos x="0" y="330"/>
                </a:cxn>
              </a:cxnLst>
              <a:rect l="0" t="0" r="r" b="b"/>
              <a:pathLst>
                <a:path w="815" h="330">
                  <a:moveTo>
                    <a:pt x="815" y="0"/>
                  </a:moveTo>
                  <a:lnTo>
                    <a:pt x="0" y="330"/>
                  </a:lnTo>
                </a:path>
              </a:pathLst>
            </a:custGeom>
            <a:noFill/>
            <a:ln w="38100" cap="flat" cmpd="sng">
              <a:solidFill>
                <a:srgbClr val="00B050"/>
              </a:solidFill>
              <a:prstDash val="solid"/>
              <a:miter lim="800000"/>
              <a:headEnd type="arrow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Freeform 15"/>
            <p:cNvSpPr>
              <a:spLocks/>
            </p:cNvSpPr>
            <p:nvPr/>
          </p:nvSpPr>
          <p:spPr bwMode="auto">
            <a:xfrm>
              <a:off x="1416028" y="5546740"/>
              <a:ext cx="292558" cy="4267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4" y="283"/>
                </a:cxn>
              </a:cxnLst>
              <a:rect l="0" t="0" r="r" b="b"/>
              <a:pathLst>
                <a:path w="194" h="283">
                  <a:moveTo>
                    <a:pt x="0" y="0"/>
                  </a:moveTo>
                  <a:lnTo>
                    <a:pt x="194" y="283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Freeform 15"/>
            <p:cNvSpPr>
              <a:spLocks/>
            </p:cNvSpPr>
            <p:nvPr/>
          </p:nvSpPr>
          <p:spPr bwMode="auto">
            <a:xfrm>
              <a:off x="1636236" y="5513402"/>
              <a:ext cx="292558" cy="4267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4" y="283"/>
                </a:cxn>
              </a:cxnLst>
              <a:rect l="0" t="0" r="r" b="b"/>
              <a:pathLst>
                <a:path w="194" h="283">
                  <a:moveTo>
                    <a:pt x="0" y="0"/>
                  </a:moveTo>
                  <a:lnTo>
                    <a:pt x="194" y="283"/>
                  </a:lnTo>
                </a:path>
              </a:pathLst>
            </a:custGeom>
            <a:noFill/>
            <a:ln w="38100" cap="flat" cmpd="sng">
              <a:solidFill>
                <a:srgbClr val="00B050"/>
              </a:solidFill>
              <a:prstDash val="solid"/>
              <a:miter lim="800000"/>
              <a:headEnd type="arrow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Freeform 22"/>
            <p:cNvSpPr>
              <a:spLocks/>
            </p:cNvSpPr>
            <p:nvPr/>
          </p:nvSpPr>
          <p:spPr bwMode="auto">
            <a:xfrm>
              <a:off x="1969297" y="4676784"/>
              <a:ext cx="316687" cy="4674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0" y="310"/>
                </a:cxn>
              </a:cxnLst>
              <a:rect l="0" t="0" r="r" b="b"/>
              <a:pathLst>
                <a:path w="210" h="310">
                  <a:moveTo>
                    <a:pt x="0" y="0"/>
                  </a:moveTo>
                  <a:lnTo>
                    <a:pt x="210" y="310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Freeform 22"/>
            <p:cNvSpPr>
              <a:spLocks/>
            </p:cNvSpPr>
            <p:nvPr/>
          </p:nvSpPr>
          <p:spPr bwMode="auto">
            <a:xfrm>
              <a:off x="2221711" y="4681546"/>
              <a:ext cx="316687" cy="4674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0" y="310"/>
                </a:cxn>
              </a:cxnLst>
              <a:rect l="0" t="0" r="r" b="b"/>
              <a:pathLst>
                <a:path w="210" h="310">
                  <a:moveTo>
                    <a:pt x="0" y="0"/>
                  </a:moveTo>
                  <a:lnTo>
                    <a:pt x="210" y="310"/>
                  </a:lnTo>
                </a:path>
              </a:pathLst>
            </a:custGeom>
            <a:noFill/>
            <a:ln w="38100" cap="flat" cmpd="sng">
              <a:solidFill>
                <a:srgbClr val="00B050"/>
              </a:solidFill>
              <a:prstDash val="solid"/>
              <a:miter lim="800000"/>
              <a:headEnd type="arrow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Freeform 35"/>
            <p:cNvSpPr>
              <a:spLocks/>
            </p:cNvSpPr>
            <p:nvPr/>
          </p:nvSpPr>
          <p:spPr bwMode="auto">
            <a:xfrm>
              <a:off x="5256218" y="2903534"/>
              <a:ext cx="1458922" cy="51276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59" y="285"/>
                </a:cxn>
              </a:cxnLst>
              <a:rect l="0" t="0" r="r" b="b"/>
              <a:pathLst>
                <a:path w="859" h="285">
                  <a:moveTo>
                    <a:pt x="0" y="0"/>
                  </a:moveTo>
                  <a:lnTo>
                    <a:pt x="859" y="285"/>
                  </a:lnTo>
                </a:path>
              </a:pathLst>
            </a:custGeom>
            <a:noFill/>
            <a:ln w="38100" cap="flat" cmpd="sng">
              <a:solidFill>
                <a:srgbClr val="00B050"/>
              </a:solidFill>
              <a:prstDash val="solid"/>
              <a:miter lim="800000"/>
              <a:headEnd type="arrow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Freeform 32"/>
            <p:cNvSpPr>
              <a:spLocks/>
            </p:cNvSpPr>
            <p:nvPr/>
          </p:nvSpPr>
          <p:spPr bwMode="auto">
            <a:xfrm>
              <a:off x="6260974" y="3832228"/>
              <a:ext cx="298590" cy="456934"/>
            </a:xfrm>
            <a:custGeom>
              <a:avLst/>
              <a:gdLst/>
              <a:ahLst/>
              <a:cxnLst>
                <a:cxn ang="0">
                  <a:pos x="198" y="0"/>
                </a:cxn>
                <a:cxn ang="0">
                  <a:pos x="0" y="303"/>
                </a:cxn>
              </a:cxnLst>
              <a:rect l="0" t="0" r="r" b="b"/>
              <a:pathLst>
                <a:path w="198" h="303">
                  <a:moveTo>
                    <a:pt x="198" y="0"/>
                  </a:moveTo>
                  <a:lnTo>
                    <a:pt x="0" y="303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Freeform 32"/>
            <p:cNvSpPr>
              <a:spLocks/>
            </p:cNvSpPr>
            <p:nvPr/>
          </p:nvSpPr>
          <p:spPr bwMode="auto">
            <a:xfrm>
              <a:off x="6470526" y="3857628"/>
              <a:ext cx="298590" cy="456934"/>
            </a:xfrm>
            <a:custGeom>
              <a:avLst/>
              <a:gdLst/>
              <a:ahLst/>
              <a:cxnLst>
                <a:cxn ang="0">
                  <a:pos x="198" y="0"/>
                </a:cxn>
                <a:cxn ang="0">
                  <a:pos x="0" y="303"/>
                </a:cxn>
              </a:cxnLst>
              <a:rect l="0" t="0" r="r" b="b"/>
              <a:pathLst>
                <a:path w="198" h="303">
                  <a:moveTo>
                    <a:pt x="198" y="0"/>
                  </a:moveTo>
                  <a:lnTo>
                    <a:pt x="0" y="303"/>
                  </a:lnTo>
                </a:path>
              </a:pathLst>
            </a:custGeom>
            <a:noFill/>
            <a:ln w="38100" cap="flat" cmpd="sng">
              <a:solidFill>
                <a:srgbClr val="00B050"/>
              </a:solidFill>
              <a:prstDash val="solid"/>
              <a:miter lim="800000"/>
              <a:headEnd type="arrow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Freeform 30"/>
            <p:cNvSpPr>
              <a:spLocks/>
            </p:cNvSpPr>
            <p:nvPr/>
          </p:nvSpPr>
          <p:spPr bwMode="auto">
            <a:xfrm>
              <a:off x="5681670" y="4689484"/>
              <a:ext cx="266922" cy="414708"/>
            </a:xfrm>
            <a:custGeom>
              <a:avLst/>
              <a:gdLst/>
              <a:ahLst/>
              <a:cxnLst>
                <a:cxn ang="0">
                  <a:pos x="177" y="0"/>
                </a:cxn>
                <a:cxn ang="0">
                  <a:pos x="0" y="275"/>
                </a:cxn>
              </a:cxnLst>
              <a:rect l="0" t="0" r="r" b="b"/>
              <a:pathLst>
                <a:path w="177" h="275">
                  <a:moveTo>
                    <a:pt x="177" y="0"/>
                  </a:moveTo>
                  <a:lnTo>
                    <a:pt x="0" y="275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Freeform 30"/>
            <p:cNvSpPr>
              <a:spLocks/>
            </p:cNvSpPr>
            <p:nvPr/>
          </p:nvSpPr>
          <p:spPr bwMode="auto">
            <a:xfrm>
              <a:off x="5902114" y="4689484"/>
              <a:ext cx="266922" cy="414708"/>
            </a:xfrm>
            <a:custGeom>
              <a:avLst/>
              <a:gdLst/>
              <a:ahLst/>
              <a:cxnLst>
                <a:cxn ang="0">
                  <a:pos x="177" y="0"/>
                </a:cxn>
                <a:cxn ang="0">
                  <a:pos x="0" y="275"/>
                </a:cxn>
              </a:cxnLst>
              <a:rect l="0" t="0" r="r" b="b"/>
              <a:pathLst>
                <a:path w="177" h="275">
                  <a:moveTo>
                    <a:pt x="177" y="0"/>
                  </a:moveTo>
                  <a:lnTo>
                    <a:pt x="0" y="275"/>
                  </a:lnTo>
                </a:path>
              </a:pathLst>
            </a:custGeom>
            <a:noFill/>
            <a:ln w="38100" cap="flat" cmpd="sng">
              <a:solidFill>
                <a:srgbClr val="00B050"/>
              </a:solidFill>
              <a:prstDash val="solid"/>
              <a:miter lim="800000"/>
              <a:headEnd type="arrow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Freeform 22"/>
            <p:cNvSpPr>
              <a:spLocks/>
            </p:cNvSpPr>
            <p:nvPr/>
          </p:nvSpPr>
          <p:spPr bwMode="auto">
            <a:xfrm>
              <a:off x="6931857" y="3865566"/>
              <a:ext cx="316687" cy="4674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0" y="310"/>
                </a:cxn>
              </a:cxnLst>
              <a:rect l="0" t="0" r="r" b="b"/>
              <a:pathLst>
                <a:path w="210" h="310">
                  <a:moveTo>
                    <a:pt x="0" y="0"/>
                  </a:moveTo>
                  <a:lnTo>
                    <a:pt x="210" y="310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Freeform 22"/>
            <p:cNvSpPr>
              <a:spLocks/>
            </p:cNvSpPr>
            <p:nvPr/>
          </p:nvSpPr>
          <p:spPr bwMode="auto">
            <a:xfrm>
              <a:off x="7171571" y="3832228"/>
              <a:ext cx="316687" cy="4674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0" y="310"/>
                </a:cxn>
              </a:cxnLst>
              <a:rect l="0" t="0" r="r" b="b"/>
              <a:pathLst>
                <a:path w="210" h="310">
                  <a:moveTo>
                    <a:pt x="0" y="0"/>
                  </a:moveTo>
                  <a:lnTo>
                    <a:pt x="210" y="310"/>
                  </a:lnTo>
                </a:path>
              </a:pathLst>
            </a:custGeom>
            <a:noFill/>
            <a:ln w="38100" cap="flat" cmpd="sng">
              <a:solidFill>
                <a:srgbClr val="00B050"/>
              </a:solidFill>
              <a:prstDash val="solid"/>
              <a:miter lim="800000"/>
              <a:headEnd type="arrow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Freeform 22"/>
            <p:cNvSpPr>
              <a:spLocks/>
            </p:cNvSpPr>
            <p:nvPr/>
          </p:nvSpPr>
          <p:spPr bwMode="auto">
            <a:xfrm>
              <a:off x="6345250" y="4676784"/>
              <a:ext cx="316687" cy="4674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0" y="310"/>
                </a:cxn>
              </a:cxnLst>
              <a:rect l="0" t="0" r="r" b="b"/>
              <a:pathLst>
                <a:path w="210" h="310">
                  <a:moveTo>
                    <a:pt x="0" y="0"/>
                  </a:moveTo>
                  <a:lnTo>
                    <a:pt x="210" y="310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Freeform 22"/>
            <p:cNvSpPr>
              <a:spLocks/>
            </p:cNvSpPr>
            <p:nvPr/>
          </p:nvSpPr>
          <p:spPr bwMode="auto">
            <a:xfrm>
              <a:off x="6597664" y="4668846"/>
              <a:ext cx="316687" cy="4674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0" y="310"/>
                </a:cxn>
              </a:cxnLst>
              <a:rect l="0" t="0" r="r" b="b"/>
              <a:pathLst>
                <a:path w="210" h="310">
                  <a:moveTo>
                    <a:pt x="0" y="0"/>
                  </a:moveTo>
                  <a:lnTo>
                    <a:pt x="210" y="310"/>
                  </a:lnTo>
                </a:path>
              </a:pathLst>
            </a:custGeom>
            <a:noFill/>
            <a:ln w="38100" cap="flat" cmpd="sng">
              <a:solidFill>
                <a:srgbClr val="00B050"/>
              </a:solidFill>
              <a:prstDash val="solid"/>
              <a:miter lim="800000"/>
              <a:headEnd type="arrow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3" name="直接箭头连接符 72"/>
            <p:cNvCxnSpPr/>
            <p:nvPr/>
          </p:nvCxnSpPr>
          <p:spPr>
            <a:xfrm rot="5400000">
              <a:off x="4891272" y="2462388"/>
              <a:ext cx="360000" cy="1588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olid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组合 81"/>
          <p:cNvGrpSpPr/>
          <p:nvPr/>
        </p:nvGrpSpPr>
        <p:grpSpPr>
          <a:xfrm>
            <a:off x="1000100" y="3214686"/>
            <a:ext cx="4572032" cy="788077"/>
            <a:chOff x="1000100" y="3214686"/>
            <a:chExt cx="4572032" cy="788077"/>
          </a:xfrm>
        </p:grpSpPr>
        <p:sp>
          <p:nvSpPr>
            <p:cNvPr id="75" name="TextBox 74"/>
            <p:cNvSpPr txBox="1"/>
            <p:nvPr/>
          </p:nvSpPr>
          <p:spPr>
            <a:xfrm>
              <a:off x="1000100" y="3214686"/>
              <a:ext cx="10001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>
                  <a:solidFill>
                    <a:srgbClr val="0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分解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572000" y="3571876"/>
              <a:ext cx="10001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>
                  <a:solidFill>
                    <a:srgbClr val="0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求值</a:t>
              </a:r>
            </a:p>
          </p:txBody>
        </p:sp>
        <p:cxnSp>
          <p:nvCxnSpPr>
            <p:cNvPr id="79" name="直接箭头连接符 78"/>
            <p:cNvCxnSpPr/>
            <p:nvPr/>
          </p:nvCxnSpPr>
          <p:spPr>
            <a:xfrm>
              <a:off x="1785918" y="3643314"/>
              <a:ext cx="428628" cy="35719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/>
            <p:nvPr/>
          </p:nvCxnSpPr>
          <p:spPr>
            <a:xfrm rot="10800000">
              <a:off x="4286248" y="3286124"/>
              <a:ext cx="571504" cy="35719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A2F8B47-BCFA-468D-AC29-E2BE0D0A0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17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 descr="粉色面巾纸"/>
          <p:cNvSpPr txBox="1">
            <a:spLocks noChangeArrowheads="1"/>
          </p:cNvSpPr>
          <p:nvPr/>
        </p:nvSpPr>
        <p:spPr bwMode="auto">
          <a:xfrm>
            <a:off x="500034" y="1695442"/>
            <a:ext cx="3857652" cy="584775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5.2.1   </a:t>
            </a:r>
            <a:r>
              <a:rPr kumimoji="1" lang="zh-CN" altLang="en-US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函数调用栈</a:t>
            </a:r>
            <a:endParaRPr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4" name="Text Box 6" descr="羊皮纸"/>
          <p:cNvSpPr txBox="1">
            <a:spLocks noChangeArrowheads="1"/>
          </p:cNvSpPr>
          <p:nvPr/>
        </p:nvSpPr>
        <p:spPr bwMode="auto">
          <a:xfrm>
            <a:off x="2786050" y="480996"/>
            <a:ext cx="3571900" cy="5794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5.2  </a:t>
            </a:r>
            <a:r>
              <a:rPr kumimoji="1" lang="zh-CN" altLang="en-US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递归和栈</a:t>
            </a:r>
            <a:endParaRPr kumimoji="1"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2786058"/>
            <a:ext cx="7358114" cy="1608133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5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200" b="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函数执行是通过系统栈实现的。系统栈分为若干个</a:t>
            </a:r>
            <a:r>
              <a:rPr lang="zh-CN" altLang="en-US" sz="2200" b="0" dirty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</a:rPr>
              <a:t>栈帧</a:t>
            </a:r>
            <a:r>
              <a:rPr lang="zh-CN" altLang="en-US" sz="2200" b="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200" b="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 algn="l">
              <a:lnSpc>
                <a:spcPts val="35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200" b="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一次函数调用相关的数据保存在</a:t>
            </a:r>
            <a:r>
              <a:rPr lang="zh-CN" altLang="en-US" sz="2200" b="0" dirty="0">
                <a:latin typeface="微软雅黑" pitchFamily="34" charset="-122"/>
                <a:ea typeface="微软雅黑" pitchFamily="34" charset="-122"/>
              </a:rPr>
              <a:t>栈帧中。体现</a:t>
            </a:r>
            <a:r>
              <a:rPr lang="zh-CN" altLang="en-US" sz="2200" b="0" dirty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</a:rPr>
              <a:t>先进后出</a:t>
            </a:r>
            <a:r>
              <a:rPr lang="zh-CN" altLang="en-US" sz="2200" b="0" dirty="0">
                <a:latin typeface="微软雅黑" pitchFamily="34" charset="-122"/>
                <a:ea typeface="微软雅黑" pitchFamily="34" charset="-122"/>
              </a:rPr>
              <a:t>的特点！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E684E6A-6295-4F75-BBB8-969644780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18</a:t>
            </a:fld>
            <a:endParaRPr lang="en-US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4286248" y="2136372"/>
            <a:ext cx="4317812" cy="864000"/>
            <a:chOff x="4286248" y="2136372"/>
            <a:chExt cx="4317812" cy="864000"/>
          </a:xfrm>
        </p:grpSpPr>
        <p:sp>
          <p:nvSpPr>
            <p:cNvPr id="27" name="矩形 26"/>
            <p:cNvSpPr/>
            <p:nvPr/>
          </p:nvSpPr>
          <p:spPr>
            <a:xfrm>
              <a:off x="4286248" y="2136372"/>
              <a:ext cx="3000396" cy="86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57686" y="2285992"/>
              <a:ext cx="35719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endPara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786314" y="2285992"/>
              <a:ext cx="642942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2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2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72132" y="2285992"/>
              <a:ext cx="35719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x</a:t>
              </a:r>
              <a:endPara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929322" y="2285992"/>
              <a:ext cx="642942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75366" y="2301758"/>
              <a:ext cx="92869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栈帧</a:t>
              </a:r>
            </a:p>
          </p:txBody>
        </p:sp>
        <p:cxnSp>
          <p:nvCxnSpPr>
            <p:cNvPr id="28" name="直接箭头连接符 27"/>
            <p:cNvCxnSpPr/>
            <p:nvPr/>
          </p:nvCxnSpPr>
          <p:spPr>
            <a:xfrm rot="10800000">
              <a:off x="7358082" y="2549109"/>
              <a:ext cx="35719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4286248" y="2993628"/>
            <a:ext cx="4317812" cy="864000"/>
            <a:chOff x="4286248" y="2993628"/>
            <a:chExt cx="4317812" cy="864000"/>
          </a:xfrm>
        </p:grpSpPr>
        <p:sp>
          <p:nvSpPr>
            <p:cNvPr id="24" name="矩形 23"/>
            <p:cNvSpPr/>
            <p:nvPr/>
          </p:nvSpPr>
          <p:spPr>
            <a:xfrm>
              <a:off x="4286248" y="2993628"/>
              <a:ext cx="3000396" cy="86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57686" y="3143248"/>
              <a:ext cx="35719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endPara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86314" y="3143248"/>
              <a:ext cx="642942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2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2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572132" y="3143248"/>
              <a:ext cx="35719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endPara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929322" y="3143248"/>
              <a:ext cx="642942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675366" y="3181649"/>
              <a:ext cx="92869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栈帧</a:t>
              </a:r>
            </a:p>
          </p:txBody>
        </p:sp>
        <p:cxnSp>
          <p:nvCxnSpPr>
            <p:cNvPr id="38" name="直接箭头连接符 37"/>
            <p:cNvCxnSpPr/>
            <p:nvPr/>
          </p:nvCxnSpPr>
          <p:spPr>
            <a:xfrm rot="10800000">
              <a:off x="7358082" y="3429000"/>
              <a:ext cx="35719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357158" y="214290"/>
            <a:ext cx="12144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例如：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8596" y="809605"/>
            <a:ext cx="3357586" cy="4825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bIns="180000" rtlCol="0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fun1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(int n)</a:t>
            </a:r>
          </a:p>
          <a:p>
            <a:pPr algn="l">
              <a:lnSpc>
                <a:spcPts val="22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int x;</a:t>
            </a:r>
          </a:p>
          <a:p>
            <a:pPr algn="l">
              <a:lnSpc>
                <a:spcPts val="22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n++;</a:t>
            </a:r>
          </a:p>
          <a:p>
            <a:pPr algn="l">
              <a:lnSpc>
                <a:spcPts val="22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x=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fun2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(n);</a:t>
            </a:r>
          </a:p>
          <a:p>
            <a:pPr algn="l">
              <a:lnSpc>
                <a:spcPts val="22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return x;</a:t>
            </a:r>
          </a:p>
          <a:p>
            <a:pPr algn="l">
              <a:lnSpc>
                <a:spcPts val="22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fun2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(int m)</a:t>
            </a:r>
          </a:p>
          <a:p>
            <a:pPr algn="l">
              <a:lnSpc>
                <a:spcPts val="22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m+=2;</a:t>
            </a:r>
          </a:p>
          <a:p>
            <a:pPr algn="l">
              <a:lnSpc>
                <a:spcPts val="22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return m;</a:t>
            </a:r>
          </a:p>
          <a:p>
            <a:pPr algn="l">
              <a:lnSpc>
                <a:spcPts val="22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main()</a:t>
            </a:r>
          </a:p>
          <a:p>
            <a:pPr algn="l">
              <a:lnSpc>
                <a:spcPts val="22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int a=2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b;</a:t>
            </a:r>
          </a:p>
          <a:p>
            <a:pPr algn="l">
              <a:lnSpc>
                <a:spcPts val="22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b=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fun1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(a);</a:t>
            </a:r>
          </a:p>
          <a:p>
            <a:pPr algn="l">
              <a:lnSpc>
                <a:spcPts val="22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printf(“b=%d\n”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b);</a:t>
            </a:r>
          </a:p>
          <a:p>
            <a:pPr algn="l">
              <a:lnSpc>
                <a:spcPts val="22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     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9124" y="214290"/>
            <a:ext cx="19288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执行过程：</a:t>
            </a:r>
          </a:p>
        </p:txBody>
      </p:sp>
      <p:sp>
        <p:nvSpPr>
          <p:cNvPr id="16" name="矩形 15"/>
          <p:cNvSpPr/>
          <p:nvPr/>
        </p:nvSpPr>
        <p:spPr>
          <a:xfrm>
            <a:off x="4786314" y="2285992"/>
            <a:ext cx="642942" cy="50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929322" y="2285992"/>
            <a:ext cx="642942" cy="50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4286248" y="1270742"/>
            <a:ext cx="4317812" cy="864000"/>
            <a:chOff x="4286248" y="1279116"/>
            <a:chExt cx="4317812" cy="864000"/>
          </a:xfrm>
        </p:grpSpPr>
        <p:sp>
          <p:nvSpPr>
            <p:cNvPr id="32" name="矩形 31"/>
            <p:cNvSpPr/>
            <p:nvPr/>
          </p:nvSpPr>
          <p:spPr>
            <a:xfrm>
              <a:off x="4286248" y="1279116"/>
              <a:ext cx="3000396" cy="86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57686" y="1428736"/>
              <a:ext cx="35719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m</a:t>
              </a:r>
              <a:endPara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786314" y="1428736"/>
              <a:ext cx="642942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2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2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675366" y="1500174"/>
              <a:ext cx="92869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栈帧</a:t>
              </a:r>
            </a:p>
          </p:txBody>
        </p:sp>
        <p:cxnSp>
          <p:nvCxnSpPr>
            <p:cNvPr id="30" name="直接箭头连接符 29"/>
            <p:cNvCxnSpPr/>
            <p:nvPr/>
          </p:nvCxnSpPr>
          <p:spPr>
            <a:xfrm rot="10800000">
              <a:off x="7358082" y="1747525"/>
              <a:ext cx="35719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矩形 21"/>
          <p:cNvSpPr/>
          <p:nvPr/>
        </p:nvSpPr>
        <p:spPr>
          <a:xfrm>
            <a:off x="4786314" y="1420362"/>
            <a:ext cx="642942" cy="50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929322" y="3143248"/>
            <a:ext cx="642942" cy="50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5000628" y="4071942"/>
            <a:ext cx="2000264" cy="1114490"/>
            <a:chOff x="5000628" y="4071942"/>
            <a:chExt cx="2000264" cy="1114490"/>
          </a:xfrm>
        </p:grpSpPr>
        <p:sp>
          <p:nvSpPr>
            <p:cNvPr id="37" name="下箭头 36"/>
            <p:cNvSpPr/>
            <p:nvPr/>
          </p:nvSpPr>
          <p:spPr>
            <a:xfrm>
              <a:off x="5786446" y="4071942"/>
              <a:ext cx="285752" cy="571504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000628" y="4786322"/>
              <a:ext cx="2000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屏幕输出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b=5</a:t>
              </a:r>
              <a:endParaRPr lang="zh-CN" altLang="en-US" sz="200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5072066" y="5429264"/>
            <a:ext cx="207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程序执行完毕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D161C1D-AB95-4CDA-88A3-DB63DC841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19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 tmFilter="0, 0; .2, .5; .8, .5; 1, 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250" autoRev="1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 tmFilter="0, 0; .2, .5; .8, .5; 1, 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9" dur="250" autoRev="1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23" grpId="0" animBg="1"/>
      <p:bldP spid="23" grpId="1" animBg="1"/>
      <p:bldP spid="22" grpId="0" animBg="1"/>
      <p:bldP spid="22" grpId="1" animBg="1"/>
      <p:bldP spid="35" grpId="0" animBg="1"/>
      <p:bldP spid="35" grpId="1" animBg="1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728690" y="2585861"/>
            <a:ext cx="7772400" cy="941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500"/>
              </a:lnSpc>
              <a:spcBef>
                <a:spcPct val="50000"/>
              </a:spcBef>
            </a:pP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在定义一个过程或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函数时，出现直接或者间接调用自己的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成分，称之为</a:t>
            </a:r>
            <a:r>
              <a:rPr kumimoji="1" lang="zh-CN" altLang="en-US" sz="220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递归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sz="220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099" name="Text Box 3" descr="粉色面巾纸"/>
          <p:cNvSpPr txBox="1">
            <a:spLocks noChangeArrowheads="1"/>
          </p:cNvSpPr>
          <p:nvPr/>
        </p:nvSpPr>
        <p:spPr bwMode="auto">
          <a:xfrm>
            <a:off x="500034" y="1695442"/>
            <a:ext cx="3857652" cy="584775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5.1.1 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递归的定义</a:t>
            </a:r>
            <a:endParaRPr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4" name="Text Box 6" descr="羊皮纸"/>
          <p:cNvSpPr txBox="1">
            <a:spLocks noChangeArrowheads="1"/>
          </p:cNvSpPr>
          <p:nvPr/>
        </p:nvSpPr>
        <p:spPr bwMode="auto">
          <a:xfrm>
            <a:off x="2786050" y="480996"/>
            <a:ext cx="3571900" cy="5794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5.1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什么是递归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28728" y="3857628"/>
            <a:ext cx="6215106" cy="108940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5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若直接调用自己，称之为</a:t>
            </a:r>
            <a:r>
              <a:rPr kumimoji="1" lang="zh-CN" altLang="en-US" sz="200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直接递归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sz="2000"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5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若间接调用自己，称之为</a:t>
            </a:r>
            <a:r>
              <a:rPr kumimoji="1" lang="zh-CN" altLang="en-US" sz="200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间接递归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00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6D2AEE6-60BF-4742-AB35-0C0D34B06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 descr="粉色面巾纸"/>
          <p:cNvSpPr txBox="1">
            <a:spLocks noChangeArrowheads="1"/>
          </p:cNvSpPr>
          <p:nvPr/>
        </p:nvSpPr>
        <p:spPr bwMode="auto">
          <a:xfrm>
            <a:off x="571472" y="571480"/>
            <a:ext cx="4429156" cy="584775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5.2.2   </a:t>
            </a:r>
            <a:r>
              <a:rPr kumimoji="1" lang="zh-CN" altLang="en-US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递归函数的实现</a:t>
            </a:r>
            <a:endParaRPr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224" y="1714488"/>
            <a:ext cx="7358114" cy="2056973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5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200" b="0" dirty="0">
                <a:latin typeface="微软雅黑" pitchFamily="34" charset="-122"/>
                <a:ea typeface="微软雅黑" pitchFamily="34" charset="-122"/>
              </a:rPr>
              <a:t>递归是函数调用的一种特殊情况，即它是调用自身代码。</a:t>
            </a:r>
            <a:endParaRPr lang="en-US" altLang="zh-CN" sz="2200" b="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 algn="l">
              <a:lnSpc>
                <a:spcPts val="35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200" b="0" dirty="0">
                <a:latin typeface="微软雅黑" pitchFamily="34" charset="-122"/>
                <a:ea typeface="微软雅黑" pitchFamily="34" charset="-122"/>
              </a:rPr>
              <a:t>可以把每一次递归调用理解成调用自身代码的一个复制件。由于每次调用时，它的参数和局部变量可能不相同，因而也就保证了各个复制件执行时的独立性。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AC48428-44D0-4899-A341-9383B435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20</a:t>
            </a:fld>
            <a:endParaRPr lang="en-US" altLang="zh-C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4286248" y="2630111"/>
            <a:ext cx="4317812" cy="864000"/>
            <a:chOff x="4286248" y="2630111"/>
            <a:chExt cx="4317812" cy="864000"/>
          </a:xfrm>
        </p:grpSpPr>
        <p:sp>
          <p:nvSpPr>
            <p:cNvPr id="27" name="矩形 26"/>
            <p:cNvSpPr/>
            <p:nvPr/>
          </p:nvSpPr>
          <p:spPr>
            <a:xfrm>
              <a:off x="4286248" y="2630111"/>
              <a:ext cx="3000396" cy="86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57686" y="2779731"/>
              <a:ext cx="35719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endPara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75366" y="2795497"/>
              <a:ext cx="92869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栈帧</a:t>
              </a:r>
            </a:p>
          </p:txBody>
        </p:sp>
        <p:cxnSp>
          <p:nvCxnSpPr>
            <p:cNvPr id="28" name="直接箭头连接符 27"/>
            <p:cNvCxnSpPr/>
            <p:nvPr/>
          </p:nvCxnSpPr>
          <p:spPr>
            <a:xfrm rot="10800000">
              <a:off x="7358082" y="3042848"/>
              <a:ext cx="35719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4786314" y="2779731"/>
              <a:ext cx="642942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2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2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643570" y="2779731"/>
              <a:ext cx="71438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fun</a:t>
              </a:r>
              <a:endPara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6286512" y="2779731"/>
              <a:ext cx="642942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组合 30"/>
          <p:cNvGrpSpPr/>
          <p:nvPr/>
        </p:nvGrpSpPr>
        <p:grpSpPr>
          <a:xfrm>
            <a:off x="4286248" y="3487367"/>
            <a:ext cx="4317812" cy="864000"/>
            <a:chOff x="4286248" y="2993628"/>
            <a:chExt cx="4317812" cy="864000"/>
          </a:xfrm>
        </p:grpSpPr>
        <p:sp>
          <p:nvSpPr>
            <p:cNvPr id="24" name="矩形 23"/>
            <p:cNvSpPr/>
            <p:nvPr/>
          </p:nvSpPr>
          <p:spPr>
            <a:xfrm>
              <a:off x="4286248" y="2993628"/>
              <a:ext cx="3000396" cy="86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57686" y="3143248"/>
              <a:ext cx="35719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endPara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86314" y="3143248"/>
              <a:ext cx="642942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2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2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86446" y="3143248"/>
              <a:ext cx="35719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endPara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286512" y="3143248"/>
              <a:ext cx="642942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675366" y="3181649"/>
              <a:ext cx="92869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栈帧</a:t>
              </a:r>
            </a:p>
          </p:txBody>
        </p:sp>
        <p:cxnSp>
          <p:nvCxnSpPr>
            <p:cNvPr id="38" name="直接箭头连接符 37"/>
            <p:cNvCxnSpPr/>
            <p:nvPr/>
          </p:nvCxnSpPr>
          <p:spPr>
            <a:xfrm rot="10800000">
              <a:off x="7358082" y="3429000"/>
              <a:ext cx="35719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357158" y="708029"/>
            <a:ext cx="12144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例如：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20" y="1303344"/>
            <a:ext cx="3357586" cy="35639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bIns="180000" rtlCol="0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fun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(int n)</a:t>
            </a:r>
          </a:p>
          <a:p>
            <a:pPr algn="l">
              <a:lnSpc>
                <a:spcPts val="22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if (n==1)</a:t>
            </a:r>
          </a:p>
          <a:p>
            <a:pPr algn="l">
              <a:lnSpc>
                <a:spcPts val="22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return 1;</a:t>
            </a:r>
          </a:p>
          <a:p>
            <a:pPr algn="l">
              <a:lnSpc>
                <a:spcPts val="22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else;</a:t>
            </a:r>
          </a:p>
          <a:p>
            <a:pPr algn="l">
              <a:lnSpc>
                <a:spcPts val="22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return 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fun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(n-1)*n;</a:t>
            </a:r>
          </a:p>
          <a:p>
            <a:pPr algn="l">
              <a:lnSpc>
                <a:spcPts val="22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main()</a:t>
            </a:r>
          </a:p>
          <a:p>
            <a:pPr algn="l">
              <a:lnSpc>
                <a:spcPts val="22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int a=3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b;</a:t>
            </a:r>
          </a:p>
          <a:p>
            <a:pPr algn="l">
              <a:lnSpc>
                <a:spcPts val="22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b=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fun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(a);</a:t>
            </a:r>
          </a:p>
          <a:p>
            <a:pPr algn="l">
              <a:lnSpc>
                <a:spcPts val="22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printf(“b=%d\n”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b);</a:t>
            </a:r>
          </a:p>
          <a:p>
            <a:pPr algn="l">
              <a:lnSpc>
                <a:spcPts val="22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     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9124" y="214290"/>
            <a:ext cx="19288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执行过程：</a:t>
            </a:r>
          </a:p>
        </p:txBody>
      </p:sp>
      <p:sp>
        <p:nvSpPr>
          <p:cNvPr id="35" name="矩形 34"/>
          <p:cNvSpPr/>
          <p:nvPr/>
        </p:nvSpPr>
        <p:spPr>
          <a:xfrm>
            <a:off x="6286512" y="3636987"/>
            <a:ext cx="642942" cy="50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0" name="组合 39"/>
          <p:cNvGrpSpPr/>
          <p:nvPr/>
        </p:nvGrpSpPr>
        <p:grpSpPr>
          <a:xfrm>
            <a:off x="5000628" y="4467533"/>
            <a:ext cx="2000264" cy="1114490"/>
            <a:chOff x="5000628" y="4071942"/>
            <a:chExt cx="2000264" cy="1114490"/>
          </a:xfrm>
        </p:grpSpPr>
        <p:sp>
          <p:nvSpPr>
            <p:cNvPr id="37" name="下箭头 36"/>
            <p:cNvSpPr/>
            <p:nvPr/>
          </p:nvSpPr>
          <p:spPr>
            <a:xfrm>
              <a:off x="5786446" y="4071942"/>
              <a:ext cx="285752" cy="571504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000628" y="4786322"/>
              <a:ext cx="2000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屏幕输出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b=6</a:t>
              </a:r>
              <a:endParaRPr lang="zh-CN" altLang="en-US" sz="200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5072066" y="5824855"/>
            <a:ext cx="207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程序执行完毕</a:t>
            </a:r>
          </a:p>
        </p:txBody>
      </p:sp>
      <p:sp>
        <p:nvSpPr>
          <p:cNvPr id="43" name="矩形 42"/>
          <p:cNvSpPr/>
          <p:nvPr/>
        </p:nvSpPr>
        <p:spPr>
          <a:xfrm>
            <a:off x="6286512" y="2779731"/>
            <a:ext cx="642942" cy="50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4286248" y="1779182"/>
            <a:ext cx="4317812" cy="864000"/>
            <a:chOff x="4286248" y="2630111"/>
            <a:chExt cx="4317812" cy="864000"/>
          </a:xfrm>
        </p:grpSpPr>
        <p:sp>
          <p:nvSpPr>
            <p:cNvPr id="46" name="矩形 45"/>
            <p:cNvSpPr/>
            <p:nvPr/>
          </p:nvSpPr>
          <p:spPr>
            <a:xfrm>
              <a:off x="4286248" y="2630111"/>
              <a:ext cx="3000396" cy="86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357686" y="2779731"/>
              <a:ext cx="35719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endPara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675366" y="2795497"/>
              <a:ext cx="92869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栈帧</a:t>
              </a:r>
            </a:p>
          </p:txBody>
        </p:sp>
        <p:cxnSp>
          <p:nvCxnSpPr>
            <p:cNvPr id="49" name="直接箭头连接符 48"/>
            <p:cNvCxnSpPr/>
            <p:nvPr/>
          </p:nvCxnSpPr>
          <p:spPr>
            <a:xfrm rot="10800000">
              <a:off x="7358082" y="3042848"/>
              <a:ext cx="35719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49"/>
            <p:cNvSpPr/>
            <p:nvPr/>
          </p:nvSpPr>
          <p:spPr>
            <a:xfrm>
              <a:off x="4786314" y="2779731"/>
              <a:ext cx="642942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2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2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643570" y="2779731"/>
              <a:ext cx="71438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fun</a:t>
              </a:r>
              <a:endPara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286512" y="2779731"/>
              <a:ext cx="642942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4286248" y="921926"/>
            <a:ext cx="4317812" cy="864000"/>
            <a:chOff x="4286248" y="2630111"/>
            <a:chExt cx="4317812" cy="864000"/>
          </a:xfrm>
        </p:grpSpPr>
        <p:sp>
          <p:nvSpPr>
            <p:cNvPr id="54" name="矩形 53"/>
            <p:cNvSpPr/>
            <p:nvPr/>
          </p:nvSpPr>
          <p:spPr>
            <a:xfrm>
              <a:off x="4286248" y="2630111"/>
              <a:ext cx="3000396" cy="86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357686" y="2779731"/>
              <a:ext cx="35719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endPara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675366" y="2795497"/>
              <a:ext cx="92869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栈帧</a:t>
              </a:r>
            </a:p>
          </p:txBody>
        </p:sp>
        <p:cxnSp>
          <p:nvCxnSpPr>
            <p:cNvPr id="57" name="直接箭头连接符 56"/>
            <p:cNvCxnSpPr/>
            <p:nvPr/>
          </p:nvCxnSpPr>
          <p:spPr>
            <a:xfrm rot="10800000">
              <a:off x="7358082" y="3042848"/>
              <a:ext cx="35719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/>
            <p:cNvSpPr/>
            <p:nvPr/>
          </p:nvSpPr>
          <p:spPr>
            <a:xfrm>
              <a:off x="4786314" y="2779731"/>
              <a:ext cx="642942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2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2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643570" y="2779731"/>
              <a:ext cx="71438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fun</a:t>
              </a:r>
              <a:endPara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6286512" y="2779731"/>
              <a:ext cx="642942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1" name="矩形 60"/>
          <p:cNvSpPr/>
          <p:nvPr/>
        </p:nvSpPr>
        <p:spPr>
          <a:xfrm>
            <a:off x="6286512" y="1928802"/>
            <a:ext cx="642942" cy="50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286512" y="1071546"/>
            <a:ext cx="642942" cy="50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F8F864-11B2-4EE1-AA1E-6FEE4BC28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21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 tmFilter="0, 0; .2, .5; .8, .5; 1, 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250" autoRev="1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 tmFilter="0, 0; .2, .5; .8, .5; 1, 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0" dur="250" autoRev="1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 tmFilter="0, 0; .2, .5; .8, .5; 1, 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6" dur="250" autoRev="1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42" grpId="0"/>
      <p:bldP spid="43" grpId="0" animBg="1"/>
      <p:bldP spid="43" grpId="1" animBg="1"/>
      <p:bldP spid="61" grpId="0" animBg="1"/>
      <p:bldP spid="61" grpId="1" animBg="1"/>
      <p:bldP spid="61" grpId="2" animBg="1"/>
      <p:bldP spid="62" grpId="0" animBg="1"/>
      <p:bldP spid="62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 descr="粉色面巾纸"/>
          <p:cNvSpPr txBox="1">
            <a:spLocks noChangeArrowheads="1"/>
          </p:cNvSpPr>
          <p:nvPr/>
        </p:nvSpPr>
        <p:spPr bwMode="auto">
          <a:xfrm>
            <a:off x="571472" y="571480"/>
            <a:ext cx="5715040" cy="584775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5.2.3   </a:t>
            </a:r>
            <a:r>
              <a:rPr kumimoji="1" lang="zh-CN" altLang="en-US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递归到非递归的转换</a:t>
            </a:r>
            <a:endParaRPr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43042" y="1785926"/>
            <a:ext cx="357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尾递归算法的转换</a:t>
            </a:r>
            <a:endParaRPr lang="zh-CN" altLang="en-US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1538" y="2714620"/>
            <a:ext cx="7538407" cy="1028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>
                <a:latin typeface="楷体" pitchFamily="49" charset="-122"/>
                <a:ea typeface="楷体" pitchFamily="49" charset="-122"/>
              </a:rPr>
              <a:t>    通常尾递归算法可以通过</a:t>
            </a:r>
            <a:r>
              <a:rPr lang="zh-CN" altLang="en-US" sz="220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循环或者迭代方式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转换为等价的非递归算法</a:t>
            </a:r>
            <a:endParaRPr lang="zh-CN" altLang="en-US" sz="220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85786" y="1710929"/>
            <a:ext cx="664106" cy="575063"/>
            <a:chOff x="3836456" y="2172988"/>
            <a:chExt cx="664106" cy="575063"/>
          </a:xfrm>
        </p:grpSpPr>
        <p:sp>
          <p:nvSpPr>
            <p:cNvPr id="11" name="AutoShape 5"/>
            <p:cNvSpPr>
              <a:spLocks noChangeArrowheads="1"/>
            </p:cNvSpPr>
            <p:nvPr/>
          </p:nvSpPr>
          <p:spPr bwMode="gray">
            <a:xfrm>
              <a:off x="3836456" y="2172988"/>
              <a:ext cx="664106" cy="575063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rgbClr val="3399FF"/>
                </a:gs>
                <a:gs pos="100000">
                  <a:srgbClr val="003299"/>
                </a:gs>
              </a:gsLst>
              <a:lin ang="2700000" scaled="1"/>
            </a:gradFill>
            <a:ln w="9525">
              <a:solidFill>
                <a:srgbClr val="FEFEFE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gray">
            <a:xfrm>
              <a:off x="3989032" y="2232025"/>
              <a:ext cx="354013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FFFFFF"/>
                  </a:solidFill>
                  <a:latin typeface="+mn-lt"/>
                  <a:ea typeface="宋体" charset="-122"/>
                </a:rPr>
                <a:t>1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EF88644-8D55-4E4F-8832-0A6850CB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22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1857364"/>
            <a:ext cx="4500594" cy="23388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0000" bIns="216000" rtlCol="0">
            <a:spAutoFit/>
          </a:bodyPr>
          <a:lstStyle/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Fib1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(int n) 	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if (n==1 || n==2)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return(1);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else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pt-BR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return(Fib1(n-1)+Fib1(n-2));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3504" y="1071546"/>
            <a:ext cx="3571900" cy="39645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08000" tIns="180000" bIns="180000" rtlCol="0">
            <a:spAutoFit/>
          </a:bodyPr>
          <a:lstStyle/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Fib2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(int n)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nt a=1，b=1，i，s;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if (n==1 || n==2)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return(1);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else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{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or (i=3;i&lt;=n;i++)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{  s=a+b;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  a=b;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  b=s;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return s;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7158" y="642918"/>
            <a:ext cx="37147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求</a:t>
            </a:r>
            <a:r>
              <a:rPr lang="en-US" sz="220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Fibonacci</a:t>
            </a:r>
            <a:r>
              <a:rPr lang="zh-CN" altLang="en-US" sz="220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数列的第</a:t>
            </a:r>
            <a:r>
              <a:rPr lang="en-US" sz="220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n</a:t>
            </a:r>
            <a:r>
              <a:rPr lang="zh-CN" altLang="en-US" sz="220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项</a:t>
            </a:r>
          </a:p>
        </p:txBody>
      </p:sp>
      <p:sp>
        <p:nvSpPr>
          <p:cNvPr id="10" name="右箭头 9"/>
          <p:cNvSpPr/>
          <p:nvPr/>
        </p:nvSpPr>
        <p:spPr>
          <a:xfrm>
            <a:off x="4604628" y="2786058"/>
            <a:ext cx="396000" cy="25200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DA93BFB-7001-4E36-A038-011DEAC45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23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14480" y="1003667"/>
            <a:ext cx="357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非尾递归算法的转换</a:t>
            </a:r>
            <a:endParaRPr lang="zh-CN" altLang="en-US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57224" y="928670"/>
            <a:ext cx="664106" cy="575063"/>
            <a:chOff x="3836456" y="2172988"/>
            <a:chExt cx="664106" cy="575063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gray">
            <a:xfrm>
              <a:off x="3836456" y="2172988"/>
              <a:ext cx="664106" cy="575063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rgbClr val="3399FF"/>
                </a:gs>
                <a:gs pos="100000">
                  <a:srgbClr val="003299"/>
                </a:gs>
              </a:gsLst>
              <a:lin ang="2700000" scaled="1"/>
            </a:gradFill>
            <a:ln w="9525">
              <a:solidFill>
                <a:srgbClr val="FEFEFE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6" name="Text Box 12"/>
            <p:cNvSpPr txBox="1">
              <a:spLocks noChangeArrowheads="1"/>
            </p:cNvSpPr>
            <p:nvPr/>
          </p:nvSpPr>
          <p:spPr bwMode="gray">
            <a:xfrm>
              <a:off x="3989032" y="2232025"/>
              <a:ext cx="340158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FFFFFF"/>
                  </a:solidFill>
                  <a:latin typeface="+mn-lt"/>
                  <a:ea typeface="宋体" charset="-122"/>
                </a:rPr>
                <a:t>2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928662" y="1928802"/>
            <a:ext cx="7286676" cy="1536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>
                <a:latin typeface="楷体" pitchFamily="49" charset="-122"/>
                <a:ea typeface="楷体" pitchFamily="49" charset="-122"/>
              </a:rPr>
              <a:t>    非尾递归算法，在理解递归调用实现过程的基础上，可以用</a:t>
            </a:r>
            <a:r>
              <a:rPr lang="zh-CN" altLang="en-US" sz="220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栈模拟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递归执行过程，从而将其转换为等价的非递归算法。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4843D2E-F42D-406A-853D-FA21B480F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24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1028059"/>
            <a:ext cx="7929618" cy="42473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Hanoi1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(int 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n，char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X，char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Y，char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Z)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	</a:t>
            </a: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if (n==1)		</a:t>
            </a:r>
            <a:r>
              <a:rPr lang="en-US" sz="1800" dirty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只有一个盘片的情况</a:t>
            </a: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printf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("\t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将第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%d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个盘片从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%c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移动到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%c\n"，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n，X，Z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else			</a:t>
            </a:r>
            <a:r>
              <a:rPr lang="en-US" sz="1800" dirty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有两个或多个盘片的情况</a:t>
            </a: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{	Hanoi1(n-1，X，Z，Y);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printf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("\t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将第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%d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个盘片从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%c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移动到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%c\n"，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n，X，Z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Hanoi1(n-1，Y，X，Z);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}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357166"/>
            <a:ext cx="4143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Hanoi</a:t>
            </a:r>
            <a:r>
              <a:rPr lang="zh-CN" altLang="en-US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问题求解递归算法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F6BB955-293C-421B-9BD5-A0D215A2C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25</a:t>
            </a:fld>
            <a:endParaRPr lang="en-US" altLang="zh-C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357166"/>
            <a:ext cx="4143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Hanoi</a:t>
            </a:r>
            <a:r>
              <a:rPr lang="zh-CN" altLang="en-US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问题求解非递归算法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596" y="1714488"/>
            <a:ext cx="8358246" cy="43396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typedef struct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int n;			</a:t>
            </a:r>
            <a:r>
              <a:rPr lang="en-US" sz="1800" dirty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盘片个数</a:t>
            </a:r>
          </a:p>
          <a:p>
            <a:pPr algn="l">
              <a:lnSpc>
                <a:spcPts val="32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char 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x，y，z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		</a:t>
            </a:r>
            <a:r>
              <a:rPr lang="en-US" sz="1800" dirty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//3</a:t>
            </a:r>
            <a:r>
              <a:rPr lang="zh-CN" altLang="en-US" sz="1800" dirty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个塔座</a:t>
            </a:r>
          </a:p>
          <a:p>
            <a:pPr algn="l">
              <a:lnSpc>
                <a:spcPts val="32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bool </a:t>
            </a:r>
            <a:r>
              <a:rPr lang="en-US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flag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	               </a:t>
            </a:r>
            <a:r>
              <a:rPr lang="en-US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可直接移动盘片时为</a:t>
            </a:r>
            <a:r>
              <a:rPr lang="en-US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true，</a:t>
            </a: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否则为</a:t>
            </a:r>
            <a:r>
              <a:rPr lang="en-US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false</a:t>
            </a:r>
            <a:endParaRPr lang="zh-CN" altLang="en-US" sz="1800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</a:t>
            </a:r>
            <a:r>
              <a:rPr lang="en-US" sz="18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ElemType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			//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顺序栈中元素类型</a:t>
            </a:r>
          </a:p>
          <a:p>
            <a:pPr algn="l">
              <a:lnSpc>
                <a:spcPct val="200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typedef struct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ElemType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data[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MaxSize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];	</a:t>
            </a:r>
            <a:r>
              <a:rPr lang="en-US" sz="1800" dirty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存放元素</a:t>
            </a:r>
          </a:p>
          <a:p>
            <a:pPr algn="l">
              <a:lnSpc>
                <a:spcPts val="32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int top;			</a:t>
            </a:r>
            <a:r>
              <a:rPr lang="en-US" sz="1800" dirty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栈顶指针</a:t>
            </a:r>
          </a:p>
          <a:p>
            <a:pPr algn="l">
              <a:lnSpc>
                <a:spcPts val="32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</a:t>
            </a:r>
            <a:r>
              <a:rPr lang="en-US" sz="1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StackType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			</a:t>
            </a:r>
            <a:r>
              <a:rPr lang="en-US" sz="1800" dirty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顺序栈类型</a:t>
            </a:r>
          </a:p>
          <a:p>
            <a:pPr algn="l">
              <a:lnSpc>
                <a:spcPts val="3200"/>
              </a:lnSpc>
            </a:pP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1071546"/>
            <a:ext cx="39290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设计顺序栈的类型如下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B879971-6913-4475-93BC-C28D0EC87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26</a:t>
            </a:fld>
            <a:endParaRPr lang="en-US" altLang="zh-C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428604"/>
            <a:ext cx="8358246" cy="397031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6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6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Hanoi2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(int n， char x， char y， char z)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StackType *st;			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定义顺序栈指针</a:t>
            </a: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ElemType e，e1，e2，e3;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if (n&lt;=0) return;			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参数错误时直接返回</a:t>
            </a:r>
          </a:p>
          <a:p>
            <a:pPr algn="l">
              <a:lnSpc>
                <a:spcPct val="200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InitStack(st);			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初始化栈</a:t>
            </a: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e.n=n; e.x=x; e.y=y; e.z=z; e.flag=false;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Push(st，e);			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进栈</a:t>
            </a:r>
          </a:p>
          <a:p>
            <a:pPr algn="l">
              <a:lnSpc>
                <a:spcPct val="150000"/>
              </a:lnSpc>
            </a:pP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28596" y="4214818"/>
            <a:ext cx="3643338" cy="1226588"/>
            <a:chOff x="428596" y="4214818"/>
            <a:chExt cx="3643338" cy="1226588"/>
          </a:xfrm>
        </p:grpSpPr>
        <p:sp>
          <p:nvSpPr>
            <p:cNvPr id="4" name="TextBox 3"/>
            <p:cNvSpPr txBox="1"/>
            <p:nvPr/>
          </p:nvSpPr>
          <p:spPr>
            <a:xfrm>
              <a:off x="428596" y="5072074"/>
              <a:ext cx="3643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0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Hanoi</a:t>
              </a:r>
              <a:r>
                <a:rPr lang="en-US" sz="18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(n，X，Y，Z)</a:t>
              </a:r>
              <a:r>
                <a:rPr lang="zh-CN" altLang="en-US" sz="18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任务进栈</a:t>
              </a:r>
            </a:p>
          </p:txBody>
        </p:sp>
        <p:sp>
          <p:nvSpPr>
            <p:cNvPr id="5" name="上箭头 4"/>
            <p:cNvSpPr/>
            <p:nvPr/>
          </p:nvSpPr>
          <p:spPr>
            <a:xfrm>
              <a:off x="1571604" y="4214818"/>
              <a:ext cx="214314" cy="785818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FF9CA98-69CC-447C-BA70-FFEA31E3B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27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214498"/>
            <a:ext cx="8501122" cy="41960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(!StackEmpty(st))	   	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栈不空循环</a:t>
            </a:r>
          </a:p>
          <a:p>
            <a:pPr algn="l">
              <a:lnSpc>
                <a:spcPts val="32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Pop(st，e);	          	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出栈元素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endParaRPr lang="zh-CN" altLang="en-US" sz="1800">
              <a:solidFill>
                <a:srgbClr val="0070C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(e.flag==false)	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	//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当不能直接移动盘片时</a:t>
            </a:r>
          </a:p>
          <a:p>
            <a:pPr algn="l">
              <a:lnSpc>
                <a:spcPts val="32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e1.n=e.n-1; e1.x=e.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e1.y=e.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e1.z=e.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z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if (e1.n==1)         	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只有一个盘片时可直接移动</a:t>
            </a:r>
          </a:p>
          <a:p>
            <a:pPr algn="l">
              <a:lnSpc>
                <a:spcPts val="32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e1.flag=true;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else	                   	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有一个以上盘片时不能直接移动</a:t>
            </a:r>
          </a:p>
          <a:p>
            <a:pPr algn="l">
              <a:lnSpc>
                <a:spcPts val="32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e1.flag=false;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Push(st，e1);	    	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处理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Hanoi(n-1，y，x，z)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步骤</a:t>
            </a:r>
            <a:endParaRPr lang="en-US" altLang="zh-CN" sz="1800">
              <a:solidFill>
                <a:srgbClr val="0070C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</a:pPr>
            <a:endParaRPr lang="zh-CN" altLang="en-US" sz="1800">
              <a:solidFill>
                <a:srgbClr val="0070C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5000636"/>
            <a:ext cx="3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Hanoi</a:t>
            </a:r>
            <a:r>
              <a:rPr 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(n，X，Y，Z)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任务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57554" y="5488560"/>
            <a:ext cx="335758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 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Hanoi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(n-1，Y，X，Z)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任务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57554" y="4929198"/>
            <a:ext cx="36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 Move(</a:t>
            </a:r>
            <a:r>
              <a:rPr 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n，X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Z)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flag=true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7554" y="4429132"/>
            <a:ext cx="400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 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Hanoi</a:t>
            </a:r>
            <a:r>
              <a:rPr 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(n-1，X，</a:t>
            </a:r>
            <a:r>
              <a:rPr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Z</a:t>
            </a:r>
            <a:r>
              <a:rPr 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，Y)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任务</a:t>
            </a:r>
          </a:p>
        </p:txBody>
      </p:sp>
      <p:sp>
        <p:nvSpPr>
          <p:cNvPr id="8" name="左大括号 7"/>
          <p:cNvSpPr/>
          <p:nvPr/>
        </p:nvSpPr>
        <p:spPr>
          <a:xfrm>
            <a:off x="3071802" y="4643446"/>
            <a:ext cx="285752" cy="1071570"/>
          </a:xfrm>
          <a:prstGeom prst="leftBrace">
            <a:avLst/>
          </a:prstGeom>
          <a:ln w="28575">
            <a:solidFill>
              <a:srgbClr val="FF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214414" y="1500174"/>
            <a:ext cx="7226840" cy="4159647"/>
            <a:chOff x="1214414" y="1500174"/>
            <a:chExt cx="7226840" cy="4159647"/>
          </a:xfrm>
        </p:grpSpPr>
        <p:sp>
          <p:nvSpPr>
            <p:cNvPr id="13" name="任意多边形 12"/>
            <p:cNvSpPr/>
            <p:nvPr/>
          </p:nvSpPr>
          <p:spPr>
            <a:xfrm>
              <a:off x="6731876" y="2529683"/>
              <a:ext cx="1709378" cy="3130138"/>
            </a:xfrm>
            <a:custGeom>
              <a:avLst/>
              <a:gdLst>
                <a:gd name="connsiteX0" fmla="*/ 1324303 w 1676400"/>
                <a:gd name="connsiteY0" fmla="*/ 13138 h 2850931"/>
                <a:gd name="connsiteX1" fmla="*/ 1671145 w 1676400"/>
                <a:gd name="connsiteY1" fmla="*/ 328448 h 2850931"/>
                <a:gd name="connsiteX2" fmla="*/ 1355834 w 1676400"/>
                <a:gd name="connsiteY2" fmla="*/ 1983827 h 2850931"/>
                <a:gd name="connsiteX3" fmla="*/ 0 w 1676400"/>
                <a:gd name="connsiteY3" fmla="*/ 2850931 h 2850931"/>
                <a:gd name="connsiteX0" fmla="*/ 1538585 w 1709378"/>
                <a:gd name="connsiteY0" fmla="*/ 6569 h 3130138"/>
                <a:gd name="connsiteX1" fmla="*/ 1671145 w 1709378"/>
                <a:gd name="connsiteY1" fmla="*/ 607655 h 3130138"/>
                <a:gd name="connsiteX2" fmla="*/ 1355834 w 1709378"/>
                <a:gd name="connsiteY2" fmla="*/ 2263034 h 3130138"/>
                <a:gd name="connsiteX3" fmla="*/ 0 w 1709378"/>
                <a:gd name="connsiteY3" fmla="*/ 3130138 h 313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9378" h="3130138">
                  <a:moveTo>
                    <a:pt x="1538585" y="6569"/>
                  </a:moveTo>
                  <a:cubicBezTo>
                    <a:pt x="1709378" y="0"/>
                    <a:pt x="1701604" y="231577"/>
                    <a:pt x="1671145" y="607655"/>
                  </a:cubicBezTo>
                  <a:cubicBezTo>
                    <a:pt x="1640686" y="983733"/>
                    <a:pt x="1634358" y="1842620"/>
                    <a:pt x="1355834" y="2263034"/>
                  </a:cubicBezTo>
                  <a:cubicBezTo>
                    <a:pt x="1077310" y="2683448"/>
                    <a:pt x="538655" y="2906793"/>
                    <a:pt x="0" y="3130138"/>
                  </a:cubicBezTo>
                </a:path>
              </a:pathLst>
            </a:cu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214414" y="1500174"/>
              <a:ext cx="7000924" cy="2500330"/>
            </a:xfrm>
            <a:prstGeom prst="rect">
              <a:avLst/>
            </a:prstGeom>
            <a:solidFill>
              <a:schemeClr val="accent2">
                <a:alpha val="0"/>
              </a:schemeClr>
            </a:solidFill>
            <a:ln w="381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6809344-834F-40DE-B6B9-70AD0D888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28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168252"/>
            <a:ext cx="8501122" cy="4200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0000" bIns="180000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e2.n=e.n; e2.x=e.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 e2.y=e.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 e2.z=e.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 e2.flag=true;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Push(st，e2);	     	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处理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move(n，x，z)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步骤</a:t>
            </a:r>
          </a:p>
          <a:p>
            <a:pPr algn="l">
              <a:lnSpc>
                <a:spcPct val="200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e3.n=e.n-1; e3.x=e.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 e3.y=e.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 e3.z=e.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if (e3.n==1)	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	//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只有一个盘片时可直接移动</a:t>
            </a:r>
          </a:p>
          <a:p>
            <a:pPr algn="l">
              <a:lnSpc>
                <a:spcPts val="32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e3.flag=true;</a:t>
            </a:r>
          </a:p>
          <a:p>
            <a:pPr algn="l">
              <a:lnSpc>
                <a:spcPts val="32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else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e3.flag=false;	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有一个以上盘片时不能直接移动</a:t>
            </a:r>
          </a:p>
          <a:p>
            <a:pPr algn="l">
              <a:lnSpc>
                <a:spcPts val="32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Push(st，e3);	      	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处理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Hanoi(n-1，x，z，y)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步骤</a:t>
            </a:r>
          </a:p>
          <a:p>
            <a:pPr algn="l">
              <a:lnSpc>
                <a:spcPts val="32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5559998"/>
            <a:ext cx="3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Hanoi</a:t>
            </a:r>
            <a:r>
              <a:rPr lang="en-US" sz="1800">
                <a:latin typeface="Consolas" pitchFamily="49" charset="0"/>
                <a:ea typeface="微软雅黑" pitchFamily="34" charset="-122"/>
                <a:cs typeface="Consolas" pitchFamily="49" charset="0"/>
              </a:rPr>
              <a:t>(n，X，Y，Z)</a:t>
            </a:r>
            <a:r>
              <a:rPr lang="zh-CN" altLang="en-US" sz="1800">
                <a:latin typeface="Consolas" pitchFamily="49" charset="0"/>
                <a:ea typeface="微软雅黑" pitchFamily="34" charset="-122"/>
                <a:cs typeface="Consolas" pitchFamily="49" charset="0"/>
              </a:rPr>
              <a:t>任务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86116" y="4917056"/>
            <a:ext cx="407196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 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Hanoi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(n-1，X，Z，Y)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任务进栈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86116" y="5488560"/>
            <a:ext cx="36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 Move(</a:t>
            </a:r>
            <a:r>
              <a:rPr lang="en-US" sz="1800">
                <a:latin typeface="Consolas" pitchFamily="49" charset="0"/>
                <a:ea typeface="微软雅黑" pitchFamily="34" charset="-122"/>
                <a:cs typeface="Consolas" pitchFamily="49" charset="0"/>
              </a:rPr>
              <a:t>n，X</a:t>
            </a:r>
            <a:r>
              <a:rPr lang="zh-CN" altLang="en-US" sz="1800"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sz="1800">
                <a:latin typeface="Consolas" pitchFamily="49" charset="0"/>
                <a:ea typeface="微软雅黑" pitchFamily="34" charset="-122"/>
                <a:cs typeface="Consolas" pitchFamily="49" charset="0"/>
              </a:rPr>
              <a:t>Z)</a:t>
            </a:r>
            <a:r>
              <a:rPr lang="zh-CN" altLang="en-US" sz="1800">
                <a:latin typeface="Consolas" pitchFamily="49" charset="0"/>
                <a:ea typeface="微软雅黑" pitchFamily="34" charset="-122"/>
                <a:cs typeface="Consolas" pitchFamily="49" charset="0"/>
              </a:rPr>
              <a:t>：</a:t>
            </a:r>
            <a:r>
              <a:rPr lang="en-US" altLang="zh-CN" sz="1800">
                <a:latin typeface="Consolas" pitchFamily="49" charset="0"/>
                <a:ea typeface="微软雅黑" pitchFamily="34" charset="-122"/>
                <a:cs typeface="Consolas" pitchFamily="49" charset="0"/>
              </a:rPr>
              <a:t>flag=true</a:t>
            </a:r>
            <a:endParaRPr lang="zh-CN" altLang="en-US" sz="180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86116" y="6131502"/>
            <a:ext cx="400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 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Hanoi</a:t>
            </a:r>
            <a:r>
              <a:rPr lang="en-US" sz="1800">
                <a:latin typeface="Consolas" pitchFamily="49" charset="0"/>
                <a:ea typeface="微软雅黑" pitchFamily="34" charset="-122"/>
                <a:cs typeface="Consolas" pitchFamily="49" charset="0"/>
              </a:rPr>
              <a:t>(n-1，Y，</a:t>
            </a:r>
            <a:r>
              <a:rPr lang="en-US" altLang="zh-CN" sz="1800">
                <a:latin typeface="Consolas" pitchFamily="49" charset="0"/>
                <a:ea typeface="微软雅黑" pitchFamily="34" charset="-122"/>
                <a:cs typeface="Consolas" pitchFamily="49" charset="0"/>
              </a:rPr>
              <a:t>Z</a:t>
            </a:r>
            <a:r>
              <a:rPr lang="en-US" sz="1800">
                <a:latin typeface="Consolas" pitchFamily="49" charset="0"/>
                <a:ea typeface="微软雅黑" pitchFamily="34" charset="-122"/>
                <a:cs typeface="Consolas" pitchFamily="49" charset="0"/>
              </a:rPr>
              <a:t>，X)</a:t>
            </a:r>
            <a:r>
              <a:rPr lang="zh-CN" altLang="en-US" sz="1800">
                <a:latin typeface="Consolas" pitchFamily="49" charset="0"/>
                <a:ea typeface="微软雅黑" pitchFamily="34" charset="-122"/>
                <a:cs typeface="Consolas" pitchFamily="49" charset="0"/>
              </a:rPr>
              <a:t>任务进栈</a:t>
            </a:r>
          </a:p>
        </p:txBody>
      </p:sp>
      <p:sp>
        <p:nvSpPr>
          <p:cNvPr id="8" name="左大括号 7"/>
          <p:cNvSpPr/>
          <p:nvPr/>
        </p:nvSpPr>
        <p:spPr>
          <a:xfrm>
            <a:off x="3071802" y="5202808"/>
            <a:ext cx="285752" cy="1071570"/>
          </a:xfrm>
          <a:prstGeom prst="leftBrace">
            <a:avLst/>
          </a:prstGeom>
          <a:ln w="28575">
            <a:solidFill>
              <a:srgbClr val="FF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57224" y="1357298"/>
            <a:ext cx="7000924" cy="3572694"/>
            <a:chOff x="1428728" y="1357298"/>
            <a:chExt cx="7000924" cy="3572694"/>
          </a:xfrm>
        </p:grpSpPr>
        <p:sp>
          <p:nvSpPr>
            <p:cNvPr id="12" name="矩形 11"/>
            <p:cNvSpPr/>
            <p:nvPr/>
          </p:nvSpPr>
          <p:spPr>
            <a:xfrm>
              <a:off x="1428728" y="1357298"/>
              <a:ext cx="7000924" cy="2500330"/>
            </a:xfrm>
            <a:prstGeom prst="rect">
              <a:avLst/>
            </a:prstGeom>
            <a:solidFill>
              <a:schemeClr val="accent2">
                <a:alpha val="0"/>
              </a:schemeClr>
            </a:solidFill>
            <a:ln w="381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4" name="直接箭头连接符 13"/>
            <p:cNvCxnSpPr>
              <a:stCxn id="12" idx="2"/>
            </p:cNvCxnSpPr>
            <p:nvPr/>
          </p:nvCxnSpPr>
          <p:spPr>
            <a:xfrm rot="5400000">
              <a:off x="4393405" y="4393413"/>
              <a:ext cx="107157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857224" y="285728"/>
            <a:ext cx="7541609" cy="5429288"/>
            <a:chOff x="1428728" y="285728"/>
            <a:chExt cx="7541609" cy="5429288"/>
          </a:xfrm>
        </p:grpSpPr>
        <p:sp>
          <p:nvSpPr>
            <p:cNvPr id="11" name="矩形 10"/>
            <p:cNvSpPr/>
            <p:nvPr/>
          </p:nvSpPr>
          <p:spPr>
            <a:xfrm>
              <a:off x="1428728" y="285728"/>
              <a:ext cx="7000924" cy="857256"/>
            </a:xfrm>
            <a:prstGeom prst="rect">
              <a:avLst/>
            </a:prstGeom>
            <a:solidFill>
              <a:schemeClr val="accent2">
                <a:alpha val="0"/>
              </a:schemeClr>
            </a:solidFill>
            <a:ln w="381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7500958" y="616168"/>
              <a:ext cx="1469379" cy="5098848"/>
            </a:xfrm>
            <a:custGeom>
              <a:avLst/>
              <a:gdLst>
                <a:gd name="connsiteX0" fmla="*/ 1970690 w 2701159"/>
                <a:gd name="connsiteY0" fmla="*/ 218090 h 5168462"/>
                <a:gd name="connsiteX1" fmla="*/ 2301766 w 2701159"/>
                <a:gd name="connsiteY1" fmla="*/ 675290 h 5168462"/>
                <a:gd name="connsiteX2" fmla="*/ 2317531 w 2701159"/>
                <a:gd name="connsiteY2" fmla="*/ 4269828 h 5168462"/>
                <a:gd name="connsiteX3" fmla="*/ 0 w 2701159"/>
                <a:gd name="connsiteY3" fmla="*/ 5168462 h 5168462"/>
                <a:gd name="connsiteX0" fmla="*/ 613400 w 1117654"/>
                <a:gd name="connsiteY0" fmla="*/ 218090 h 4923435"/>
                <a:gd name="connsiteX1" fmla="*/ 944476 w 1117654"/>
                <a:gd name="connsiteY1" fmla="*/ 675290 h 4923435"/>
                <a:gd name="connsiteX2" fmla="*/ 960241 w 1117654"/>
                <a:gd name="connsiteY2" fmla="*/ 4269828 h 4923435"/>
                <a:gd name="connsiteX3" fmla="*/ 0 w 1117654"/>
                <a:gd name="connsiteY3" fmla="*/ 4596934 h 4923435"/>
                <a:gd name="connsiteX0" fmla="*/ 613400 w 1117654"/>
                <a:gd name="connsiteY0" fmla="*/ 109045 h 4487889"/>
                <a:gd name="connsiteX1" fmla="*/ 944476 w 1117654"/>
                <a:gd name="connsiteY1" fmla="*/ 566245 h 4487889"/>
                <a:gd name="connsiteX2" fmla="*/ 960241 w 1117654"/>
                <a:gd name="connsiteY2" fmla="*/ 3160627 h 4487889"/>
                <a:gd name="connsiteX3" fmla="*/ 0 w 1117654"/>
                <a:gd name="connsiteY3" fmla="*/ 4487889 h 448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7654" h="4487889">
                  <a:moveTo>
                    <a:pt x="613400" y="109045"/>
                  </a:moveTo>
                  <a:cubicBezTo>
                    <a:pt x="750034" y="0"/>
                    <a:pt x="886669" y="57648"/>
                    <a:pt x="944476" y="566245"/>
                  </a:cubicBezTo>
                  <a:cubicBezTo>
                    <a:pt x="1002283" y="1074842"/>
                    <a:pt x="1117654" y="2507020"/>
                    <a:pt x="960241" y="3160627"/>
                  </a:cubicBezTo>
                  <a:cubicBezTo>
                    <a:pt x="802828" y="3814234"/>
                    <a:pt x="966951" y="4413003"/>
                    <a:pt x="0" y="4487889"/>
                  </a:cubicBezTo>
                </a:path>
              </a:pathLst>
            </a:cu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FF9FE54-9870-496D-B31E-B7DCEC9B3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29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619672" y="1844824"/>
            <a:ext cx="5386400" cy="244100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80000" rIns="144000" bIns="180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n)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(n==1) 			</a:t>
            </a:r>
            <a:r>
              <a:rPr kumimoji="1"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语句</a:t>
            </a:r>
            <a:r>
              <a:rPr kumimoji="1"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return 1;			</a:t>
            </a:r>
            <a:r>
              <a:rPr kumimoji="1"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语句</a:t>
            </a:r>
            <a:r>
              <a:rPr kumimoji="1"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 			</a:t>
            </a:r>
            <a:r>
              <a:rPr kumimoji="1"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语句</a:t>
            </a:r>
            <a:r>
              <a:rPr kumimoji="1"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return  n*</a:t>
            </a:r>
            <a:r>
              <a:rPr kumimoji="1"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(n-1);	</a:t>
            </a:r>
            <a:r>
              <a:rPr kumimoji="1"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语句</a:t>
            </a:r>
            <a:r>
              <a:rPr kumimoji="1"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      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11188" y="476250"/>
            <a:ext cx="6553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直接递归函数示例：求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!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正整数）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220C085-3E82-4A1C-AC8A-C50AFB760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427567"/>
            <a:ext cx="8501122" cy="2144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else		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//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当可以直接移动时</a:t>
            </a:r>
          </a:p>
          <a:p>
            <a:pPr algn="l">
              <a:lnSpc>
                <a:spcPts val="32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printf("\t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将第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%d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个盘片从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%c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移动到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%c\n"，e.n，e.x，e.z);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DestroyStack(st);	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//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销毁栈</a:t>
            </a:r>
          </a:p>
          <a:p>
            <a:pPr algn="l">
              <a:lnSpc>
                <a:spcPts val="32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0166" y="2928934"/>
            <a:ext cx="4643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求解</a:t>
            </a:r>
            <a:r>
              <a:rPr lang="en-US" sz="200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 Move(</a:t>
            </a:r>
            <a:r>
              <a:rPr lang="en-US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n，X</a:t>
            </a:r>
            <a:r>
              <a: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Z)</a:t>
            </a:r>
            <a:r>
              <a: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：</a:t>
            </a:r>
            <a:r>
              <a:rPr lang="en-US" altLang="zh-CN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flag=true</a:t>
            </a:r>
            <a:endParaRPr lang="zh-CN" altLang="en-US" sz="200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rot="5400000" flipH="1" flipV="1">
            <a:off x="2750331" y="2035165"/>
            <a:ext cx="1643074" cy="1588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C13A290-7F58-4BC3-94A7-F42264FE1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30</a:t>
            </a:fld>
            <a:endParaRPr lang="en-US" altLang="zh-C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642910" y="2643182"/>
            <a:ext cx="4643470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设计求解问题的递归模型。</a:t>
            </a:r>
            <a:endParaRPr kumimoji="1" lang="en-US" altLang="zh-CN" sz="2200" dirty="0">
              <a:ea typeface="楷体" pitchFamily="49" charset="-122"/>
              <a:cs typeface="Times New Roman" pitchFamily="18" charset="0"/>
            </a:endParaRPr>
          </a:p>
          <a:p>
            <a:pPr marL="457200" indent="-457200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转换成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对应的递归算法。</a:t>
            </a:r>
            <a:endParaRPr kumimoji="1"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8435" name="Text Box 3" descr="蓝色面巾纸"/>
          <p:cNvSpPr txBox="1">
            <a:spLocks noChangeArrowheads="1"/>
          </p:cNvSpPr>
          <p:nvPr/>
        </p:nvSpPr>
        <p:spPr bwMode="auto">
          <a:xfrm>
            <a:off x="428596" y="1624004"/>
            <a:ext cx="5429288" cy="584775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3200">
                <a:solidFill>
                  <a:srgbClr val="FF3300"/>
                </a:solidFill>
                <a:ea typeface="隶书" pitchFamily="49" charset="-122"/>
              </a:rPr>
              <a:t>5.3.1   </a:t>
            </a:r>
            <a:r>
              <a:rPr kumimoji="1" lang="zh-CN" altLang="en-US" sz="3200" dirty="0">
                <a:solidFill>
                  <a:srgbClr val="FF3300"/>
                </a:solidFill>
                <a:ea typeface="隶书" pitchFamily="49" charset="-122"/>
              </a:rPr>
              <a:t>递归算法设计的步骤</a:t>
            </a:r>
          </a:p>
        </p:txBody>
      </p:sp>
      <p:sp>
        <p:nvSpPr>
          <p:cNvPr id="4" name="Text Box 10" descr="粉色面巾纸"/>
          <p:cNvSpPr txBox="1">
            <a:spLocks noChangeArrowheads="1"/>
          </p:cNvSpPr>
          <p:nvPr/>
        </p:nvSpPr>
        <p:spPr bwMode="auto">
          <a:xfrm>
            <a:off x="2428860" y="420671"/>
            <a:ext cx="4500594" cy="5794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5.3 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递归算法的设计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357422" y="4000504"/>
            <a:ext cx="4286280" cy="500066"/>
            <a:chOff x="1428728" y="4429132"/>
            <a:chExt cx="4286280" cy="500066"/>
          </a:xfrm>
        </p:grpSpPr>
        <p:sp>
          <p:nvSpPr>
            <p:cNvPr id="5" name="圆角矩形 4"/>
            <p:cNvSpPr/>
            <p:nvPr/>
          </p:nvSpPr>
          <p:spPr>
            <a:xfrm>
              <a:off x="1428728" y="4429132"/>
              <a:ext cx="1643074" cy="500066"/>
            </a:xfrm>
            <a:prstGeom prst="roundRect">
              <a:avLst/>
            </a:prstGeom>
            <a:scene3d>
              <a:camera prst="perspectiveAbove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>
                  <a:ea typeface="楷体" pitchFamily="49" charset="-122"/>
                  <a:cs typeface="Times New Roman" pitchFamily="18" charset="0"/>
                </a:rPr>
                <a:t>递归模型</a:t>
              </a:r>
              <a:endParaRPr lang="zh-CN" altLang="en-US" sz="2000"/>
            </a:p>
          </p:txBody>
        </p:sp>
        <p:sp>
          <p:nvSpPr>
            <p:cNvPr id="6" name="右箭头 5"/>
            <p:cNvSpPr/>
            <p:nvPr/>
          </p:nvSpPr>
          <p:spPr>
            <a:xfrm>
              <a:off x="3214678" y="4572008"/>
              <a:ext cx="714380" cy="214314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4071934" y="4429132"/>
              <a:ext cx="1643074" cy="50006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>
                  <a:ea typeface="楷体" pitchFamily="49" charset="-122"/>
                  <a:cs typeface="Times New Roman" pitchFamily="18" charset="0"/>
                </a:rPr>
                <a:t>递归算法</a:t>
              </a:r>
              <a:endParaRPr lang="zh-CN" altLang="en-US" sz="2000"/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C3EC2A0-4434-4DE2-95F7-D050AE955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31</a:t>
            </a:fld>
            <a:endParaRPr lang="en-US" altLang="zh-C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Text Box 2"/>
          <p:cNvSpPr txBox="1">
            <a:spLocks noChangeArrowheads="1"/>
          </p:cNvSpPr>
          <p:nvPr/>
        </p:nvSpPr>
        <p:spPr bwMode="auto">
          <a:xfrm>
            <a:off x="357158" y="1462619"/>
            <a:ext cx="5715040" cy="913070"/>
          </a:xfrm>
          <a:prstGeom prst="rect">
            <a:avLst/>
          </a:prstGeom>
          <a:ln>
            <a:headEnd/>
            <a:tailEnd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eaLnBrk="1" hangingPunct="1">
              <a:lnSpc>
                <a:spcPts val="3200"/>
              </a:lnSpc>
              <a:spcBef>
                <a:spcPct val="50000"/>
              </a:spcBef>
              <a:defRPr/>
            </a:pPr>
            <a:r>
              <a:rPr kumimoji="1" lang="zh-CN" altLang="en-US" sz="200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）对原问题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(s)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进行分析，称为“大问题”，假设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出合理的“小问题”</a:t>
            </a:r>
            <a:r>
              <a:rPr kumimoji="1" lang="en-US" altLang="zh-CN" sz="2000" i="1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f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(s’)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；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　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28596" y="500042"/>
            <a:ext cx="4248150" cy="457200"/>
          </a:xfrm>
          <a:prstGeom prst="rect">
            <a:avLst/>
          </a:prstGeom>
          <a:solidFill>
            <a:srgbClr val="3366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求递归模型的步骤如下：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57158" y="4357694"/>
            <a:ext cx="5572164" cy="913070"/>
          </a:xfrm>
          <a:prstGeom prst="rect">
            <a:avLst/>
          </a:prstGeom>
          <a:ln>
            <a:headEnd/>
            <a:tailEnd/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3200"/>
              </a:lnSpc>
              <a:spcBef>
                <a:spcPct val="50000"/>
              </a:spcBef>
              <a:defRPr/>
            </a:pP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（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）确定一个特定情况（如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(1)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或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(0)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的解  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  </a:t>
            </a:r>
            <a:r>
              <a:rPr kumimoji="1" lang="zh-CN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递归出口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。</a:t>
            </a:r>
            <a:endParaRPr kumimoji="1" lang="zh-CN" altLang="en-US" sz="2000" dirty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57158" y="2714620"/>
            <a:ext cx="5643602" cy="1323439"/>
          </a:xfrm>
          <a:prstGeom prst="rect">
            <a:avLst/>
          </a:prstGeom>
          <a:ln>
            <a:headEnd/>
            <a:tailEnd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eaLnBrk="1" hangingPunct="1">
              <a:lnSpc>
                <a:spcPts val="3200"/>
              </a:lnSpc>
              <a:spcBef>
                <a:spcPct val="50000"/>
              </a:spcBef>
              <a:defRPr/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　 （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）假设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(s’)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是可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解的，在此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基础上确定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(s)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的解，即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给出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(s)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与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(s’)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之间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的关系 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 </a:t>
            </a:r>
            <a:r>
              <a:rPr kumimoji="1" lang="zh-CN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递归体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。</a:t>
            </a:r>
            <a:endParaRPr kumimoji="1" lang="zh-CN" altLang="en-US" sz="2000" dirty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6072198" y="1714488"/>
            <a:ext cx="2857520" cy="3510345"/>
            <a:chOff x="6072198" y="1714488"/>
            <a:chExt cx="2857520" cy="3510345"/>
          </a:xfrm>
        </p:grpSpPr>
        <p:sp>
          <p:nvSpPr>
            <p:cNvPr id="10" name="TextBox 9"/>
            <p:cNvSpPr txBox="1"/>
            <p:nvPr/>
          </p:nvSpPr>
          <p:spPr>
            <a:xfrm>
              <a:off x="6786578" y="1714488"/>
              <a:ext cx="20002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>
                  <a:solidFill>
                    <a:srgbClr val="99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数学归纳法</a:t>
              </a:r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786578" y="2571744"/>
              <a:ext cx="2143140" cy="132343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假设</a:t>
              </a:r>
              <a:r>
                <a:rPr kumimoji="1" lang="en-US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1"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</a:t>
              </a:r>
              <a:r>
                <a:rPr kumimoji="1" lang="en-US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en-US" altLang="zh-CN" sz="2000">
                  <a:solidFill>
                    <a:srgbClr val="0000FF"/>
                  </a:solidFill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kumimoji="1"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kumimoji="1"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时等式成立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kumimoji="1"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求证</a:t>
              </a:r>
              <a:r>
                <a:rPr kumimoji="1" lang="en-US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1"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</a:t>
              </a:r>
              <a:r>
                <a:rPr kumimoji="1" lang="en-US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时等式成立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86578" y="4516947"/>
              <a:ext cx="1928826" cy="70788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求证</a:t>
              </a:r>
              <a:r>
                <a:rPr kumimoji="1" lang="en-US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1"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=1</a:t>
              </a:r>
              <a:r>
                <a:rPr kumimoji="1"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时等式成立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左右箭头 13"/>
            <p:cNvSpPr/>
            <p:nvPr/>
          </p:nvSpPr>
          <p:spPr>
            <a:xfrm>
              <a:off x="6143636" y="3286124"/>
              <a:ext cx="571504" cy="142876"/>
            </a:xfrm>
            <a:prstGeom prst="left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左右箭头 14"/>
            <p:cNvSpPr/>
            <p:nvPr/>
          </p:nvSpPr>
          <p:spPr>
            <a:xfrm>
              <a:off x="6072198" y="4786322"/>
              <a:ext cx="571504" cy="142876"/>
            </a:xfrm>
            <a:prstGeom prst="left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BDF83FC-009E-4C6C-814A-52C49A9F0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32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652466" y="214290"/>
            <a:ext cx="8134376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2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例如，采用</a:t>
            </a:r>
            <a:r>
              <a:rPr kumimoji="1" lang="zh-CN" altLang="en-US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递归算法求实数数组</a:t>
            </a:r>
            <a:r>
              <a:rPr kumimoji="1" lang="en-US" altLang="zh-CN" sz="2200" i="1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kumimoji="1" lang="en-US" altLang="zh-CN" sz="2200" dirty="0" err="1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0..</a:t>
            </a:r>
            <a:r>
              <a:rPr kumimoji="1" lang="en-US" altLang="zh-CN" sz="2200" i="1" dirty="0" err="1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 dirty="0">
                <a:solidFill>
                  <a:srgbClr val="FF3300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1]</a:t>
            </a:r>
            <a:r>
              <a:rPr kumimoji="1" lang="zh-CN" altLang="en-US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中的最小值。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假设</a:t>
            </a:r>
            <a:r>
              <a:rPr kumimoji="1" lang="en-US" altLang="zh-CN" sz="22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22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2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zh-CN" altLang="en-US" sz="22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数组元素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[0]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kumimoji="1" lang="en-US" altLang="zh-CN" sz="2200" i="1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个元素）中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的最小值。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142976" y="4896161"/>
            <a:ext cx="6072230" cy="1389371"/>
            <a:chOff x="1142976" y="4896161"/>
            <a:chExt cx="6072230" cy="1389371"/>
          </a:xfrm>
        </p:grpSpPr>
        <p:sp>
          <p:nvSpPr>
            <p:cNvPr id="20484" name="Text Box 4" descr="羊皮纸"/>
            <p:cNvSpPr txBox="1">
              <a:spLocks noChangeArrowheads="1"/>
            </p:cNvSpPr>
            <p:nvPr/>
          </p:nvSpPr>
          <p:spPr bwMode="auto">
            <a:xfrm>
              <a:off x="1285852" y="5500702"/>
              <a:ext cx="5929354" cy="78483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lIns="180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)=</a:t>
              </a:r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[0]		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		</a:t>
              </a:r>
              <a:r>
                <a:rPr kumimoji="1" lang="zh-CN" altLang="en-US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当</a:t>
              </a:r>
              <a:r>
                <a:rPr kumimoji="1" lang="en-US" altLang="zh-CN" sz="1800" i="1" dirty="0" err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en-US" altLang="zh-CN" sz="1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=0</a:t>
              </a:r>
              <a:r>
                <a:rPr kumimoji="1" lang="zh-CN" altLang="en-US" sz="1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时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sz="18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kumimoji="1" lang="en-US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kumimoji="1" lang="en-US" altLang="zh-CN" sz="18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kumimoji="1" lang="zh-CN" altLang="en-US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18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en-US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)= </a:t>
              </a:r>
              <a:r>
                <a:rPr kumimoji="1" lang="en-US" altLang="zh-CN" sz="180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MIN</a:t>
              </a:r>
              <a:r>
                <a:rPr kumimoji="1" lang="en-US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kumimoji="1" lang="en-US" altLang="zh-CN" sz="18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kumimoji="1" lang="en-US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kumimoji="1" lang="en-US" altLang="zh-CN" sz="18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kumimoji="1" lang="zh-CN" altLang="en-US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18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</a:t>
              </a:r>
              <a:r>
                <a:rPr kumimoji="1" lang="en-US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1)</a:t>
              </a:r>
              <a:r>
                <a:rPr kumimoji="1" lang="zh-CN" altLang="en-US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18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kumimoji="1" lang="en-US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kumimoji="1" lang="en-US" altLang="zh-CN" sz="18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en-US" altLang="zh-CN" sz="1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])  	</a:t>
              </a:r>
              <a:r>
                <a:rPr kumimoji="1" lang="zh-CN" altLang="en-US" sz="1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其他情况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142976" y="4896161"/>
              <a:ext cx="371477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因此得到如下递归模型：</a:t>
              </a:r>
              <a:endParaRPr lang="zh-CN" altLang="en-US" sz="22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14348" y="3429000"/>
            <a:ext cx="75724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  假设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已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求出，则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22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MIN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1)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])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，其中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MIN()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为求两个值较小值函数。</a:t>
            </a:r>
            <a:endParaRPr kumimoji="1" lang="en-US" altLang="zh-CN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1538" y="2000240"/>
            <a:ext cx="6143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[0]   </a:t>
            </a: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[1</a:t>
            </a:r>
            <a:r>
              <a:rPr lang="en-US" altLang="zh-CN" sz="2000">
                <a:latin typeface="Consolas" pitchFamily="49" charset="0"/>
                <a:cs typeface="Consolas" pitchFamily="49" charset="0"/>
              </a:rPr>
              <a:t>]   </a:t>
            </a:r>
            <a:r>
              <a:rPr lang="en-US" altLang="zh-CN" sz="2000">
                <a:latin typeface="Consolas" pitchFamily="49" charset="0"/>
                <a:ea typeface="宋体"/>
                <a:cs typeface="Consolas" pitchFamily="49" charset="0"/>
              </a:rPr>
              <a:t>……</a:t>
            </a:r>
            <a:r>
              <a:rPr lang="en-US" altLang="zh-CN" sz="2000">
                <a:latin typeface="Consolas" pitchFamily="49" charset="0"/>
                <a:ea typeface="+mn-ea"/>
                <a:cs typeface="Consolas" pitchFamily="49" charset="0"/>
                <a:sym typeface="Symbol"/>
              </a:rPr>
              <a:t> </a:t>
            </a:r>
            <a:r>
              <a:rPr lang="en-US" altLang="zh-CN" sz="2000">
                <a:latin typeface="Consolas" pitchFamily="49" charset="0"/>
                <a:cs typeface="Consolas" pitchFamily="49" charset="0"/>
                <a:sym typeface="Symbol"/>
              </a:rPr>
              <a:t>  </a:t>
            </a:r>
            <a:r>
              <a:rPr lang="en-US" altLang="zh-CN" sz="2000" i="1" dirty="0">
                <a:latin typeface="Consolas" pitchFamily="49" charset="0"/>
                <a:cs typeface="Consolas" pitchFamily="49" charset="0"/>
                <a:sym typeface="Symbol"/>
              </a:rPr>
              <a:t>A</a:t>
            </a:r>
            <a:r>
              <a:rPr lang="en-US" altLang="zh-CN" sz="2000" dirty="0">
                <a:latin typeface="Consolas" pitchFamily="49" charset="0"/>
                <a:cs typeface="Consolas" pitchFamily="49" charset="0"/>
                <a:sym typeface="Symbol"/>
              </a:rPr>
              <a:t>[</a:t>
            </a:r>
            <a:r>
              <a:rPr lang="en-US" altLang="zh-CN" sz="2000" i="1" dirty="0" err="1">
                <a:latin typeface="Consolas" pitchFamily="49" charset="0"/>
                <a:cs typeface="Consolas" pitchFamily="49" charset="0"/>
                <a:sym typeface="Symbol"/>
              </a:rPr>
              <a:t>i</a:t>
            </a:r>
            <a:r>
              <a:rPr lang="en-US" altLang="zh-CN" sz="2000" dirty="0">
                <a:latin typeface="Consolas" pitchFamily="49" charset="0"/>
                <a:ea typeface="+mn-ea"/>
                <a:cs typeface="Consolas" pitchFamily="49" charset="0"/>
                <a:sym typeface="Symbol"/>
              </a:rPr>
              <a:t>-</a:t>
            </a:r>
            <a:r>
              <a:rPr lang="en-US" altLang="zh-CN" sz="2000" dirty="0">
                <a:latin typeface="Consolas" pitchFamily="49" charset="0"/>
                <a:cs typeface="Consolas" pitchFamily="49" charset="0"/>
                <a:sym typeface="Symbol"/>
              </a:rPr>
              <a:t>1]  </a:t>
            </a:r>
            <a:r>
              <a:rPr lang="en-US" altLang="zh-CN" sz="2000" i="1" dirty="0">
                <a:latin typeface="Consolas" pitchFamily="49" charset="0"/>
                <a:cs typeface="Consolas" pitchFamily="49" charset="0"/>
                <a:sym typeface="Symbol"/>
              </a:rPr>
              <a:t>A</a:t>
            </a:r>
            <a:r>
              <a:rPr lang="en-US" altLang="zh-CN" sz="2000" dirty="0">
                <a:latin typeface="Consolas" pitchFamily="49" charset="0"/>
                <a:cs typeface="Consolas" pitchFamily="49" charset="0"/>
                <a:sym typeface="Symbol"/>
              </a:rPr>
              <a:t>[</a:t>
            </a:r>
            <a:r>
              <a:rPr lang="en-US" altLang="zh-CN" sz="2000" i="1" dirty="0" err="1">
                <a:latin typeface="Consolas" pitchFamily="49" charset="0"/>
                <a:cs typeface="Consolas" pitchFamily="49" charset="0"/>
                <a:sym typeface="Symbol"/>
              </a:rPr>
              <a:t>i</a:t>
            </a:r>
            <a:r>
              <a:rPr lang="en-US" altLang="zh-CN" sz="2000">
                <a:latin typeface="Consolas" pitchFamily="49" charset="0"/>
                <a:cs typeface="Consolas" pitchFamily="49" charset="0"/>
                <a:sym typeface="Symbol"/>
              </a:rPr>
              <a:t>]  </a:t>
            </a:r>
            <a:r>
              <a:rPr lang="en-US" altLang="zh-CN" sz="2000">
                <a:latin typeface="Consolas" pitchFamily="49" charset="0"/>
                <a:ea typeface="宋体"/>
                <a:cs typeface="Consolas" pitchFamily="49" charset="0"/>
              </a:rPr>
              <a:t>…… </a:t>
            </a:r>
            <a:r>
              <a:rPr lang="en-US" altLang="zh-CN" sz="200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US" altLang="zh-CN" sz="2000" i="1" dirty="0">
                <a:latin typeface="Consolas" pitchFamily="49" charset="0"/>
                <a:cs typeface="Consolas" pitchFamily="49" charset="0"/>
                <a:sym typeface="Symbol"/>
              </a:rPr>
              <a:t>A</a:t>
            </a:r>
            <a:r>
              <a:rPr lang="en-US" altLang="zh-CN" sz="2000" dirty="0">
                <a:latin typeface="Consolas" pitchFamily="49" charset="0"/>
                <a:cs typeface="Consolas" pitchFamily="49" charset="0"/>
                <a:sym typeface="Symbol"/>
              </a:rPr>
              <a:t>[</a:t>
            </a:r>
            <a:r>
              <a:rPr lang="en-US" altLang="zh-CN" sz="2000" i="1" dirty="0">
                <a:latin typeface="Consolas" pitchFamily="49" charset="0"/>
                <a:cs typeface="Consolas" pitchFamily="49" charset="0"/>
                <a:sym typeface="Symbol"/>
              </a:rPr>
              <a:t>n</a:t>
            </a:r>
            <a:r>
              <a:rPr lang="en-US" altLang="zh-CN" sz="2000" dirty="0">
                <a:latin typeface="Consolas" pitchFamily="49" charset="0"/>
                <a:ea typeface="+mj-ea"/>
                <a:cs typeface="Consolas" pitchFamily="49" charset="0"/>
                <a:sym typeface="Symbol"/>
              </a:rPr>
              <a:t>-</a:t>
            </a:r>
            <a:r>
              <a:rPr lang="en-US" altLang="zh-CN" sz="2000" dirty="0">
                <a:latin typeface="Consolas" pitchFamily="49" charset="0"/>
                <a:cs typeface="Consolas" pitchFamily="49" charset="0"/>
                <a:sym typeface="Symbol"/>
              </a:rPr>
              <a:t>1]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214414" y="2571744"/>
            <a:ext cx="4929222" cy="685862"/>
            <a:chOff x="1214414" y="2571744"/>
            <a:chExt cx="4429156" cy="685862"/>
          </a:xfrm>
        </p:grpSpPr>
        <p:sp>
          <p:nvSpPr>
            <p:cNvPr id="7" name="右大括号 6"/>
            <p:cNvSpPr/>
            <p:nvPr/>
          </p:nvSpPr>
          <p:spPr>
            <a:xfrm rot="5400000">
              <a:off x="2981802" y="804356"/>
              <a:ext cx="180000" cy="3714776"/>
            </a:xfrm>
            <a:prstGeom prst="rightBrace">
              <a:avLst/>
            </a:prstGeom>
            <a:ln w="381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57356" y="2857496"/>
              <a:ext cx="3786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kumimoji="1"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kumimoji="1"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</a:t>
              </a:r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大问题，处理</a:t>
              </a:r>
              <a:r>
                <a:rPr kumimoji="1"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+1</a:t>
              </a:r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个元素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214414" y="1357298"/>
            <a:ext cx="4929222" cy="642942"/>
            <a:chOff x="1214414" y="1357298"/>
            <a:chExt cx="4929222" cy="642942"/>
          </a:xfrm>
        </p:grpSpPr>
        <p:sp>
          <p:nvSpPr>
            <p:cNvPr id="9" name="左大括号 8"/>
            <p:cNvSpPr/>
            <p:nvPr/>
          </p:nvSpPr>
          <p:spPr>
            <a:xfrm rot="5400000">
              <a:off x="2607455" y="392885"/>
              <a:ext cx="214314" cy="3000396"/>
            </a:xfrm>
            <a:prstGeom prst="leftBrace">
              <a:avLst/>
            </a:prstGeom>
            <a:ln w="381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71604" y="1357298"/>
              <a:ext cx="4572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kumimoji="1"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kumimoji="1"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en-US" altLang="zh-CN" sz="2000"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kumimoji="1"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kumimoji="1"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</a:t>
              </a:r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小问题，处理</a:t>
              </a:r>
              <a:r>
                <a:rPr kumimoji="1"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个元素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214414" y="4357694"/>
            <a:ext cx="68580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kumimoji="1" lang="en-US" altLang="zh-CN" sz="2200" i="1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时，只有一个元素，有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[0]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41EAAD2-CBFC-4E6F-9D36-D0F525E4C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33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827088" y="1196975"/>
            <a:ext cx="4030664" cy="377641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float </a:t>
            </a:r>
            <a:r>
              <a:rPr kumimoji="1" lang="en-US" altLang="zh-CN" sz="1800" i="1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(float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A[]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float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==0)    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 A[0];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else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{  m=</a:t>
            </a:r>
            <a:r>
              <a:rPr kumimoji="1" lang="en-US" altLang="zh-CN" sz="1800" i="1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(A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i-1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(m&gt;A[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])  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 A[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else  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 m;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</a:t>
            </a:r>
            <a:endParaRPr kumimoji="1" lang="en-US" altLang="zh-CN" sz="1800" b="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539750" y="404813"/>
            <a:ext cx="5975350" cy="444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200" dirty="0">
                <a:latin typeface="楷体" pitchFamily="49" charset="-122"/>
                <a:ea typeface="楷体" pitchFamily="49" charset="-122"/>
              </a:rPr>
              <a:t> </a:t>
            </a:r>
            <a:r>
              <a:rPr kumimoji="1" lang="zh-CN" altLang="en-US" sz="2200" dirty="0">
                <a:latin typeface="楷体" pitchFamily="49" charset="-122"/>
                <a:ea typeface="楷体" pitchFamily="49" charset="-122"/>
              </a:rPr>
              <a:t>由此得到如下递归求解算法：</a:t>
            </a:r>
            <a:endParaRPr lang="zh-CN" altLang="en-US" sz="2200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" name="组合 13"/>
          <p:cNvGrpSpPr/>
          <p:nvPr/>
        </p:nvGrpSpPr>
        <p:grpSpPr>
          <a:xfrm>
            <a:off x="1084238" y="1928802"/>
            <a:ext cx="5072098" cy="642942"/>
            <a:chOff x="1214414" y="2000240"/>
            <a:chExt cx="5072098" cy="642942"/>
          </a:xfrm>
          <a:scene3d>
            <a:camera prst="perspectiveLeft"/>
            <a:lightRig rig="threePt" dir="t"/>
          </a:scene3d>
        </p:grpSpPr>
        <p:sp>
          <p:nvSpPr>
            <p:cNvPr id="4" name="矩形 3"/>
            <p:cNvSpPr/>
            <p:nvPr/>
          </p:nvSpPr>
          <p:spPr>
            <a:xfrm>
              <a:off x="1214414" y="2000240"/>
              <a:ext cx="2071702" cy="64294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>
              <a:stCxn id="4" idx="3"/>
            </p:cNvCxnSpPr>
            <p:nvPr/>
          </p:nvCxnSpPr>
          <p:spPr>
            <a:xfrm flipV="1">
              <a:off x="3286116" y="2285992"/>
              <a:ext cx="1728000" cy="0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929190" y="2071678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递归出口</a:t>
              </a:r>
              <a:endParaRPr lang="zh-CN" altLang="en-US" sz="2000" dirty="0"/>
            </a:p>
          </p:txBody>
        </p:sp>
      </p:grpSp>
      <p:grpSp>
        <p:nvGrpSpPr>
          <p:cNvPr id="3" name="组合 14"/>
          <p:cNvGrpSpPr/>
          <p:nvPr/>
        </p:nvGrpSpPr>
        <p:grpSpPr>
          <a:xfrm>
            <a:off x="1428728" y="2786058"/>
            <a:ext cx="4714908" cy="1714512"/>
            <a:chOff x="1643042" y="3000372"/>
            <a:chExt cx="5072098" cy="1714512"/>
          </a:xfrm>
          <a:scene3d>
            <a:camera prst="perspectiveLeft"/>
            <a:lightRig rig="threePt" dir="t"/>
          </a:scene3d>
        </p:grpSpPr>
        <p:sp>
          <p:nvSpPr>
            <p:cNvPr id="8" name="矩形 7"/>
            <p:cNvSpPr/>
            <p:nvPr/>
          </p:nvSpPr>
          <p:spPr>
            <a:xfrm>
              <a:off x="1643042" y="3000372"/>
              <a:ext cx="2357454" cy="171451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>
              <a:stCxn id="8" idx="3"/>
              <a:endCxn id="12" idx="1"/>
            </p:cNvCxnSpPr>
            <p:nvPr/>
          </p:nvCxnSpPr>
          <p:spPr>
            <a:xfrm>
              <a:off x="4000496" y="3857628"/>
              <a:ext cx="1357322" cy="14259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357818" y="3671832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递归体</a:t>
              </a:r>
              <a:endParaRPr lang="zh-CN" altLang="en-US" sz="2000" dirty="0"/>
            </a:p>
          </p:txBody>
        </p:sp>
      </p:grp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3BA41E-C42B-4647-AC79-0C2EAFDF0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34</a:t>
            </a:fld>
            <a:endParaRPr lang="en-US" altLang="zh-C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357158" y="1052736"/>
            <a:ext cx="835824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lang="zh-CN" altLang="en-US" sz="22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sz="22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】</a:t>
            </a:r>
            <a:r>
              <a:rPr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设计不带头结点的单链表的相关递归算法。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1577949" y="2509735"/>
            <a:ext cx="504825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lnSpc>
                <a:spcPts val="2000"/>
              </a:lnSpc>
            </a:pP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en-US" altLang="zh-CN" sz="2000" baseline="-25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2082774" y="2509735"/>
            <a:ext cx="504825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3017812" y="2509735"/>
            <a:ext cx="504825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lnSpc>
                <a:spcPts val="2000"/>
              </a:lnSpc>
            </a:pP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3522637" y="2509735"/>
            <a:ext cx="504825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5680049" y="2503391"/>
            <a:ext cx="504825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lnSpc>
                <a:spcPts val="2000"/>
              </a:lnSpc>
            </a:pP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2370112" y="2692298"/>
            <a:ext cx="647700" cy="0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3811562" y="2700235"/>
            <a:ext cx="647700" cy="0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5033937" y="2700235"/>
            <a:ext cx="647700" cy="0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4530699" y="2366860"/>
            <a:ext cx="72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>
                <a:latin typeface="Consolas" pitchFamily="49" charset="0"/>
                <a:ea typeface="楷体" pitchFamily="49" charset="-122"/>
                <a:cs typeface="Consolas" pitchFamily="49" charset="0"/>
              </a:rPr>
              <a:t>...</a:t>
            </a:r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>
            <a:off x="1219174" y="2725635"/>
            <a:ext cx="358775" cy="0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857224" y="2365273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2011336" y="1646135"/>
            <a:ext cx="4103687" cy="688975"/>
            <a:chOff x="2011336" y="1428736"/>
            <a:chExt cx="4103687" cy="688975"/>
          </a:xfrm>
        </p:grpSpPr>
        <p:sp>
          <p:nvSpPr>
            <p:cNvPr id="25615" name="AutoShape 15"/>
            <p:cNvSpPr>
              <a:spLocks/>
            </p:cNvSpPr>
            <p:nvPr/>
          </p:nvSpPr>
          <p:spPr bwMode="auto">
            <a:xfrm rot="5400000">
              <a:off x="3968725" y="-28587"/>
              <a:ext cx="188909" cy="4103687"/>
            </a:xfrm>
            <a:prstGeom prst="leftBrace">
              <a:avLst>
                <a:gd name="adj1" fmla="val 468297"/>
                <a:gd name="adj2" fmla="val 50000"/>
              </a:avLst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5616" name="Text Box 16"/>
            <p:cNvSpPr txBox="1">
              <a:spLocks noChangeArrowheads="1"/>
            </p:cNvSpPr>
            <p:nvPr/>
          </p:nvSpPr>
          <p:spPr bwMode="auto">
            <a:xfrm>
              <a:off x="3198818" y="1428736"/>
              <a:ext cx="208756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20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：大问题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235299" y="3003457"/>
            <a:ext cx="2951163" cy="769988"/>
            <a:chOff x="3235299" y="2786058"/>
            <a:chExt cx="2951163" cy="769988"/>
          </a:xfrm>
        </p:grpSpPr>
        <p:sp>
          <p:nvSpPr>
            <p:cNvPr id="25617" name="Text Box 17"/>
            <p:cNvSpPr txBox="1">
              <a:spLocks noChangeArrowheads="1"/>
            </p:cNvSpPr>
            <p:nvPr/>
          </p:nvSpPr>
          <p:spPr bwMode="auto">
            <a:xfrm>
              <a:off x="3378174" y="3155936"/>
              <a:ext cx="28082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20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en-US" altLang="zh-CN" sz="2000" dirty="0"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&gt;next)</a:t>
              </a: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：小问题</a:t>
              </a:r>
            </a:p>
          </p:txBody>
        </p:sp>
        <p:sp>
          <p:nvSpPr>
            <p:cNvPr id="25618" name="AutoShape 18"/>
            <p:cNvSpPr>
              <a:spLocks/>
            </p:cNvSpPr>
            <p:nvPr/>
          </p:nvSpPr>
          <p:spPr bwMode="auto">
            <a:xfrm rot="-5400000">
              <a:off x="4537838" y="1483519"/>
              <a:ext cx="203210" cy="2808288"/>
            </a:xfrm>
            <a:prstGeom prst="leftBrace">
              <a:avLst>
                <a:gd name="adj1" fmla="val 320471"/>
                <a:gd name="adj2" fmla="val 50000"/>
              </a:avLst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25619" name="Text Box 19"/>
          <p:cNvSpPr txBox="1">
            <a:spLocks noChangeArrowheads="1"/>
          </p:cNvSpPr>
          <p:nvPr/>
        </p:nvSpPr>
        <p:spPr bwMode="auto">
          <a:xfrm>
            <a:off x="1000100" y="4146465"/>
            <a:ext cx="7500990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把“大问题”转化为若干个</a:t>
            </a:r>
            <a:r>
              <a:rPr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相似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的“小问题”来求解。</a:t>
            </a:r>
            <a:endParaRPr lang="en-US" altLang="zh-CN" sz="2200" dirty="0">
              <a:ea typeface="楷体" pitchFamily="49" charset="-122"/>
              <a:cs typeface="Times New Roman" pitchFamily="18" charset="0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zh-CN" altLang="en-US" sz="2200" dirty="0">
                <a:solidFill>
                  <a:srgbClr val="CC3300"/>
                </a:solidFill>
                <a:ea typeface="楷体" pitchFamily="49" charset="-122"/>
                <a:cs typeface="Times New Roman" pitchFamily="18" charset="0"/>
              </a:rPr>
              <a:t>为什么在这里设计单链表的递归算法时</a:t>
            </a:r>
            <a:r>
              <a:rPr lang="zh-CN" altLang="en-US" sz="2200">
                <a:solidFill>
                  <a:srgbClr val="CC3300"/>
                </a:solidFill>
                <a:ea typeface="楷体" pitchFamily="49" charset="-122"/>
                <a:cs typeface="Times New Roman" pitchFamily="18" charset="0"/>
              </a:rPr>
              <a:t>不带头结点？</a:t>
            </a:r>
            <a:endParaRPr lang="zh-CN" altLang="en-US" sz="2200" dirty="0">
              <a:solidFill>
                <a:srgbClr val="CC330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6166214" y="2503391"/>
            <a:ext cx="691802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lnSpc>
                <a:spcPts val="2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en-US" altLang="zh-CN" sz="2000" i="1" baseline="-25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3" name="Text Box 4" descr="羊皮纸">
            <a:extLst>
              <a:ext uri="{FF2B5EF4-FFF2-40B4-BE49-F238E27FC236}">
                <a16:creationId xmlns:a16="http://schemas.microsoft.com/office/drawing/2014/main" id="{E94B23BE-B237-4244-8148-66EEC207D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2" y="260350"/>
            <a:ext cx="7461274" cy="584775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FF3300"/>
                </a:solidFill>
                <a:ea typeface="隶书" pitchFamily="49" charset="-122"/>
              </a:rPr>
              <a:t>5.3.2  </a:t>
            </a:r>
            <a:r>
              <a:rPr lang="zh-CN" altLang="en-US" sz="3200">
                <a:solidFill>
                  <a:srgbClr val="FF3300"/>
                </a:solidFill>
                <a:ea typeface="隶书" pitchFamily="49" charset="-122"/>
              </a:rPr>
              <a:t>基于递归</a:t>
            </a:r>
            <a:r>
              <a:rPr lang="zh-CN" altLang="en-US" sz="3200" dirty="0">
                <a:solidFill>
                  <a:srgbClr val="FF3300"/>
                </a:solidFill>
                <a:ea typeface="隶书" pitchFamily="49" charset="-122"/>
              </a:rPr>
              <a:t>数据结构的递归算法设计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8443ED4-6785-4DB0-826F-78A288ADA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35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2"/>
          <p:cNvGrpSpPr/>
          <p:nvPr/>
        </p:nvGrpSpPr>
        <p:grpSpPr>
          <a:xfrm>
            <a:off x="2714612" y="2500306"/>
            <a:ext cx="4500594" cy="1357322"/>
            <a:chOff x="2786050" y="2500306"/>
            <a:chExt cx="4500594" cy="1357322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29" name="矩形 28"/>
            <p:cNvSpPr/>
            <p:nvPr/>
          </p:nvSpPr>
          <p:spPr bwMode="auto">
            <a:xfrm>
              <a:off x="2786050" y="2928934"/>
              <a:ext cx="4500594" cy="928694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3" name="组合 41"/>
            <p:cNvGrpSpPr/>
            <p:nvPr/>
          </p:nvGrpSpPr>
          <p:grpSpPr>
            <a:xfrm>
              <a:off x="2786050" y="2500306"/>
              <a:ext cx="1285884" cy="714380"/>
              <a:chOff x="2786050" y="2500306"/>
              <a:chExt cx="1285884" cy="714380"/>
            </a:xfrm>
            <a:grpFill/>
          </p:grpSpPr>
          <p:cxnSp>
            <p:nvCxnSpPr>
              <p:cNvPr id="31" name="直接箭头连接符 30"/>
              <p:cNvCxnSpPr/>
              <p:nvPr/>
            </p:nvCxnSpPr>
            <p:spPr bwMode="auto">
              <a:xfrm rot="5400000">
                <a:off x="3071802" y="3000372"/>
                <a:ext cx="357190" cy="71438"/>
              </a:xfrm>
              <a:prstGeom prst="straightConnector1">
                <a:avLst/>
              </a:prstGeom>
              <a:grpFill/>
              <a:ln w="25400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33" name="Text Box 17"/>
              <p:cNvSpPr txBox="1">
                <a:spLocks noChangeArrowheads="1"/>
              </p:cNvSpPr>
              <p:nvPr/>
            </p:nvSpPr>
            <p:spPr bwMode="auto">
              <a:xfrm>
                <a:off x="2786050" y="2500306"/>
                <a:ext cx="1285884" cy="40011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000" i="1" dirty="0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L</a:t>
                </a:r>
                <a:r>
                  <a:rPr lang="en-US" altLang="zh-CN" sz="2000" dirty="0">
                    <a:latin typeface="Consolas" pitchFamily="49" charset="0"/>
                    <a:ea typeface="+mj-ea"/>
                    <a:cs typeface="Consolas" pitchFamily="49" charset="0"/>
                  </a:rPr>
                  <a:t>-</a:t>
                </a:r>
                <a:r>
                  <a:rPr lang="en-US" altLang="zh-CN" sz="2000" dirty="0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&gt;next)</a:t>
                </a:r>
                <a:endPara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</p:grpSp>
      </p:grpSp>
      <p:sp>
        <p:nvSpPr>
          <p:cNvPr id="28" name="矩形 27"/>
          <p:cNvSpPr/>
          <p:nvPr/>
        </p:nvSpPr>
        <p:spPr bwMode="auto">
          <a:xfrm>
            <a:off x="1357290" y="2928934"/>
            <a:ext cx="5715040" cy="9286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rgbClr val="0033CC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71472" y="285728"/>
            <a:ext cx="4535487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 </a:t>
            </a:r>
            <a:r>
              <a:rPr lang="zh-CN" altLang="en-US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lang="zh-CN" altLang="en-US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单链表</a:t>
            </a:r>
            <a:r>
              <a:rPr lang="zh-CN" altLang="en-US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lang="zh-CN" altLang="en-US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数据结点个数</a:t>
            </a:r>
            <a:r>
              <a:rPr lang="zh-CN" altLang="en-US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1428728" y="4033541"/>
            <a:ext cx="7858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2571736" y="4033541"/>
            <a:ext cx="17145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en-US" altLang="zh-CN" sz="2000" dirty="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&gt;next) 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4" name="组合 40"/>
          <p:cNvGrpSpPr/>
          <p:nvPr/>
        </p:nvGrpSpPr>
        <p:grpSpPr>
          <a:xfrm>
            <a:off x="995341" y="3067051"/>
            <a:ext cx="5862675" cy="504825"/>
            <a:chOff x="995341" y="3067051"/>
            <a:chExt cx="5862675" cy="504825"/>
          </a:xfrm>
        </p:grpSpPr>
        <p:grpSp>
          <p:nvGrpSpPr>
            <p:cNvPr id="5" name="组合 36"/>
            <p:cNvGrpSpPr/>
            <p:nvPr/>
          </p:nvGrpSpPr>
          <p:grpSpPr>
            <a:xfrm>
              <a:off x="1577949" y="3211513"/>
              <a:ext cx="1009650" cy="360363"/>
              <a:chOff x="1577949" y="3211513"/>
              <a:chExt cx="1009650" cy="360363"/>
            </a:xfrm>
          </p:grpSpPr>
          <p:sp>
            <p:nvSpPr>
              <p:cNvPr id="7" name="Rectangle 3"/>
              <p:cNvSpPr>
                <a:spLocks noChangeArrowheads="1"/>
              </p:cNvSpPr>
              <p:nvPr/>
            </p:nvSpPr>
            <p:spPr bwMode="auto">
              <a:xfrm>
                <a:off x="1577949" y="3211513"/>
                <a:ext cx="504825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eaLnBrk="1" hangingPunct="1">
                  <a:lnSpc>
                    <a:spcPts val="2000"/>
                  </a:lnSpc>
                </a:pPr>
                <a:r>
                  <a:rPr lang="en-US" altLang="zh-CN" i="1" dirty="0" err="1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a</a:t>
                </a:r>
                <a:r>
                  <a:rPr lang="en-US" altLang="zh-CN" baseline="-25000" dirty="0" err="1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1</a:t>
                </a:r>
                <a:endParaRPr lang="en-US" altLang="zh-CN" baseline="-25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2082774" y="3211513"/>
                <a:ext cx="504825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</p:grpSp>
        <p:grpSp>
          <p:nvGrpSpPr>
            <p:cNvPr id="6" name="组合 38"/>
            <p:cNvGrpSpPr/>
            <p:nvPr/>
          </p:nvGrpSpPr>
          <p:grpSpPr>
            <a:xfrm>
              <a:off x="3017812" y="3211513"/>
              <a:ext cx="1009650" cy="360363"/>
              <a:chOff x="3017812" y="3211513"/>
              <a:chExt cx="1009650" cy="360363"/>
            </a:xfrm>
          </p:grpSpPr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3017812" y="3211513"/>
                <a:ext cx="504825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eaLnBrk="1" hangingPunct="1">
                  <a:lnSpc>
                    <a:spcPts val="2000"/>
                  </a:lnSpc>
                </a:pPr>
                <a:r>
                  <a:rPr lang="en-US" altLang="zh-CN" sz="2000" i="1" dirty="0" err="1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a</a:t>
                </a:r>
                <a:r>
                  <a:rPr lang="en-US" altLang="zh-CN" sz="2000" baseline="-25000" dirty="0" err="1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2</a:t>
                </a:r>
                <a:endParaRPr lang="en-US" altLang="zh-CN" sz="2000" baseline="-25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10" name="Rectangle 6"/>
              <p:cNvSpPr>
                <a:spLocks noChangeArrowheads="1"/>
              </p:cNvSpPr>
              <p:nvPr/>
            </p:nvSpPr>
            <p:spPr bwMode="auto">
              <a:xfrm>
                <a:off x="3522637" y="3211513"/>
                <a:ext cx="504825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</p:grp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370112" y="3394076"/>
              <a:ext cx="647700" cy="0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3811562" y="3402013"/>
              <a:ext cx="647700" cy="0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5033937" y="3402013"/>
              <a:ext cx="647700" cy="0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4395786" y="3106738"/>
              <a:ext cx="7207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>
                  <a:latin typeface="Consolas" pitchFamily="49" charset="0"/>
                  <a:ea typeface="楷体" pitchFamily="49" charset="-122"/>
                  <a:cs typeface="Consolas" pitchFamily="49" charset="0"/>
                </a:rPr>
                <a:t>...</a:t>
              </a: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219174" y="3427413"/>
              <a:ext cx="358775" cy="0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995341" y="3067051"/>
              <a:ext cx="36194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</a:p>
          </p:txBody>
        </p:sp>
        <p:grpSp>
          <p:nvGrpSpPr>
            <p:cNvPr id="18" name="组合 39"/>
            <p:cNvGrpSpPr/>
            <p:nvPr/>
          </p:nvGrpSpPr>
          <p:grpSpPr>
            <a:xfrm>
              <a:off x="5680049" y="3205169"/>
              <a:ext cx="1177967" cy="360363"/>
              <a:chOff x="5680049" y="3205169"/>
              <a:chExt cx="1177967" cy="360363"/>
            </a:xfrm>
          </p:grpSpPr>
          <p:sp>
            <p:nvSpPr>
              <p:cNvPr id="11" name="Rectangle 7"/>
              <p:cNvSpPr>
                <a:spLocks noChangeArrowheads="1"/>
              </p:cNvSpPr>
              <p:nvPr/>
            </p:nvSpPr>
            <p:spPr bwMode="auto">
              <a:xfrm>
                <a:off x="5680049" y="3205169"/>
                <a:ext cx="504825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eaLnBrk="1" hangingPunct="1">
                  <a:lnSpc>
                    <a:spcPts val="2000"/>
                  </a:lnSpc>
                </a:pPr>
                <a:r>
                  <a:rPr lang="en-US" altLang="zh-CN" sz="2000" i="1" dirty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a</a:t>
                </a:r>
                <a:r>
                  <a:rPr lang="en-US" altLang="zh-CN" sz="2000" i="1" baseline="-25000" dirty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n</a:t>
                </a:r>
              </a:p>
            </p:txBody>
          </p:sp>
          <p:sp>
            <p:nvSpPr>
              <p:cNvPr id="22" name="Rectangle 7"/>
              <p:cNvSpPr>
                <a:spLocks noChangeArrowheads="1"/>
              </p:cNvSpPr>
              <p:nvPr/>
            </p:nvSpPr>
            <p:spPr bwMode="auto">
              <a:xfrm>
                <a:off x="6166214" y="3205169"/>
                <a:ext cx="691802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1" hangingPunct="1">
                  <a:lnSpc>
                    <a:spcPts val="2000"/>
                  </a:lnSpc>
                </a:pPr>
                <a:r>
                  <a:rPr lang="zh-CN" altLang="en-US" sz="20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∧</a:t>
                </a:r>
                <a:endParaRPr lang="en-US" altLang="zh-CN" sz="2000" i="1" baseline="-25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</p:grpSp>
      </p:grpSp>
      <p:sp>
        <p:nvSpPr>
          <p:cNvPr id="23" name="TextBox 22"/>
          <p:cNvSpPr txBox="1"/>
          <p:nvPr/>
        </p:nvSpPr>
        <p:spPr>
          <a:xfrm>
            <a:off x="571472" y="824195"/>
            <a:ext cx="53578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为单链表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中数据结点个数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1472" y="1428736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  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空单链表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的数据结点个数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右箭头 24"/>
          <p:cNvSpPr/>
          <p:nvPr/>
        </p:nvSpPr>
        <p:spPr bwMode="auto">
          <a:xfrm>
            <a:off x="4643438" y="1500174"/>
            <a:ext cx="714380" cy="285752"/>
          </a:xfrm>
          <a:prstGeom prst="rightArrow">
            <a:avLst/>
          </a:prstGeom>
          <a:solidFill>
            <a:srgbClr val="99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rgbClr val="0033CC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15008" y="1428736"/>
            <a:ext cx="2786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dirty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en-US" altLang="zh-CN" sz="2000" dirty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)=0	 </a:t>
            </a:r>
            <a:r>
              <a:rPr lang="zh-CN" altLang="en-US" sz="2000" dirty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2000" i="1" dirty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en-US" altLang="zh-CN" sz="2000" dirty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=NULL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1472" y="2038641"/>
            <a:ext cx="3071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  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对于非空单链表：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71670" y="4000504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=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 Box 17"/>
          <p:cNvSpPr txBox="1">
            <a:spLocks noChangeArrowheads="1"/>
          </p:cNvSpPr>
          <p:nvPr/>
        </p:nvSpPr>
        <p:spPr bwMode="auto">
          <a:xfrm>
            <a:off x="4143372" y="4033541"/>
            <a:ext cx="7858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+  1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4" name="椭圆 43"/>
          <p:cNvSpPr/>
          <p:nvPr/>
        </p:nvSpPr>
        <p:spPr bwMode="auto">
          <a:xfrm>
            <a:off x="1477588" y="3000372"/>
            <a:ext cx="1285884" cy="7143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rgbClr val="0033CC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1" name="组合 46"/>
          <p:cNvGrpSpPr/>
          <p:nvPr/>
        </p:nvGrpSpPr>
        <p:grpSpPr>
          <a:xfrm>
            <a:off x="857224" y="4630994"/>
            <a:ext cx="4968875" cy="1526396"/>
            <a:chOff x="857224" y="4630994"/>
            <a:chExt cx="4968875" cy="1526396"/>
          </a:xfrm>
        </p:grpSpPr>
        <p:sp>
          <p:nvSpPr>
            <p:cNvPr id="45" name="Text Box 3"/>
            <p:cNvSpPr txBox="1">
              <a:spLocks noChangeArrowheads="1"/>
            </p:cNvSpPr>
            <p:nvPr/>
          </p:nvSpPr>
          <p:spPr bwMode="auto">
            <a:xfrm>
              <a:off x="857224" y="4630994"/>
              <a:ext cx="2601904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递归模型如下：</a:t>
              </a:r>
            </a:p>
          </p:txBody>
        </p:sp>
        <p:sp>
          <p:nvSpPr>
            <p:cNvPr id="46" name="Text Box 4" descr="羊皮纸"/>
            <p:cNvSpPr txBox="1">
              <a:spLocks noChangeArrowheads="1"/>
            </p:cNvSpPr>
            <p:nvPr/>
          </p:nvSpPr>
          <p:spPr bwMode="auto">
            <a:xfrm>
              <a:off x="1001687" y="5210432"/>
              <a:ext cx="4824412" cy="94695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180000" tIns="108000" bIns="144000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)=0			</a:t>
              </a: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当</a:t>
              </a:r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=NULL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)=</a:t>
              </a:r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&gt;next)+1	</a:t>
              </a: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其他情况</a:t>
              </a:r>
            </a:p>
          </p:txBody>
        </p:sp>
      </p:grpSp>
      <p:sp>
        <p:nvSpPr>
          <p:cNvPr id="30" name="灯片编号占位符 29">
            <a:extLst>
              <a:ext uri="{FF2B5EF4-FFF2-40B4-BE49-F238E27FC236}">
                <a16:creationId xmlns:a16="http://schemas.microsoft.com/office/drawing/2014/main" id="{CA251A1C-2C9A-40F5-A21F-C5FE0B6F4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36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50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50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5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50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8" grpId="2" animBg="1"/>
      <p:bldP spid="19" grpId="0"/>
      <p:bldP spid="20" grpId="0"/>
      <p:bldP spid="23" grpId="0"/>
      <p:bldP spid="24" grpId="0"/>
      <p:bldP spid="25" grpId="0" animBg="1"/>
      <p:bldP spid="25" grpId="1" animBg="1"/>
      <p:bldP spid="26" grpId="0"/>
      <p:bldP spid="27" grpId="0"/>
      <p:bldP spid="36" grpId="0"/>
      <p:bldP spid="36" grpId="1"/>
      <p:bldP spid="38" grpId="0"/>
      <p:bldP spid="44" grpId="0" animBg="1"/>
      <p:bldP spid="44" grpId="1" animBg="1"/>
      <p:bldP spid="44" grpId="2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642910" y="538443"/>
            <a:ext cx="592935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求单链表</a:t>
            </a:r>
            <a:r>
              <a:rPr lang="zh-CN" altLang="en-US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中数据结点个数</a:t>
            </a:r>
            <a:r>
              <a:rPr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递归算法如下：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785786" y="1428736"/>
            <a:ext cx="5786478" cy="188010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 eaLnBrk="1" hangingPunct="1"/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(LinkNode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*L)</a:t>
            </a:r>
          </a:p>
          <a:p>
            <a:pPr algn="l" eaLnBrk="1" hangingPunct="1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  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(L==NULL)</a:t>
            </a:r>
          </a:p>
          <a:p>
            <a:pPr algn="l" eaLnBrk="1" hangingPunct="1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0;</a:t>
            </a:r>
          </a:p>
          <a:p>
            <a:pPr algn="l" eaLnBrk="1" hangingPunct="1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else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 eaLnBrk="1" hangingPunct="1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return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(L-&gt;next)+1;</a:t>
            </a:r>
          </a:p>
          <a:p>
            <a:pPr algn="l" eaLnBrk="1" hangingPunct="1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224BFDB-6537-4E28-8AFC-09F92A01E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37</a:t>
            </a:fld>
            <a:endParaRPr lang="en-US" altLang="zh-CN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2357422" y="142852"/>
            <a:ext cx="342902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不带头结点单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链表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42844" y="857232"/>
            <a:ext cx="3571900" cy="4308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 </a:t>
            </a:r>
            <a:r>
              <a:rPr lang="zh-CN" altLang="en-US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正向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显示</a:t>
            </a:r>
            <a:r>
              <a:rPr lang="zh-CN" altLang="en-US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所有结点值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4786314" y="885804"/>
            <a:ext cx="3571900" cy="4308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 </a:t>
            </a:r>
            <a:r>
              <a:rPr lang="zh-CN" altLang="en-US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反向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显示</a:t>
            </a:r>
            <a:r>
              <a:rPr lang="zh-CN" altLang="en-US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所有结点值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1220759" y="2664227"/>
            <a:ext cx="504825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lnSpc>
                <a:spcPts val="2000"/>
              </a:lnSpc>
            </a:pP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en-US" altLang="zh-CN" sz="2000" baseline="-25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1725584" y="2664227"/>
            <a:ext cx="504825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2660622" y="2664227"/>
            <a:ext cx="504825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lnSpc>
                <a:spcPts val="2000"/>
              </a:lnSpc>
            </a:pP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3165447" y="2664227"/>
            <a:ext cx="504825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5322859" y="2657883"/>
            <a:ext cx="504825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lnSpc>
                <a:spcPts val="2000"/>
              </a:lnSpc>
            </a:pP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</a:p>
        </p:txBody>
      </p:sp>
      <p:sp>
        <p:nvSpPr>
          <p:cNvPr id="29" name="Line 9"/>
          <p:cNvSpPr>
            <a:spLocks noChangeShapeType="1"/>
          </p:cNvSpPr>
          <p:nvPr/>
        </p:nvSpPr>
        <p:spPr bwMode="auto">
          <a:xfrm>
            <a:off x="2012922" y="2846790"/>
            <a:ext cx="647700" cy="0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0" name="Line 10"/>
          <p:cNvSpPr>
            <a:spLocks noChangeShapeType="1"/>
          </p:cNvSpPr>
          <p:nvPr/>
        </p:nvSpPr>
        <p:spPr bwMode="auto">
          <a:xfrm>
            <a:off x="3454372" y="2854727"/>
            <a:ext cx="647700" cy="0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1" name="Line 11"/>
          <p:cNvSpPr>
            <a:spLocks noChangeShapeType="1"/>
          </p:cNvSpPr>
          <p:nvPr/>
        </p:nvSpPr>
        <p:spPr bwMode="auto">
          <a:xfrm>
            <a:off x="4676747" y="2854727"/>
            <a:ext cx="647700" cy="0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2" name="Text Box 12"/>
          <p:cNvSpPr txBox="1">
            <a:spLocks noChangeArrowheads="1"/>
          </p:cNvSpPr>
          <p:nvPr/>
        </p:nvSpPr>
        <p:spPr bwMode="auto">
          <a:xfrm>
            <a:off x="4173509" y="2521352"/>
            <a:ext cx="72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>
                <a:latin typeface="Consolas" pitchFamily="49" charset="0"/>
                <a:ea typeface="楷体" pitchFamily="49" charset="-122"/>
                <a:cs typeface="Consolas" pitchFamily="49" charset="0"/>
              </a:rPr>
              <a:t>...</a:t>
            </a:r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861984" y="2880127"/>
            <a:ext cx="358775" cy="0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4" name="Text Box 14"/>
          <p:cNvSpPr txBox="1">
            <a:spLocks noChangeArrowheads="1"/>
          </p:cNvSpPr>
          <p:nvPr/>
        </p:nvSpPr>
        <p:spPr bwMode="auto">
          <a:xfrm>
            <a:off x="500034" y="2519765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</a:p>
        </p:txBody>
      </p:sp>
      <p:sp>
        <p:nvSpPr>
          <p:cNvPr id="36" name="AutoShape 15"/>
          <p:cNvSpPr>
            <a:spLocks/>
          </p:cNvSpPr>
          <p:nvPr/>
        </p:nvSpPr>
        <p:spPr bwMode="auto">
          <a:xfrm rot="5400000">
            <a:off x="3611535" y="343304"/>
            <a:ext cx="188909" cy="4103687"/>
          </a:xfrm>
          <a:prstGeom prst="leftBrace">
            <a:avLst>
              <a:gd name="adj1" fmla="val 468297"/>
              <a:gd name="adj2" fmla="val 50000"/>
            </a:avLst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7" name="Text Box 16"/>
          <p:cNvSpPr txBox="1">
            <a:spLocks noChangeArrowheads="1"/>
          </p:cNvSpPr>
          <p:nvPr/>
        </p:nvSpPr>
        <p:spPr bwMode="auto">
          <a:xfrm>
            <a:off x="2786050" y="1741877"/>
            <a:ext cx="528641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大问题，输出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200" baseline="-250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200" baseline="-2500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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，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a</a:t>
            </a:r>
            <a:r>
              <a:rPr lang="en-US" altLang="zh-CN" sz="2200" i="1" baseline="-2500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n</a:t>
            </a:r>
            <a:endParaRPr lang="zh-CN" altLang="en-US" sz="2200" i="1" baseline="-25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9" name="Text Box 17"/>
          <p:cNvSpPr txBox="1">
            <a:spLocks noChangeArrowheads="1"/>
          </p:cNvSpPr>
          <p:nvPr/>
        </p:nvSpPr>
        <p:spPr bwMode="auto">
          <a:xfrm>
            <a:off x="3000364" y="3527827"/>
            <a:ext cx="51435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en-US" altLang="zh-CN" sz="2200" dirty="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&gt;next)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小问题，输出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200" baseline="-2500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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，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a</a:t>
            </a:r>
            <a:r>
              <a:rPr lang="en-US" altLang="zh-CN" sz="2200" i="1" baseline="-2500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n</a:t>
            </a:r>
            <a:endParaRPr lang="zh-CN" altLang="en-US" sz="2200" i="1" baseline="-25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0" name="AutoShape 18"/>
          <p:cNvSpPr>
            <a:spLocks/>
          </p:cNvSpPr>
          <p:nvPr/>
        </p:nvSpPr>
        <p:spPr bwMode="auto">
          <a:xfrm rot="16200000">
            <a:off x="4180648" y="1855410"/>
            <a:ext cx="203210" cy="2808288"/>
          </a:xfrm>
          <a:prstGeom prst="leftBrace">
            <a:avLst>
              <a:gd name="adj1" fmla="val 320471"/>
              <a:gd name="adj2" fmla="val 50000"/>
            </a:avLst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5809024" y="2657883"/>
            <a:ext cx="691802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lnSpc>
                <a:spcPts val="2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en-US" altLang="zh-CN" sz="2000" i="1" baseline="-25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2910" y="4199287"/>
            <a:ext cx="52864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假设</a:t>
            </a:r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en-US" altLang="zh-CN" sz="200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&gt;next)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已求解</a:t>
            </a:r>
            <a:endParaRPr lang="en-US" altLang="zh-CN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) 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输出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L</a:t>
            </a:r>
            <a:r>
              <a:rPr lang="en-US" altLang="zh-CN" sz="2000">
                <a:latin typeface="Consolas" pitchFamily="49" charset="0"/>
                <a:ea typeface="+mj-ea"/>
                <a:cs typeface="Consolas" pitchFamily="49" charset="0"/>
                <a:sym typeface="Wingdings"/>
              </a:rPr>
              <a:t>-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&gt;data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；</a:t>
            </a:r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 f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en-US" altLang="zh-CN" sz="200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&gt;next);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2910" y="4157497"/>
            <a:ext cx="5286412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假设</a:t>
            </a:r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en-US" altLang="zh-CN" sz="200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&gt;next)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已求解</a:t>
            </a:r>
            <a:endParaRPr lang="en-US" altLang="zh-CN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) 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</a:t>
            </a:r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en-US" altLang="zh-CN" sz="200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&gt;next);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输出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L</a:t>
            </a:r>
            <a:r>
              <a:rPr lang="en-US" altLang="zh-CN" sz="2000">
                <a:latin typeface="Consolas" pitchFamily="49" charset="0"/>
                <a:cs typeface="Consolas" pitchFamily="49" charset="0"/>
                <a:sym typeface="Wingdings"/>
              </a:rPr>
              <a:t>-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&gt;data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；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4" name="Text Box 16"/>
          <p:cNvSpPr txBox="1">
            <a:spLocks noChangeArrowheads="1"/>
          </p:cNvSpPr>
          <p:nvPr/>
        </p:nvSpPr>
        <p:spPr bwMode="auto">
          <a:xfrm>
            <a:off x="2786050" y="1741877"/>
            <a:ext cx="4929222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大问题，输出</a:t>
            </a:r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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，</a:t>
            </a:r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a</a:t>
            </a:r>
            <a:r>
              <a:rPr lang="en-US" altLang="zh-CN" sz="2000" baseline="-2500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2</a:t>
            </a:r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a</a:t>
            </a:r>
            <a:r>
              <a:rPr lang="en-US" altLang="zh-CN" sz="2000" baseline="-2500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1</a:t>
            </a:r>
            <a:endParaRPr lang="zh-CN" altLang="en-US" sz="2000" baseline="-25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5" name="Text Box 17"/>
          <p:cNvSpPr txBox="1">
            <a:spLocks noChangeArrowheads="1"/>
          </p:cNvSpPr>
          <p:nvPr/>
        </p:nvSpPr>
        <p:spPr bwMode="auto">
          <a:xfrm>
            <a:off x="3000364" y="3527827"/>
            <a:ext cx="5429288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en-US" altLang="zh-CN" sz="2000" dirty="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&gt;next)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小问题，输出</a:t>
            </a:r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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，</a:t>
            </a:r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a</a:t>
            </a:r>
            <a:r>
              <a:rPr lang="en-US" altLang="zh-CN" sz="2000" baseline="-2500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2</a:t>
            </a:r>
            <a:endParaRPr lang="zh-CN" altLang="en-US" sz="2000" i="1" baseline="-25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9A0B51D-0BEF-4DD3-8938-1D3D1C67C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38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6" grpId="0" animBg="1"/>
      <p:bldP spid="37" grpId="0"/>
      <p:bldP spid="37" grpId="1"/>
      <p:bldP spid="39" grpId="0"/>
      <p:bldP spid="39" grpId="1"/>
      <p:bldP spid="40" grpId="0" animBg="1"/>
      <p:bldP spid="42" grpId="0"/>
      <p:bldP spid="42" grpId="1"/>
      <p:bldP spid="43" grpId="0" animBg="1"/>
      <p:bldP spid="44" grpId="0" animBg="1"/>
      <p:bldP spid="4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0"/>
          <p:cNvGrpSpPr/>
          <p:nvPr/>
        </p:nvGrpSpPr>
        <p:grpSpPr>
          <a:xfrm>
            <a:off x="142844" y="1142984"/>
            <a:ext cx="4143404" cy="2222862"/>
            <a:chOff x="142844" y="1142984"/>
            <a:chExt cx="4143404" cy="2222862"/>
          </a:xfrm>
        </p:grpSpPr>
        <p:sp>
          <p:nvSpPr>
            <p:cNvPr id="27651" name="Text Box 3"/>
            <p:cNvSpPr txBox="1">
              <a:spLocks noChangeArrowheads="1"/>
            </p:cNvSpPr>
            <p:nvPr/>
          </p:nvSpPr>
          <p:spPr bwMode="auto">
            <a:xfrm>
              <a:off x="142844" y="1142984"/>
              <a:ext cx="317499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递归模型如下：</a:t>
              </a:r>
            </a:p>
          </p:txBody>
        </p:sp>
        <p:sp>
          <p:nvSpPr>
            <p:cNvPr id="27652" name="Text Box 4" descr="羊皮纸"/>
            <p:cNvSpPr txBox="1">
              <a:spLocks noChangeArrowheads="1"/>
            </p:cNvSpPr>
            <p:nvPr/>
          </p:nvSpPr>
          <p:spPr bwMode="auto">
            <a:xfrm>
              <a:off x="161940" y="1785926"/>
              <a:ext cx="4124308" cy="157992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l" eaLnBrk="1" hangingPunct="1">
                <a:lnSpc>
                  <a:spcPts val="2000"/>
                </a:lnSpc>
                <a:spcBef>
                  <a:spcPct val="50000"/>
                </a:spcBef>
              </a:pPr>
              <a:r>
                <a:rPr lang="en-US" altLang="zh-CN" sz="1800" i="1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altLang="zh-CN" sz="180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1800" i="1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en-US" altLang="zh-CN" sz="180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 </a:t>
              </a:r>
              <a:r>
                <a:rPr lang="en-US" altLang="zh-CN" sz="180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 </a:t>
              </a:r>
              <a:r>
                <a:rPr lang="zh-CN" altLang="en-US" sz="180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不</a:t>
              </a:r>
              <a:r>
                <a:rPr lang="zh-CN" altLang="en-US" sz="1800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做任何事件</a:t>
              </a:r>
              <a:endParaRPr lang="en-US" altLang="zh-CN" sz="1800" dirty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endParaRPr>
            </a:p>
            <a:p>
              <a:pPr algn="l" eaLnBrk="1" hangingPunct="1">
                <a:lnSpc>
                  <a:spcPts val="2000"/>
                </a:lnSpc>
                <a:spcBef>
                  <a:spcPct val="50000"/>
                </a:spcBef>
              </a:pPr>
              <a:r>
                <a:rPr lang="zh-CN" altLang="en-US" sz="1800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	</a:t>
              </a:r>
              <a:r>
                <a:rPr lang="zh-CN" altLang="en-US" sz="180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180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	</a:t>
              </a:r>
              <a:r>
                <a:rPr lang="zh-CN" altLang="en-US" sz="1800">
                  <a:solidFill>
                    <a:srgbClr val="00B05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当</a:t>
              </a:r>
              <a:r>
                <a:rPr lang="en-US" altLang="zh-CN" sz="1800" i="1" dirty="0">
                  <a:solidFill>
                    <a:srgbClr val="00B05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en-US" altLang="zh-CN" sz="1800" dirty="0">
                  <a:solidFill>
                    <a:srgbClr val="00B05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=NULL</a:t>
              </a:r>
            </a:p>
            <a:p>
              <a:pPr algn="l" eaLnBrk="1" hangingPunct="1">
                <a:lnSpc>
                  <a:spcPts val="2000"/>
                </a:lnSpc>
                <a:spcBef>
                  <a:spcPct val="50000"/>
                </a:spcBef>
              </a:pPr>
              <a:r>
                <a:rPr lang="en-US" altLang="zh-CN" sz="1800" i="1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altLang="zh-CN" sz="180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1800" i="1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en-US" altLang="zh-CN" sz="180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 </a:t>
              </a:r>
              <a:r>
                <a:rPr lang="en-US" altLang="zh-CN" sz="180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 </a:t>
              </a:r>
              <a:r>
                <a:rPr lang="zh-CN" altLang="en-US" sz="180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输出</a:t>
              </a:r>
              <a:r>
                <a:rPr lang="en-US" altLang="zh-CN" sz="1800" i="1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en-US" altLang="zh-CN" sz="1800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-&gt;</a:t>
              </a:r>
              <a:r>
                <a:rPr lang="en-US" altLang="zh-CN" sz="1800" dirty="0" err="1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data;</a:t>
              </a:r>
              <a:r>
                <a:rPr lang="en-US" altLang="zh-CN" sz="1800" i="1" dirty="0" err="1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altLang="zh-CN" sz="1800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1800" i="1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en-US" altLang="zh-CN" sz="1800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-&gt;next)</a:t>
              </a:r>
            </a:p>
            <a:p>
              <a:pPr algn="l" eaLnBrk="1" hangingPunct="1">
                <a:lnSpc>
                  <a:spcPts val="2000"/>
                </a:lnSpc>
                <a:spcBef>
                  <a:spcPct val="50000"/>
                </a:spcBef>
              </a:pPr>
              <a:r>
                <a:rPr lang="en-US" altLang="zh-CN" sz="180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    	</a:t>
              </a:r>
              <a:r>
                <a:rPr lang="zh-CN" altLang="en-US" sz="1800">
                  <a:solidFill>
                    <a:srgbClr val="00B05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其他</a:t>
              </a:r>
              <a:r>
                <a:rPr lang="zh-CN" altLang="en-US" sz="1800" dirty="0">
                  <a:solidFill>
                    <a:srgbClr val="00B05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情况</a:t>
              </a:r>
            </a:p>
          </p:txBody>
        </p:sp>
      </p:grpSp>
      <p:grpSp>
        <p:nvGrpSpPr>
          <p:cNvPr id="3" name="组合 21"/>
          <p:cNvGrpSpPr/>
          <p:nvPr/>
        </p:nvGrpSpPr>
        <p:grpSpPr>
          <a:xfrm>
            <a:off x="4786314" y="1171556"/>
            <a:ext cx="4143404" cy="2188995"/>
            <a:chOff x="4786314" y="1171556"/>
            <a:chExt cx="4143404" cy="2188995"/>
          </a:xfrm>
        </p:grpSpPr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4786314" y="1171556"/>
              <a:ext cx="317499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递归模型如下：</a:t>
              </a:r>
            </a:p>
          </p:txBody>
        </p:sp>
        <p:sp>
          <p:nvSpPr>
            <p:cNvPr id="9" name="Text Box 4" descr="羊皮纸"/>
            <p:cNvSpPr txBox="1">
              <a:spLocks noChangeArrowheads="1"/>
            </p:cNvSpPr>
            <p:nvPr/>
          </p:nvSpPr>
          <p:spPr bwMode="auto">
            <a:xfrm>
              <a:off x="4805410" y="1780631"/>
              <a:ext cx="4124308" cy="157992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l" eaLnBrk="1" hangingPunct="1">
                <a:lnSpc>
                  <a:spcPts val="2000"/>
                </a:lnSpc>
                <a:spcBef>
                  <a:spcPct val="50000"/>
                </a:spcBef>
              </a:pPr>
              <a:r>
                <a:rPr lang="en-US" altLang="zh-CN" sz="1800" i="1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altLang="zh-CN" sz="180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1800" i="1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en-US" altLang="zh-CN" sz="180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 </a:t>
              </a:r>
              <a:r>
                <a:rPr lang="en-US" altLang="zh-CN" sz="180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 </a:t>
              </a:r>
              <a:r>
                <a:rPr lang="zh-CN" altLang="en-US" sz="180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不</a:t>
              </a:r>
              <a:r>
                <a:rPr lang="zh-CN" altLang="en-US" sz="1800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做任何事件</a:t>
              </a:r>
              <a:endParaRPr lang="en-US" altLang="zh-CN" sz="1800" dirty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endParaRPr>
            </a:p>
            <a:p>
              <a:pPr algn="l" eaLnBrk="1" hangingPunct="1">
                <a:lnSpc>
                  <a:spcPts val="2000"/>
                </a:lnSpc>
                <a:spcBef>
                  <a:spcPct val="50000"/>
                </a:spcBef>
              </a:pPr>
              <a:r>
                <a:rPr lang="zh-CN" altLang="en-US" sz="1800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	</a:t>
              </a:r>
              <a:r>
                <a:rPr lang="zh-CN" altLang="en-US" sz="180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180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	</a:t>
              </a:r>
              <a:r>
                <a:rPr lang="zh-CN" altLang="en-US" sz="1800">
                  <a:solidFill>
                    <a:srgbClr val="00B05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当</a:t>
              </a:r>
              <a:r>
                <a:rPr lang="en-US" altLang="zh-CN" sz="1800" i="1" dirty="0">
                  <a:solidFill>
                    <a:srgbClr val="00B05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en-US" altLang="zh-CN" sz="1800" dirty="0">
                  <a:solidFill>
                    <a:srgbClr val="00B05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=NULL</a:t>
              </a:r>
            </a:p>
            <a:p>
              <a:pPr>
                <a:lnSpc>
                  <a:spcPts val="2000"/>
                </a:lnSpc>
                <a:spcBef>
                  <a:spcPct val="50000"/>
                </a:spcBef>
              </a:pPr>
              <a:r>
                <a:rPr lang="en-US" altLang="zh-CN" sz="1800" i="1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altLang="zh-CN" sz="180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1800" i="1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en-US" altLang="zh-CN" sz="180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 </a:t>
              </a:r>
              <a:r>
                <a:rPr lang="en-US" altLang="zh-CN" sz="180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 </a:t>
              </a:r>
              <a:r>
                <a:rPr lang="en-US" altLang="zh-CN" sz="1800" i="1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altLang="zh-CN" sz="180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1800" i="1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en-US" altLang="zh-CN" sz="180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</a:t>
              </a:r>
              <a:r>
                <a:rPr lang="en-US" altLang="zh-CN" sz="1800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&gt;next);</a:t>
              </a:r>
              <a:r>
                <a:rPr lang="zh-CN" altLang="en-US" sz="1800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输出</a:t>
              </a:r>
              <a:r>
                <a:rPr lang="en-US" altLang="zh-CN" sz="1800" i="1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en-US" altLang="zh-CN" sz="1800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-&gt;data</a:t>
              </a:r>
            </a:p>
            <a:p>
              <a:pPr algn="l" eaLnBrk="1" hangingPunct="1">
                <a:lnSpc>
                  <a:spcPts val="2000"/>
                </a:lnSpc>
                <a:spcBef>
                  <a:spcPct val="50000"/>
                </a:spcBef>
              </a:pPr>
              <a:r>
                <a:rPr lang="en-US" altLang="zh-CN" sz="180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    	</a:t>
              </a:r>
              <a:r>
                <a:rPr lang="zh-CN" altLang="en-US" sz="1800">
                  <a:solidFill>
                    <a:srgbClr val="00B05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其他</a:t>
              </a:r>
              <a:r>
                <a:rPr lang="zh-CN" altLang="en-US" sz="1800" dirty="0">
                  <a:solidFill>
                    <a:srgbClr val="00B05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情况</a:t>
              </a:r>
            </a:p>
          </p:txBody>
        </p:sp>
      </p:grpSp>
      <p:grpSp>
        <p:nvGrpSpPr>
          <p:cNvPr id="4" name="组合 19"/>
          <p:cNvGrpSpPr/>
          <p:nvPr/>
        </p:nvGrpSpPr>
        <p:grpSpPr>
          <a:xfrm>
            <a:off x="142844" y="142852"/>
            <a:ext cx="7929618" cy="930953"/>
            <a:chOff x="142844" y="142852"/>
            <a:chExt cx="7929618" cy="930953"/>
          </a:xfrm>
        </p:grpSpPr>
        <p:sp>
          <p:nvSpPr>
            <p:cNvPr id="27650" name="Text Box 2"/>
            <p:cNvSpPr txBox="1">
              <a:spLocks noChangeArrowheads="1"/>
            </p:cNvSpPr>
            <p:nvPr/>
          </p:nvSpPr>
          <p:spPr bwMode="auto">
            <a:xfrm>
              <a:off x="2357422" y="142852"/>
              <a:ext cx="3429024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2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不带头结点单</a:t>
              </a:r>
              <a:r>
                <a:rPr lang="zh-CN" altLang="en-US" sz="22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链表</a:t>
              </a:r>
              <a:r>
                <a:rPr lang="en-US" altLang="zh-CN" sz="2200" i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endPara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7" name="Text Box 2"/>
            <p:cNvSpPr txBox="1">
              <a:spLocks noChangeArrowheads="1"/>
            </p:cNvSpPr>
            <p:nvPr/>
          </p:nvSpPr>
          <p:spPr bwMode="auto">
            <a:xfrm>
              <a:off x="142844" y="614346"/>
              <a:ext cx="3286148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2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正向</a:t>
              </a:r>
              <a:r>
                <a:rPr lang="zh-CN" altLang="en-US" sz="22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显示</a:t>
              </a:r>
              <a:r>
                <a:rPr lang="zh-CN" altLang="en-US" sz="22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所有结点值</a:t>
              </a:r>
              <a:r>
                <a:rPr lang="zh-CN" altLang="en-US" sz="22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。</a:t>
              </a:r>
            </a:p>
          </p:txBody>
        </p:sp>
        <p:sp>
          <p:nvSpPr>
            <p:cNvPr id="12" name="Text Box 2"/>
            <p:cNvSpPr txBox="1">
              <a:spLocks noChangeArrowheads="1"/>
            </p:cNvSpPr>
            <p:nvPr/>
          </p:nvSpPr>
          <p:spPr bwMode="auto">
            <a:xfrm>
              <a:off x="4786314" y="642918"/>
              <a:ext cx="3286148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2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反向</a:t>
              </a:r>
              <a:r>
                <a:rPr lang="zh-CN" altLang="en-US" sz="22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显示</a:t>
              </a:r>
              <a:r>
                <a:rPr lang="zh-CN" altLang="en-US" sz="22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所有结点值</a:t>
              </a:r>
              <a:r>
                <a:rPr lang="zh-CN" altLang="en-US" sz="22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。</a:t>
              </a:r>
            </a:p>
          </p:txBody>
        </p:sp>
      </p:grpSp>
      <p:grpSp>
        <p:nvGrpSpPr>
          <p:cNvPr id="5" name="组合 22"/>
          <p:cNvGrpSpPr/>
          <p:nvPr/>
        </p:nvGrpSpPr>
        <p:grpSpPr>
          <a:xfrm>
            <a:off x="112708" y="3500438"/>
            <a:ext cx="4244978" cy="2401645"/>
            <a:chOff x="112708" y="3500438"/>
            <a:chExt cx="4244978" cy="2401645"/>
          </a:xfrm>
        </p:grpSpPr>
        <p:sp>
          <p:nvSpPr>
            <p:cNvPr id="27653" name="Text Box 5"/>
            <p:cNvSpPr txBox="1">
              <a:spLocks noChangeArrowheads="1"/>
            </p:cNvSpPr>
            <p:nvPr/>
          </p:nvSpPr>
          <p:spPr bwMode="auto">
            <a:xfrm>
              <a:off x="112708" y="4286256"/>
              <a:ext cx="4244978" cy="16158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l" eaLnBrk="1" hangingPunct="1">
                <a:lnSpc>
                  <a:spcPct val="110000"/>
                </a:lnSpc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void </a:t>
              </a:r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traverse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(LinkNode 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*L)</a:t>
              </a:r>
            </a:p>
            <a:p>
              <a:pPr algn="l" eaLnBrk="1" hangingPunct="1">
                <a:lnSpc>
                  <a:spcPct val="110000"/>
                </a:lnSpc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{  if 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(L==NULL) return;</a:t>
              </a:r>
            </a:p>
            <a:p>
              <a:pPr algn="l" eaLnBrk="1" hangingPunct="1">
                <a:lnSpc>
                  <a:spcPct val="110000"/>
                </a:lnSpc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      </a:t>
              </a:r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printf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("%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 "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L-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&gt;data);</a:t>
              </a:r>
            </a:p>
            <a:p>
              <a:pPr algn="l" eaLnBrk="1" hangingPunct="1">
                <a:lnSpc>
                  <a:spcPct val="110000"/>
                </a:lnSpc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  </a:t>
              </a:r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traverse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(L-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&gt;next);</a:t>
              </a:r>
            </a:p>
            <a:p>
              <a:pPr algn="l" eaLnBrk="1" hangingPunct="1">
                <a:lnSpc>
                  <a:spcPct val="110000"/>
                </a:lnSpc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27654" name="Text Box 6"/>
            <p:cNvSpPr txBox="1">
              <a:spLocks noChangeArrowheads="1"/>
            </p:cNvSpPr>
            <p:nvPr/>
          </p:nvSpPr>
          <p:spPr bwMode="auto">
            <a:xfrm>
              <a:off x="755650" y="3571876"/>
              <a:ext cx="15303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递归算法</a:t>
              </a:r>
            </a:p>
          </p:txBody>
        </p:sp>
        <p:sp>
          <p:nvSpPr>
            <p:cNvPr id="13" name="下箭头 12"/>
            <p:cNvSpPr/>
            <p:nvPr/>
          </p:nvSpPr>
          <p:spPr bwMode="auto">
            <a:xfrm>
              <a:off x="1928794" y="3500438"/>
              <a:ext cx="285752" cy="714380"/>
            </a:xfrm>
            <a:prstGeom prst="downArrow">
              <a:avLst/>
            </a:prstGeom>
            <a:solidFill>
              <a:srgbClr val="99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" name="组合 23"/>
          <p:cNvGrpSpPr/>
          <p:nvPr/>
        </p:nvGrpSpPr>
        <p:grpSpPr>
          <a:xfrm>
            <a:off x="4756178" y="3500438"/>
            <a:ext cx="4244978" cy="2430217"/>
            <a:chOff x="4756178" y="3500438"/>
            <a:chExt cx="4244978" cy="2430217"/>
          </a:xfrm>
        </p:grpSpPr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4756178" y="4314828"/>
              <a:ext cx="4244978" cy="16158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l" eaLnBrk="1" hangingPunct="1">
                <a:lnSpc>
                  <a:spcPct val="110000"/>
                </a:lnSpc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void </a:t>
              </a:r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traverseR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(LinkNode 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*L)</a:t>
              </a:r>
            </a:p>
            <a:p>
              <a:pPr algn="l" eaLnBrk="1" hangingPunct="1">
                <a:lnSpc>
                  <a:spcPct val="110000"/>
                </a:lnSpc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{  if 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(L==NULL) return;</a:t>
              </a:r>
            </a:p>
            <a:p>
              <a:pPr algn="l" eaLnBrk="1" hangingPunct="1">
                <a:lnSpc>
                  <a:spcPct val="110000"/>
                </a:lnSpc>
              </a:pPr>
              <a:r>
                <a:rPr lang="en-US" altLang="zh-CN" sz="18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       </a:t>
              </a:r>
              <a:r>
                <a:rPr lang="en-US" altLang="zh-CN" sz="1800" dirty="0" err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traverseR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(L-&gt;next);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  printf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("%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 "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L-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&gt;data);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5399120" y="3571876"/>
              <a:ext cx="15303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递归算法</a:t>
              </a:r>
            </a:p>
          </p:txBody>
        </p:sp>
        <p:sp>
          <p:nvSpPr>
            <p:cNvPr id="15" name="下箭头 14"/>
            <p:cNvSpPr/>
            <p:nvPr/>
          </p:nvSpPr>
          <p:spPr bwMode="auto">
            <a:xfrm>
              <a:off x="6572264" y="3500438"/>
              <a:ext cx="285752" cy="714380"/>
            </a:xfrm>
            <a:prstGeom prst="downArrow">
              <a:avLst/>
            </a:prstGeom>
            <a:solidFill>
              <a:srgbClr val="99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1" name="组合 24"/>
          <p:cNvGrpSpPr/>
          <p:nvPr/>
        </p:nvGrpSpPr>
        <p:grpSpPr>
          <a:xfrm>
            <a:off x="1142976" y="2571744"/>
            <a:ext cx="7643866" cy="357190"/>
            <a:chOff x="1142976" y="2571744"/>
            <a:chExt cx="7643866" cy="357190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1142976" y="2571744"/>
              <a:ext cx="3000396" cy="357190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 w="38100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圆角矩形 16"/>
            <p:cNvSpPr/>
            <p:nvPr/>
          </p:nvSpPr>
          <p:spPr bwMode="auto">
            <a:xfrm>
              <a:off x="5786446" y="2571744"/>
              <a:ext cx="3000396" cy="357190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 w="38100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9" name="直接连接符 18"/>
            <p:cNvCxnSpPr>
              <a:stCxn id="16" idx="3"/>
              <a:endCxn id="17" idx="1"/>
            </p:cNvCxnSpPr>
            <p:nvPr/>
          </p:nvCxnSpPr>
          <p:spPr bwMode="auto">
            <a:xfrm>
              <a:off x="4143372" y="2750339"/>
              <a:ext cx="1643074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8" name="灯片编号占位符 17">
            <a:extLst>
              <a:ext uri="{FF2B5EF4-FFF2-40B4-BE49-F238E27FC236}">
                <a16:creationId xmlns:a16="http://schemas.microsoft.com/office/drawing/2014/main" id="{162E4BFA-C87C-4CED-AAB9-C6E5B0A2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39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5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142976" y="714356"/>
            <a:ext cx="3786214" cy="462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200"/>
              </a:lnSpc>
              <a:spcBef>
                <a:spcPct val="50000"/>
              </a:spcBef>
            </a:pP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间接递归示例：       </a:t>
            </a:r>
            <a:endParaRPr kumimoji="1"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8794" y="1500174"/>
            <a:ext cx="2000264" cy="20313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 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f1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/>
              </a:rPr>
              <a:t>)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/>
              </a:rPr>
              <a:t>{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/>
              </a:rPr>
              <a:t>   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f2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/>
              </a:rPr>
              <a:t>);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/>
              </a:rPr>
              <a:t>   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endParaRPr lang="en-US" altLang="zh-CN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86314" y="1500174"/>
            <a:ext cx="2000264" cy="20313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 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f2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/>
              </a:rPr>
              <a:t>)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/>
              </a:rPr>
              <a:t>{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/>
              </a:rPr>
              <a:t>   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f1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/>
              </a:rPr>
              <a:t>);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/>
              </a:rPr>
              <a:t>   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endParaRPr lang="en-US" altLang="zh-CN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左大括号 6"/>
          <p:cNvSpPr/>
          <p:nvPr/>
        </p:nvSpPr>
        <p:spPr>
          <a:xfrm rot="16200000">
            <a:off x="4338562" y="2981249"/>
            <a:ext cx="324000" cy="2428892"/>
          </a:xfrm>
          <a:prstGeom prst="leftBrace">
            <a:avLst>
              <a:gd name="adj1" fmla="val 8333"/>
              <a:gd name="adj2" fmla="val 50523"/>
            </a:avLst>
          </a:prstGeom>
          <a:ln w="381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714612" y="4498311"/>
            <a:ext cx="35719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总可以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转换为直接递归函数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C194395-DB5B-412E-9C1D-1037003CF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4</a:t>
            </a:fld>
            <a:endParaRPr lang="en-US" altLang="zh-CN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1714480" y="4286256"/>
            <a:ext cx="5357850" cy="1285884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428" name="Text Box 4" descr="蓝色面巾纸"/>
          <p:cNvSpPr txBox="1">
            <a:spLocks noChangeArrowheads="1"/>
          </p:cNvSpPr>
          <p:nvPr/>
        </p:nvSpPr>
        <p:spPr bwMode="auto">
          <a:xfrm>
            <a:off x="323850" y="333375"/>
            <a:ext cx="7677174" cy="584775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CCECFF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FF3300"/>
                </a:solidFill>
                <a:ea typeface="隶书" pitchFamily="49" charset="-122"/>
              </a:rPr>
              <a:t>5.3.3  </a:t>
            </a:r>
            <a:r>
              <a:rPr lang="zh-CN" altLang="en-US" sz="3200">
                <a:solidFill>
                  <a:srgbClr val="FF3300"/>
                </a:solidFill>
                <a:ea typeface="隶书" pitchFamily="49" charset="-122"/>
              </a:rPr>
              <a:t>基于递归</a:t>
            </a:r>
            <a:r>
              <a:rPr lang="zh-CN" altLang="en-US" sz="3200" dirty="0">
                <a:solidFill>
                  <a:srgbClr val="FF3300"/>
                </a:solidFill>
                <a:ea typeface="隶书" pitchFamily="49" charset="-122"/>
              </a:rPr>
              <a:t>求解方法的递归算法设计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428596" y="1214422"/>
            <a:ext cx="8318530" cy="1272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有些问题可以采用递归方法求解（求解方法之一）。</a:t>
            </a:r>
            <a:endParaRPr lang="en-US" altLang="zh-CN" sz="2200"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　采用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递归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方法求解问题时，需要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对问题本身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进行分析，确定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大、小问题解之间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的关系，构造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合理的递归体。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43306" y="3000372"/>
            <a:ext cx="1500198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大问题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28794" y="4643446"/>
            <a:ext cx="1500198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小问题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7620" y="4643446"/>
            <a:ext cx="1500198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小问题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9322" y="4643446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ym typeface="Symbol"/>
              </a:rPr>
              <a:t></a:t>
            </a:r>
            <a:endParaRPr lang="zh-CN" altLang="en-US" dirty="0"/>
          </a:p>
        </p:txBody>
      </p:sp>
      <p:sp>
        <p:nvSpPr>
          <p:cNvPr id="9" name="下箭头 8"/>
          <p:cNvSpPr/>
          <p:nvPr/>
        </p:nvSpPr>
        <p:spPr>
          <a:xfrm>
            <a:off x="4286248" y="3500438"/>
            <a:ext cx="142876" cy="756000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500562" y="3571876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楷体" pitchFamily="49" charset="-122"/>
                <a:ea typeface="楷体" pitchFamily="49" charset="-122"/>
              </a:rPr>
              <a:t>关系 </a:t>
            </a:r>
            <a:r>
              <a:rPr lang="zh-CN" altLang="en-US" sz="2800">
                <a:solidFill>
                  <a:srgbClr val="FF3300"/>
                </a:solidFill>
                <a:latin typeface="Verdana" pitchFamily="34" charset="0"/>
                <a:ea typeface="楷体" pitchFamily="49" charset="-122"/>
                <a:cs typeface="Verdana" pitchFamily="34" charset="0"/>
              </a:rPr>
              <a:t>？</a:t>
            </a:r>
            <a:endParaRPr lang="zh-CN" altLang="en-US" sz="2800" dirty="0">
              <a:solidFill>
                <a:srgbClr val="FF3300"/>
              </a:solidFill>
              <a:latin typeface="Verdana" pitchFamily="34" charset="0"/>
              <a:ea typeface="楷体" pitchFamily="49" charset="-122"/>
              <a:cs typeface="Verdana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68E2829-405A-4972-9946-846F9B1A1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40</a:t>
            </a:fld>
            <a:endParaRPr lang="en-US" altLang="zh-CN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508028" y="451554"/>
            <a:ext cx="8064500" cy="1048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200" dirty="0">
                <a:solidFill>
                  <a:srgbClr val="FF33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【</a:t>
            </a:r>
            <a:r>
              <a:rPr lang="zh-CN" altLang="en-US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dirty="0">
                <a:solidFill>
                  <a:srgbClr val="FF33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】</a:t>
            </a:r>
            <a:r>
              <a:rPr lang="en-US" altLang="zh-CN" sz="2200" dirty="0">
                <a:latin typeface="Consolas" pitchFamily="49" charset="0"/>
                <a:ea typeface="黑体" pitchFamily="49" charset="-122"/>
                <a:cs typeface="Consolas" pitchFamily="49" charset="0"/>
              </a:rPr>
              <a:t> 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采用递归算法求解迷宫问题，并输出从入口到出口的所有迷宫路径。 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500035" y="1785926"/>
            <a:ext cx="8286807" cy="2944890"/>
            <a:chOff x="500035" y="1785926"/>
            <a:chExt cx="8286807" cy="2944890"/>
          </a:xfrm>
        </p:grpSpPr>
        <p:sp>
          <p:nvSpPr>
            <p:cNvPr id="106499" name="Text Box 3"/>
            <p:cNvSpPr txBox="1">
              <a:spLocks noChangeArrowheads="1"/>
            </p:cNvSpPr>
            <p:nvPr/>
          </p:nvSpPr>
          <p:spPr bwMode="auto">
            <a:xfrm>
              <a:off x="500035" y="1785926"/>
              <a:ext cx="3714776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200">
                  <a:ea typeface="楷体" pitchFamily="49" charset="-122"/>
                  <a:cs typeface="Times New Roman" pitchFamily="18" charset="0"/>
                </a:rPr>
                <a:t>求解问题描述：</a:t>
              </a:r>
              <a:r>
                <a:rPr lang="en-US" altLang="zh-CN" sz="2200">
                  <a:ea typeface="楷体" pitchFamily="49" charset="-122"/>
                  <a:cs typeface="Times New Roman" pitchFamily="18" charset="0"/>
                </a:rPr>
                <a:t> </a:t>
              </a:r>
              <a:endParaRPr lang="zh-CN" altLang="en-US" sz="2200" dirty="0">
                <a:ea typeface="楷体" pitchFamily="49" charset="-122"/>
                <a:cs typeface="Times New Roman" pitchFamily="18" charset="0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1571604" y="2557342"/>
              <a:ext cx="5722970" cy="1228848"/>
              <a:chOff x="1571604" y="3243204"/>
              <a:chExt cx="5722970" cy="1228848"/>
            </a:xfrm>
          </p:grpSpPr>
          <p:sp>
            <p:nvSpPr>
              <p:cNvPr id="5" name="Rectangle 5"/>
              <p:cNvSpPr>
                <a:spLocks noChangeArrowheads="1"/>
              </p:cNvSpPr>
              <p:nvPr/>
            </p:nvSpPr>
            <p:spPr bwMode="auto">
              <a:xfrm>
                <a:off x="1571604" y="3500438"/>
                <a:ext cx="1079500" cy="50323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1800">
                    <a:solidFill>
                      <a:srgbClr val="00B050"/>
                    </a:solidFill>
                    <a:latin typeface="Consolas" pitchFamily="49" charset="0"/>
                    <a:cs typeface="Consolas" pitchFamily="49" charset="0"/>
                  </a:rPr>
                  <a:t>(xi</a:t>
                </a:r>
                <a:r>
                  <a:rPr lang="zh-CN" altLang="en-US" sz="1800">
                    <a:solidFill>
                      <a:srgbClr val="00B050"/>
                    </a:solidFill>
                    <a:latin typeface="Consolas" pitchFamily="49" charset="0"/>
                    <a:cs typeface="Consolas" pitchFamily="49" charset="0"/>
                  </a:rPr>
                  <a:t>，</a:t>
                </a:r>
                <a:r>
                  <a:rPr lang="en-US" altLang="zh-CN" sz="1800">
                    <a:solidFill>
                      <a:srgbClr val="00B050"/>
                    </a:solidFill>
                    <a:latin typeface="Consolas" pitchFamily="49" charset="0"/>
                    <a:cs typeface="Consolas" pitchFamily="49" charset="0"/>
                  </a:rPr>
                  <a:t>yi</a:t>
                </a:r>
                <a:r>
                  <a:rPr lang="en-US" altLang="zh-CN" sz="1800" dirty="0">
                    <a:solidFill>
                      <a:srgbClr val="00B050"/>
                    </a:solidFill>
                    <a:latin typeface="Consolas" pitchFamily="49" charset="0"/>
                    <a:cs typeface="Consolas" pitchFamily="49" charset="0"/>
                  </a:rPr>
                  <a:t>)</a:t>
                </a:r>
              </a:p>
            </p:txBody>
          </p:sp>
          <p:sp>
            <p:nvSpPr>
              <p:cNvPr id="6" name="Rectangle 5"/>
              <p:cNvSpPr>
                <a:spLocks noChangeArrowheads="1"/>
              </p:cNvSpPr>
              <p:nvPr/>
            </p:nvSpPr>
            <p:spPr bwMode="auto">
              <a:xfrm>
                <a:off x="6215074" y="3500438"/>
                <a:ext cx="1079500" cy="50323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180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(xe</a:t>
                </a:r>
                <a:r>
                  <a:rPr lang="zh-CN" altLang="en-US" sz="180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，</a:t>
                </a:r>
                <a:r>
                  <a:rPr lang="en-US" altLang="zh-CN" sz="180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ye</a:t>
                </a:r>
                <a:r>
                  <a:rPr lang="en-US" altLang="zh-CN" sz="1800" dirty="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)</a:t>
                </a:r>
              </a:p>
            </p:txBody>
          </p:sp>
          <p:cxnSp>
            <p:nvCxnSpPr>
              <p:cNvPr id="8" name="直接箭头连接符 7"/>
              <p:cNvCxnSpPr>
                <a:stCxn id="5" idx="3"/>
                <a:endCxn id="6" idx="1"/>
              </p:cNvCxnSpPr>
              <p:nvPr/>
            </p:nvCxnSpPr>
            <p:spPr>
              <a:xfrm>
                <a:off x="2651104" y="3752057"/>
                <a:ext cx="3563970" cy="1588"/>
              </a:xfrm>
              <a:prstGeom prst="straightConnector1">
                <a:avLst/>
              </a:prstGeom>
              <a:ln w="38100">
                <a:solidFill>
                  <a:srgbClr val="FF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2714612" y="3243204"/>
                <a:ext cx="35004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mgpath(</a:t>
                </a:r>
                <a:r>
                  <a:rPr lang="en-US" altLang="zh-CN" sz="1800">
                    <a:solidFill>
                      <a:srgbClr val="00B050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xi</a:t>
                </a:r>
                <a:r>
                  <a:rPr lang="zh-CN" altLang="en-US" sz="1800">
                    <a:solidFill>
                      <a:srgbClr val="00B050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，</a:t>
                </a:r>
                <a:r>
                  <a:rPr lang="en-US" altLang="zh-CN" sz="1800">
                    <a:solidFill>
                      <a:srgbClr val="00B050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yi</a:t>
                </a:r>
                <a:r>
                  <a:rPr lang="zh-CN" altLang="en-US" sz="1800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，</a:t>
                </a:r>
                <a:r>
                  <a:rPr lang="en-US" altLang="zh-CN" sz="1800">
                    <a:solidFill>
                      <a:srgbClr val="C00000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xe</a:t>
                </a:r>
                <a:r>
                  <a:rPr lang="zh-CN" altLang="en-US" sz="1800">
                    <a:solidFill>
                      <a:srgbClr val="C00000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，</a:t>
                </a:r>
                <a:r>
                  <a:rPr lang="en-US" altLang="zh-CN" sz="1800">
                    <a:solidFill>
                      <a:srgbClr val="C00000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ye</a:t>
                </a:r>
                <a:r>
                  <a:rPr lang="zh-CN" altLang="en-US" sz="1800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，</a:t>
                </a:r>
                <a:r>
                  <a:rPr lang="en-US" altLang="zh-CN" sz="1800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path</a:t>
                </a:r>
                <a:r>
                  <a:rPr lang="en-US" altLang="zh-CN" sz="1800" dirty="0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)</a:t>
                </a:r>
                <a:endParaRPr lang="zh-CN" altLang="en-US" sz="18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357950" y="4071942"/>
                <a:ext cx="8572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楷体" pitchFamily="49" charset="-122"/>
                    <a:ea typeface="楷体" pitchFamily="49" charset="-122"/>
                  </a:rPr>
                  <a:t>出口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571472" y="3857628"/>
              <a:ext cx="8215370" cy="87318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lnSpc>
                  <a:spcPts val="3200"/>
                </a:lnSpc>
              </a:pPr>
              <a:r>
                <a:rPr lang="en-US" altLang="zh-CN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1800">
                  <a:solidFill>
                    <a:srgbClr val="7030A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mgpath(int xi</a:t>
              </a:r>
              <a:r>
                <a:rPr lang="zh-CN" altLang="en-US" sz="1800">
                  <a:solidFill>
                    <a:srgbClr val="7030A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7030A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int yi</a:t>
              </a:r>
              <a:r>
                <a:rPr lang="zh-CN" altLang="en-US" sz="1800">
                  <a:solidFill>
                    <a:srgbClr val="7030A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7030A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int xe</a:t>
              </a:r>
              <a:r>
                <a:rPr lang="zh-CN" altLang="en-US" sz="1800">
                  <a:solidFill>
                    <a:srgbClr val="7030A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7030A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int ye</a:t>
              </a:r>
              <a:r>
                <a:rPr lang="zh-CN" altLang="en-US" sz="1800">
                  <a:solidFill>
                    <a:srgbClr val="7030A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7030A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PathType path)</a:t>
              </a:r>
              <a:r>
                <a:rPr lang="zh-CN" altLang="en-US" sz="1800">
                  <a:solidFill>
                    <a:srgbClr val="7030A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</a:t>
              </a:r>
              <a:endParaRPr lang="en-US" altLang="zh-CN" sz="1800">
                <a:solidFill>
                  <a:srgbClr val="7030A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>
                <a:lnSpc>
                  <a:spcPts val="3200"/>
                </a:lnSpc>
              </a:pPr>
              <a:r>
                <a:rPr lang="en-US" altLang="zh-CN" sz="1800">
                  <a:solidFill>
                    <a:srgbClr val="7030A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</a:t>
              </a:r>
              <a:r>
                <a: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求从</a:t>
              </a:r>
              <a:r>
                <a:rPr lang="en-US" altLang="zh-CN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(xi</a:t>
              </a:r>
              <a:r>
                <a: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yi)</a:t>
              </a:r>
              <a:r>
                <a: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到</a:t>
              </a:r>
              <a:r>
                <a:rPr lang="en-US" altLang="zh-CN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(xe</a:t>
              </a:r>
              <a:r>
                <a: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ye)</a:t>
              </a:r>
              <a:r>
                <a: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的迷宫路径，用</a:t>
              </a:r>
              <a:r>
                <a:rPr lang="en-US" altLang="zh-CN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path</a:t>
              </a:r>
              <a:r>
                <a: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变量保存迷宫路径。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14480" y="3357562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入</a:t>
              </a:r>
              <a:r>
                <a:rPr lang="zh-CN" altLang="en-US" sz="2000">
                  <a:latin typeface="楷体" pitchFamily="49" charset="-122"/>
                  <a:ea typeface="楷体" pitchFamily="49" charset="-122"/>
                </a:rPr>
                <a:t>口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59BF0BA-4026-46CD-84F9-5A14C0CB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41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71604" y="928670"/>
            <a:ext cx="1079500" cy="5032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80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(xi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yi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215074" y="928670"/>
            <a:ext cx="1079500" cy="5032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(xe</a:t>
            </a:r>
            <a:r>
              <a: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ye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cxnSp>
        <p:nvCxnSpPr>
          <p:cNvPr id="6" name="直接箭头连接符 5"/>
          <p:cNvCxnSpPr>
            <a:stCxn id="4" idx="3"/>
            <a:endCxn id="5" idx="1"/>
          </p:cNvCxnSpPr>
          <p:nvPr/>
        </p:nvCxnSpPr>
        <p:spPr>
          <a:xfrm>
            <a:off x="2651104" y="1180289"/>
            <a:ext cx="3563970" cy="1588"/>
          </a:xfrm>
          <a:prstGeom prst="straightConnector1">
            <a:avLst/>
          </a:prstGeom>
          <a:ln w="381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14612" y="571480"/>
            <a:ext cx="36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mgpath(</a:t>
            </a:r>
            <a:r>
              <a:rPr lang="en-US" altLang="zh-CN" sz="180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xi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yi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xe</a:t>
            </a:r>
            <a:r>
              <a:rPr lang="zh-CN" altLang="en-US" sz="18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ye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path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29520" y="1000108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出口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1142976" y="3671832"/>
            <a:ext cx="3500462" cy="800220"/>
            <a:chOff x="1142976" y="3671832"/>
            <a:chExt cx="3500462" cy="800220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3563938" y="3671832"/>
              <a:ext cx="1079500" cy="5032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800" i="1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zh-CN" altLang="en-US" sz="180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i="1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1800" dirty="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1142976" y="3671832"/>
              <a:ext cx="1079500" cy="5032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(xi</a:t>
              </a:r>
              <a:r>
                <a:rPr lang="zh-CN" altLang="en-US" sz="180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yi</a:t>
              </a:r>
              <a:r>
                <a:rPr lang="en-US" altLang="zh-CN" sz="1800" dirty="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16" name="右箭头 15"/>
            <p:cNvSpPr/>
            <p:nvPr/>
          </p:nvSpPr>
          <p:spPr>
            <a:xfrm>
              <a:off x="2285984" y="3929066"/>
              <a:ext cx="1214446" cy="71438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28860" y="4071942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走一步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357422" y="1571613"/>
            <a:ext cx="4071966" cy="900175"/>
            <a:chOff x="2357422" y="1571613"/>
            <a:chExt cx="4071966" cy="900175"/>
          </a:xfrm>
        </p:grpSpPr>
        <p:sp>
          <p:nvSpPr>
            <p:cNvPr id="14" name="TextBox 13"/>
            <p:cNvSpPr txBox="1"/>
            <p:nvPr/>
          </p:nvSpPr>
          <p:spPr>
            <a:xfrm>
              <a:off x="3714744" y="2071678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大问题</a:t>
              </a:r>
            </a:p>
          </p:txBody>
        </p:sp>
        <p:sp>
          <p:nvSpPr>
            <p:cNvPr id="18" name="左大括号 17"/>
            <p:cNvSpPr/>
            <p:nvPr/>
          </p:nvSpPr>
          <p:spPr>
            <a:xfrm rot="16200000">
              <a:off x="4179091" y="-250056"/>
              <a:ext cx="428628" cy="4071966"/>
            </a:xfrm>
            <a:prstGeom prst="leftBrac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071934" y="3214686"/>
            <a:ext cx="4286280" cy="960383"/>
            <a:chOff x="4071934" y="3214686"/>
            <a:chExt cx="4286280" cy="960383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6215074" y="3671832"/>
              <a:ext cx="1079500" cy="5032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(xe</a:t>
              </a:r>
              <a:r>
                <a:rPr lang="zh-CN" altLang="en-US" sz="18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ye</a:t>
              </a:r>
              <a:r>
                <a:rPr lang="en-US" altLang="zh-CN" sz="1800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cxnSp>
          <p:nvCxnSpPr>
            <p:cNvPr id="11" name="直接箭头连接符 10"/>
            <p:cNvCxnSpPr>
              <a:stCxn id="9" idx="3"/>
              <a:endCxn id="10" idx="1"/>
            </p:cNvCxnSpPr>
            <p:nvPr/>
          </p:nvCxnSpPr>
          <p:spPr>
            <a:xfrm>
              <a:off x="4643438" y="3923451"/>
              <a:ext cx="1571636" cy="1588"/>
            </a:xfrm>
            <a:prstGeom prst="straightConnector1">
              <a:avLst/>
            </a:prstGeom>
            <a:ln w="38100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071934" y="3214686"/>
              <a:ext cx="32861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mgpath(</a:t>
              </a:r>
              <a:r>
                <a:rPr lang="en-US" altLang="zh-CN" sz="1800">
                  <a:solidFill>
                    <a:srgbClr val="00B05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zh-CN" altLang="en-US" sz="1800">
                  <a:solidFill>
                    <a:srgbClr val="00B05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B05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xe</a:t>
              </a:r>
              <a:r>
                <a:rPr lang="zh-CN" altLang="en-US" sz="180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ye</a:t>
              </a:r>
              <a:r>
                <a: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path</a:t>
              </a:r>
              <a:r>
                <a:rPr lang="en-US" altLang="zh-CN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500958" y="3714752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出口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214810" y="4357695"/>
            <a:ext cx="2643206" cy="900175"/>
            <a:chOff x="4214810" y="4357695"/>
            <a:chExt cx="2643206" cy="900175"/>
          </a:xfrm>
        </p:grpSpPr>
        <p:sp>
          <p:nvSpPr>
            <p:cNvPr id="19" name="TextBox 18"/>
            <p:cNvSpPr txBox="1"/>
            <p:nvPr/>
          </p:nvSpPr>
          <p:spPr>
            <a:xfrm>
              <a:off x="4857752" y="4857760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小问题</a:t>
              </a:r>
            </a:p>
          </p:txBody>
        </p:sp>
        <p:sp>
          <p:nvSpPr>
            <p:cNvPr id="20" name="左大括号 19"/>
            <p:cNvSpPr/>
            <p:nvPr/>
          </p:nvSpPr>
          <p:spPr>
            <a:xfrm rot="16200000">
              <a:off x="5322099" y="3250406"/>
              <a:ext cx="428628" cy="2643206"/>
            </a:xfrm>
            <a:prstGeom prst="leftBrac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6" name="下箭头 25"/>
          <p:cNvSpPr/>
          <p:nvPr/>
        </p:nvSpPr>
        <p:spPr>
          <a:xfrm>
            <a:off x="4214810" y="2571744"/>
            <a:ext cx="214314" cy="500066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85786" y="1000108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入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口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28860" y="5500702"/>
            <a:ext cx="4286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Consolas" pitchFamily="49" charset="0"/>
                <a:ea typeface="楷体" pitchFamily="49" charset="-122"/>
                <a:cs typeface="Consolas" pitchFamily="49" charset="0"/>
              </a:rPr>
              <a:t>大问题 </a:t>
            </a:r>
            <a:r>
              <a:rPr lang="zh-CN" altLang="en-US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≡ </a:t>
            </a:r>
            <a:r>
              <a:rPr lang="zh-CN" altLang="en-US">
                <a:latin typeface="Consolas" pitchFamily="49" charset="0"/>
                <a:ea typeface="楷体" pitchFamily="49" charset="-122"/>
                <a:cs typeface="Consolas" pitchFamily="49" charset="0"/>
              </a:rPr>
              <a:t>走一步 </a:t>
            </a:r>
            <a:r>
              <a:rPr lang="en-US" altLang="zh-CN">
                <a:latin typeface="Consolas" pitchFamily="49" charset="0"/>
                <a:ea typeface="楷体" pitchFamily="49" charset="-122"/>
                <a:cs typeface="Consolas" pitchFamily="49" charset="0"/>
              </a:rPr>
              <a:t>+ </a:t>
            </a:r>
            <a:r>
              <a:rPr lang="zh-CN" altLang="en-US">
                <a:latin typeface="Consolas" pitchFamily="49" charset="0"/>
                <a:ea typeface="楷体" pitchFamily="49" charset="-122"/>
                <a:cs typeface="Consolas" pitchFamily="49" charset="0"/>
              </a:rPr>
              <a:t>小问题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85720" y="3743270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入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口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E50A527-8FA4-45D1-AE1D-246ECE69C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42</a:t>
            </a:fld>
            <a:endParaRPr lang="en-US" altLang="zh-CN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42844" y="1357298"/>
            <a:ext cx="8786874" cy="34497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mgpath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(xi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yi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xe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ye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path)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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(xi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添加到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ts val="28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		 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输出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中的迷宫路径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ts val="28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			  </a:t>
            </a: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(xi</a:t>
            </a: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)=(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xe</a:t>
            </a: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ye)</a:t>
            </a:r>
          </a:p>
          <a:p>
            <a:pPr algn="l">
              <a:lnSpc>
                <a:spcPts val="2800"/>
              </a:lnSpc>
            </a:pP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mgpath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(xi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yi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xe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ye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path)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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对于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(xi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四周的每一个相邻方块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dirty="0" err="1">
                <a:solidFill>
                  <a:srgbClr val="0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rgbClr val="0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dirty="0">
                <a:solidFill>
                  <a:srgbClr val="0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                  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(xi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添加到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	</a:t>
            </a:r>
          </a:p>
          <a:p>
            <a:pPr algn="l">
              <a:lnSpc>
                <a:spcPts val="28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	       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 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置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mg[xi][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1;</a:t>
            </a:r>
          </a:p>
          <a:p>
            <a:pPr algn="l">
              <a:lnSpc>
                <a:spcPts val="28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	       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 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mgpath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dirty="0" err="1">
                <a:solidFill>
                  <a:srgbClr val="0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rgbClr val="0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dirty="0">
                <a:solidFill>
                  <a:srgbClr val="0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xe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ye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path);</a:t>
            </a:r>
          </a:p>
          <a:p>
            <a:pPr algn="l">
              <a:lnSpc>
                <a:spcPts val="28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	       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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回退一步并置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mg[xi][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]=0;</a:t>
            </a:r>
          </a:p>
          <a:p>
            <a:pPr algn="l">
              <a:lnSpc>
                <a:spcPts val="28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			  </a:t>
            </a: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(xi</a:t>
            </a: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不为出口且可走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7158" y="571480"/>
            <a:ext cx="67151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求解迷宫问题的递归模型如下：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3786182" y="3857628"/>
            <a:ext cx="2643206" cy="1636580"/>
            <a:chOff x="2714612" y="3500438"/>
            <a:chExt cx="2643206" cy="1636580"/>
          </a:xfrm>
        </p:grpSpPr>
        <p:cxnSp>
          <p:nvCxnSpPr>
            <p:cNvPr id="7" name="直接箭头连接符 6"/>
            <p:cNvCxnSpPr/>
            <p:nvPr/>
          </p:nvCxnSpPr>
          <p:spPr>
            <a:xfrm rot="16200000" flipV="1">
              <a:off x="3464711" y="3964785"/>
              <a:ext cx="928694" cy="0"/>
            </a:xfrm>
            <a:prstGeom prst="straightConnector1">
              <a:avLst/>
            </a:prstGeom>
            <a:ln w="28575">
              <a:solidFill>
                <a:srgbClr val="33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714612" y="4429132"/>
              <a:ext cx="26432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>
                  <a:latin typeface="楷体" pitchFamily="49" charset="-122"/>
                  <a:ea typeface="楷体" pitchFamily="49" charset="-122"/>
                </a:rPr>
                <a:t>在一个“小问题”</a:t>
              </a: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执行完后回退找</a:t>
              </a:r>
              <a:r>
                <a:rPr lang="zh-CN" altLang="en-US" sz="2000" dirty="0">
                  <a:solidFill>
                    <a:srgbClr val="7030A0"/>
                  </a:solidFill>
                  <a:latin typeface="楷体" pitchFamily="49" charset="-122"/>
                  <a:ea typeface="楷体" pitchFamily="49" charset="-122"/>
                </a:rPr>
                <a:t>所有解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C4E7CC7-365E-4D98-BD98-F15CD8DB5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43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714348" y="357166"/>
            <a:ext cx="7143800" cy="8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Bef>
                <a:spcPts val="0"/>
              </a:spcBef>
            </a:pP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迷宫路径用顺序表存储，它的元素由方块构成的。</a:t>
            </a:r>
            <a:endParaRPr lang="en-US" altLang="zh-CN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其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PathType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类型定义如下：</a:t>
            </a:r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1475656" y="1484784"/>
            <a:ext cx="6048375" cy="278380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44000" bIns="144000">
            <a:spAutoFit/>
          </a:bodyPr>
          <a:lstStyle/>
          <a:p>
            <a:pPr algn="l"/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typedef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struct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当前方块的行号   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j;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当前方块的列号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Box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pPr algn="l"/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typedef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struct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Box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data[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MaxSize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int length;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路径长度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 </a:t>
            </a:r>
            <a:r>
              <a:rPr lang="en-US" altLang="zh-CN" sz="1800" dirty="0" err="1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PathType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定义路径类型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5AAEE76-9961-479A-80A8-9278D9E4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44</a:t>
            </a:fld>
            <a:endParaRPr lang="en-US" altLang="zh-CN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214282" y="571480"/>
            <a:ext cx="8143932" cy="472970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216000" bIns="216000">
            <a:spAutoFit/>
          </a:bodyPr>
          <a:lstStyle/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lang="en-US" altLang="zh-CN" sz="180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mgpath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xi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yi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xe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ye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PathType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path)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求解路径为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:(xi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(xe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di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if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xi==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xe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&amp;&amp; 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==ye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path.data[path.length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].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= xi;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path.data[path.length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].j =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path.length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++;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("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迷宫路径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%d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如下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:\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n"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++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count);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(k=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0;k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path.length;k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++)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{  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("\t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(%d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%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)"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path.data[k].i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path.data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[k].j);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k+1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)%5==0)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每输出每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个方块后换一行</a:t>
            </a:r>
          </a:p>
          <a:p>
            <a:pPr algn="l"/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printf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("\n");</a:t>
            </a:r>
          </a:p>
          <a:p>
            <a:pPr algn="l"/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}</a:t>
            </a:r>
            <a:endParaRPr lang="pt-BR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printf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("\n");</a:t>
            </a:r>
          </a:p>
          <a:p>
            <a:pPr algn="l"/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928662" y="1957320"/>
            <a:ext cx="7358114" cy="4329200"/>
            <a:chOff x="1000100" y="1857364"/>
            <a:chExt cx="6532203" cy="4329200"/>
          </a:xfrm>
        </p:grpSpPr>
        <p:sp>
          <p:nvSpPr>
            <p:cNvPr id="4" name="矩形 3"/>
            <p:cNvSpPr/>
            <p:nvPr/>
          </p:nvSpPr>
          <p:spPr>
            <a:xfrm>
              <a:off x="1000100" y="1857364"/>
              <a:ext cx="6532203" cy="311475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>
              <a:stCxn id="4" idx="2"/>
            </p:cNvCxnSpPr>
            <p:nvPr/>
          </p:nvCxnSpPr>
          <p:spPr>
            <a:xfrm rot="5400000">
              <a:off x="3821719" y="5384892"/>
              <a:ext cx="857256" cy="3171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649006" y="5786454"/>
              <a:ext cx="3921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找到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了出口，输出路径（递归出口）</a:t>
              </a:r>
              <a:endParaRPr lang="zh-CN" altLang="en-US" sz="2000" dirty="0"/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52543F3-758F-43F1-9CF4-03927B357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45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179387" y="214290"/>
            <a:ext cx="8536017" cy="574960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0000" bIns="180000">
            <a:spAutoFit/>
          </a:bodyPr>
          <a:lstStyle/>
          <a:p>
            <a:pPr algn="l">
              <a:lnSpc>
                <a:spcPts val="2800"/>
              </a:lnSpc>
            </a:pPr>
            <a:r>
              <a:rPr lang="zh-CN" altLang="pt-BR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else			</a:t>
            </a:r>
            <a:r>
              <a:rPr lang="pt-BR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//(xi</a:t>
            </a:r>
            <a:r>
              <a:rPr lang="zh-CN" altLang="pt-BR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yi)</a:t>
            </a:r>
            <a:r>
              <a:rPr lang="zh-CN" altLang="pt-BR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不是出口</a:t>
            </a:r>
          </a:p>
          <a:p>
            <a:pPr algn="l">
              <a:lnSpc>
                <a:spcPts val="2800"/>
              </a:lnSpc>
            </a:pPr>
            <a:r>
              <a:rPr lang="zh-CN" altLang="pt-BR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if (mg[xi][yi]==0)	</a:t>
            </a:r>
            <a:r>
              <a:rPr lang="pt-BR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//(xi</a:t>
            </a:r>
            <a:r>
              <a:rPr lang="zh-CN" altLang="pt-BR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yi)</a:t>
            </a:r>
            <a:r>
              <a:rPr lang="zh-CN" altLang="pt-BR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是一个可走方块</a:t>
            </a:r>
          </a:p>
          <a:p>
            <a:pPr algn="l">
              <a:lnSpc>
                <a:spcPts val="28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di=0;</a:t>
            </a:r>
          </a:p>
          <a:p>
            <a:pPr algn="l">
              <a:lnSpc>
                <a:spcPts val="2800"/>
              </a:lnSpc>
            </a:pP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while (di&lt;4)      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对于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(xi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yi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四周的每一个相邻方位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</a:t>
            </a:r>
            <a:endParaRPr lang="pt-BR" altLang="zh-CN" sz="1800" dirty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switch(di)      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找方位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对应的方块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  <a:p>
            <a:pPr algn="l">
              <a:lnSpc>
                <a:spcPts val="28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  {</a:t>
            </a:r>
          </a:p>
          <a:p>
            <a:pPr algn="l">
              <a:lnSpc>
                <a:spcPts val="28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    case 0:i=xi-1; j=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   break;</a:t>
            </a:r>
          </a:p>
          <a:p>
            <a:pPr algn="l">
              <a:lnSpc>
                <a:spcPts val="28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    case 1:i=xi;   j=yi+1; break;</a:t>
            </a:r>
          </a:p>
          <a:p>
            <a:pPr algn="l">
              <a:lnSpc>
                <a:spcPts val="28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    case 2:i=xi+1; j=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   break;</a:t>
            </a:r>
          </a:p>
          <a:p>
            <a:pPr algn="l">
              <a:lnSpc>
                <a:spcPts val="28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    case 3:i=xi;   j=yi-1; break;</a:t>
            </a:r>
          </a:p>
          <a:p>
            <a:pPr algn="l">
              <a:lnSpc>
                <a:spcPts val="28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  }</a:t>
            </a:r>
          </a:p>
          <a:p>
            <a:pPr algn="l">
              <a:lnSpc>
                <a:spcPts val="28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  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 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path.data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path.length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].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= xi;</a:t>
            </a:r>
          </a:p>
          <a:p>
            <a:pPr algn="l">
              <a:lnSpc>
                <a:spcPts val="2800"/>
              </a:lnSpc>
            </a:pP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     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path.data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path.length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].j = 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yi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ts val="2800"/>
              </a:lnSpc>
            </a:pP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     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path.length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++;    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路径长度增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    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       </a:t>
            </a:r>
          </a:p>
          <a:p>
            <a:pPr algn="l">
              <a:lnSpc>
                <a:spcPts val="28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            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 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mg[xi][</a:t>
            </a:r>
            <a:r>
              <a:rPr lang="en-US" altLang="zh-CN" sz="1800" dirty="0" err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yi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]=-1;      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避免来回重复找路径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3C22D0F-0BEF-4449-BFB6-6F5495FEA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46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571472" y="285728"/>
            <a:ext cx="7893074" cy="316339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44000" rIns="144000" bIns="14400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  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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mgpath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xe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ye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path);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 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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path.length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--;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回退一个方块</a:t>
            </a:r>
          </a:p>
          <a:p>
            <a:pPr algn="l">
              <a:lnSpc>
                <a:spcPts val="28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   mg[xi][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]=0;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恢复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(xi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yi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为可走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     </a:t>
            </a:r>
          </a:p>
          <a:p>
            <a:pPr algn="l">
              <a:lnSpc>
                <a:spcPts val="28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   di++;</a:t>
            </a:r>
          </a:p>
          <a:p>
            <a:pPr algn="l">
              <a:lnSpc>
                <a:spcPts val="28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 }  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//-while </a:t>
            </a:r>
          </a:p>
          <a:p>
            <a:pPr algn="l">
              <a:lnSpc>
                <a:spcPts val="28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}    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//-</a:t>
            </a:r>
            <a:r>
              <a:rPr lang="pt-BR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if (mg[xi][yi]==0)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}   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//-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递归体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285720" y="3786190"/>
            <a:ext cx="8207375" cy="8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3200"/>
              </a:lnSpc>
              <a:spcBef>
                <a:spcPct val="50000"/>
              </a:spcBef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本算法输出</a:t>
            </a:r>
            <a:r>
              <a:rPr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所有的</a:t>
            </a:r>
            <a:r>
              <a:rPr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迷宫路径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，可以通过进一步比较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找出最短路径（可能存在多条最短路径）。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517A212-61C6-4A3C-9D79-231FC4218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47</a:t>
            </a:fld>
            <a:endParaRPr lang="en-US" altLang="zh-CN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88" name="Rectangle 60"/>
          <p:cNvSpPr>
            <a:spLocks noChangeArrowheads="1"/>
          </p:cNvSpPr>
          <p:nvPr/>
        </p:nvSpPr>
        <p:spPr bwMode="auto">
          <a:xfrm>
            <a:off x="1803396" y="620713"/>
            <a:ext cx="360362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389" name="Rectangle 61"/>
          <p:cNvSpPr>
            <a:spLocks noChangeArrowheads="1"/>
          </p:cNvSpPr>
          <p:nvPr/>
        </p:nvSpPr>
        <p:spPr bwMode="auto">
          <a:xfrm>
            <a:off x="2163758" y="620713"/>
            <a:ext cx="360363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390" name="Rectangle 62"/>
          <p:cNvSpPr>
            <a:spLocks noChangeArrowheads="1"/>
          </p:cNvSpPr>
          <p:nvPr/>
        </p:nvSpPr>
        <p:spPr bwMode="auto">
          <a:xfrm>
            <a:off x="2524121" y="620713"/>
            <a:ext cx="360362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391" name="Rectangle 63"/>
          <p:cNvSpPr>
            <a:spLocks noChangeArrowheads="1"/>
          </p:cNvSpPr>
          <p:nvPr/>
        </p:nvSpPr>
        <p:spPr bwMode="auto">
          <a:xfrm>
            <a:off x="2884483" y="620713"/>
            <a:ext cx="360363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392" name="Rectangle 64"/>
          <p:cNvSpPr>
            <a:spLocks noChangeArrowheads="1"/>
          </p:cNvSpPr>
          <p:nvPr/>
        </p:nvSpPr>
        <p:spPr bwMode="auto">
          <a:xfrm>
            <a:off x="3243258" y="620713"/>
            <a:ext cx="360363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393" name="Rectangle 65"/>
          <p:cNvSpPr>
            <a:spLocks noChangeArrowheads="1"/>
          </p:cNvSpPr>
          <p:nvPr/>
        </p:nvSpPr>
        <p:spPr bwMode="auto">
          <a:xfrm>
            <a:off x="3603621" y="620713"/>
            <a:ext cx="360362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394" name="Text Box 66"/>
          <p:cNvSpPr txBox="1">
            <a:spLocks noChangeArrowheads="1"/>
          </p:cNvSpPr>
          <p:nvPr/>
        </p:nvSpPr>
        <p:spPr bwMode="auto">
          <a:xfrm>
            <a:off x="1874834" y="2603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99395" name="Text Box 67"/>
          <p:cNvSpPr txBox="1">
            <a:spLocks noChangeArrowheads="1"/>
          </p:cNvSpPr>
          <p:nvPr/>
        </p:nvSpPr>
        <p:spPr bwMode="auto">
          <a:xfrm>
            <a:off x="2233609" y="2603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99396" name="Text Box 68"/>
          <p:cNvSpPr txBox="1">
            <a:spLocks noChangeArrowheads="1"/>
          </p:cNvSpPr>
          <p:nvPr/>
        </p:nvSpPr>
        <p:spPr bwMode="auto">
          <a:xfrm>
            <a:off x="2593972" y="2603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99397" name="Text Box 69"/>
          <p:cNvSpPr txBox="1">
            <a:spLocks noChangeArrowheads="1"/>
          </p:cNvSpPr>
          <p:nvPr/>
        </p:nvSpPr>
        <p:spPr bwMode="auto">
          <a:xfrm>
            <a:off x="2992434" y="2603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9398" name="Text Box 70"/>
          <p:cNvSpPr txBox="1">
            <a:spLocks noChangeArrowheads="1"/>
          </p:cNvSpPr>
          <p:nvPr/>
        </p:nvSpPr>
        <p:spPr bwMode="auto">
          <a:xfrm>
            <a:off x="3351209" y="2603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99399" name="Text Box 71"/>
          <p:cNvSpPr txBox="1">
            <a:spLocks noChangeArrowheads="1"/>
          </p:cNvSpPr>
          <p:nvPr/>
        </p:nvSpPr>
        <p:spPr bwMode="auto">
          <a:xfrm>
            <a:off x="3711572" y="2603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99400" name="Text Box 72"/>
          <p:cNvSpPr txBox="1">
            <a:spLocks noChangeArrowheads="1"/>
          </p:cNvSpPr>
          <p:nvPr/>
        </p:nvSpPr>
        <p:spPr bwMode="auto">
          <a:xfrm>
            <a:off x="1298571" y="644525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99401" name="Rectangle 73"/>
          <p:cNvSpPr>
            <a:spLocks noChangeArrowheads="1"/>
          </p:cNvSpPr>
          <p:nvPr/>
        </p:nvSpPr>
        <p:spPr bwMode="auto">
          <a:xfrm>
            <a:off x="1803396" y="981075"/>
            <a:ext cx="360362" cy="360363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02" name="Rectangle 74"/>
          <p:cNvSpPr>
            <a:spLocks noChangeArrowheads="1"/>
          </p:cNvSpPr>
          <p:nvPr/>
        </p:nvSpPr>
        <p:spPr bwMode="auto">
          <a:xfrm>
            <a:off x="2163758" y="981075"/>
            <a:ext cx="360363" cy="3603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>
                <a:sym typeface="Wingdings"/>
              </a:rPr>
              <a:t></a:t>
            </a:r>
            <a:endParaRPr lang="zh-CN" altLang="zh-CN"/>
          </a:p>
        </p:txBody>
      </p:sp>
      <p:sp>
        <p:nvSpPr>
          <p:cNvPr id="99403" name="Rectangle 75"/>
          <p:cNvSpPr>
            <a:spLocks noChangeArrowheads="1"/>
          </p:cNvSpPr>
          <p:nvPr/>
        </p:nvSpPr>
        <p:spPr bwMode="auto">
          <a:xfrm>
            <a:off x="2524121" y="981075"/>
            <a:ext cx="360362" cy="3603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04" name="Rectangle 76"/>
          <p:cNvSpPr>
            <a:spLocks noChangeArrowheads="1"/>
          </p:cNvSpPr>
          <p:nvPr/>
        </p:nvSpPr>
        <p:spPr bwMode="auto">
          <a:xfrm>
            <a:off x="2884483" y="981075"/>
            <a:ext cx="360363" cy="3603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05" name="Rectangle 77"/>
          <p:cNvSpPr>
            <a:spLocks noChangeArrowheads="1"/>
          </p:cNvSpPr>
          <p:nvPr/>
        </p:nvSpPr>
        <p:spPr bwMode="auto">
          <a:xfrm>
            <a:off x="3243258" y="981075"/>
            <a:ext cx="360363" cy="360363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06" name="Rectangle 78"/>
          <p:cNvSpPr>
            <a:spLocks noChangeArrowheads="1"/>
          </p:cNvSpPr>
          <p:nvPr/>
        </p:nvSpPr>
        <p:spPr bwMode="auto">
          <a:xfrm>
            <a:off x="3603621" y="981075"/>
            <a:ext cx="360362" cy="360363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07" name="Text Box 79"/>
          <p:cNvSpPr txBox="1">
            <a:spLocks noChangeArrowheads="1"/>
          </p:cNvSpPr>
          <p:nvPr/>
        </p:nvSpPr>
        <p:spPr bwMode="auto">
          <a:xfrm>
            <a:off x="1298571" y="1004888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99408" name="Rectangle 80"/>
          <p:cNvSpPr>
            <a:spLocks noChangeArrowheads="1"/>
          </p:cNvSpPr>
          <p:nvPr/>
        </p:nvSpPr>
        <p:spPr bwMode="auto">
          <a:xfrm>
            <a:off x="1803396" y="1341438"/>
            <a:ext cx="360362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09" name="Rectangle 81"/>
          <p:cNvSpPr>
            <a:spLocks noChangeArrowheads="1"/>
          </p:cNvSpPr>
          <p:nvPr/>
        </p:nvSpPr>
        <p:spPr bwMode="auto">
          <a:xfrm>
            <a:off x="2163758" y="1341438"/>
            <a:ext cx="360363" cy="3603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10" name="Rectangle 82"/>
          <p:cNvSpPr>
            <a:spLocks noChangeArrowheads="1"/>
          </p:cNvSpPr>
          <p:nvPr/>
        </p:nvSpPr>
        <p:spPr bwMode="auto">
          <a:xfrm>
            <a:off x="2524121" y="1341438"/>
            <a:ext cx="360362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11" name="Rectangle 83"/>
          <p:cNvSpPr>
            <a:spLocks noChangeArrowheads="1"/>
          </p:cNvSpPr>
          <p:nvPr/>
        </p:nvSpPr>
        <p:spPr bwMode="auto">
          <a:xfrm>
            <a:off x="2884483" y="1341438"/>
            <a:ext cx="360363" cy="3603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12" name="Rectangle 84"/>
          <p:cNvSpPr>
            <a:spLocks noChangeArrowheads="1"/>
          </p:cNvSpPr>
          <p:nvPr/>
        </p:nvSpPr>
        <p:spPr bwMode="auto">
          <a:xfrm>
            <a:off x="3243258" y="1341438"/>
            <a:ext cx="360363" cy="3603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13" name="Rectangle 85"/>
          <p:cNvSpPr>
            <a:spLocks noChangeArrowheads="1"/>
          </p:cNvSpPr>
          <p:nvPr/>
        </p:nvSpPr>
        <p:spPr bwMode="auto">
          <a:xfrm>
            <a:off x="3603621" y="1341438"/>
            <a:ext cx="360362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14" name="Text Box 86"/>
          <p:cNvSpPr txBox="1">
            <a:spLocks noChangeArrowheads="1"/>
          </p:cNvSpPr>
          <p:nvPr/>
        </p:nvSpPr>
        <p:spPr bwMode="auto">
          <a:xfrm>
            <a:off x="1298571" y="13652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99415" name="Rectangle 87"/>
          <p:cNvSpPr>
            <a:spLocks noChangeArrowheads="1"/>
          </p:cNvSpPr>
          <p:nvPr/>
        </p:nvSpPr>
        <p:spPr bwMode="auto">
          <a:xfrm>
            <a:off x="1803396" y="1700213"/>
            <a:ext cx="360362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16" name="Rectangle 88"/>
          <p:cNvSpPr>
            <a:spLocks noChangeArrowheads="1"/>
          </p:cNvSpPr>
          <p:nvPr/>
        </p:nvSpPr>
        <p:spPr bwMode="auto">
          <a:xfrm>
            <a:off x="2163758" y="1700213"/>
            <a:ext cx="360363" cy="3603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17" name="Rectangle 89"/>
          <p:cNvSpPr>
            <a:spLocks noChangeArrowheads="1"/>
          </p:cNvSpPr>
          <p:nvPr/>
        </p:nvSpPr>
        <p:spPr bwMode="auto">
          <a:xfrm>
            <a:off x="2524121" y="1700213"/>
            <a:ext cx="360362" cy="3603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18" name="Rectangle 90"/>
          <p:cNvSpPr>
            <a:spLocks noChangeArrowheads="1"/>
          </p:cNvSpPr>
          <p:nvPr/>
        </p:nvSpPr>
        <p:spPr bwMode="auto">
          <a:xfrm>
            <a:off x="2884483" y="1700213"/>
            <a:ext cx="360363" cy="3603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19" name="Rectangle 91"/>
          <p:cNvSpPr>
            <a:spLocks noChangeArrowheads="1"/>
          </p:cNvSpPr>
          <p:nvPr/>
        </p:nvSpPr>
        <p:spPr bwMode="auto">
          <a:xfrm>
            <a:off x="3243258" y="1700213"/>
            <a:ext cx="360363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20" name="Rectangle 92"/>
          <p:cNvSpPr>
            <a:spLocks noChangeArrowheads="1"/>
          </p:cNvSpPr>
          <p:nvPr/>
        </p:nvSpPr>
        <p:spPr bwMode="auto">
          <a:xfrm>
            <a:off x="3603621" y="1700213"/>
            <a:ext cx="360362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21" name="Text Box 93"/>
          <p:cNvSpPr txBox="1">
            <a:spLocks noChangeArrowheads="1"/>
          </p:cNvSpPr>
          <p:nvPr/>
        </p:nvSpPr>
        <p:spPr bwMode="auto">
          <a:xfrm>
            <a:off x="1298571" y="1724025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9422" name="Rectangle 94"/>
          <p:cNvSpPr>
            <a:spLocks noChangeArrowheads="1"/>
          </p:cNvSpPr>
          <p:nvPr/>
        </p:nvSpPr>
        <p:spPr bwMode="auto">
          <a:xfrm>
            <a:off x="1803396" y="2060575"/>
            <a:ext cx="360362" cy="360363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23" name="Rectangle 95"/>
          <p:cNvSpPr>
            <a:spLocks noChangeArrowheads="1"/>
          </p:cNvSpPr>
          <p:nvPr/>
        </p:nvSpPr>
        <p:spPr bwMode="auto">
          <a:xfrm>
            <a:off x="2163758" y="2060575"/>
            <a:ext cx="360363" cy="360363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24" name="Rectangle 96"/>
          <p:cNvSpPr>
            <a:spLocks noChangeArrowheads="1"/>
          </p:cNvSpPr>
          <p:nvPr/>
        </p:nvSpPr>
        <p:spPr bwMode="auto">
          <a:xfrm>
            <a:off x="2524121" y="2060575"/>
            <a:ext cx="360362" cy="3603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25" name="Rectangle 97"/>
          <p:cNvSpPr>
            <a:spLocks noChangeArrowheads="1"/>
          </p:cNvSpPr>
          <p:nvPr/>
        </p:nvSpPr>
        <p:spPr bwMode="auto">
          <a:xfrm>
            <a:off x="2884483" y="2060575"/>
            <a:ext cx="360363" cy="3603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26" name="Rectangle 98"/>
          <p:cNvSpPr>
            <a:spLocks noChangeArrowheads="1"/>
          </p:cNvSpPr>
          <p:nvPr/>
        </p:nvSpPr>
        <p:spPr bwMode="auto">
          <a:xfrm>
            <a:off x="3243258" y="2060575"/>
            <a:ext cx="360363" cy="3603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>
                <a:sym typeface="Wingdings"/>
              </a:rPr>
              <a:t></a:t>
            </a:r>
            <a:endParaRPr lang="zh-CN" altLang="zh-CN"/>
          </a:p>
        </p:txBody>
      </p:sp>
      <p:sp>
        <p:nvSpPr>
          <p:cNvPr id="99427" name="Rectangle 99"/>
          <p:cNvSpPr>
            <a:spLocks noChangeArrowheads="1"/>
          </p:cNvSpPr>
          <p:nvPr/>
        </p:nvSpPr>
        <p:spPr bwMode="auto">
          <a:xfrm>
            <a:off x="3603621" y="2060575"/>
            <a:ext cx="360362" cy="360363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28" name="Text Box 100"/>
          <p:cNvSpPr txBox="1">
            <a:spLocks noChangeArrowheads="1"/>
          </p:cNvSpPr>
          <p:nvPr/>
        </p:nvSpPr>
        <p:spPr bwMode="auto">
          <a:xfrm>
            <a:off x="1298571" y="2084388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99429" name="Rectangle 101"/>
          <p:cNvSpPr>
            <a:spLocks noChangeArrowheads="1"/>
          </p:cNvSpPr>
          <p:nvPr/>
        </p:nvSpPr>
        <p:spPr bwMode="auto">
          <a:xfrm>
            <a:off x="1803396" y="2420938"/>
            <a:ext cx="360362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30" name="Rectangle 102"/>
          <p:cNvSpPr>
            <a:spLocks noChangeArrowheads="1"/>
          </p:cNvSpPr>
          <p:nvPr/>
        </p:nvSpPr>
        <p:spPr bwMode="auto">
          <a:xfrm>
            <a:off x="2163758" y="2420938"/>
            <a:ext cx="360363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31" name="Rectangle 103"/>
          <p:cNvSpPr>
            <a:spLocks noChangeArrowheads="1"/>
          </p:cNvSpPr>
          <p:nvPr/>
        </p:nvSpPr>
        <p:spPr bwMode="auto">
          <a:xfrm>
            <a:off x="2524121" y="2420938"/>
            <a:ext cx="360362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32" name="Rectangle 104"/>
          <p:cNvSpPr>
            <a:spLocks noChangeArrowheads="1"/>
          </p:cNvSpPr>
          <p:nvPr/>
        </p:nvSpPr>
        <p:spPr bwMode="auto">
          <a:xfrm>
            <a:off x="2884483" y="2420938"/>
            <a:ext cx="360363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33" name="Rectangle 105"/>
          <p:cNvSpPr>
            <a:spLocks noChangeArrowheads="1"/>
          </p:cNvSpPr>
          <p:nvPr/>
        </p:nvSpPr>
        <p:spPr bwMode="auto">
          <a:xfrm>
            <a:off x="3243258" y="2420938"/>
            <a:ext cx="360363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34" name="Rectangle 106"/>
          <p:cNvSpPr>
            <a:spLocks noChangeArrowheads="1"/>
          </p:cNvSpPr>
          <p:nvPr/>
        </p:nvSpPr>
        <p:spPr bwMode="auto">
          <a:xfrm>
            <a:off x="3603621" y="2420938"/>
            <a:ext cx="360362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35" name="Text Box 107"/>
          <p:cNvSpPr txBox="1">
            <a:spLocks noChangeArrowheads="1"/>
          </p:cNvSpPr>
          <p:nvPr/>
        </p:nvSpPr>
        <p:spPr bwMode="auto">
          <a:xfrm>
            <a:off x="1298571" y="24447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99436" name="Text Box 108"/>
          <p:cNvSpPr txBox="1">
            <a:spLocks noChangeArrowheads="1"/>
          </p:cNvSpPr>
          <p:nvPr/>
        </p:nvSpPr>
        <p:spPr bwMode="auto">
          <a:xfrm>
            <a:off x="4610130" y="476250"/>
            <a:ext cx="4533870" cy="230832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 mg[</a:t>
            </a:r>
            <a:r>
              <a:rPr lang="en-US" altLang="zh-CN" sz="2000" dirty="0" err="1">
                <a:latin typeface="Consolas" pitchFamily="49" charset="0"/>
                <a:cs typeface="Consolas" pitchFamily="49" charset="0"/>
              </a:rPr>
              <a:t>M+2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][</a:t>
            </a:r>
            <a:r>
              <a:rPr lang="en-US" altLang="zh-CN" sz="2000" dirty="0" err="1">
                <a:latin typeface="Consolas" pitchFamily="49" charset="0"/>
                <a:cs typeface="Consolas" pitchFamily="49" charset="0"/>
              </a:rPr>
              <a:t>N+2</a:t>
            </a:r>
            <a:r>
              <a:rPr lang="en-US" altLang="zh-CN" sz="2000">
                <a:latin typeface="Consolas" pitchFamily="49" charset="0"/>
                <a:cs typeface="Consolas" pitchFamily="49" charset="0"/>
              </a:rPr>
              <a:t>]=  //</a:t>
            </a:r>
            <a:r>
              <a:rPr lang="en-US" altLang="zh-CN" sz="2000" i="1">
                <a:latin typeface="Consolas" pitchFamily="49" charset="0"/>
                <a:cs typeface="Consolas" pitchFamily="49" charset="0"/>
              </a:rPr>
              <a:t>M</a:t>
            </a:r>
            <a:r>
              <a:rPr lang="en-US" altLang="zh-CN" sz="2000">
                <a:latin typeface="Consolas" pitchFamily="49" charset="0"/>
                <a:cs typeface="Consolas" pitchFamily="49" charset="0"/>
              </a:rPr>
              <a:t>=4</a:t>
            </a:r>
            <a:r>
              <a:rPr lang="zh-CN" altLang="en-US" sz="200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i="1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>
                <a:latin typeface="Consolas" pitchFamily="49" charset="0"/>
                <a:cs typeface="Consolas" pitchFamily="49" charset="0"/>
              </a:rPr>
              <a:t>=4</a:t>
            </a:r>
            <a:endParaRPr lang="en-US" altLang="zh-CN" sz="2000" dirty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altLang="zh-CN" sz="2000">
                <a:cs typeface="Times New Roman" pitchFamily="18" charset="0"/>
              </a:rPr>
              <a:t>{  </a:t>
            </a:r>
            <a:r>
              <a:rPr lang="en-US" altLang="zh-CN">
                <a:cs typeface="Times New Roman" pitchFamily="18" charset="0"/>
              </a:rPr>
              <a:t> </a:t>
            </a:r>
            <a:r>
              <a:rPr lang="en-US" altLang="zh-CN" sz="2000">
                <a:cs typeface="Times New Roman" pitchFamily="18" charset="0"/>
              </a:rPr>
              <a:t>{</a:t>
            </a:r>
            <a:r>
              <a:rPr lang="en-US" altLang="zh-CN" sz="2000">
                <a:solidFill>
                  <a:srgbClr val="FF00FF"/>
                </a:solidFill>
                <a:cs typeface="Times New Roman" pitchFamily="18" charset="0"/>
              </a:rPr>
              <a:t>1</a:t>
            </a:r>
            <a:r>
              <a:rPr lang="zh-CN" altLang="en-US" sz="2000">
                <a:solidFill>
                  <a:srgbClr val="FF00FF"/>
                </a:solidFill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FF00FF"/>
                </a:solidFill>
                <a:cs typeface="Times New Roman" pitchFamily="18" charset="0"/>
              </a:rPr>
              <a:t> 1</a:t>
            </a:r>
            <a:r>
              <a:rPr lang="zh-CN" altLang="en-US" sz="2000">
                <a:solidFill>
                  <a:srgbClr val="FF00FF"/>
                </a:solidFill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FF00FF"/>
                </a:solidFill>
                <a:cs typeface="Times New Roman" pitchFamily="18" charset="0"/>
              </a:rPr>
              <a:t> 1</a:t>
            </a:r>
            <a:r>
              <a:rPr lang="zh-CN" altLang="en-US" sz="2000">
                <a:solidFill>
                  <a:srgbClr val="FF00FF"/>
                </a:solidFill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FF00FF"/>
                </a:solidFill>
                <a:cs typeface="Times New Roman" pitchFamily="18" charset="0"/>
              </a:rPr>
              <a:t> 1</a:t>
            </a:r>
            <a:r>
              <a:rPr lang="zh-CN" altLang="en-US" sz="2000">
                <a:solidFill>
                  <a:srgbClr val="FF00FF"/>
                </a:solidFill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FF00FF"/>
                </a:solidFill>
                <a:cs typeface="Times New Roman" pitchFamily="18" charset="0"/>
              </a:rPr>
              <a:t> 1</a:t>
            </a:r>
            <a:r>
              <a:rPr lang="zh-CN" altLang="en-US" sz="2000">
                <a:solidFill>
                  <a:srgbClr val="FF00FF"/>
                </a:solidFill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FF00FF"/>
                </a:solidFill>
                <a:cs typeface="Times New Roman" pitchFamily="18" charset="0"/>
              </a:rPr>
              <a:t> 1</a:t>
            </a:r>
            <a:r>
              <a:rPr lang="en-US" altLang="zh-CN" sz="2000">
                <a:cs typeface="Times New Roman" pitchFamily="18" charset="0"/>
              </a:rPr>
              <a:t>}</a:t>
            </a:r>
            <a:r>
              <a:rPr lang="zh-CN" altLang="en-US" sz="2000">
                <a:cs typeface="Times New Roman" pitchFamily="18" charset="0"/>
              </a:rPr>
              <a:t>，</a:t>
            </a:r>
            <a:endParaRPr lang="en-US" altLang="zh-CN" sz="2000" dirty="0">
              <a:cs typeface="Times New Roman" pitchFamily="18" charset="0"/>
            </a:endParaRPr>
          </a:p>
          <a:p>
            <a:pPr algn="l"/>
            <a:r>
              <a:rPr lang="en-US" altLang="zh-CN" sz="2000" dirty="0">
                <a:cs typeface="Times New Roman" pitchFamily="18" charset="0"/>
              </a:rPr>
              <a:t>     </a:t>
            </a:r>
            <a:r>
              <a:rPr lang="en-US" altLang="zh-CN" sz="2000">
                <a:cs typeface="Times New Roman" pitchFamily="18" charset="0"/>
              </a:rPr>
              <a:t>{</a:t>
            </a:r>
            <a:r>
              <a:rPr lang="en-US" altLang="zh-CN" sz="2000">
                <a:solidFill>
                  <a:srgbClr val="FF00FF"/>
                </a:solidFill>
                <a:cs typeface="Times New Roman" pitchFamily="18" charset="0"/>
              </a:rPr>
              <a:t>1</a:t>
            </a:r>
            <a:r>
              <a:rPr lang="zh-CN" altLang="en-US" sz="2000">
                <a:cs typeface="Times New Roman" pitchFamily="18" charset="0"/>
              </a:rPr>
              <a:t>，</a:t>
            </a:r>
            <a:r>
              <a:rPr lang="en-US" altLang="zh-CN" sz="2000">
                <a:cs typeface="Times New Roman" pitchFamily="18" charset="0"/>
              </a:rPr>
              <a:t> 0</a:t>
            </a:r>
            <a:r>
              <a:rPr lang="zh-CN" altLang="en-US" sz="2000">
                <a:cs typeface="Times New Roman" pitchFamily="18" charset="0"/>
              </a:rPr>
              <a:t>，</a:t>
            </a:r>
            <a:r>
              <a:rPr lang="en-US" altLang="zh-CN" sz="2000">
                <a:cs typeface="Times New Roman" pitchFamily="18" charset="0"/>
              </a:rPr>
              <a:t> 0</a:t>
            </a:r>
            <a:r>
              <a:rPr lang="zh-CN" altLang="en-US" sz="2000">
                <a:cs typeface="Times New Roman" pitchFamily="18" charset="0"/>
              </a:rPr>
              <a:t>，</a:t>
            </a:r>
            <a:r>
              <a:rPr lang="en-US" altLang="zh-CN" sz="2000">
                <a:cs typeface="Times New Roman" pitchFamily="18" charset="0"/>
              </a:rPr>
              <a:t> 0</a:t>
            </a:r>
            <a:r>
              <a:rPr lang="zh-CN" altLang="en-US" sz="2000">
                <a:cs typeface="Times New Roman" pitchFamily="18" charset="0"/>
              </a:rPr>
              <a:t>，</a:t>
            </a:r>
            <a:r>
              <a:rPr lang="en-US" altLang="zh-CN" sz="2000">
                <a:cs typeface="Times New Roman" pitchFamily="18" charset="0"/>
              </a:rPr>
              <a:t> 1</a:t>
            </a:r>
            <a:r>
              <a:rPr lang="zh-CN" altLang="en-US" sz="2000">
                <a:cs typeface="Times New Roman" pitchFamily="18" charset="0"/>
              </a:rPr>
              <a:t>，</a:t>
            </a:r>
            <a:r>
              <a:rPr lang="en-US" altLang="zh-CN" sz="2000">
                <a:cs typeface="Times New Roman" pitchFamily="18" charset="0"/>
              </a:rPr>
              <a:t> </a:t>
            </a:r>
            <a:r>
              <a:rPr lang="en-US" altLang="zh-CN" sz="2000">
                <a:solidFill>
                  <a:srgbClr val="FF00FF"/>
                </a:solidFill>
                <a:cs typeface="Times New Roman" pitchFamily="18" charset="0"/>
              </a:rPr>
              <a:t>1</a:t>
            </a:r>
            <a:r>
              <a:rPr lang="en-US" altLang="zh-CN" sz="2000">
                <a:cs typeface="Times New Roman" pitchFamily="18" charset="0"/>
              </a:rPr>
              <a:t>}</a:t>
            </a:r>
            <a:r>
              <a:rPr lang="zh-CN" altLang="en-US" sz="2000">
                <a:cs typeface="Times New Roman" pitchFamily="18" charset="0"/>
              </a:rPr>
              <a:t>，</a:t>
            </a:r>
            <a:endParaRPr lang="en-US" altLang="zh-CN" sz="2000" dirty="0">
              <a:cs typeface="Times New Roman" pitchFamily="18" charset="0"/>
            </a:endParaRPr>
          </a:p>
          <a:p>
            <a:pPr algn="l"/>
            <a:r>
              <a:rPr lang="en-US" altLang="zh-CN" sz="2000" dirty="0">
                <a:cs typeface="Times New Roman" pitchFamily="18" charset="0"/>
              </a:rPr>
              <a:t>     </a:t>
            </a:r>
            <a:r>
              <a:rPr lang="en-US" altLang="zh-CN" sz="2000">
                <a:cs typeface="Times New Roman" pitchFamily="18" charset="0"/>
              </a:rPr>
              <a:t>{</a:t>
            </a:r>
            <a:r>
              <a:rPr lang="en-US" altLang="zh-CN" sz="2000">
                <a:solidFill>
                  <a:srgbClr val="FF00FF"/>
                </a:solidFill>
                <a:cs typeface="Times New Roman" pitchFamily="18" charset="0"/>
              </a:rPr>
              <a:t>1</a:t>
            </a:r>
            <a:r>
              <a:rPr lang="zh-CN" altLang="en-US" sz="2000">
                <a:cs typeface="Times New Roman" pitchFamily="18" charset="0"/>
              </a:rPr>
              <a:t>，</a:t>
            </a:r>
            <a:r>
              <a:rPr lang="en-US" altLang="zh-CN" sz="2000">
                <a:cs typeface="Times New Roman" pitchFamily="18" charset="0"/>
              </a:rPr>
              <a:t> 0</a:t>
            </a:r>
            <a:r>
              <a:rPr lang="zh-CN" altLang="en-US" sz="2000">
                <a:cs typeface="Times New Roman" pitchFamily="18" charset="0"/>
              </a:rPr>
              <a:t>，</a:t>
            </a:r>
            <a:r>
              <a:rPr lang="en-US" altLang="zh-CN" sz="2000">
                <a:cs typeface="Times New Roman" pitchFamily="18" charset="0"/>
              </a:rPr>
              <a:t> 1</a:t>
            </a:r>
            <a:r>
              <a:rPr lang="zh-CN" altLang="en-US" sz="2000">
                <a:cs typeface="Times New Roman" pitchFamily="18" charset="0"/>
              </a:rPr>
              <a:t>，</a:t>
            </a:r>
            <a:r>
              <a:rPr lang="en-US" altLang="zh-CN" sz="2000">
                <a:cs typeface="Times New Roman" pitchFamily="18" charset="0"/>
              </a:rPr>
              <a:t> 0</a:t>
            </a:r>
            <a:r>
              <a:rPr lang="zh-CN" altLang="en-US" sz="2000">
                <a:cs typeface="Times New Roman" pitchFamily="18" charset="0"/>
              </a:rPr>
              <a:t>，</a:t>
            </a:r>
            <a:r>
              <a:rPr lang="en-US" altLang="zh-CN" sz="2000">
                <a:cs typeface="Times New Roman" pitchFamily="18" charset="0"/>
              </a:rPr>
              <a:t> 0</a:t>
            </a:r>
            <a:r>
              <a:rPr lang="zh-CN" altLang="en-US" sz="2000">
                <a:cs typeface="Times New Roman" pitchFamily="18" charset="0"/>
              </a:rPr>
              <a:t>，</a:t>
            </a:r>
            <a:r>
              <a:rPr lang="en-US" altLang="zh-CN" sz="2000">
                <a:cs typeface="Times New Roman" pitchFamily="18" charset="0"/>
              </a:rPr>
              <a:t> </a:t>
            </a:r>
            <a:r>
              <a:rPr lang="en-US" altLang="zh-CN" sz="2000">
                <a:solidFill>
                  <a:srgbClr val="FF00FF"/>
                </a:solidFill>
                <a:cs typeface="Times New Roman" pitchFamily="18" charset="0"/>
              </a:rPr>
              <a:t>1</a:t>
            </a:r>
            <a:r>
              <a:rPr lang="en-US" altLang="zh-CN" sz="2000">
                <a:cs typeface="Times New Roman" pitchFamily="18" charset="0"/>
              </a:rPr>
              <a:t>}</a:t>
            </a:r>
            <a:r>
              <a:rPr lang="zh-CN" altLang="en-US" sz="2000">
                <a:cs typeface="Times New Roman" pitchFamily="18" charset="0"/>
              </a:rPr>
              <a:t>，</a:t>
            </a:r>
            <a:endParaRPr lang="en-US" altLang="zh-CN" sz="2000" dirty="0">
              <a:cs typeface="Times New Roman" pitchFamily="18" charset="0"/>
            </a:endParaRPr>
          </a:p>
          <a:p>
            <a:pPr algn="l"/>
            <a:r>
              <a:rPr lang="en-US" altLang="zh-CN" sz="2000" dirty="0">
                <a:cs typeface="Times New Roman" pitchFamily="18" charset="0"/>
              </a:rPr>
              <a:t>     </a:t>
            </a:r>
            <a:r>
              <a:rPr lang="en-US" altLang="zh-CN" sz="2000">
                <a:cs typeface="Times New Roman" pitchFamily="18" charset="0"/>
              </a:rPr>
              <a:t>{</a:t>
            </a:r>
            <a:r>
              <a:rPr lang="en-US" altLang="zh-CN" sz="2000">
                <a:solidFill>
                  <a:srgbClr val="FF00FF"/>
                </a:solidFill>
                <a:cs typeface="Times New Roman" pitchFamily="18" charset="0"/>
              </a:rPr>
              <a:t>1</a:t>
            </a:r>
            <a:r>
              <a:rPr lang="zh-CN" altLang="en-US" sz="2000">
                <a:cs typeface="Times New Roman" pitchFamily="18" charset="0"/>
              </a:rPr>
              <a:t>，</a:t>
            </a:r>
            <a:r>
              <a:rPr lang="en-US" altLang="zh-CN" sz="2000">
                <a:cs typeface="Times New Roman" pitchFamily="18" charset="0"/>
              </a:rPr>
              <a:t> 0</a:t>
            </a:r>
            <a:r>
              <a:rPr lang="zh-CN" altLang="en-US" sz="2000">
                <a:cs typeface="Times New Roman" pitchFamily="18" charset="0"/>
              </a:rPr>
              <a:t>，</a:t>
            </a:r>
            <a:r>
              <a:rPr lang="en-US" altLang="zh-CN" sz="2000">
                <a:cs typeface="Times New Roman" pitchFamily="18" charset="0"/>
              </a:rPr>
              <a:t> 0</a:t>
            </a:r>
            <a:r>
              <a:rPr lang="zh-CN" altLang="en-US" sz="2000">
                <a:cs typeface="Times New Roman" pitchFamily="18" charset="0"/>
              </a:rPr>
              <a:t>，</a:t>
            </a:r>
            <a:r>
              <a:rPr lang="en-US" altLang="zh-CN" sz="2000">
                <a:cs typeface="Times New Roman" pitchFamily="18" charset="0"/>
              </a:rPr>
              <a:t> 0</a:t>
            </a:r>
            <a:r>
              <a:rPr lang="zh-CN" altLang="en-US" sz="2000">
                <a:cs typeface="Times New Roman" pitchFamily="18" charset="0"/>
              </a:rPr>
              <a:t>，</a:t>
            </a:r>
            <a:r>
              <a:rPr lang="en-US" altLang="zh-CN" sz="2000">
                <a:cs typeface="Times New Roman" pitchFamily="18" charset="0"/>
              </a:rPr>
              <a:t> 1 </a:t>
            </a:r>
            <a:r>
              <a:rPr lang="zh-CN" altLang="en-US" sz="2000"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FF00FF"/>
                </a:solidFill>
                <a:cs typeface="Times New Roman" pitchFamily="18" charset="0"/>
              </a:rPr>
              <a:t>1</a:t>
            </a:r>
            <a:r>
              <a:rPr lang="en-US" altLang="zh-CN" sz="2000">
                <a:cs typeface="Times New Roman" pitchFamily="18" charset="0"/>
              </a:rPr>
              <a:t>}</a:t>
            </a:r>
            <a:r>
              <a:rPr lang="zh-CN" altLang="en-US" sz="2000">
                <a:cs typeface="Times New Roman" pitchFamily="18" charset="0"/>
              </a:rPr>
              <a:t>，</a:t>
            </a:r>
            <a:endParaRPr lang="en-US" altLang="zh-CN" sz="2000" dirty="0">
              <a:cs typeface="Times New Roman" pitchFamily="18" charset="0"/>
            </a:endParaRPr>
          </a:p>
          <a:p>
            <a:pPr algn="l"/>
            <a:r>
              <a:rPr lang="en-US" altLang="zh-CN" sz="2000" dirty="0">
                <a:cs typeface="Times New Roman" pitchFamily="18" charset="0"/>
              </a:rPr>
              <a:t>     </a:t>
            </a:r>
            <a:r>
              <a:rPr lang="en-US" altLang="zh-CN" sz="2000">
                <a:cs typeface="Times New Roman" pitchFamily="18" charset="0"/>
              </a:rPr>
              <a:t>{</a:t>
            </a:r>
            <a:r>
              <a:rPr lang="en-US" altLang="zh-CN" sz="2000">
                <a:solidFill>
                  <a:srgbClr val="FF00FF"/>
                </a:solidFill>
                <a:cs typeface="Times New Roman" pitchFamily="18" charset="0"/>
              </a:rPr>
              <a:t>1</a:t>
            </a:r>
            <a:r>
              <a:rPr lang="zh-CN" altLang="en-US" sz="2000">
                <a:cs typeface="Times New Roman" pitchFamily="18" charset="0"/>
              </a:rPr>
              <a:t>，</a:t>
            </a:r>
            <a:r>
              <a:rPr lang="en-US" altLang="zh-CN" sz="2000">
                <a:cs typeface="Times New Roman" pitchFamily="18" charset="0"/>
              </a:rPr>
              <a:t> 1</a:t>
            </a:r>
            <a:r>
              <a:rPr lang="zh-CN" altLang="en-US" sz="2000">
                <a:cs typeface="Times New Roman" pitchFamily="18" charset="0"/>
              </a:rPr>
              <a:t>，</a:t>
            </a:r>
            <a:r>
              <a:rPr lang="en-US" altLang="zh-CN" sz="2000">
                <a:cs typeface="Times New Roman" pitchFamily="18" charset="0"/>
              </a:rPr>
              <a:t> 0</a:t>
            </a:r>
            <a:r>
              <a:rPr lang="zh-CN" altLang="en-US" sz="2000">
                <a:cs typeface="Times New Roman" pitchFamily="18" charset="0"/>
              </a:rPr>
              <a:t>，</a:t>
            </a:r>
            <a:r>
              <a:rPr lang="en-US" altLang="zh-CN" sz="2000">
                <a:cs typeface="Times New Roman" pitchFamily="18" charset="0"/>
              </a:rPr>
              <a:t> 0</a:t>
            </a:r>
            <a:r>
              <a:rPr lang="zh-CN" altLang="en-US" sz="2000">
                <a:cs typeface="Times New Roman" pitchFamily="18" charset="0"/>
              </a:rPr>
              <a:t>，</a:t>
            </a:r>
            <a:r>
              <a:rPr lang="en-US" altLang="zh-CN" sz="2000">
                <a:cs typeface="Times New Roman" pitchFamily="18" charset="0"/>
              </a:rPr>
              <a:t> 0</a:t>
            </a:r>
            <a:r>
              <a:rPr lang="zh-CN" altLang="en-US" sz="2000">
                <a:cs typeface="Times New Roman" pitchFamily="18" charset="0"/>
              </a:rPr>
              <a:t>，</a:t>
            </a:r>
            <a:r>
              <a:rPr lang="en-US" altLang="zh-CN" sz="2000">
                <a:cs typeface="Times New Roman" pitchFamily="18" charset="0"/>
              </a:rPr>
              <a:t> </a:t>
            </a:r>
            <a:r>
              <a:rPr lang="en-US" altLang="zh-CN" sz="2000">
                <a:solidFill>
                  <a:srgbClr val="FF00FF"/>
                </a:solidFill>
                <a:cs typeface="Times New Roman" pitchFamily="18" charset="0"/>
              </a:rPr>
              <a:t>1</a:t>
            </a:r>
            <a:r>
              <a:rPr lang="en-US" altLang="zh-CN" sz="2000">
                <a:cs typeface="Times New Roman" pitchFamily="18" charset="0"/>
              </a:rPr>
              <a:t>}</a:t>
            </a:r>
            <a:r>
              <a:rPr lang="zh-CN" altLang="en-US" sz="2000">
                <a:cs typeface="Times New Roman" pitchFamily="18" charset="0"/>
              </a:rPr>
              <a:t>，</a:t>
            </a:r>
            <a:endParaRPr lang="en-US" altLang="zh-CN" sz="2000" dirty="0">
              <a:cs typeface="Times New Roman" pitchFamily="18" charset="0"/>
            </a:endParaRPr>
          </a:p>
          <a:p>
            <a:pPr algn="l"/>
            <a:r>
              <a:rPr lang="en-US" altLang="zh-CN" sz="2000" dirty="0">
                <a:cs typeface="Times New Roman" pitchFamily="18" charset="0"/>
              </a:rPr>
              <a:t>     </a:t>
            </a:r>
            <a:r>
              <a:rPr lang="en-US" altLang="zh-CN" sz="2000">
                <a:cs typeface="Times New Roman" pitchFamily="18" charset="0"/>
              </a:rPr>
              <a:t>{</a:t>
            </a:r>
            <a:r>
              <a:rPr lang="en-US" altLang="zh-CN" sz="2000">
                <a:solidFill>
                  <a:srgbClr val="FF00FF"/>
                </a:solidFill>
                <a:cs typeface="Times New Roman" pitchFamily="18" charset="0"/>
              </a:rPr>
              <a:t>1</a:t>
            </a:r>
            <a:r>
              <a:rPr lang="zh-CN" altLang="en-US" sz="2000">
                <a:solidFill>
                  <a:srgbClr val="FF00FF"/>
                </a:solidFill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FF00FF"/>
                </a:solidFill>
                <a:cs typeface="Times New Roman" pitchFamily="18" charset="0"/>
              </a:rPr>
              <a:t> 1</a:t>
            </a:r>
            <a:r>
              <a:rPr lang="zh-CN" altLang="en-US" sz="2000">
                <a:solidFill>
                  <a:srgbClr val="FF00FF"/>
                </a:solidFill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FF00FF"/>
                </a:solidFill>
                <a:cs typeface="Times New Roman" pitchFamily="18" charset="0"/>
              </a:rPr>
              <a:t> 1</a:t>
            </a:r>
            <a:r>
              <a:rPr lang="zh-CN" altLang="en-US" sz="2000">
                <a:solidFill>
                  <a:srgbClr val="FF00FF"/>
                </a:solidFill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FF00FF"/>
                </a:solidFill>
                <a:cs typeface="Times New Roman" pitchFamily="18" charset="0"/>
              </a:rPr>
              <a:t> 1</a:t>
            </a:r>
            <a:r>
              <a:rPr lang="zh-CN" altLang="en-US" sz="2000">
                <a:solidFill>
                  <a:srgbClr val="FF00FF"/>
                </a:solidFill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FF00FF"/>
                </a:solidFill>
                <a:cs typeface="Times New Roman" pitchFamily="18" charset="0"/>
              </a:rPr>
              <a:t> 1</a:t>
            </a:r>
            <a:r>
              <a:rPr lang="zh-CN" altLang="en-US" sz="2000">
                <a:solidFill>
                  <a:srgbClr val="FF00FF"/>
                </a:solidFill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FF00FF"/>
                </a:solidFill>
                <a:cs typeface="Times New Roman" pitchFamily="18" charset="0"/>
              </a:rPr>
              <a:t> 1</a:t>
            </a:r>
            <a:r>
              <a:rPr lang="en-US" altLang="zh-CN" sz="2000" dirty="0">
                <a:cs typeface="Times New Roman" pitchFamily="18" charset="0"/>
              </a:rPr>
              <a:t>}  };</a:t>
            </a:r>
          </a:p>
        </p:txBody>
      </p:sp>
      <p:sp>
        <p:nvSpPr>
          <p:cNvPr id="99437" name="Text Box 109"/>
          <p:cNvSpPr txBox="1">
            <a:spLocks noChangeArrowheads="1"/>
          </p:cNvSpPr>
          <p:nvPr/>
        </p:nvSpPr>
        <p:spPr bwMode="auto">
          <a:xfrm>
            <a:off x="539751" y="3573463"/>
            <a:ext cx="4175126" cy="160310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 main()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  PathType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path;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path.length=0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 algn="l"/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   mgpath(1</a:t>
            </a:r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path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14282" y="285728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应用</a:t>
            </a:r>
          </a:p>
        </p:txBody>
      </p:sp>
      <p:sp>
        <p:nvSpPr>
          <p:cNvPr id="53" name="左右箭头 52"/>
          <p:cNvSpPr/>
          <p:nvPr/>
        </p:nvSpPr>
        <p:spPr>
          <a:xfrm>
            <a:off x="4214810" y="1428736"/>
            <a:ext cx="428628" cy="214314"/>
          </a:xfrm>
          <a:prstGeom prst="left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8BB030D-3D83-47B0-94AC-BF500CA67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48</a:t>
            </a:fld>
            <a:endParaRPr lang="en-US" altLang="zh-CN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428596" y="285728"/>
            <a:ext cx="3462332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得到如下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条</a:t>
            </a:r>
            <a:r>
              <a:rPr lang="zh-CN" altLang="en-US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迷宫路径：</a:t>
            </a:r>
            <a:endParaRPr lang="en-US" altLang="zh-CN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01" name="组合 100"/>
          <p:cNvGrpSpPr/>
          <p:nvPr/>
        </p:nvGrpSpPr>
        <p:grpSpPr>
          <a:xfrm>
            <a:off x="1714480" y="1071546"/>
            <a:ext cx="2160587" cy="2160588"/>
            <a:chOff x="2690821" y="1196975"/>
            <a:chExt cx="2160587" cy="2160588"/>
          </a:xfrm>
        </p:grpSpPr>
        <p:sp>
          <p:nvSpPr>
            <p:cNvPr id="100357" name="Rectangle 5"/>
            <p:cNvSpPr>
              <a:spLocks noChangeArrowheads="1"/>
            </p:cNvSpPr>
            <p:nvPr/>
          </p:nvSpPr>
          <p:spPr bwMode="auto">
            <a:xfrm>
              <a:off x="2690821" y="119697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58" name="Rectangle 6"/>
            <p:cNvSpPr>
              <a:spLocks noChangeArrowheads="1"/>
            </p:cNvSpPr>
            <p:nvPr/>
          </p:nvSpPr>
          <p:spPr bwMode="auto">
            <a:xfrm>
              <a:off x="3051183" y="119697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59" name="Rectangle 7"/>
            <p:cNvSpPr>
              <a:spLocks noChangeArrowheads="1"/>
            </p:cNvSpPr>
            <p:nvPr/>
          </p:nvSpPr>
          <p:spPr bwMode="auto">
            <a:xfrm>
              <a:off x="3411546" y="119697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60" name="Rectangle 8"/>
            <p:cNvSpPr>
              <a:spLocks noChangeArrowheads="1"/>
            </p:cNvSpPr>
            <p:nvPr/>
          </p:nvSpPr>
          <p:spPr bwMode="auto">
            <a:xfrm>
              <a:off x="3771908" y="119697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61" name="Rectangle 9"/>
            <p:cNvSpPr>
              <a:spLocks noChangeArrowheads="1"/>
            </p:cNvSpPr>
            <p:nvPr/>
          </p:nvSpPr>
          <p:spPr bwMode="auto">
            <a:xfrm>
              <a:off x="4130683" y="119697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62" name="Rectangle 10"/>
            <p:cNvSpPr>
              <a:spLocks noChangeArrowheads="1"/>
            </p:cNvSpPr>
            <p:nvPr/>
          </p:nvSpPr>
          <p:spPr bwMode="auto">
            <a:xfrm>
              <a:off x="4491046" y="119697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70" name="Rectangle 18"/>
            <p:cNvSpPr>
              <a:spLocks noChangeArrowheads="1"/>
            </p:cNvSpPr>
            <p:nvPr/>
          </p:nvSpPr>
          <p:spPr bwMode="auto">
            <a:xfrm>
              <a:off x="2690821" y="1557338"/>
              <a:ext cx="360362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71" name="Rectangle 19"/>
            <p:cNvSpPr>
              <a:spLocks noChangeArrowheads="1"/>
            </p:cNvSpPr>
            <p:nvPr/>
          </p:nvSpPr>
          <p:spPr bwMode="auto">
            <a:xfrm>
              <a:off x="3051183" y="1557338"/>
              <a:ext cx="360363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2000">
                  <a:sym typeface="Wingdings"/>
                </a:rPr>
                <a:t></a:t>
              </a:r>
              <a:endParaRPr lang="zh-CN" altLang="zh-CN" sz="2000"/>
            </a:p>
          </p:txBody>
        </p:sp>
        <p:sp>
          <p:nvSpPr>
            <p:cNvPr id="100372" name="Rectangle 20"/>
            <p:cNvSpPr>
              <a:spLocks noChangeArrowheads="1"/>
            </p:cNvSpPr>
            <p:nvPr/>
          </p:nvSpPr>
          <p:spPr bwMode="auto">
            <a:xfrm>
              <a:off x="3411546" y="1557338"/>
              <a:ext cx="360362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 dirty="0"/>
                <a:t>→</a:t>
              </a:r>
            </a:p>
          </p:txBody>
        </p:sp>
        <p:sp>
          <p:nvSpPr>
            <p:cNvPr id="100373" name="Rectangle 21"/>
            <p:cNvSpPr>
              <a:spLocks noChangeArrowheads="1"/>
            </p:cNvSpPr>
            <p:nvPr/>
          </p:nvSpPr>
          <p:spPr bwMode="auto">
            <a:xfrm>
              <a:off x="3771908" y="1557338"/>
              <a:ext cx="360363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>
                  <a:cs typeface="Times New Roman" pitchFamily="18" charset="0"/>
                </a:rPr>
                <a:t>↓</a:t>
              </a:r>
            </a:p>
          </p:txBody>
        </p:sp>
        <p:sp>
          <p:nvSpPr>
            <p:cNvPr id="100374" name="Rectangle 22"/>
            <p:cNvSpPr>
              <a:spLocks noChangeArrowheads="1"/>
            </p:cNvSpPr>
            <p:nvPr/>
          </p:nvSpPr>
          <p:spPr bwMode="auto">
            <a:xfrm>
              <a:off x="4130683" y="1557338"/>
              <a:ext cx="360363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75" name="Rectangle 23"/>
            <p:cNvSpPr>
              <a:spLocks noChangeArrowheads="1"/>
            </p:cNvSpPr>
            <p:nvPr/>
          </p:nvSpPr>
          <p:spPr bwMode="auto">
            <a:xfrm>
              <a:off x="4491046" y="1557338"/>
              <a:ext cx="360362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77" name="Rectangle 25"/>
            <p:cNvSpPr>
              <a:spLocks noChangeArrowheads="1"/>
            </p:cNvSpPr>
            <p:nvPr/>
          </p:nvSpPr>
          <p:spPr bwMode="auto">
            <a:xfrm>
              <a:off x="2690821" y="19177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78" name="Rectangle 26"/>
            <p:cNvSpPr>
              <a:spLocks noChangeArrowheads="1"/>
            </p:cNvSpPr>
            <p:nvPr/>
          </p:nvSpPr>
          <p:spPr bwMode="auto">
            <a:xfrm>
              <a:off x="3051183" y="1917700"/>
              <a:ext cx="360363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79" name="Rectangle 27"/>
            <p:cNvSpPr>
              <a:spLocks noChangeArrowheads="1"/>
            </p:cNvSpPr>
            <p:nvPr/>
          </p:nvSpPr>
          <p:spPr bwMode="auto">
            <a:xfrm>
              <a:off x="3411546" y="19177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80" name="Rectangle 28"/>
            <p:cNvSpPr>
              <a:spLocks noChangeArrowheads="1"/>
            </p:cNvSpPr>
            <p:nvPr/>
          </p:nvSpPr>
          <p:spPr bwMode="auto">
            <a:xfrm>
              <a:off x="3771908" y="1917700"/>
              <a:ext cx="360363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↓</a:t>
              </a:r>
            </a:p>
          </p:txBody>
        </p:sp>
        <p:sp>
          <p:nvSpPr>
            <p:cNvPr id="100381" name="Rectangle 29"/>
            <p:cNvSpPr>
              <a:spLocks noChangeArrowheads="1"/>
            </p:cNvSpPr>
            <p:nvPr/>
          </p:nvSpPr>
          <p:spPr bwMode="auto">
            <a:xfrm>
              <a:off x="4130683" y="1917700"/>
              <a:ext cx="360363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82" name="Rectangle 30"/>
            <p:cNvSpPr>
              <a:spLocks noChangeArrowheads="1"/>
            </p:cNvSpPr>
            <p:nvPr/>
          </p:nvSpPr>
          <p:spPr bwMode="auto">
            <a:xfrm>
              <a:off x="4491046" y="19177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84" name="Rectangle 32"/>
            <p:cNvSpPr>
              <a:spLocks noChangeArrowheads="1"/>
            </p:cNvSpPr>
            <p:nvPr/>
          </p:nvSpPr>
          <p:spPr bwMode="auto">
            <a:xfrm>
              <a:off x="2690821" y="227647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85" name="Rectangle 33"/>
            <p:cNvSpPr>
              <a:spLocks noChangeArrowheads="1"/>
            </p:cNvSpPr>
            <p:nvPr/>
          </p:nvSpPr>
          <p:spPr bwMode="auto">
            <a:xfrm>
              <a:off x="3051183" y="2276475"/>
              <a:ext cx="360363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86" name="Rectangle 34"/>
            <p:cNvSpPr>
              <a:spLocks noChangeArrowheads="1"/>
            </p:cNvSpPr>
            <p:nvPr/>
          </p:nvSpPr>
          <p:spPr bwMode="auto">
            <a:xfrm>
              <a:off x="3411546" y="2276475"/>
              <a:ext cx="360362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87" name="Rectangle 35"/>
            <p:cNvSpPr>
              <a:spLocks noChangeArrowheads="1"/>
            </p:cNvSpPr>
            <p:nvPr/>
          </p:nvSpPr>
          <p:spPr bwMode="auto">
            <a:xfrm>
              <a:off x="3771908" y="2276475"/>
              <a:ext cx="360363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↓</a:t>
              </a:r>
            </a:p>
          </p:txBody>
        </p:sp>
        <p:sp>
          <p:nvSpPr>
            <p:cNvPr id="100388" name="Rectangle 36"/>
            <p:cNvSpPr>
              <a:spLocks noChangeArrowheads="1"/>
            </p:cNvSpPr>
            <p:nvPr/>
          </p:nvSpPr>
          <p:spPr bwMode="auto">
            <a:xfrm>
              <a:off x="4130683" y="227647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89" name="Rectangle 37"/>
            <p:cNvSpPr>
              <a:spLocks noChangeArrowheads="1"/>
            </p:cNvSpPr>
            <p:nvPr/>
          </p:nvSpPr>
          <p:spPr bwMode="auto">
            <a:xfrm>
              <a:off x="4491046" y="227647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91" name="Rectangle 39"/>
            <p:cNvSpPr>
              <a:spLocks noChangeArrowheads="1"/>
            </p:cNvSpPr>
            <p:nvPr/>
          </p:nvSpPr>
          <p:spPr bwMode="auto">
            <a:xfrm>
              <a:off x="2690821" y="2636838"/>
              <a:ext cx="360362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92" name="Rectangle 40"/>
            <p:cNvSpPr>
              <a:spLocks noChangeArrowheads="1"/>
            </p:cNvSpPr>
            <p:nvPr/>
          </p:nvSpPr>
          <p:spPr bwMode="auto">
            <a:xfrm>
              <a:off x="3051183" y="2636838"/>
              <a:ext cx="360363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93" name="Rectangle 41"/>
            <p:cNvSpPr>
              <a:spLocks noChangeArrowheads="1"/>
            </p:cNvSpPr>
            <p:nvPr/>
          </p:nvSpPr>
          <p:spPr bwMode="auto">
            <a:xfrm>
              <a:off x="3411546" y="2636838"/>
              <a:ext cx="360362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94" name="Rectangle 42"/>
            <p:cNvSpPr>
              <a:spLocks noChangeArrowheads="1"/>
            </p:cNvSpPr>
            <p:nvPr/>
          </p:nvSpPr>
          <p:spPr bwMode="auto">
            <a:xfrm>
              <a:off x="3771908" y="2636838"/>
              <a:ext cx="360363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→</a:t>
              </a:r>
            </a:p>
          </p:txBody>
        </p:sp>
        <p:sp>
          <p:nvSpPr>
            <p:cNvPr id="100395" name="Rectangle 43"/>
            <p:cNvSpPr>
              <a:spLocks noChangeArrowheads="1"/>
            </p:cNvSpPr>
            <p:nvPr/>
          </p:nvSpPr>
          <p:spPr bwMode="auto">
            <a:xfrm>
              <a:off x="4130683" y="2636838"/>
              <a:ext cx="360363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>
                  <a:sym typeface="Wingdings"/>
                </a:rPr>
                <a:t></a:t>
              </a:r>
              <a:endParaRPr lang="en-US" altLang="zh-CN" sz="2000">
                <a:cs typeface="Times New Roman" pitchFamily="18" charset="0"/>
              </a:endParaRPr>
            </a:p>
          </p:txBody>
        </p:sp>
        <p:sp>
          <p:nvSpPr>
            <p:cNvPr id="100396" name="Rectangle 44"/>
            <p:cNvSpPr>
              <a:spLocks noChangeArrowheads="1"/>
            </p:cNvSpPr>
            <p:nvPr/>
          </p:nvSpPr>
          <p:spPr bwMode="auto">
            <a:xfrm>
              <a:off x="4491046" y="2636838"/>
              <a:ext cx="360362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98" name="Rectangle 46"/>
            <p:cNvSpPr>
              <a:spLocks noChangeArrowheads="1"/>
            </p:cNvSpPr>
            <p:nvPr/>
          </p:nvSpPr>
          <p:spPr bwMode="auto">
            <a:xfrm>
              <a:off x="2690821" y="29972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99" name="Rectangle 47"/>
            <p:cNvSpPr>
              <a:spLocks noChangeArrowheads="1"/>
            </p:cNvSpPr>
            <p:nvPr/>
          </p:nvSpPr>
          <p:spPr bwMode="auto">
            <a:xfrm>
              <a:off x="3051183" y="29972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00" name="Rectangle 48"/>
            <p:cNvSpPr>
              <a:spLocks noChangeArrowheads="1"/>
            </p:cNvSpPr>
            <p:nvPr/>
          </p:nvSpPr>
          <p:spPr bwMode="auto">
            <a:xfrm>
              <a:off x="3411546" y="29972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01" name="Rectangle 49"/>
            <p:cNvSpPr>
              <a:spLocks noChangeArrowheads="1"/>
            </p:cNvSpPr>
            <p:nvPr/>
          </p:nvSpPr>
          <p:spPr bwMode="auto">
            <a:xfrm>
              <a:off x="3771908" y="29972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02" name="Rectangle 50"/>
            <p:cNvSpPr>
              <a:spLocks noChangeArrowheads="1"/>
            </p:cNvSpPr>
            <p:nvPr/>
          </p:nvSpPr>
          <p:spPr bwMode="auto">
            <a:xfrm>
              <a:off x="4130683" y="29972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03" name="Rectangle 51"/>
            <p:cNvSpPr>
              <a:spLocks noChangeArrowheads="1"/>
            </p:cNvSpPr>
            <p:nvPr/>
          </p:nvSpPr>
          <p:spPr bwMode="auto">
            <a:xfrm>
              <a:off x="4491046" y="29972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5572132" y="1071546"/>
            <a:ext cx="2160587" cy="2160588"/>
            <a:chOff x="2690821" y="4508500"/>
            <a:chExt cx="2160587" cy="2160588"/>
          </a:xfrm>
        </p:grpSpPr>
        <p:sp>
          <p:nvSpPr>
            <p:cNvPr id="100406" name="Rectangle 54"/>
            <p:cNvSpPr>
              <a:spLocks noChangeArrowheads="1"/>
            </p:cNvSpPr>
            <p:nvPr/>
          </p:nvSpPr>
          <p:spPr bwMode="auto">
            <a:xfrm>
              <a:off x="2690821" y="45085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07" name="Rectangle 55"/>
            <p:cNvSpPr>
              <a:spLocks noChangeArrowheads="1"/>
            </p:cNvSpPr>
            <p:nvPr/>
          </p:nvSpPr>
          <p:spPr bwMode="auto">
            <a:xfrm>
              <a:off x="3051183" y="45085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08" name="Rectangle 56"/>
            <p:cNvSpPr>
              <a:spLocks noChangeArrowheads="1"/>
            </p:cNvSpPr>
            <p:nvPr/>
          </p:nvSpPr>
          <p:spPr bwMode="auto">
            <a:xfrm>
              <a:off x="3411546" y="45085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09" name="Rectangle 57"/>
            <p:cNvSpPr>
              <a:spLocks noChangeArrowheads="1"/>
            </p:cNvSpPr>
            <p:nvPr/>
          </p:nvSpPr>
          <p:spPr bwMode="auto">
            <a:xfrm>
              <a:off x="3771908" y="45085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10" name="Rectangle 58"/>
            <p:cNvSpPr>
              <a:spLocks noChangeArrowheads="1"/>
            </p:cNvSpPr>
            <p:nvPr/>
          </p:nvSpPr>
          <p:spPr bwMode="auto">
            <a:xfrm>
              <a:off x="4130683" y="45085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11" name="Rectangle 59"/>
            <p:cNvSpPr>
              <a:spLocks noChangeArrowheads="1"/>
            </p:cNvSpPr>
            <p:nvPr/>
          </p:nvSpPr>
          <p:spPr bwMode="auto">
            <a:xfrm>
              <a:off x="4491046" y="45085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19" name="Rectangle 67"/>
            <p:cNvSpPr>
              <a:spLocks noChangeArrowheads="1"/>
            </p:cNvSpPr>
            <p:nvPr/>
          </p:nvSpPr>
          <p:spPr bwMode="auto">
            <a:xfrm>
              <a:off x="2690821" y="4868863"/>
              <a:ext cx="360362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20" name="Rectangle 68"/>
            <p:cNvSpPr>
              <a:spLocks noChangeArrowheads="1"/>
            </p:cNvSpPr>
            <p:nvPr/>
          </p:nvSpPr>
          <p:spPr bwMode="auto">
            <a:xfrm>
              <a:off x="3051183" y="4868863"/>
              <a:ext cx="360363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2000">
                  <a:sym typeface="Wingdings"/>
                </a:rPr>
                <a:t></a:t>
              </a:r>
              <a:endParaRPr lang="zh-CN" altLang="zh-CN" sz="2000"/>
            </a:p>
          </p:txBody>
        </p:sp>
        <p:sp>
          <p:nvSpPr>
            <p:cNvPr id="100421" name="Rectangle 69"/>
            <p:cNvSpPr>
              <a:spLocks noChangeArrowheads="1"/>
            </p:cNvSpPr>
            <p:nvPr/>
          </p:nvSpPr>
          <p:spPr bwMode="auto">
            <a:xfrm>
              <a:off x="3411546" y="4868863"/>
              <a:ext cx="360362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→</a:t>
              </a:r>
            </a:p>
          </p:txBody>
        </p:sp>
        <p:sp>
          <p:nvSpPr>
            <p:cNvPr id="100422" name="Rectangle 70"/>
            <p:cNvSpPr>
              <a:spLocks noChangeArrowheads="1"/>
            </p:cNvSpPr>
            <p:nvPr/>
          </p:nvSpPr>
          <p:spPr bwMode="auto">
            <a:xfrm>
              <a:off x="3771908" y="4868863"/>
              <a:ext cx="360363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↓</a:t>
              </a:r>
            </a:p>
          </p:txBody>
        </p:sp>
        <p:sp>
          <p:nvSpPr>
            <p:cNvPr id="100423" name="Rectangle 71"/>
            <p:cNvSpPr>
              <a:spLocks noChangeArrowheads="1"/>
            </p:cNvSpPr>
            <p:nvPr/>
          </p:nvSpPr>
          <p:spPr bwMode="auto">
            <a:xfrm>
              <a:off x="4130683" y="4868863"/>
              <a:ext cx="360363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24" name="Rectangle 72"/>
            <p:cNvSpPr>
              <a:spLocks noChangeArrowheads="1"/>
            </p:cNvSpPr>
            <p:nvPr/>
          </p:nvSpPr>
          <p:spPr bwMode="auto">
            <a:xfrm>
              <a:off x="4491046" y="4868863"/>
              <a:ext cx="360362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26" name="Rectangle 74"/>
            <p:cNvSpPr>
              <a:spLocks noChangeArrowheads="1"/>
            </p:cNvSpPr>
            <p:nvPr/>
          </p:nvSpPr>
          <p:spPr bwMode="auto">
            <a:xfrm>
              <a:off x="2690821" y="522922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27" name="Rectangle 75"/>
            <p:cNvSpPr>
              <a:spLocks noChangeArrowheads="1"/>
            </p:cNvSpPr>
            <p:nvPr/>
          </p:nvSpPr>
          <p:spPr bwMode="auto">
            <a:xfrm>
              <a:off x="3051183" y="5229225"/>
              <a:ext cx="360363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28" name="Rectangle 76"/>
            <p:cNvSpPr>
              <a:spLocks noChangeArrowheads="1"/>
            </p:cNvSpPr>
            <p:nvPr/>
          </p:nvSpPr>
          <p:spPr bwMode="auto">
            <a:xfrm>
              <a:off x="3411546" y="522922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29" name="Rectangle 77"/>
            <p:cNvSpPr>
              <a:spLocks noChangeArrowheads="1"/>
            </p:cNvSpPr>
            <p:nvPr/>
          </p:nvSpPr>
          <p:spPr bwMode="auto">
            <a:xfrm>
              <a:off x="3771908" y="5229225"/>
              <a:ext cx="360363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↓</a:t>
              </a:r>
            </a:p>
          </p:txBody>
        </p:sp>
        <p:sp>
          <p:nvSpPr>
            <p:cNvPr id="100430" name="Rectangle 78"/>
            <p:cNvSpPr>
              <a:spLocks noChangeArrowheads="1"/>
            </p:cNvSpPr>
            <p:nvPr/>
          </p:nvSpPr>
          <p:spPr bwMode="auto">
            <a:xfrm>
              <a:off x="4130683" y="5229225"/>
              <a:ext cx="360363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31" name="Rectangle 79"/>
            <p:cNvSpPr>
              <a:spLocks noChangeArrowheads="1"/>
            </p:cNvSpPr>
            <p:nvPr/>
          </p:nvSpPr>
          <p:spPr bwMode="auto">
            <a:xfrm>
              <a:off x="4491046" y="522922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33" name="Rectangle 81"/>
            <p:cNvSpPr>
              <a:spLocks noChangeArrowheads="1"/>
            </p:cNvSpPr>
            <p:nvPr/>
          </p:nvSpPr>
          <p:spPr bwMode="auto">
            <a:xfrm>
              <a:off x="2690821" y="55880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34" name="Rectangle 82"/>
            <p:cNvSpPr>
              <a:spLocks noChangeArrowheads="1"/>
            </p:cNvSpPr>
            <p:nvPr/>
          </p:nvSpPr>
          <p:spPr bwMode="auto">
            <a:xfrm>
              <a:off x="3051183" y="5588000"/>
              <a:ext cx="360363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35" name="Rectangle 83"/>
            <p:cNvSpPr>
              <a:spLocks noChangeArrowheads="1"/>
            </p:cNvSpPr>
            <p:nvPr/>
          </p:nvSpPr>
          <p:spPr bwMode="auto">
            <a:xfrm>
              <a:off x="3411546" y="5588000"/>
              <a:ext cx="360362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↓</a:t>
              </a:r>
            </a:p>
          </p:txBody>
        </p:sp>
        <p:sp>
          <p:nvSpPr>
            <p:cNvPr id="100436" name="Rectangle 84"/>
            <p:cNvSpPr>
              <a:spLocks noChangeArrowheads="1"/>
            </p:cNvSpPr>
            <p:nvPr/>
          </p:nvSpPr>
          <p:spPr bwMode="auto">
            <a:xfrm>
              <a:off x="3771908" y="5588000"/>
              <a:ext cx="360363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>
                  <a:cs typeface="Times New Roman" pitchFamily="18" charset="0"/>
                </a:rPr>
                <a:t>←</a:t>
              </a:r>
            </a:p>
          </p:txBody>
        </p:sp>
        <p:sp>
          <p:nvSpPr>
            <p:cNvPr id="100437" name="Rectangle 85"/>
            <p:cNvSpPr>
              <a:spLocks noChangeArrowheads="1"/>
            </p:cNvSpPr>
            <p:nvPr/>
          </p:nvSpPr>
          <p:spPr bwMode="auto">
            <a:xfrm>
              <a:off x="4130683" y="55880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38" name="Rectangle 86"/>
            <p:cNvSpPr>
              <a:spLocks noChangeArrowheads="1"/>
            </p:cNvSpPr>
            <p:nvPr/>
          </p:nvSpPr>
          <p:spPr bwMode="auto">
            <a:xfrm>
              <a:off x="4491046" y="55880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40" name="Rectangle 88"/>
            <p:cNvSpPr>
              <a:spLocks noChangeArrowheads="1"/>
            </p:cNvSpPr>
            <p:nvPr/>
          </p:nvSpPr>
          <p:spPr bwMode="auto">
            <a:xfrm>
              <a:off x="2690821" y="5948363"/>
              <a:ext cx="360362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41" name="Rectangle 89"/>
            <p:cNvSpPr>
              <a:spLocks noChangeArrowheads="1"/>
            </p:cNvSpPr>
            <p:nvPr/>
          </p:nvSpPr>
          <p:spPr bwMode="auto">
            <a:xfrm>
              <a:off x="3051183" y="5948363"/>
              <a:ext cx="360363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42" name="Rectangle 90"/>
            <p:cNvSpPr>
              <a:spLocks noChangeArrowheads="1"/>
            </p:cNvSpPr>
            <p:nvPr/>
          </p:nvSpPr>
          <p:spPr bwMode="auto">
            <a:xfrm>
              <a:off x="3411546" y="5948363"/>
              <a:ext cx="360362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→</a:t>
              </a:r>
            </a:p>
          </p:txBody>
        </p:sp>
        <p:sp>
          <p:nvSpPr>
            <p:cNvPr id="100443" name="Rectangle 91"/>
            <p:cNvSpPr>
              <a:spLocks noChangeArrowheads="1"/>
            </p:cNvSpPr>
            <p:nvPr/>
          </p:nvSpPr>
          <p:spPr bwMode="auto">
            <a:xfrm>
              <a:off x="3771908" y="5948363"/>
              <a:ext cx="360363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→</a:t>
              </a:r>
            </a:p>
          </p:txBody>
        </p:sp>
        <p:sp>
          <p:nvSpPr>
            <p:cNvPr id="100444" name="Rectangle 92"/>
            <p:cNvSpPr>
              <a:spLocks noChangeArrowheads="1"/>
            </p:cNvSpPr>
            <p:nvPr/>
          </p:nvSpPr>
          <p:spPr bwMode="auto">
            <a:xfrm>
              <a:off x="4130683" y="5948363"/>
              <a:ext cx="360363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>
                  <a:sym typeface="Wingdings"/>
                </a:rPr>
                <a:t></a:t>
              </a:r>
              <a:endParaRPr lang="en-US" altLang="zh-CN" sz="2000"/>
            </a:p>
          </p:txBody>
        </p:sp>
        <p:sp>
          <p:nvSpPr>
            <p:cNvPr id="100445" name="Rectangle 93"/>
            <p:cNvSpPr>
              <a:spLocks noChangeArrowheads="1"/>
            </p:cNvSpPr>
            <p:nvPr/>
          </p:nvSpPr>
          <p:spPr bwMode="auto">
            <a:xfrm>
              <a:off x="4491046" y="5948363"/>
              <a:ext cx="360362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47" name="Rectangle 95"/>
            <p:cNvSpPr>
              <a:spLocks noChangeArrowheads="1"/>
            </p:cNvSpPr>
            <p:nvPr/>
          </p:nvSpPr>
          <p:spPr bwMode="auto">
            <a:xfrm>
              <a:off x="2690821" y="630872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48" name="Rectangle 96"/>
            <p:cNvSpPr>
              <a:spLocks noChangeArrowheads="1"/>
            </p:cNvSpPr>
            <p:nvPr/>
          </p:nvSpPr>
          <p:spPr bwMode="auto">
            <a:xfrm>
              <a:off x="3051183" y="630872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49" name="Rectangle 97"/>
            <p:cNvSpPr>
              <a:spLocks noChangeArrowheads="1"/>
            </p:cNvSpPr>
            <p:nvPr/>
          </p:nvSpPr>
          <p:spPr bwMode="auto">
            <a:xfrm>
              <a:off x="3411546" y="630872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50" name="Rectangle 98"/>
            <p:cNvSpPr>
              <a:spLocks noChangeArrowheads="1"/>
            </p:cNvSpPr>
            <p:nvPr/>
          </p:nvSpPr>
          <p:spPr bwMode="auto">
            <a:xfrm>
              <a:off x="3771908" y="630872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51" name="Rectangle 99"/>
            <p:cNvSpPr>
              <a:spLocks noChangeArrowheads="1"/>
            </p:cNvSpPr>
            <p:nvPr/>
          </p:nvSpPr>
          <p:spPr bwMode="auto">
            <a:xfrm>
              <a:off x="4130683" y="630872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52" name="Rectangle 100"/>
            <p:cNvSpPr>
              <a:spLocks noChangeArrowheads="1"/>
            </p:cNvSpPr>
            <p:nvPr/>
          </p:nvSpPr>
          <p:spPr bwMode="auto">
            <a:xfrm>
              <a:off x="4491046" y="630872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1007732" y="1357298"/>
            <a:ext cx="492443" cy="150019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迷宫路径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008254" y="1357298"/>
            <a:ext cx="492443" cy="150019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迷宫路径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04" name="组合 103"/>
          <p:cNvGrpSpPr/>
          <p:nvPr/>
        </p:nvGrpSpPr>
        <p:grpSpPr>
          <a:xfrm>
            <a:off x="1714480" y="4054494"/>
            <a:ext cx="2160588" cy="2160588"/>
            <a:chOff x="2511432" y="1196975"/>
            <a:chExt cx="2160588" cy="2160588"/>
          </a:xfrm>
        </p:grpSpPr>
        <p:sp>
          <p:nvSpPr>
            <p:cNvPr id="105" name="Rectangle 6"/>
            <p:cNvSpPr>
              <a:spLocks noChangeArrowheads="1"/>
            </p:cNvSpPr>
            <p:nvPr/>
          </p:nvSpPr>
          <p:spPr bwMode="auto">
            <a:xfrm>
              <a:off x="2511432" y="119697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6" name="Rectangle 7"/>
            <p:cNvSpPr>
              <a:spLocks noChangeArrowheads="1"/>
            </p:cNvSpPr>
            <p:nvPr/>
          </p:nvSpPr>
          <p:spPr bwMode="auto">
            <a:xfrm>
              <a:off x="2871795" y="119697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7" name="Rectangle 8"/>
            <p:cNvSpPr>
              <a:spLocks noChangeArrowheads="1"/>
            </p:cNvSpPr>
            <p:nvPr/>
          </p:nvSpPr>
          <p:spPr bwMode="auto">
            <a:xfrm>
              <a:off x="3232157" y="119697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8" name="Rectangle 9"/>
            <p:cNvSpPr>
              <a:spLocks noChangeArrowheads="1"/>
            </p:cNvSpPr>
            <p:nvPr/>
          </p:nvSpPr>
          <p:spPr bwMode="auto">
            <a:xfrm>
              <a:off x="3592520" y="119697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9" name="Rectangle 10"/>
            <p:cNvSpPr>
              <a:spLocks noChangeArrowheads="1"/>
            </p:cNvSpPr>
            <p:nvPr/>
          </p:nvSpPr>
          <p:spPr bwMode="auto">
            <a:xfrm>
              <a:off x="3951295" y="119697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0" name="Rectangle 11"/>
            <p:cNvSpPr>
              <a:spLocks noChangeArrowheads="1"/>
            </p:cNvSpPr>
            <p:nvPr/>
          </p:nvSpPr>
          <p:spPr bwMode="auto">
            <a:xfrm>
              <a:off x="4311657" y="119697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1" name="Rectangle 19"/>
            <p:cNvSpPr>
              <a:spLocks noChangeArrowheads="1"/>
            </p:cNvSpPr>
            <p:nvPr/>
          </p:nvSpPr>
          <p:spPr bwMode="auto">
            <a:xfrm>
              <a:off x="2511432" y="1557338"/>
              <a:ext cx="360363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2" name="Rectangle 20"/>
            <p:cNvSpPr>
              <a:spLocks noChangeArrowheads="1"/>
            </p:cNvSpPr>
            <p:nvPr/>
          </p:nvSpPr>
          <p:spPr bwMode="auto">
            <a:xfrm>
              <a:off x="2871795" y="1557338"/>
              <a:ext cx="360362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2000">
                  <a:sym typeface="Wingdings"/>
                </a:rPr>
                <a:t></a:t>
              </a:r>
              <a:endParaRPr lang="zh-CN" altLang="zh-CN" sz="2000"/>
            </a:p>
          </p:txBody>
        </p:sp>
        <p:sp>
          <p:nvSpPr>
            <p:cNvPr id="113" name="Rectangle 21"/>
            <p:cNvSpPr>
              <a:spLocks noChangeArrowheads="1"/>
            </p:cNvSpPr>
            <p:nvPr/>
          </p:nvSpPr>
          <p:spPr bwMode="auto">
            <a:xfrm>
              <a:off x="3232157" y="1557338"/>
              <a:ext cx="360363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114" name="Rectangle 22"/>
            <p:cNvSpPr>
              <a:spLocks noChangeArrowheads="1"/>
            </p:cNvSpPr>
            <p:nvPr/>
          </p:nvSpPr>
          <p:spPr bwMode="auto">
            <a:xfrm>
              <a:off x="3592520" y="1557338"/>
              <a:ext cx="360362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115" name="Rectangle 23"/>
            <p:cNvSpPr>
              <a:spLocks noChangeArrowheads="1"/>
            </p:cNvSpPr>
            <p:nvPr/>
          </p:nvSpPr>
          <p:spPr bwMode="auto">
            <a:xfrm>
              <a:off x="3951295" y="1557338"/>
              <a:ext cx="360362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6" name="Rectangle 24"/>
            <p:cNvSpPr>
              <a:spLocks noChangeArrowheads="1"/>
            </p:cNvSpPr>
            <p:nvPr/>
          </p:nvSpPr>
          <p:spPr bwMode="auto">
            <a:xfrm>
              <a:off x="4311657" y="1557338"/>
              <a:ext cx="360363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7" name="Rectangle 26"/>
            <p:cNvSpPr>
              <a:spLocks noChangeArrowheads="1"/>
            </p:cNvSpPr>
            <p:nvPr/>
          </p:nvSpPr>
          <p:spPr bwMode="auto">
            <a:xfrm>
              <a:off x="2511432" y="19177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8" name="Rectangle 27"/>
            <p:cNvSpPr>
              <a:spLocks noChangeArrowheads="1"/>
            </p:cNvSpPr>
            <p:nvPr/>
          </p:nvSpPr>
          <p:spPr bwMode="auto">
            <a:xfrm>
              <a:off x="2871795" y="1917700"/>
              <a:ext cx="360362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↓</a:t>
              </a:r>
            </a:p>
          </p:txBody>
        </p:sp>
        <p:sp>
          <p:nvSpPr>
            <p:cNvPr id="119" name="Rectangle 28"/>
            <p:cNvSpPr>
              <a:spLocks noChangeArrowheads="1"/>
            </p:cNvSpPr>
            <p:nvPr/>
          </p:nvSpPr>
          <p:spPr bwMode="auto">
            <a:xfrm>
              <a:off x="3232157" y="19177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0" name="Rectangle 29"/>
            <p:cNvSpPr>
              <a:spLocks noChangeArrowheads="1"/>
            </p:cNvSpPr>
            <p:nvPr/>
          </p:nvSpPr>
          <p:spPr bwMode="auto">
            <a:xfrm>
              <a:off x="3592520" y="1917700"/>
              <a:ext cx="360362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121" name="Rectangle 30"/>
            <p:cNvSpPr>
              <a:spLocks noChangeArrowheads="1"/>
            </p:cNvSpPr>
            <p:nvPr/>
          </p:nvSpPr>
          <p:spPr bwMode="auto">
            <a:xfrm>
              <a:off x="3951295" y="1917700"/>
              <a:ext cx="360362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122" name="Rectangle 31"/>
            <p:cNvSpPr>
              <a:spLocks noChangeArrowheads="1"/>
            </p:cNvSpPr>
            <p:nvPr/>
          </p:nvSpPr>
          <p:spPr bwMode="auto">
            <a:xfrm>
              <a:off x="4311657" y="19177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3" name="Rectangle 33"/>
            <p:cNvSpPr>
              <a:spLocks noChangeArrowheads="1"/>
            </p:cNvSpPr>
            <p:nvPr/>
          </p:nvSpPr>
          <p:spPr bwMode="auto">
            <a:xfrm>
              <a:off x="2511432" y="227647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4" name="Rectangle 34"/>
            <p:cNvSpPr>
              <a:spLocks noChangeArrowheads="1"/>
            </p:cNvSpPr>
            <p:nvPr/>
          </p:nvSpPr>
          <p:spPr bwMode="auto">
            <a:xfrm>
              <a:off x="2871795" y="2276475"/>
              <a:ext cx="360362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→</a:t>
              </a:r>
            </a:p>
          </p:txBody>
        </p:sp>
        <p:sp>
          <p:nvSpPr>
            <p:cNvPr id="125" name="Rectangle 35"/>
            <p:cNvSpPr>
              <a:spLocks noChangeArrowheads="1"/>
            </p:cNvSpPr>
            <p:nvPr/>
          </p:nvSpPr>
          <p:spPr bwMode="auto">
            <a:xfrm>
              <a:off x="3232157" y="2276475"/>
              <a:ext cx="360363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→</a:t>
              </a:r>
            </a:p>
          </p:txBody>
        </p:sp>
        <p:sp>
          <p:nvSpPr>
            <p:cNvPr id="126" name="Rectangle 36"/>
            <p:cNvSpPr>
              <a:spLocks noChangeArrowheads="1"/>
            </p:cNvSpPr>
            <p:nvPr/>
          </p:nvSpPr>
          <p:spPr bwMode="auto">
            <a:xfrm>
              <a:off x="3592520" y="2276475"/>
              <a:ext cx="360362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↓</a:t>
              </a:r>
            </a:p>
          </p:txBody>
        </p:sp>
        <p:sp>
          <p:nvSpPr>
            <p:cNvPr id="127" name="Rectangle 37"/>
            <p:cNvSpPr>
              <a:spLocks noChangeArrowheads="1"/>
            </p:cNvSpPr>
            <p:nvPr/>
          </p:nvSpPr>
          <p:spPr bwMode="auto">
            <a:xfrm>
              <a:off x="3951295" y="227647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8" name="Rectangle 38"/>
            <p:cNvSpPr>
              <a:spLocks noChangeArrowheads="1"/>
            </p:cNvSpPr>
            <p:nvPr/>
          </p:nvSpPr>
          <p:spPr bwMode="auto">
            <a:xfrm>
              <a:off x="4311657" y="227647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9" name="Rectangle 40"/>
            <p:cNvSpPr>
              <a:spLocks noChangeArrowheads="1"/>
            </p:cNvSpPr>
            <p:nvPr/>
          </p:nvSpPr>
          <p:spPr bwMode="auto">
            <a:xfrm>
              <a:off x="2511432" y="2636838"/>
              <a:ext cx="360363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30" name="Rectangle 41"/>
            <p:cNvSpPr>
              <a:spLocks noChangeArrowheads="1"/>
            </p:cNvSpPr>
            <p:nvPr/>
          </p:nvSpPr>
          <p:spPr bwMode="auto">
            <a:xfrm>
              <a:off x="2871795" y="2636838"/>
              <a:ext cx="360362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31" name="Rectangle 42"/>
            <p:cNvSpPr>
              <a:spLocks noChangeArrowheads="1"/>
            </p:cNvSpPr>
            <p:nvPr/>
          </p:nvSpPr>
          <p:spPr bwMode="auto">
            <a:xfrm>
              <a:off x="3232157" y="2636838"/>
              <a:ext cx="360363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132" name="Rectangle 43"/>
            <p:cNvSpPr>
              <a:spLocks noChangeArrowheads="1"/>
            </p:cNvSpPr>
            <p:nvPr/>
          </p:nvSpPr>
          <p:spPr bwMode="auto">
            <a:xfrm>
              <a:off x="3592520" y="2636838"/>
              <a:ext cx="360362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→</a:t>
              </a:r>
            </a:p>
          </p:txBody>
        </p:sp>
        <p:sp>
          <p:nvSpPr>
            <p:cNvPr id="133" name="Rectangle 44"/>
            <p:cNvSpPr>
              <a:spLocks noChangeArrowheads="1"/>
            </p:cNvSpPr>
            <p:nvPr/>
          </p:nvSpPr>
          <p:spPr bwMode="auto">
            <a:xfrm>
              <a:off x="3951295" y="2636838"/>
              <a:ext cx="360362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>
                  <a:sym typeface="Wingdings"/>
                </a:rPr>
                <a:t></a:t>
              </a:r>
              <a:endParaRPr lang="en-US" altLang="zh-CN" sz="2000" dirty="0"/>
            </a:p>
          </p:txBody>
        </p:sp>
        <p:sp>
          <p:nvSpPr>
            <p:cNvPr id="134" name="Rectangle 45"/>
            <p:cNvSpPr>
              <a:spLocks noChangeArrowheads="1"/>
            </p:cNvSpPr>
            <p:nvPr/>
          </p:nvSpPr>
          <p:spPr bwMode="auto">
            <a:xfrm>
              <a:off x="4311657" y="2636838"/>
              <a:ext cx="360363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35" name="Rectangle 47"/>
            <p:cNvSpPr>
              <a:spLocks noChangeArrowheads="1"/>
            </p:cNvSpPr>
            <p:nvPr/>
          </p:nvSpPr>
          <p:spPr bwMode="auto">
            <a:xfrm>
              <a:off x="2511432" y="29972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36" name="Rectangle 48"/>
            <p:cNvSpPr>
              <a:spLocks noChangeArrowheads="1"/>
            </p:cNvSpPr>
            <p:nvPr/>
          </p:nvSpPr>
          <p:spPr bwMode="auto">
            <a:xfrm>
              <a:off x="2871795" y="29972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37" name="Rectangle 49"/>
            <p:cNvSpPr>
              <a:spLocks noChangeArrowheads="1"/>
            </p:cNvSpPr>
            <p:nvPr/>
          </p:nvSpPr>
          <p:spPr bwMode="auto">
            <a:xfrm>
              <a:off x="3232157" y="29972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38" name="Rectangle 50"/>
            <p:cNvSpPr>
              <a:spLocks noChangeArrowheads="1"/>
            </p:cNvSpPr>
            <p:nvPr/>
          </p:nvSpPr>
          <p:spPr bwMode="auto">
            <a:xfrm>
              <a:off x="3592520" y="29972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39" name="Rectangle 51"/>
            <p:cNvSpPr>
              <a:spLocks noChangeArrowheads="1"/>
            </p:cNvSpPr>
            <p:nvPr/>
          </p:nvSpPr>
          <p:spPr bwMode="auto">
            <a:xfrm>
              <a:off x="3951295" y="29972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0" name="Rectangle 52"/>
            <p:cNvSpPr>
              <a:spLocks noChangeArrowheads="1"/>
            </p:cNvSpPr>
            <p:nvPr/>
          </p:nvSpPr>
          <p:spPr bwMode="auto">
            <a:xfrm>
              <a:off x="4311657" y="29972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5572132" y="4054494"/>
            <a:ext cx="2160588" cy="2160588"/>
            <a:chOff x="2511432" y="4581525"/>
            <a:chExt cx="2160588" cy="2160588"/>
          </a:xfrm>
        </p:grpSpPr>
        <p:sp>
          <p:nvSpPr>
            <p:cNvPr id="142" name="Rectangle 54"/>
            <p:cNvSpPr>
              <a:spLocks noChangeArrowheads="1"/>
            </p:cNvSpPr>
            <p:nvPr/>
          </p:nvSpPr>
          <p:spPr bwMode="auto">
            <a:xfrm>
              <a:off x="2511432" y="458152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3" name="Rectangle 55"/>
            <p:cNvSpPr>
              <a:spLocks noChangeArrowheads="1"/>
            </p:cNvSpPr>
            <p:nvPr/>
          </p:nvSpPr>
          <p:spPr bwMode="auto">
            <a:xfrm>
              <a:off x="2871795" y="458152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4" name="Rectangle 56"/>
            <p:cNvSpPr>
              <a:spLocks noChangeArrowheads="1"/>
            </p:cNvSpPr>
            <p:nvPr/>
          </p:nvSpPr>
          <p:spPr bwMode="auto">
            <a:xfrm>
              <a:off x="3232157" y="458152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5" name="Rectangle 57"/>
            <p:cNvSpPr>
              <a:spLocks noChangeArrowheads="1"/>
            </p:cNvSpPr>
            <p:nvPr/>
          </p:nvSpPr>
          <p:spPr bwMode="auto">
            <a:xfrm>
              <a:off x="3592520" y="458152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6" name="Rectangle 58"/>
            <p:cNvSpPr>
              <a:spLocks noChangeArrowheads="1"/>
            </p:cNvSpPr>
            <p:nvPr/>
          </p:nvSpPr>
          <p:spPr bwMode="auto">
            <a:xfrm>
              <a:off x="3951295" y="458152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7" name="Rectangle 59"/>
            <p:cNvSpPr>
              <a:spLocks noChangeArrowheads="1"/>
            </p:cNvSpPr>
            <p:nvPr/>
          </p:nvSpPr>
          <p:spPr bwMode="auto">
            <a:xfrm>
              <a:off x="4311657" y="458152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8" name="Rectangle 67"/>
            <p:cNvSpPr>
              <a:spLocks noChangeArrowheads="1"/>
            </p:cNvSpPr>
            <p:nvPr/>
          </p:nvSpPr>
          <p:spPr bwMode="auto">
            <a:xfrm>
              <a:off x="2511432" y="4941888"/>
              <a:ext cx="360363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9" name="Rectangle 68"/>
            <p:cNvSpPr>
              <a:spLocks noChangeArrowheads="1"/>
            </p:cNvSpPr>
            <p:nvPr/>
          </p:nvSpPr>
          <p:spPr bwMode="auto">
            <a:xfrm>
              <a:off x="2851143" y="4941888"/>
              <a:ext cx="360362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2000">
                  <a:sym typeface="Wingdings"/>
                </a:rPr>
                <a:t></a:t>
              </a:r>
              <a:endParaRPr lang="zh-CN" altLang="zh-CN" sz="2000"/>
            </a:p>
          </p:txBody>
        </p:sp>
        <p:sp>
          <p:nvSpPr>
            <p:cNvPr id="150" name="Rectangle 69"/>
            <p:cNvSpPr>
              <a:spLocks noChangeArrowheads="1"/>
            </p:cNvSpPr>
            <p:nvPr/>
          </p:nvSpPr>
          <p:spPr bwMode="auto">
            <a:xfrm>
              <a:off x="3211505" y="4941888"/>
              <a:ext cx="360363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 sz="200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51" name="Rectangle 70"/>
            <p:cNvSpPr>
              <a:spLocks noChangeArrowheads="1"/>
            </p:cNvSpPr>
            <p:nvPr/>
          </p:nvSpPr>
          <p:spPr bwMode="auto">
            <a:xfrm>
              <a:off x="3571868" y="4941888"/>
              <a:ext cx="360362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 sz="200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52" name="Rectangle 71"/>
            <p:cNvSpPr>
              <a:spLocks noChangeArrowheads="1"/>
            </p:cNvSpPr>
            <p:nvPr/>
          </p:nvSpPr>
          <p:spPr bwMode="auto">
            <a:xfrm>
              <a:off x="3951295" y="4941888"/>
              <a:ext cx="360362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3" name="Rectangle 72"/>
            <p:cNvSpPr>
              <a:spLocks noChangeArrowheads="1"/>
            </p:cNvSpPr>
            <p:nvPr/>
          </p:nvSpPr>
          <p:spPr bwMode="auto">
            <a:xfrm>
              <a:off x="4311657" y="4941888"/>
              <a:ext cx="360363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4" name="Rectangle 74"/>
            <p:cNvSpPr>
              <a:spLocks noChangeArrowheads="1"/>
            </p:cNvSpPr>
            <p:nvPr/>
          </p:nvSpPr>
          <p:spPr bwMode="auto">
            <a:xfrm>
              <a:off x="2511432" y="530225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5" name="Rectangle 75"/>
            <p:cNvSpPr>
              <a:spLocks noChangeArrowheads="1"/>
            </p:cNvSpPr>
            <p:nvPr/>
          </p:nvSpPr>
          <p:spPr bwMode="auto">
            <a:xfrm>
              <a:off x="2851143" y="5302250"/>
              <a:ext cx="360362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↓</a:t>
              </a:r>
            </a:p>
          </p:txBody>
        </p:sp>
        <p:sp>
          <p:nvSpPr>
            <p:cNvPr id="156" name="Rectangle 76"/>
            <p:cNvSpPr>
              <a:spLocks noChangeArrowheads="1"/>
            </p:cNvSpPr>
            <p:nvPr/>
          </p:nvSpPr>
          <p:spPr bwMode="auto">
            <a:xfrm>
              <a:off x="3232157" y="530225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7" name="Rectangle 77"/>
            <p:cNvSpPr>
              <a:spLocks noChangeArrowheads="1"/>
            </p:cNvSpPr>
            <p:nvPr/>
          </p:nvSpPr>
          <p:spPr bwMode="auto">
            <a:xfrm>
              <a:off x="3571868" y="5302250"/>
              <a:ext cx="360362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 sz="200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58" name="Rectangle 78"/>
            <p:cNvSpPr>
              <a:spLocks noChangeArrowheads="1"/>
            </p:cNvSpPr>
            <p:nvPr/>
          </p:nvSpPr>
          <p:spPr bwMode="auto">
            <a:xfrm>
              <a:off x="3951295" y="5302250"/>
              <a:ext cx="360362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 sz="200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59" name="Rectangle 79"/>
            <p:cNvSpPr>
              <a:spLocks noChangeArrowheads="1"/>
            </p:cNvSpPr>
            <p:nvPr/>
          </p:nvSpPr>
          <p:spPr bwMode="auto">
            <a:xfrm>
              <a:off x="4311657" y="530225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0" name="Rectangle 81"/>
            <p:cNvSpPr>
              <a:spLocks noChangeArrowheads="1"/>
            </p:cNvSpPr>
            <p:nvPr/>
          </p:nvSpPr>
          <p:spPr bwMode="auto">
            <a:xfrm>
              <a:off x="2511432" y="566102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1" name="Rectangle 82"/>
            <p:cNvSpPr>
              <a:spLocks noChangeArrowheads="1"/>
            </p:cNvSpPr>
            <p:nvPr/>
          </p:nvSpPr>
          <p:spPr bwMode="auto">
            <a:xfrm>
              <a:off x="2871795" y="5661025"/>
              <a:ext cx="360362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→</a:t>
              </a:r>
            </a:p>
          </p:txBody>
        </p:sp>
        <p:sp>
          <p:nvSpPr>
            <p:cNvPr id="162" name="Rectangle 83"/>
            <p:cNvSpPr>
              <a:spLocks noChangeArrowheads="1"/>
            </p:cNvSpPr>
            <p:nvPr/>
          </p:nvSpPr>
          <p:spPr bwMode="auto">
            <a:xfrm>
              <a:off x="3232157" y="5661025"/>
              <a:ext cx="360363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↓</a:t>
              </a:r>
            </a:p>
          </p:txBody>
        </p:sp>
        <p:sp>
          <p:nvSpPr>
            <p:cNvPr id="163" name="Rectangle 84"/>
            <p:cNvSpPr>
              <a:spLocks noChangeArrowheads="1"/>
            </p:cNvSpPr>
            <p:nvPr/>
          </p:nvSpPr>
          <p:spPr bwMode="auto">
            <a:xfrm>
              <a:off x="3592520" y="5661025"/>
              <a:ext cx="360362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 sz="200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64" name="Rectangle 85"/>
            <p:cNvSpPr>
              <a:spLocks noChangeArrowheads="1"/>
            </p:cNvSpPr>
            <p:nvPr/>
          </p:nvSpPr>
          <p:spPr bwMode="auto">
            <a:xfrm>
              <a:off x="3951295" y="566102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5" name="Rectangle 86"/>
            <p:cNvSpPr>
              <a:spLocks noChangeArrowheads="1"/>
            </p:cNvSpPr>
            <p:nvPr/>
          </p:nvSpPr>
          <p:spPr bwMode="auto">
            <a:xfrm>
              <a:off x="4311657" y="566102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6" name="Rectangle 88"/>
            <p:cNvSpPr>
              <a:spLocks noChangeArrowheads="1"/>
            </p:cNvSpPr>
            <p:nvPr/>
          </p:nvSpPr>
          <p:spPr bwMode="auto">
            <a:xfrm>
              <a:off x="2511432" y="6021388"/>
              <a:ext cx="360363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7" name="Rectangle 89"/>
            <p:cNvSpPr>
              <a:spLocks noChangeArrowheads="1"/>
            </p:cNvSpPr>
            <p:nvPr/>
          </p:nvSpPr>
          <p:spPr bwMode="auto">
            <a:xfrm>
              <a:off x="2871795" y="6021388"/>
              <a:ext cx="360362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8" name="Rectangle 90"/>
            <p:cNvSpPr>
              <a:spLocks noChangeArrowheads="1"/>
            </p:cNvSpPr>
            <p:nvPr/>
          </p:nvSpPr>
          <p:spPr bwMode="auto">
            <a:xfrm>
              <a:off x="3232157" y="6021388"/>
              <a:ext cx="360363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→</a:t>
              </a:r>
            </a:p>
          </p:txBody>
        </p:sp>
        <p:sp>
          <p:nvSpPr>
            <p:cNvPr id="169" name="Rectangle 91"/>
            <p:cNvSpPr>
              <a:spLocks noChangeArrowheads="1"/>
            </p:cNvSpPr>
            <p:nvPr/>
          </p:nvSpPr>
          <p:spPr bwMode="auto">
            <a:xfrm>
              <a:off x="3592520" y="6021388"/>
              <a:ext cx="360362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→</a:t>
              </a:r>
            </a:p>
          </p:txBody>
        </p:sp>
        <p:sp>
          <p:nvSpPr>
            <p:cNvPr id="170" name="Rectangle 92"/>
            <p:cNvSpPr>
              <a:spLocks noChangeArrowheads="1"/>
            </p:cNvSpPr>
            <p:nvPr/>
          </p:nvSpPr>
          <p:spPr bwMode="auto">
            <a:xfrm>
              <a:off x="3951295" y="6021388"/>
              <a:ext cx="360362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>
                  <a:sym typeface="Wingdings"/>
                </a:rPr>
                <a:t></a:t>
              </a:r>
              <a:endParaRPr lang="en-US" altLang="zh-CN" sz="20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71" name="Rectangle 93"/>
            <p:cNvSpPr>
              <a:spLocks noChangeArrowheads="1"/>
            </p:cNvSpPr>
            <p:nvPr/>
          </p:nvSpPr>
          <p:spPr bwMode="auto">
            <a:xfrm>
              <a:off x="4311657" y="6021388"/>
              <a:ext cx="360363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72" name="Rectangle 95"/>
            <p:cNvSpPr>
              <a:spLocks noChangeArrowheads="1"/>
            </p:cNvSpPr>
            <p:nvPr/>
          </p:nvSpPr>
          <p:spPr bwMode="auto">
            <a:xfrm>
              <a:off x="2511432" y="638175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73" name="Rectangle 96"/>
            <p:cNvSpPr>
              <a:spLocks noChangeArrowheads="1"/>
            </p:cNvSpPr>
            <p:nvPr/>
          </p:nvSpPr>
          <p:spPr bwMode="auto">
            <a:xfrm>
              <a:off x="2871795" y="638175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74" name="Rectangle 97"/>
            <p:cNvSpPr>
              <a:spLocks noChangeArrowheads="1"/>
            </p:cNvSpPr>
            <p:nvPr/>
          </p:nvSpPr>
          <p:spPr bwMode="auto">
            <a:xfrm>
              <a:off x="3232157" y="638175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75" name="Rectangle 98"/>
            <p:cNvSpPr>
              <a:spLocks noChangeArrowheads="1"/>
            </p:cNvSpPr>
            <p:nvPr/>
          </p:nvSpPr>
          <p:spPr bwMode="auto">
            <a:xfrm>
              <a:off x="3592520" y="638175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76" name="Rectangle 99"/>
            <p:cNvSpPr>
              <a:spLocks noChangeArrowheads="1"/>
            </p:cNvSpPr>
            <p:nvPr/>
          </p:nvSpPr>
          <p:spPr bwMode="auto">
            <a:xfrm>
              <a:off x="3951295" y="638175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77" name="Rectangle 100"/>
            <p:cNvSpPr>
              <a:spLocks noChangeArrowheads="1"/>
            </p:cNvSpPr>
            <p:nvPr/>
          </p:nvSpPr>
          <p:spPr bwMode="auto">
            <a:xfrm>
              <a:off x="4311657" y="638175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</p:grpSp>
      <p:sp>
        <p:nvSpPr>
          <p:cNvPr id="178" name="TextBox 177"/>
          <p:cNvSpPr txBox="1"/>
          <p:nvPr/>
        </p:nvSpPr>
        <p:spPr>
          <a:xfrm>
            <a:off x="1000103" y="4357694"/>
            <a:ext cx="492443" cy="150019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迷宫路径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5000625" y="4357694"/>
            <a:ext cx="492443" cy="150019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迷宫路径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353674D-9B55-42A2-A09C-3FA50B077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49</a:t>
            </a:fld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71472" y="214290"/>
            <a:ext cx="8143932" cy="873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        如果一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个递归函数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中递归调用语句是最后一条执行语句，则称这种递归调用为</a:t>
            </a:r>
            <a:r>
              <a:rPr kumimoji="1" lang="zh-CN" altLang="en-US" sz="2200" dirty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尾递归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757368" y="1285860"/>
            <a:ext cx="5386400" cy="21698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int </a:t>
            </a:r>
            <a:r>
              <a:rPr kumimoji="1"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n)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{  if (n==1) 			</a:t>
            </a:r>
            <a:r>
              <a:rPr kumimoji="1"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语句</a:t>
            </a:r>
            <a:r>
              <a:rPr kumimoji="1"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1;		</a:t>
            </a:r>
            <a:r>
              <a:rPr kumimoji="1"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语句</a:t>
            </a:r>
            <a:r>
              <a:rPr kumimoji="1"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else 			</a:t>
            </a:r>
            <a:r>
              <a:rPr kumimoji="1"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语句</a:t>
            </a:r>
            <a:r>
              <a:rPr kumimoji="1"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n*</a:t>
            </a:r>
            <a:r>
              <a:rPr kumimoji="1"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(n-1);	</a:t>
            </a:r>
            <a:r>
              <a:rPr kumimoji="1"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语句</a:t>
            </a:r>
            <a:r>
              <a:rPr kumimoji="1"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}       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71802" y="4232265"/>
            <a:ext cx="300039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直接递归函数、</a:t>
            </a:r>
            <a:r>
              <a:rPr kumimoji="1" lang="zh-CN" altLang="en-US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尾递归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上箭头 4"/>
          <p:cNvSpPr/>
          <p:nvPr/>
        </p:nvSpPr>
        <p:spPr>
          <a:xfrm>
            <a:off x="4500561" y="3803637"/>
            <a:ext cx="142876" cy="428628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71538" y="5143512"/>
            <a:ext cx="7429552" cy="877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3"/>
              </a:buBlip>
            </a:pP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尾递归算法：可以用循环语句转换为等价的非递归算法</a:t>
            </a:r>
            <a:endParaRPr kumimoji="1" lang="en-US" altLang="zh-CN" sz="20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3"/>
              </a:buBlip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递归算法：可以通过栈来转换为等价的非递归算法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25B3E55-10EB-4360-A449-A00ABAFF5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5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D88F6AF-D4C1-4960-B3CE-B290A30FD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50</a:t>
            </a:fld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5B46C5-9777-45C5-B790-5EE62809F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908" y="548680"/>
            <a:ext cx="3556183" cy="355618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6933525-D4CE-4BFA-AC72-F91BE6FCDC0C}"/>
              </a:ext>
            </a:extLst>
          </p:cNvPr>
          <p:cNvSpPr/>
          <p:nvPr/>
        </p:nvSpPr>
        <p:spPr>
          <a:xfrm>
            <a:off x="539552" y="4417358"/>
            <a:ext cx="82809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0" dirty="0">
                <a:solidFill>
                  <a:srgbClr val="333333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八皇后问题，一个古老而著名的问题，是</a:t>
            </a:r>
            <a:r>
              <a:rPr lang="zh-CN" altLang="en-US" sz="2000" b="0" dirty="0">
                <a:solidFill>
                  <a:srgbClr val="136EC2"/>
                </a:solidFill>
                <a:latin typeface="华文楷体" panose="02010600040101010101" pitchFamily="2" charset="-122"/>
                <a:ea typeface="华文楷体" panose="02010600040101010101" pitchFamily="2" charset="-122"/>
                <a:hlinkClick r:id="rId3"/>
              </a:rPr>
              <a:t>回溯算法</a:t>
            </a:r>
            <a:r>
              <a:rPr lang="zh-CN" altLang="en-US" sz="2000" b="0" dirty="0">
                <a:solidFill>
                  <a:srgbClr val="333333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的典型案例。该问题由国际西洋棋棋手马克斯</a:t>
            </a:r>
            <a:r>
              <a:rPr lang="en-US" altLang="zh-CN" sz="2000" b="0" dirty="0">
                <a:solidFill>
                  <a:srgbClr val="333333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sz="2000" b="0" dirty="0">
                <a:solidFill>
                  <a:srgbClr val="333333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贝瑟尔于 </a:t>
            </a:r>
            <a:r>
              <a:rPr lang="en-US" altLang="zh-CN" sz="2000" b="0" dirty="0">
                <a:solidFill>
                  <a:srgbClr val="333333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1848 </a:t>
            </a:r>
            <a:r>
              <a:rPr lang="zh-CN" altLang="en-US" sz="2000" b="0" dirty="0">
                <a:solidFill>
                  <a:srgbClr val="333333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年提出：在 </a:t>
            </a:r>
            <a:r>
              <a:rPr lang="en-US" altLang="zh-CN" sz="2000" b="0" dirty="0">
                <a:solidFill>
                  <a:srgbClr val="333333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8×8 </a:t>
            </a:r>
            <a:r>
              <a:rPr lang="zh-CN" altLang="en-US" sz="2000" b="0" dirty="0">
                <a:solidFill>
                  <a:srgbClr val="333333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格的</a:t>
            </a:r>
            <a:r>
              <a:rPr lang="zh-CN" altLang="en-US" sz="2000" b="0" dirty="0">
                <a:solidFill>
                  <a:srgbClr val="136EC2"/>
                </a:solidFill>
                <a:latin typeface="华文楷体" panose="02010600040101010101" pitchFamily="2" charset="-122"/>
                <a:ea typeface="华文楷体" panose="02010600040101010101" pitchFamily="2" charset="-122"/>
                <a:hlinkClick r:id="rId4"/>
              </a:rPr>
              <a:t>国际象棋</a:t>
            </a:r>
            <a:r>
              <a:rPr lang="zh-CN" altLang="en-US" sz="2000" b="0" dirty="0">
                <a:solidFill>
                  <a:srgbClr val="333333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上摆放八个</a:t>
            </a:r>
            <a:r>
              <a:rPr lang="zh-CN" altLang="en-US" sz="2000" b="0" dirty="0">
                <a:solidFill>
                  <a:srgbClr val="136EC2"/>
                </a:solidFill>
                <a:latin typeface="华文楷体" panose="02010600040101010101" pitchFamily="2" charset="-122"/>
                <a:ea typeface="华文楷体" panose="02010600040101010101" pitchFamily="2" charset="-122"/>
                <a:hlinkClick r:id="rId5"/>
              </a:rPr>
              <a:t>皇后</a:t>
            </a:r>
            <a:r>
              <a:rPr lang="zh-CN" altLang="en-US" sz="2000" b="0" dirty="0">
                <a:solidFill>
                  <a:srgbClr val="333333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，使其不能互相攻击，即任意两个皇后都不能处于同一行、同一列或同一斜线上，问有多少种摆法。</a:t>
            </a:r>
            <a:r>
              <a:rPr lang="zh-CN" altLang="en-US" sz="2000" b="0" dirty="0">
                <a:solidFill>
                  <a:srgbClr val="136EC2"/>
                </a:solidFill>
                <a:latin typeface="华文楷体" panose="02010600040101010101" pitchFamily="2" charset="-122"/>
                <a:ea typeface="华文楷体" panose="02010600040101010101" pitchFamily="2" charset="-122"/>
                <a:hlinkClick r:id="rId6"/>
              </a:rPr>
              <a:t>高斯</a:t>
            </a:r>
            <a:r>
              <a:rPr lang="zh-CN" altLang="en-US" sz="2000" b="0" dirty="0">
                <a:solidFill>
                  <a:srgbClr val="333333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认为有 </a:t>
            </a:r>
            <a:r>
              <a:rPr lang="en-US" altLang="zh-CN" sz="2000" b="0" dirty="0">
                <a:solidFill>
                  <a:srgbClr val="333333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76 </a:t>
            </a:r>
            <a:r>
              <a:rPr lang="zh-CN" altLang="en-US" sz="2000" b="0" dirty="0">
                <a:solidFill>
                  <a:srgbClr val="333333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种方案。</a:t>
            </a:r>
            <a:r>
              <a:rPr lang="en-US" altLang="zh-CN" sz="2000" b="0" dirty="0">
                <a:solidFill>
                  <a:srgbClr val="333333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1854 </a:t>
            </a:r>
            <a:r>
              <a:rPr lang="zh-CN" altLang="en-US" sz="2000" b="0" dirty="0">
                <a:solidFill>
                  <a:srgbClr val="333333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年在柏林的象棋杂志上不同的作者发表了 </a:t>
            </a:r>
            <a:r>
              <a:rPr lang="en-US" altLang="zh-CN" sz="2000" b="0" dirty="0">
                <a:solidFill>
                  <a:srgbClr val="333333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40 </a:t>
            </a:r>
            <a:r>
              <a:rPr lang="zh-CN" altLang="en-US" sz="2000" b="0" dirty="0">
                <a:solidFill>
                  <a:srgbClr val="333333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种不同的解，后来有人用</a:t>
            </a:r>
            <a:r>
              <a:rPr lang="zh-CN" altLang="en-US" sz="2000" b="0" dirty="0">
                <a:solidFill>
                  <a:srgbClr val="136EC2"/>
                </a:solidFill>
                <a:latin typeface="华文楷体" panose="02010600040101010101" pitchFamily="2" charset="-122"/>
                <a:ea typeface="华文楷体" panose="02010600040101010101" pitchFamily="2" charset="-122"/>
                <a:hlinkClick r:id="rId7"/>
              </a:rPr>
              <a:t>图论</a:t>
            </a:r>
            <a:r>
              <a:rPr lang="zh-CN" altLang="en-US" sz="2000" b="0" dirty="0">
                <a:solidFill>
                  <a:srgbClr val="333333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的方法解出 </a:t>
            </a:r>
            <a:r>
              <a:rPr lang="en-US" altLang="zh-CN" sz="2000" b="0" dirty="0">
                <a:solidFill>
                  <a:srgbClr val="333333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92 </a:t>
            </a:r>
            <a:r>
              <a:rPr lang="zh-CN" altLang="en-US" sz="2000" b="0" dirty="0">
                <a:solidFill>
                  <a:srgbClr val="333333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种结果。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45947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1979613" y="2780928"/>
            <a:ext cx="4897437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rgbClr val="FF00FF"/>
                </a:solidFill>
              </a:rPr>
              <a:t> </a:t>
            </a:r>
            <a:r>
              <a:rPr lang="en-US" altLang="zh-CN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A56E641-469F-40D3-8DB9-E58D48BF1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51</a:t>
            </a:fld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539750" y="2852738"/>
            <a:ext cx="8382000" cy="1158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有许多数学公式、数列等的定义是递归的。</a:t>
            </a:r>
            <a:endParaRPr kumimoji="1" lang="en-US" altLang="zh-CN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例：求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!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Fibonacci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数列等 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--》 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直接使用递归算法。 </a:t>
            </a:r>
          </a:p>
        </p:txBody>
      </p:sp>
      <p:sp>
        <p:nvSpPr>
          <p:cNvPr id="1028" name="Text Box 4" descr="粉色面巾纸"/>
          <p:cNvSpPr txBox="1">
            <a:spLocks noChangeArrowheads="1"/>
          </p:cNvSpPr>
          <p:nvPr/>
        </p:nvSpPr>
        <p:spPr bwMode="auto">
          <a:xfrm>
            <a:off x="468312" y="404813"/>
            <a:ext cx="4103687" cy="584775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5.1.2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何时使用递归</a:t>
            </a:r>
            <a:endParaRPr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611188" y="1484313"/>
            <a:ext cx="63373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在以下三种情况下，常常要用到递归的方法。</a:t>
            </a: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684213" y="2115529"/>
            <a:ext cx="2816217" cy="46570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tIns="0" bIns="0">
            <a:spAutoFit/>
          </a:bodyPr>
          <a:lstStyle/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1</a:t>
            </a:r>
            <a:r>
              <a:rPr kumimoji="1" lang="zh-CN" altLang="en-US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、定义是递归的</a:t>
            </a:r>
            <a:endParaRPr lang="zh-CN" altLang="en-US" dirty="0">
              <a:solidFill>
                <a:schemeClr val="bg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5AD3E4F-98FF-46CB-8429-C156DA88E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6</a:t>
            </a:fld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547813" y="2060575"/>
            <a:ext cx="3452815" cy="1887010"/>
          </a:xfrm>
          <a:prstGeom prst="rect">
            <a:avLst/>
          </a:prstGeom>
          <a:ln>
            <a:noFill/>
            <a:headEnd/>
            <a:tailEnd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orthographicFron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324000" tIns="180000" rIns="180000" bIns="180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typedef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struct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LNode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ElemType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data;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struct 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LNode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*next; 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 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LinkNode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      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68313" y="188912"/>
            <a:ext cx="3527425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kumimoji="1"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、数据结构是递归的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611188" y="836613"/>
            <a:ext cx="80645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有些数据结构是递归的。例如，第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章中介绍过的单链表就是一种递归数据结构，其结点类型定义如下：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117972" y="3071810"/>
            <a:ext cx="4168804" cy="430887"/>
            <a:chOff x="4475162" y="3212427"/>
            <a:chExt cx="4168804" cy="430887"/>
          </a:xfrm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</p:grpSpPr>
        <p:sp>
          <p:nvSpPr>
            <p:cNvPr id="7" name="TextBox 6"/>
            <p:cNvSpPr txBox="1"/>
            <p:nvPr/>
          </p:nvSpPr>
          <p:spPr>
            <a:xfrm>
              <a:off x="5429256" y="3212427"/>
              <a:ext cx="3214710" cy="430887"/>
            </a:xfrm>
            <a:prstGeom prst="rect">
              <a:avLst/>
            </a:prstGeom>
            <a:noFill/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p3d extrusionH="107950" prstMaterial="plastic">
              <a:bevelT w="82550" h="63500" prst="divot"/>
              <a:bevelB/>
            </a:sp3d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200">
                  <a:ea typeface="楷体" pitchFamily="49" charset="-122"/>
                  <a:cs typeface="Times New Roman" pitchFamily="18" charset="0"/>
                </a:rPr>
                <a:t>指向同类型结点的指针</a:t>
              </a:r>
              <a:endParaRPr lang="zh-CN" altLang="en-US" sz="2200"/>
            </a:p>
          </p:txBody>
        </p:sp>
        <p:cxnSp>
          <p:nvCxnSpPr>
            <p:cNvPr id="10" name="直接箭头连接符 9"/>
            <p:cNvCxnSpPr/>
            <p:nvPr/>
          </p:nvCxnSpPr>
          <p:spPr>
            <a:xfrm rot="10800000">
              <a:off x="4475162" y="3427411"/>
              <a:ext cx="1000132" cy="1588"/>
            </a:xfrm>
            <a:prstGeom prst="straightConnector1">
              <a:avLst/>
            </a:prstGeom>
            <a:ln w="34925">
              <a:solidFill>
                <a:srgbClr val="7030A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2143108" y="4214818"/>
            <a:ext cx="2143140" cy="1031245"/>
            <a:chOff x="2143108" y="4214818"/>
            <a:chExt cx="2143140" cy="1031245"/>
          </a:xfrm>
        </p:grpSpPr>
        <p:sp>
          <p:nvSpPr>
            <p:cNvPr id="8198" name="Text Box 6"/>
            <p:cNvSpPr txBox="1">
              <a:spLocks noChangeArrowheads="1"/>
            </p:cNvSpPr>
            <p:nvPr/>
          </p:nvSpPr>
          <p:spPr bwMode="auto">
            <a:xfrm>
              <a:off x="2143108" y="4786322"/>
              <a:ext cx="2143140" cy="4597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200">
                  <a:ea typeface="楷体" pitchFamily="49" charset="-122"/>
                  <a:cs typeface="Times New Roman" pitchFamily="18" charset="0"/>
                </a:rPr>
                <a:t>递归数据结构 </a:t>
              </a:r>
              <a:endParaRPr lang="zh-CN" altLang="en-US" sz="22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1" name="下箭头 10"/>
            <p:cNvSpPr/>
            <p:nvPr/>
          </p:nvSpPr>
          <p:spPr>
            <a:xfrm>
              <a:off x="3071802" y="4214818"/>
              <a:ext cx="214314" cy="500066"/>
            </a:xfrm>
            <a:prstGeom prst="down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/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4AF5587-4EBF-4559-AF46-7E938045D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7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2" name="Rectangle 6"/>
          <p:cNvSpPr>
            <a:spLocks noChangeArrowheads="1"/>
          </p:cNvSpPr>
          <p:nvPr/>
        </p:nvSpPr>
        <p:spPr bwMode="auto">
          <a:xfrm>
            <a:off x="1692275" y="2106613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 err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aseline="-25000" dirty="0" err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altLang="zh-CN" sz="2000" baseline="-25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383" name="Rectangle 7"/>
          <p:cNvSpPr>
            <a:spLocks noChangeArrowheads="1"/>
          </p:cNvSpPr>
          <p:nvPr/>
        </p:nvSpPr>
        <p:spPr bwMode="auto">
          <a:xfrm>
            <a:off x="2233613" y="2106613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384" name="Rectangle 8"/>
          <p:cNvSpPr>
            <a:spLocks noChangeArrowheads="1"/>
          </p:cNvSpPr>
          <p:nvPr/>
        </p:nvSpPr>
        <p:spPr bwMode="auto">
          <a:xfrm>
            <a:off x="3130550" y="2106613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1385" name="Rectangle 9"/>
          <p:cNvSpPr>
            <a:spLocks noChangeArrowheads="1"/>
          </p:cNvSpPr>
          <p:nvPr/>
        </p:nvSpPr>
        <p:spPr bwMode="auto">
          <a:xfrm>
            <a:off x="3671888" y="2106613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386" name="Rectangle 10"/>
          <p:cNvSpPr>
            <a:spLocks noChangeArrowheads="1"/>
          </p:cNvSpPr>
          <p:nvPr/>
        </p:nvSpPr>
        <p:spPr bwMode="auto">
          <a:xfrm>
            <a:off x="6011863" y="2106613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i="1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n</a:t>
            </a:r>
          </a:p>
        </p:txBody>
      </p:sp>
      <p:sp>
        <p:nvSpPr>
          <p:cNvPr id="101387" name="Rectangle 11"/>
          <p:cNvSpPr>
            <a:spLocks noChangeArrowheads="1"/>
          </p:cNvSpPr>
          <p:nvPr/>
        </p:nvSpPr>
        <p:spPr bwMode="auto">
          <a:xfrm>
            <a:off x="6553200" y="2106613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101388" name="Text Box 12"/>
          <p:cNvSpPr txBox="1">
            <a:spLocks noChangeArrowheads="1"/>
          </p:cNvSpPr>
          <p:nvPr/>
        </p:nvSpPr>
        <p:spPr bwMode="auto">
          <a:xfrm>
            <a:off x="4716463" y="2106613"/>
            <a:ext cx="576262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101389" name="Arc 13"/>
          <p:cNvSpPr>
            <a:spLocks/>
          </p:cNvSpPr>
          <p:nvPr/>
        </p:nvSpPr>
        <p:spPr bwMode="auto">
          <a:xfrm>
            <a:off x="1763713" y="1747838"/>
            <a:ext cx="360362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00FF"/>
            </a:solidFill>
            <a:miter lim="800000"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390" name="Text Box 14"/>
          <p:cNvSpPr txBox="1">
            <a:spLocks noChangeArrowheads="1"/>
          </p:cNvSpPr>
          <p:nvPr/>
        </p:nvSpPr>
        <p:spPr bwMode="auto">
          <a:xfrm>
            <a:off x="1403350" y="1387475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latin typeface="Consolas" pitchFamily="49" charset="0"/>
                <a:cs typeface="Consolas" pitchFamily="49" charset="0"/>
              </a:rPr>
              <a:t>L</a:t>
            </a:r>
          </a:p>
        </p:txBody>
      </p:sp>
      <p:sp>
        <p:nvSpPr>
          <p:cNvPr id="101392" name="Line 16"/>
          <p:cNvSpPr>
            <a:spLocks noChangeShapeType="1"/>
          </p:cNvSpPr>
          <p:nvPr/>
        </p:nvSpPr>
        <p:spPr bwMode="auto">
          <a:xfrm>
            <a:off x="2555875" y="2322513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393" name="Line 17"/>
          <p:cNvSpPr>
            <a:spLocks noChangeShapeType="1"/>
          </p:cNvSpPr>
          <p:nvPr/>
        </p:nvSpPr>
        <p:spPr bwMode="auto">
          <a:xfrm>
            <a:off x="3997325" y="2322513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394" name="Line 18"/>
          <p:cNvSpPr>
            <a:spLocks noChangeShapeType="1"/>
          </p:cNvSpPr>
          <p:nvPr/>
        </p:nvSpPr>
        <p:spPr bwMode="auto">
          <a:xfrm>
            <a:off x="5437188" y="2322513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395" name="Text Box 19"/>
          <p:cNvSpPr txBox="1">
            <a:spLocks noChangeArrowheads="1"/>
          </p:cNvSpPr>
          <p:nvPr/>
        </p:nvSpPr>
        <p:spPr bwMode="auto">
          <a:xfrm>
            <a:off x="827088" y="333375"/>
            <a:ext cx="439261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不带头结点单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链表示意图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2285206" y="1212163"/>
            <a:ext cx="4680748" cy="726969"/>
            <a:chOff x="2285206" y="1212163"/>
            <a:chExt cx="4680748" cy="726969"/>
          </a:xfrm>
        </p:grpSpPr>
        <p:sp>
          <p:nvSpPr>
            <p:cNvPr id="101396" name="Text Box 20"/>
            <p:cNvSpPr txBox="1">
              <a:spLocks noChangeArrowheads="1"/>
            </p:cNvSpPr>
            <p:nvPr/>
          </p:nvSpPr>
          <p:spPr bwMode="auto">
            <a:xfrm>
              <a:off x="2428860" y="1212163"/>
              <a:ext cx="453709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以</a:t>
              </a:r>
              <a:r>
                <a:rPr kumimoji="1"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为首结点指针的“大”单链表</a:t>
              </a:r>
            </a:p>
          </p:txBody>
        </p:sp>
        <p:sp>
          <p:nvSpPr>
            <p:cNvPr id="101398" name="AutoShape 22"/>
            <p:cNvSpPr>
              <a:spLocks/>
            </p:cNvSpPr>
            <p:nvPr/>
          </p:nvSpPr>
          <p:spPr bwMode="auto">
            <a:xfrm rot="16200000">
              <a:off x="4516438" y="-508000"/>
              <a:ext cx="215900" cy="4678363"/>
            </a:xfrm>
            <a:prstGeom prst="rightBrace">
              <a:avLst>
                <a:gd name="adj1" fmla="val 180576"/>
                <a:gd name="adj2" fmla="val 50000"/>
              </a:avLst>
            </a:prstGeom>
            <a:noFill/>
            <a:ln w="28575">
              <a:solidFill>
                <a:srgbClr val="007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357422" y="2707482"/>
            <a:ext cx="5340373" cy="650141"/>
            <a:chOff x="2357422" y="2707482"/>
            <a:chExt cx="5340373" cy="650141"/>
          </a:xfrm>
        </p:grpSpPr>
        <p:sp>
          <p:nvSpPr>
            <p:cNvPr id="101397" name="AutoShape 21"/>
            <p:cNvSpPr>
              <a:spLocks/>
            </p:cNvSpPr>
            <p:nvPr/>
          </p:nvSpPr>
          <p:spPr bwMode="auto">
            <a:xfrm rot="5400000">
              <a:off x="4968876" y="1016000"/>
              <a:ext cx="215900" cy="3598863"/>
            </a:xfrm>
            <a:prstGeom prst="rightBrace">
              <a:avLst>
                <a:gd name="adj1" fmla="val 138909"/>
                <a:gd name="adj2" fmla="val 50000"/>
              </a:avLst>
            </a:prstGeom>
            <a:noFill/>
            <a:ln w="28575">
              <a:solidFill>
                <a:srgbClr val="007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1399" name="Text Box 23"/>
            <p:cNvSpPr txBox="1">
              <a:spLocks noChangeArrowheads="1"/>
            </p:cNvSpPr>
            <p:nvPr/>
          </p:nvSpPr>
          <p:spPr bwMode="auto">
            <a:xfrm>
              <a:off x="2357422" y="2957513"/>
              <a:ext cx="534037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以</a:t>
              </a:r>
              <a:r>
                <a:rPr kumimoji="1"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kumimoji="1" lang="en-US" altLang="zh-CN" sz="2000" dirty="0"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kumimoji="1"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&gt;next</a:t>
              </a:r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为首结点指针的“小”单链表</a:t>
              </a:r>
            </a:p>
          </p:txBody>
        </p:sp>
      </p:grpSp>
      <p:grpSp>
        <p:nvGrpSpPr>
          <p:cNvPr id="101403" name="Group 27"/>
          <p:cNvGrpSpPr>
            <a:grpSpLocks/>
          </p:cNvGrpSpPr>
          <p:nvPr/>
        </p:nvGrpSpPr>
        <p:grpSpPr bwMode="auto">
          <a:xfrm>
            <a:off x="2555875" y="3644902"/>
            <a:ext cx="3887788" cy="1038226"/>
            <a:chOff x="1610" y="2296"/>
            <a:chExt cx="2449" cy="654"/>
          </a:xfrm>
        </p:grpSpPr>
        <p:sp>
          <p:nvSpPr>
            <p:cNvPr id="101401" name="AutoShape 25"/>
            <p:cNvSpPr>
              <a:spLocks noChangeArrowheads="1"/>
            </p:cNvSpPr>
            <p:nvPr/>
          </p:nvSpPr>
          <p:spPr bwMode="auto">
            <a:xfrm>
              <a:off x="2653" y="2296"/>
              <a:ext cx="227" cy="272"/>
            </a:xfrm>
            <a:prstGeom prst="downArrow">
              <a:avLst>
                <a:gd name="adj1" fmla="val 50000"/>
                <a:gd name="adj2" fmla="val 25000"/>
              </a:avLst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1402" name="Text Box 26"/>
            <p:cNvSpPr txBox="1">
              <a:spLocks noChangeArrowheads="1"/>
            </p:cNvSpPr>
            <p:nvPr/>
          </p:nvSpPr>
          <p:spPr bwMode="auto">
            <a:xfrm>
              <a:off x="1610" y="2659"/>
              <a:ext cx="244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体现出这种单链表的</a:t>
              </a:r>
              <a:r>
                <a:rPr lang="zh-CN" altLang="en-US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递归性。</a:t>
              </a:r>
            </a:p>
          </p:txBody>
        </p:sp>
      </p:grpSp>
      <p:sp>
        <p:nvSpPr>
          <p:cNvPr id="101404" name="Text Box 28"/>
          <p:cNvSpPr txBox="1">
            <a:spLocks noChangeArrowheads="1"/>
          </p:cNvSpPr>
          <p:nvPr/>
        </p:nvSpPr>
        <p:spPr bwMode="auto">
          <a:xfrm>
            <a:off x="1403350" y="4941888"/>
            <a:ext cx="581185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思考：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如果带有头结点又会怎样呢？？？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75A7CE3-6119-434B-BC1F-561F3D30A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8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0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500034" y="857232"/>
            <a:ext cx="84582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Hanoi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问题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的塔座，在塔座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上有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个直径各不相同，从小到大依次编号为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 dirty="0">
                <a:latin typeface="Consolas" pitchFamily="49" charset="0"/>
                <a:ea typeface="宋体"/>
                <a:cs typeface="Consolas" pitchFamily="49" charset="0"/>
              </a:rPr>
              <a:t>～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的盘片。要求将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塔座上的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个盘片移到塔座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上。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50825" y="214290"/>
            <a:ext cx="4537075" cy="457200"/>
          </a:xfrm>
          <a:prstGeom prst="rect">
            <a:avLst/>
          </a:prstGeom>
          <a:ln>
            <a:headEnd/>
            <a:tailEnd type="none" w="lg" len="lg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kumimoji="1" lang="zh-CN" altLang="en-US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、问题的求解方法是递归的</a:t>
            </a:r>
            <a:endParaRPr lang="zh-CN" altLang="en-US" dirty="0">
              <a:solidFill>
                <a:schemeClr val="bg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pic>
        <p:nvPicPr>
          <p:cNvPr id="26626" name="Picture 2" descr="http://f.hiphotos.baidu.com/baike/w%3D268/sign=f56f08bb269759ee4a5067cd8afa434e/2934349b033b5bb5347f4c4836d3d539b700bcd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810" y="1643050"/>
            <a:ext cx="2552700" cy="25527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28662" y="4000504"/>
            <a:ext cx="207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移动规则：</a:t>
            </a:r>
            <a:endParaRPr lang="zh-CN" altLang="en-US" dirty="0">
              <a:solidFill>
                <a:srgbClr val="FF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0100" y="4500570"/>
            <a:ext cx="75009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3"/>
              </a:buBlip>
            </a:pPr>
            <a:r>
              <a:rPr kumimoji="1"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每次只能移动一个盘</a:t>
            </a:r>
            <a:r>
              <a:rPr kumimoji="1"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片；</a:t>
            </a:r>
            <a:endParaRPr kumimoji="1" lang="en-US" altLang="zh-CN" sz="200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3"/>
              </a:buBlip>
            </a:pPr>
            <a:r>
              <a:rPr kumimoji="1"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盘</a:t>
            </a:r>
            <a:r>
              <a:rPr kumimoji="1"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片可以插在</a:t>
            </a:r>
            <a:r>
              <a:rPr kumimoji="1" lang="en-US" altLang="zh-CN" sz="2000" i="1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X</a:t>
            </a:r>
            <a:r>
              <a:rPr kumimoji="1"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、</a:t>
            </a:r>
            <a:r>
              <a:rPr kumimoji="1" lang="en-US" altLang="zh-CN" sz="2000" i="1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Y</a:t>
            </a:r>
            <a:r>
              <a:rPr kumimoji="1"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和</a:t>
            </a:r>
            <a:r>
              <a:rPr kumimoji="1" lang="en-US" altLang="zh-CN" sz="2000" i="1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Z</a:t>
            </a:r>
            <a:r>
              <a:rPr kumimoji="1"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中任一</a:t>
            </a:r>
            <a:r>
              <a:rPr kumimoji="1"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塔座上；</a:t>
            </a:r>
            <a:endParaRPr kumimoji="1" lang="en-US" altLang="zh-CN" sz="200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3"/>
              </a:buBlip>
            </a:pPr>
            <a:r>
              <a:rPr kumimoji="1"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任何</a:t>
            </a:r>
            <a:r>
              <a:rPr kumimoji="1"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时候都不能将一个较大的盘片放在较小的盘</a:t>
            </a:r>
            <a:r>
              <a:rPr kumimoji="1"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片上方。</a:t>
            </a:r>
            <a:endParaRPr lang="zh-CN" altLang="en-US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8A14643-3F73-4150-ADED-DBD2637D2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9</a:t>
            </a:fld>
            <a:endParaRPr lang="en-US" altLang="zh-CN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4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2.3|1|0.8|8.3|0.9|0.7|2.7|1.6|0.9|0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9|64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3|9.6|1.2|2.1|16.9|0.9|1.2|1.5|3.7|4|1.7|2.4|1.2|1.6|0.8|1.1|1|0.9|0.8|0.5|2|1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0.8|5.1|0.8|2|5.7|0.8|8.7|0.8|0.5|2.2|10.1|0.8|0.5|0.6|0.4|0.5|0.6|0.7|0.7|2.7|0.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0.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2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3|8.2|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|0.7|1.3|23.6|1.5|0.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|3.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1.1|13.9|2.4|1|12.9|1.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9|6|4.4|16.7|1.6|6.8|5.8|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9.8|1.7|14.1|14.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4|2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1|2.2|5.8|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2|17.3|16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|0.5|0.3|1.2|0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4|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4|4.9|4|1.7|4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00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1432</TotalTime>
  <Words>4909</Words>
  <Application>Microsoft Office PowerPoint</Application>
  <PresentationFormat>全屏显示(4:3)</PresentationFormat>
  <Paragraphs>666</Paragraphs>
  <Slides>51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8" baseType="lpstr">
      <vt:lpstr>Arial Unicode MS</vt:lpstr>
      <vt:lpstr>仿宋</vt:lpstr>
      <vt:lpstr>黑体</vt:lpstr>
      <vt:lpstr>华文楷体</vt:lpstr>
      <vt:lpstr>楷体</vt:lpstr>
      <vt:lpstr>楷体_GB2312</vt:lpstr>
      <vt:lpstr>隶书</vt:lpstr>
      <vt:lpstr>宋体</vt:lpstr>
      <vt:lpstr>微软雅黑</vt:lpstr>
      <vt:lpstr>Arial</vt:lpstr>
      <vt:lpstr>Calibri</vt:lpstr>
      <vt:lpstr>Consolas</vt:lpstr>
      <vt:lpstr>Symbol</vt:lpstr>
      <vt:lpstr>Times New Roman</vt:lpstr>
      <vt:lpstr>Verdana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lcb;wbh</dc:creator>
  <cp:lastModifiedBy>Yuxia Wang</cp:lastModifiedBy>
  <cp:revision>469</cp:revision>
  <dcterms:created xsi:type="dcterms:W3CDTF">2005-02-07T01:01:45Z</dcterms:created>
  <dcterms:modified xsi:type="dcterms:W3CDTF">2023-03-27T07:55:06Z</dcterms:modified>
</cp:coreProperties>
</file>