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2"/>
  </p:notesMasterIdLst>
  <p:sldIdLst>
    <p:sldId id="256" r:id="rId2"/>
    <p:sldId id="257" r:id="rId3"/>
    <p:sldId id="336" r:id="rId4"/>
    <p:sldId id="334" r:id="rId5"/>
    <p:sldId id="258" r:id="rId6"/>
    <p:sldId id="259" r:id="rId7"/>
    <p:sldId id="262" r:id="rId8"/>
    <p:sldId id="341" r:id="rId9"/>
    <p:sldId id="338" r:id="rId10"/>
    <p:sldId id="264" r:id="rId11"/>
    <p:sldId id="265" r:id="rId12"/>
    <p:sldId id="266" r:id="rId13"/>
    <p:sldId id="337" r:id="rId14"/>
    <p:sldId id="267" r:id="rId15"/>
    <p:sldId id="339" r:id="rId16"/>
    <p:sldId id="268" r:id="rId17"/>
    <p:sldId id="342" r:id="rId18"/>
    <p:sldId id="276" r:id="rId19"/>
    <p:sldId id="340" r:id="rId20"/>
    <p:sldId id="277" r:id="rId21"/>
    <p:sldId id="279" r:id="rId22"/>
    <p:sldId id="343" r:id="rId23"/>
    <p:sldId id="344" r:id="rId24"/>
    <p:sldId id="345" r:id="rId25"/>
    <p:sldId id="346" r:id="rId26"/>
    <p:sldId id="347" r:id="rId27"/>
    <p:sldId id="34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405" r:id="rId49"/>
    <p:sldId id="370" r:id="rId50"/>
    <p:sldId id="371" r:id="rId51"/>
    <p:sldId id="372" r:id="rId52"/>
    <p:sldId id="373" r:id="rId53"/>
    <p:sldId id="406" r:id="rId54"/>
    <p:sldId id="409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410" r:id="rId69"/>
    <p:sldId id="411" r:id="rId70"/>
    <p:sldId id="412" r:id="rId71"/>
    <p:sldId id="387" r:id="rId72"/>
    <p:sldId id="389" r:id="rId73"/>
    <p:sldId id="393" r:id="rId74"/>
    <p:sldId id="394" r:id="rId75"/>
    <p:sldId id="396" r:id="rId76"/>
    <p:sldId id="398" r:id="rId77"/>
    <p:sldId id="399" r:id="rId78"/>
    <p:sldId id="400" r:id="rId79"/>
    <p:sldId id="401" r:id="rId80"/>
    <p:sldId id="404" r:id="rId8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  <a:srgbClr val="00CC00"/>
    <a:srgbClr val="9900FF"/>
    <a:srgbClr val="0A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932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38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2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6929-6C77-4F8C-9726-BD10FE1D5A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09E0-CFB6-4973-8937-EA367DA2C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D2D-A044-4D63-8F24-7A3F682E88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9B6-3395-41F7-9DAD-A79335960C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3A1-81C4-4BFE-ACBE-3B07F1464E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328-3E2F-435D-8286-3B0256F7B6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1A1-2198-4299-9A22-483957AB97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F22D-2A64-4906-8FD5-D401B1779A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22.jpeg"/><Relationship Id="rId4" Type="http://schemas.openxmlformats.org/officeDocument/2006/relationships/slide" Target="slide8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5" Type="http://schemas.openxmlformats.org/officeDocument/2006/relationships/image" Target="../media/image23.jpeg"/><Relationship Id="rId4" Type="http://schemas.openxmlformats.org/officeDocument/2006/relationships/image" Target="../media/image3.gi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5" Type="http://schemas.openxmlformats.org/officeDocument/2006/relationships/image" Target="../media/image24.png"/><Relationship Id="rId4" Type="http://schemas.openxmlformats.org/officeDocument/2006/relationships/image" Target="../media/image3.gi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2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14480" y="642918"/>
            <a:ext cx="5592784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>
                <a:solidFill>
                  <a:srgbClr val="FF3300"/>
                </a:solidFill>
                <a:ea typeface="隶书" pitchFamily="49" charset="-122"/>
              </a:rPr>
              <a:t>6</a:t>
            </a: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章  数组和广义表</a:t>
            </a:r>
            <a:endParaRPr kumimoji="1" lang="zh-CN" altLang="en-US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059" name="Text Box 11" descr="羊皮纸"/>
          <p:cNvSpPr txBox="1">
            <a:spLocks noChangeArrowheads="1"/>
          </p:cNvSpPr>
          <p:nvPr/>
        </p:nvSpPr>
        <p:spPr bwMode="auto">
          <a:xfrm>
            <a:off x="2571736" y="214311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Text Box 11" descr="羊皮纸"/>
          <p:cNvSpPr txBox="1">
            <a:spLocks noChangeArrowheads="1"/>
          </p:cNvSpPr>
          <p:nvPr/>
        </p:nvSpPr>
        <p:spPr bwMode="auto">
          <a:xfrm>
            <a:off x="2571736" y="3135314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sp>
        <p:nvSpPr>
          <p:cNvPr id="7" name="Text Box 11" descr="羊皮纸"/>
          <p:cNvSpPr txBox="1">
            <a:spLocks noChangeArrowheads="1"/>
          </p:cNvSpPr>
          <p:nvPr/>
        </p:nvSpPr>
        <p:spPr bwMode="auto">
          <a:xfrm>
            <a:off x="2571736" y="4135446"/>
            <a:ext cx="36925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广义表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857232"/>
            <a:ext cx="746127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同理可推出在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以列序为主序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的计算机系统中有）：</a:t>
            </a:r>
            <a:r>
              <a:rPr kumimoji="1" lang="zh-CN" altLang="en-US" sz="22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en-US" altLang="zh-CN" sz="22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6726" y="285728"/>
            <a:ext cx="417671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以列序为主序的存储方式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166" y="1571612"/>
            <a:ext cx="5786478" cy="5985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)=LOC(</a:t>
            </a:r>
            <a:r>
              <a:rPr kumimoji="1"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)+[(</a:t>
            </a:r>
            <a:r>
              <a:rPr kumimoji="1"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kumimoji="1"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1)]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650" y="2357430"/>
            <a:ext cx="7388250" cy="2035187"/>
            <a:chOff x="755650" y="2357430"/>
            <a:chExt cx="7388250" cy="2035187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755650" y="2895897"/>
              <a:ext cx="73882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二维数组采用顺序存储结构时，也</a:t>
              </a:r>
              <a:r>
                <a:rPr lang="zh-CN" altLang="en-US" sz="2000" dirty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具有随机存取特性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3429013" y="3357567"/>
              <a:ext cx="4006850" cy="1035050"/>
              <a:chOff x="2201" y="2385"/>
              <a:chExt cx="2524" cy="652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 flipV="1">
                <a:off x="3416" y="2385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2201" y="2591"/>
                <a:ext cx="2524" cy="4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是指给定序号</a:t>
                </a:r>
                <a:r>
                  <a:rPr lang="en-US" altLang="zh-CN" sz="2000" i="1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zh-CN" altLang="en-US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（下标），可以在</a:t>
                </a:r>
                <a:r>
                  <a:rPr lang="en-US" altLang="zh-CN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O(1)</a:t>
                </a:r>
                <a:r>
                  <a:rPr lang="zh-CN" altLang="en-US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的时间内找到相应的元素值。</a:t>
                </a:r>
              </a:p>
            </p:txBody>
          </p:sp>
        </p:grpSp>
        <p:sp>
          <p:nvSpPr>
            <p:cNvPr id="11" name="下箭头 10"/>
            <p:cNvSpPr/>
            <p:nvPr/>
          </p:nvSpPr>
          <p:spPr>
            <a:xfrm>
              <a:off x="3786182" y="2357430"/>
              <a:ext cx="285752" cy="500066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4714884"/>
            <a:ext cx="6643734" cy="642942"/>
            <a:chOff x="1214414" y="4714884"/>
            <a:chExt cx="6643734" cy="642942"/>
          </a:xfrm>
        </p:grpSpPr>
        <p:sp>
          <p:nvSpPr>
            <p:cNvPr id="7" name="TextBox 6"/>
            <p:cNvSpPr txBox="1"/>
            <p:nvPr/>
          </p:nvSpPr>
          <p:spPr>
            <a:xfrm>
              <a:off x="1500166" y="4929198"/>
              <a:ext cx="6357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多维数组采用顺序存储时具有随机存储特性。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pic>
          <p:nvPicPr>
            <p:cNvPr id="13" name="Picture 2" descr="节能灯泡"/>
            <p:cNvPicPr>
              <a:picLocks noChangeAspect="1" noChangeArrowheads="1"/>
            </p:cNvPicPr>
            <p:nvPr/>
          </p:nvPicPr>
          <p:blipFill>
            <a:blip r:embed="rId3" cstate="print"/>
            <a:srcRect l="23592" t="8272" r="16447" b="2959"/>
            <a:stretch>
              <a:fillRect/>
            </a:stretch>
          </p:blipFill>
          <p:spPr bwMode="auto">
            <a:xfrm>
              <a:off x="1214414" y="4714884"/>
              <a:ext cx="434556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蓝色面巾纸"/>
          <p:cNvSpPr txBox="1">
            <a:spLocks noChangeArrowheads="1"/>
          </p:cNvSpPr>
          <p:nvPr/>
        </p:nvSpPr>
        <p:spPr bwMode="auto">
          <a:xfrm>
            <a:off x="323850" y="476250"/>
            <a:ext cx="460534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6.1.3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特殊矩阵的压缩存储</a:t>
            </a:r>
            <a:r>
              <a:rPr kumimoji="1" lang="zh-CN" altLang="en-US" sz="2800">
                <a:solidFill>
                  <a:srgbClr val="FF3300"/>
                </a:solidFill>
              </a:rPr>
              <a:t>       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889638" cy="25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特殊矩阵的主要形式有：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）对称矩阵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）上三角矩阵／下三角矩阵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它们都是方阵，即行数和列数相同。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14480" y="285728"/>
            <a:ext cx="335758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对称矩阵的压缩存储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7801" y="1240681"/>
            <a:ext cx="8894793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若一个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阶方阵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中的元素满足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j,i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），则称其为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对称矩阵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67104" y="2873387"/>
            <a:ext cx="4968875" cy="2413001"/>
            <a:chOff x="2843213" y="2578092"/>
            <a:chExt cx="4968875" cy="2413001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843213" y="2578092"/>
              <a:ext cx="2728919" cy="170816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580063" y="4137018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err="1">
                  <a:latin typeface="Consolas" pitchFamily="49" charset="0"/>
                  <a:ea typeface="+mn-ea"/>
                  <a:cs typeface="Consolas" pitchFamily="49" charset="0"/>
                </a:rPr>
                <a:t>≤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err="1">
                  <a:latin typeface="Consolas" pitchFamily="49" charset="0"/>
                  <a:ea typeface="+mn-ea"/>
                  <a:cs typeface="Consolas" pitchFamily="49" charset="0"/>
                </a:rPr>
                <a:t>≤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主对角线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5441" y="3062298"/>
            <a:ext cx="4033815" cy="1581148"/>
            <a:chOff x="971550" y="2714620"/>
            <a:chExt cx="4033815" cy="1581148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971550" y="3441693"/>
              <a:ext cx="1439863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＞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下三角</a:t>
              </a: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2195513" y="3360730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67131" y="2860684"/>
            <a:ext cx="5291149" cy="1571636"/>
            <a:chOff x="3143240" y="2513006"/>
            <a:chExt cx="5173673" cy="1571636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292725" y="2938455"/>
              <a:ext cx="719138" cy="2159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6084888" y="2649530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上三角</a:t>
              </a: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3143240" y="2513006"/>
              <a:ext cx="2500330" cy="1571636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4678" y="2819396"/>
            <a:ext cx="2857520" cy="1752612"/>
            <a:chOff x="3214678" y="2214554"/>
            <a:chExt cx="2837977" cy="1752612"/>
          </a:xfrm>
        </p:grpSpPr>
        <p:cxnSp>
          <p:nvCxnSpPr>
            <p:cNvPr id="22" name="直接连接符 21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9142" y="2258590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2084" y="2258590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530" y="2258590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5026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9142" y="268721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2084" y="268721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6530" y="268721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26" y="266858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9142" y="3549236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4" y="3549236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30" y="3549236"/>
              <a:ext cx="83612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6" y="35306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43" name="组合 7"/>
          <p:cNvGrpSpPr/>
          <p:nvPr/>
        </p:nvGrpSpPr>
        <p:grpSpPr>
          <a:xfrm>
            <a:off x="692765" y="142853"/>
            <a:ext cx="807401" cy="785817"/>
            <a:chOff x="535940" y="314960"/>
            <a:chExt cx="1021715" cy="1021715"/>
          </a:xfrm>
        </p:grpSpPr>
        <p:grpSp>
          <p:nvGrpSpPr>
            <p:cNvPr id="44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45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1</a:t>
              </a:r>
              <a:endParaRPr lang="en-US" altLang="zh-CN" sz="2800" b="1" dirty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角三角形 24"/>
          <p:cNvSpPr/>
          <p:nvPr/>
        </p:nvSpPr>
        <p:spPr>
          <a:xfrm>
            <a:off x="3214678" y="1000108"/>
            <a:ext cx="2786082" cy="1857388"/>
          </a:xfrm>
          <a:prstGeom prst="rtTriangl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7224" y="324129"/>
            <a:ext cx="67151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以行序为主序存储其下三角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主对角线的元素。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42910" y="3214686"/>
            <a:ext cx="7143800" cy="1938709"/>
            <a:chOff x="642910" y="3214686"/>
            <a:chExt cx="7143800" cy="1938709"/>
          </a:xfrm>
        </p:grpSpPr>
        <p:sp>
          <p:nvSpPr>
            <p:cNvPr id="14" name="TextBox 13"/>
            <p:cNvSpPr txBox="1"/>
            <p:nvPr/>
          </p:nvSpPr>
          <p:spPr>
            <a:xfrm>
              <a:off x="1142976" y="3967467"/>
              <a:ext cx="6500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，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-1,0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，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-1,1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， ，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  <a:sym typeface="Symbol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071934" y="3214686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910" y="4753285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  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  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       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  ， ，   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  <a:sym typeface="Symbol"/>
                </a:rPr>
                <a:t>b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  <a:sym typeface="Symbol"/>
                </a:rPr>
                <a:t>s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）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1247752" y="4630746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192958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67571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6501620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2386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下三角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主对角线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802" y="1071546"/>
            <a:ext cx="2857520" cy="1752612"/>
            <a:chOff x="3214676" y="2214554"/>
            <a:chExt cx="2837975" cy="1752612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40" y="2258590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1" y="2258590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26" y="2258590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18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3" y="223995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9140" y="2687218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2081" y="2687218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6526" y="2687218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18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5023" y="2668582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9140" y="3549236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2081" y="3549236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6526" y="3549236"/>
              <a:ext cx="7143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18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5023" y="35306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02018" y="309721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18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28728" y="5357826"/>
            <a:ext cx="5357850" cy="614424"/>
            <a:chOff x="1428728" y="5357826"/>
            <a:chExt cx="5357850" cy="614424"/>
          </a:xfrm>
        </p:grpSpPr>
        <p:sp>
          <p:nvSpPr>
            <p:cNvPr id="23" name="TextBox 22"/>
            <p:cNvSpPr txBox="1"/>
            <p:nvPr/>
          </p:nvSpPr>
          <p:spPr>
            <a:xfrm>
              <a:off x="3071802" y="5572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 rot="16200000">
              <a:off x="4036215" y="2750339"/>
              <a:ext cx="142876" cy="5357850"/>
            </a:xfrm>
            <a:prstGeom prst="leftBrac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>
          <a:xfrm rot="10800000" flipV="1">
            <a:off x="2643174" y="1928802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56" y="192880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err="1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18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643702" y="2500306"/>
            <a:ext cx="857256" cy="1428760"/>
            <a:chOff x="6143636" y="1369085"/>
            <a:chExt cx="857256" cy="1428760"/>
          </a:xfrm>
        </p:grpSpPr>
        <p:sp>
          <p:nvSpPr>
            <p:cNvPr id="56" name="右弧形箭头 55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6512" y="136908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i,j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i="1" baseline="-25000" err="1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i="1" baseline="-25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00958" y="3000372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Consolas" pitchFamily="49" charset="0"/>
                <a:cs typeface="Consolas" pitchFamily="49" charset="0"/>
              </a:rPr>
              <a:t>k 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zh-CN" altLang="en-US" sz="3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643042" y="3378210"/>
            <a:ext cx="7215238" cy="2408244"/>
            <a:chOff x="1643042" y="3378210"/>
            <a:chExt cx="7215238" cy="2408244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43053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 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err="1">
                  <a:latin typeface="Consolas" pitchFamily="49" charset="0"/>
                  <a:ea typeface="+mn-ea"/>
                  <a:cs typeface="Consolas" pitchFamily="49" charset="0"/>
                </a:rPr>
                <a:t>≥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时（下三角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主对角线的元素）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552920" y="5092716"/>
              <a:ext cx="27193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时（</a:t>
              </a:r>
              <a:r>
                <a:rPr kumimoji="1" lang="en-US" altLang="zh-CN" sz="1800" i="1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kumimoji="1"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1800" i="1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j,i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338474" y="3378210"/>
              <a:ext cx="324000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24094" y="4214818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24094" y="5072074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57158" y="88575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CN" sz="2000" err="1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1,0</a:t>
            </a:r>
            <a:r>
              <a:rPr lang="en-US" altLang="zh-CN" sz="2000" err="1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1,1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-1,0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  <a:sym typeface="Symbol"/>
              </a:rPr>
              <a:t>1,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,0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j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2910" y="1384692"/>
            <a:ext cx="785818" cy="868263"/>
            <a:chOff x="642910" y="856108"/>
            <a:chExt cx="785818" cy="868263"/>
          </a:xfrm>
        </p:grpSpPr>
        <p:sp>
          <p:nvSpPr>
            <p:cNvPr id="36" name="左中括号 35"/>
            <p:cNvSpPr/>
            <p:nvPr/>
          </p:nvSpPr>
          <p:spPr>
            <a:xfrm rot="16200000">
              <a:off x="943852" y="658108"/>
              <a:ext cx="144000" cy="5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910" y="1078040"/>
              <a:ext cx="7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endPara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00166" y="1385817"/>
            <a:ext cx="785818" cy="868263"/>
            <a:chOff x="1857356" y="857233"/>
            <a:chExt cx="785818" cy="868263"/>
          </a:xfrm>
        </p:grpSpPr>
        <p:sp>
          <p:nvSpPr>
            <p:cNvPr id="38" name="左中括号 37"/>
            <p:cNvSpPr/>
            <p:nvPr/>
          </p:nvSpPr>
          <p:spPr>
            <a:xfrm rot="16200000">
              <a:off x="2198794" y="587233"/>
              <a:ext cx="144000" cy="684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57356" y="1079165"/>
              <a:ext cx="7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endPara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71802" y="1385817"/>
            <a:ext cx="1512000" cy="755039"/>
            <a:chOff x="3286116" y="857233"/>
            <a:chExt cx="1512000" cy="755039"/>
          </a:xfrm>
        </p:grpSpPr>
        <p:sp>
          <p:nvSpPr>
            <p:cNvPr id="40" name="左中括号 39"/>
            <p:cNvSpPr/>
            <p:nvPr/>
          </p:nvSpPr>
          <p:spPr>
            <a:xfrm rot="16200000">
              <a:off x="3970116" y="173233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124294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15840" y="1385816"/>
            <a:ext cx="1512000" cy="755039"/>
            <a:chOff x="5215840" y="857232"/>
            <a:chExt cx="1512000" cy="755039"/>
          </a:xfrm>
        </p:grpSpPr>
        <p:sp>
          <p:nvSpPr>
            <p:cNvPr id="42" name="左中括号 41"/>
            <p:cNvSpPr/>
            <p:nvPr/>
          </p:nvSpPr>
          <p:spPr>
            <a:xfrm rot="16200000">
              <a:off x="5899840" y="173232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8716" y="1242939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07140" y="2385949"/>
            <a:ext cx="5508000" cy="583645"/>
            <a:chOff x="1207140" y="1857365"/>
            <a:chExt cx="5508000" cy="583645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3889702" y="-825197"/>
              <a:ext cx="142876" cy="5508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1736" y="207167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共计</a:t>
              </a:r>
              <a:r>
                <a:rPr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</a:t>
              </a:r>
              <a:r>
                <a:rPr lang="en-US" altLang="zh-CN" sz="18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2+</a:t>
              </a:r>
              <a:r>
                <a:rPr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15140" y="21429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 baseline="-25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16200000" flipH="1">
            <a:off x="6818511" y="789944"/>
            <a:ext cx="360000" cy="0"/>
          </a:xfrm>
          <a:prstGeom prst="line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4414" y="306339"/>
            <a:ext cx="6243654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个元素  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1,0..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1]         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         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  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054355" y="7185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857884" y="7185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4029044" y="479404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4029044" y="1000108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4029044" y="1943040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171788" y="1214422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386366" y="1214422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214810" y="2500306"/>
            <a:ext cx="324000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305064" y="3143248"/>
            <a:ext cx="5629268" cy="1571636"/>
            <a:chOff x="2305064" y="4143380"/>
            <a:chExt cx="5629268" cy="1571636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 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err="1">
                  <a:latin typeface="Consolas" pitchFamily="49" charset="0"/>
                  <a:ea typeface="+mn-ea"/>
                  <a:cs typeface="Consolas" pitchFamily="49" charset="0"/>
                </a:rPr>
                <a:t>≥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j,i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1"/>
            <p:cNvGrpSpPr/>
            <p:nvPr/>
          </p:nvGrpSpPr>
          <p:grpSpPr>
            <a:xfrm>
              <a:off x="3286116" y="5000636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22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57224" y="5039037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对称矩阵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，采用一维数组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存储，并提供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的所有运算。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71770" y="1926543"/>
            <a:ext cx="2857551" cy="1752612"/>
            <a:chOff x="3214676" y="2214554"/>
            <a:chExt cx="2838006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10219" y="3549236"/>
              <a:ext cx="94246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919808" cy="3154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20" y="1881418"/>
            <a:ext cx="23018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b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27220" y="609881"/>
            <a:ext cx="324484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三角矩阵的压缩存储 </a:t>
            </a:r>
            <a:endParaRPr kumimoji="1" lang="zh-CN" altLang="en-US" b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3786190"/>
            <a:ext cx="6143668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B=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CN" sz="2000" err="1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0,1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0,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err="1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  <a:sym typeface="Symbol"/>
              </a:rPr>
              <a:t>1,1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        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  <a:sym typeface="Symbol"/>
              </a:rPr>
              <a:t>    a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 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  <a:sym typeface="Symbol"/>
              </a:rPr>
              <a:t>    a</a:t>
            </a:r>
            <a:r>
              <a:rPr lang="en-US" altLang="zh-CN" sz="2000" i="1" baseline="-25000">
                <a:latin typeface="Consolas" pitchFamily="49" charset="0"/>
                <a:cs typeface="Consolas" pitchFamily="49" charset="0"/>
                <a:sym typeface="Symbol"/>
              </a:rPr>
              <a:t>i,i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>
                <a:latin typeface="Consolas" pitchFamily="49" charset="0"/>
                <a:cs typeface="Consolas" pitchFamily="49" charset="0"/>
                <a:sym typeface="Symbol"/>
              </a:rPr>
              <a:t>i,j-</a:t>
            </a:r>
            <a:r>
              <a:rPr lang="en-US" altLang="zh-CN" sz="2000" baseline="-25000" err="1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altLang="zh-CN" sz="200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20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 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072198" y="2886014"/>
            <a:ext cx="1000132" cy="971614"/>
            <a:chOff x="6072230" y="1673827"/>
            <a:chExt cx="1000132" cy="971614"/>
          </a:xfrm>
        </p:grpSpPr>
        <p:sp>
          <p:nvSpPr>
            <p:cNvPr id="24" name="右弧形箭头 23"/>
            <p:cNvSpPr/>
            <p:nvPr/>
          </p:nvSpPr>
          <p:spPr>
            <a:xfrm>
              <a:off x="6072230" y="1797713"/>
              <a:ext cx="357158" cy="847728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673827"/>
              <a:ext cx="78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i,j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直角三角形 21"/>
          <p:cNvSpPr/>
          <p:nvPr/>
        </p:nvSpPr>
        <p:spPr>
          <a:xfrm>
            <a:off x="3130540" y="2071678"/>
            <a:ext cx="1928826" cy="1500198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398" y="2893337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784" y="2864776"/>
            <a:ext cx="5754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</a:t>
            </a:r>
            <a:endParaRPr lang="zh-CN" altLang="en-US" sz="2200" baseline="-25000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43538" y="2069419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04" y="188362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0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8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84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2</a:t>
              </a:r>
              <a:endParaRPr lang="en-US" altLang="zh-CN" sz="2800" b="1" dirty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357554" y="5702316"/>
            <a:ext cx="571504" cy="727080"/>
            <a:chOff x="3357554" y="5702316"/>
            <a:chExt cx="571504" cy="727080"/>
          </a:xfrm>
        </p:grpSpPr>
        <p:sp>
          <p:nvSpPr>
            <p:cNvPr id="58" name="TextBox 57"/>
            <p:cNvSpPr txBox="1"/>
            <p:nvPr/>
          </p:nvSpPr>
          <p:spPr>
            <a:xfrm>
              <a:off x="3357554" y="602928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i="1" baseline="-2500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 rot="5400000">
              <a:off x="3444073" y="588011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/>
          <p:nvPr/>
        </p:nvGrpSpPr>
        <p:grpSpPr>
          <a:xfrm>
            <a:off x="3071802" y="259415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68132" y="3549236"/>
              <a:ext cx="8715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2" y="214290"/>
            <a:ext cx="23018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b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8" y="2214554"/>
            <a:ext cx="90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</a:rPr>
              <a:t>0,1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18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</a:rPr>
              <a:t>0,</a:t>
            </a:r>
            <a:r>
              <a:rPr lang="en-US" altLang="zh-CN" sz="1800" i="1" baseline="-2500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1,1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1,</a:t>
            </a:r>
            <a:r>
              <a:rPr lang="en-US" altLang="zh-CN" sz="1800" i="1" baseline="-2500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-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  <a:sym typeface="Symbol"/>
              </a:rPr>
              <a:t>1,</a:t>
            </a:r>
            <a:r>
              <a:rPr lang="en-US" altLang="zh-CN" sz="1800" i="1" baseline="-2500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-1,</a:t>
            </a:r>
            <a:r>
              <a:rPr lang="en-US" altLang="zh-CN" sz="1800" i="1" baseline="-2500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baseline="-2500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>
                <a:latin typeface="Consolas" pitchFamily="49" charset="0"/>
                <a:cs typeface="Consolas" pitchFamily="49" charset="0"/>
                <a:sym typeface="Symbol"/>
              </a:rPr>
              <a:t>i,i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err="1">
                <a:latin typeface="Consolas" pitchFamily="49" charset="0"/>
                <a:cs typeface="Consolas" pitchFamily="49" charset="0"/>
                <a:sym typeface="Symbol"/>
              </a:rPr>
              <a:t>i,j-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altLang="zh-CN" sz="180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altLang="zh-CN" sz="18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altLang="zh-CN" sz="180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zh-CN" altLang="en-US" sz="1800">
                <a:latin typeface="Consolas" pitchFamily="49" charset="0"/>
                <a:cs typeface="Consolas" pitchFamily="49" charset="0"/>
                <a:sym typeface="Symbol"/>
              </a:rPr>
              <a:t> 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73"/>
          <p:cNvGrpSpPr/>
          <p:nvPr/>
        </p:nvGrpSpPr>
        <p:grpSpPr>
          <a:xfrm>
            <a:off x="6143636" y="1028626"/>
            <a:ext cx="928694" cy="1314278"/>
            <a:chOff x="6143636" y="1483567"/>
            <a:chExt cx="928694" cy="1314278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483567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i,j</a:t>
              </a:r>
              <a:endParaRPr lang="zh-CN" altLang="en-US" sz="2000" i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baseline="-25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785918" y="4045629"/>
            <a:ext cx="4816494" cy="2281551"/>
            <a:chOff x="1785918" y="4045629"/>
            <a:chExt cx="4816494" cy="2281551"/>
          </a:xfrm>
        </p:grpSpPr>
        <p:sp>
          <p:nvSpPr>
            <p:cNvPr id="18" name="下箭头 17"/>
            <p:cNvSpPr/>
            <p:nvPr/>
          </p:nvSpPr>
          <p:spPr>
            <a:xfrm>
              <a:off x="4500562" y="4045629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785918" y="4900626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5110162" y="4512658"/>
              <a:ext cx="1357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err="1">
                  <a:latin typeface="Consolas" pitchFamily="49" charset="0"/>
                  <a:ea typeface="+mn-ea"/>
                  <a:cs typeface="Consolas" pitchFamily="49" charset="0"/>
                </a:rPr>
                <a:t>i</a:t>
              </a:r>
              <a:r>
                <a:rPr kumimoji="1" lang="en-US" altLang="zh-CN" sz="1800" err="1">
                  <a:latin typeface="Consolas" pitchFamily="49" charset="0"/>
                  <a:ea typeface="+mn-ea"/>
                  <a:cs typeface="Consolas" pitchFamily="49" charset="0"/>
                </a:rPr>
                <a:t>≤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5110162" y="5286388"/>
              <a:ext cx="1492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2387596" y="4617133"/>
              <a:ext cx="152400" cy="10080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 flipV="1">
              <a:off x="3428992" y="5770688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071934" y="5957848"/>
              <a:ext cx="1873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存放常量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2663808" y="4402819"/>
              <a:ext cx="1946288" cy="652825"/>
              <a:chOff x="6554802" y="4214818"/>
              <a:chExt cx="1731974" cy="65282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72264" y="4214818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err="1"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 err="1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6554802" y="4572008"/>
                <a:ext cx="1080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11978" y="4590644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429520" y="4429132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 +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80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30"/>
            <p:cNvGrpSpPr/>
            <p:nvPr/>
          </p:nvGrpSpPr>
          <p:grpSpPr>
            <a:xfrm>
              <a:off x="2681270" y="5214950"/>
              <a:ext cx="1071570" cy="652825"/>
              <a:chOff x="500034" y="3571876"/>
              <a:chExt cx="1071570" cy="65282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0034" y="3571876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39748" y="3947702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2" name="直角三角形 21"/>
          <p:cNvSpPr/>
          <p:nvPr/>
        </p:nvSpPr>
        <p:spPr>
          <a:xfrm>
            <a:off x="3214678" y="552378"/>
            <a:ext cx="2071702" cy="14217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430" y="1226209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816" y="1197648"/>
            <a:ext cx="5754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ea typeface="+mn-ea"/>
                <a:cs typeface="Consolas" pitchFamily="49" charset="0"/>
                <a:sym typeface="Symbol"/>
              </a:rPr>
              <a:t></a:t>
            </a:r>
            <a:endParaRPr lang="zh-CN" altLang="en-US" sz="2200" baseline="-25000">
              <a:latin typeface="Consolas" pitchFamily="49" charset="0"/>
              <a:ea typeface="+mn-ea"/>
              <a:cs typeface="Consolas" pitchFamily="49" charset="0"/>
            </a:endParaRPr>
          </a:p>
        </p:txBody>
      </p:sp>
      <p:grpSp>
        <p:nvGrpSpPr>
          <p:cNvPr id="8" name="组合 69"/>
          <p:cNvGrpSpPr/>
          <p:nvPr/>
        </p:nvGrpSpPr>
        <p:grpSpPr>
          <a:xfrm>
            <a:off x="642909" y="2710638"/>
            <a:ext cx="1571637" cy="584770"/>
            <a:chOff x="857224" y="3742146"/>
            <a:chExt cx="1571637" cy="584770"/>
          </a:xfrm>
        </p:grpSpPr>
        <p:sp>
          <p:nvSpPr>
            <p:cNvPr id="62" name="左中括号 61"/>
            <p:cNvSpPr/>
            <p:nvPr/>
          </p:nvSpPr>
          <p:spPr>
            <a:xfrm rot="16200000">
              <a:off x="1571042" y="3028328"/>
              <a:ext cx="144000" cy="1571636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539" y="39575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2571736" y="2710638"/>
            <a:ext cx="1357322" cy="584770"/>
            <a:chOff x="2857488" y="3742146"/>
            <a:chExt cx="1357322" cy="584770"/>
          </a:xfrm>
        </p:grpSpPr>
        <p:sp>
          <p:nvSpPr>
            <p:cNvPr id="64" name="左中括号 63"/>
            <p:cNvSpPr/>
            <p:nvPr/>
          </p:nvSpPr>
          <p:spPr>
            <a:xfrm rot="16200000">
              <a:off x="3427001" y="3172633"/>
              <a:ext cx="146858" cy="1285884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488" y="39575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grpSp>
        <p:nvGrpSpPr>
          <p:cNvPr id="10" name="组合 71"/>
          <p:cNvGrpSpPr/>
          <p:nvPr/>
        </p:nvGrpSpPr>
        <p:grpSpPr>
          <a:xfrm>
            <a:off x="4572000" y="2683245"/>
            <a:ext cx="1643074" cy="584770"/>
            <a:chOff x="5072066" y="3714753"/>
            <a:chExt cx="1643074" cy="584770"/>
          </a:xfrm>
        </p:grpSpPr>
        <p:sp>
          <p:nvSpPr>
            <p:cNvPr id="66" name="左中括号 65"/>
            <p:cNvSpPr/>
            <p:nvPr/>
          </p:nvSpPr>
          <p:spPr>
            <a:xfrm rot="16200000">
              <a:off x="5780264" y="3066753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066" y="3930191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grpSp>
        <p:nvGrpSpPr>
          <p:cNvPr id="11" name="组合 72"/>
          <p:cNvGrpSpPr/>
          <p:nvPr/>
        </p:nvGrpSpPr>
        <p:grpSpPr>
          <a:xfrm>
            <a:off x="6500826" y="2642059"/>
            <a:ext cx="1428760" cy="625956"/>
            <a:chOff x="6500826" y="3673567"/>
            <a:chExt cx="1428760" cy="625956"/>
          </a:xfrm>
        </p:grpSpPr>
        <p:sp>
          <p:nvSpPr>
            <p:cNvPr id="68" name="左中括号 67"/>
            <p:cNvSpPr/>
            <p:nvPr/>
          </p:nvSpPr>
          <p:spPr>
            <a:xfrm rot="16200000">
              <a:off x="7123520" y="3122311"/>
              <a:ext cx="144000" cy="1246512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00826" y="3930191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642910" y="3286124"/>
            <a:ext cx="7215238" cy="615548"/>
            <a:chOff x="642910" y="3856504"/>
            <a:chExt cx="7215238" cy="615548"/>
          </a:xfrm>
        </p:grpSpPr>
        <p:sp>
          <p:nvSpPr>
            <p:cNvPr id="76" name="左中括号 75"/>
            <p:cNvSpPr/>
            <p:nvPr/>
          </p:nvSpPr>
          <p:spPr>
            <a:xfrm rot="16200000">
              <a:off x="4179091" y="320323"/>
              <a:ext cx="142876" cy="7215238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488" y="4071942"/>
              <a:ext cx="35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共计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err="1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</a:t>
              </a:r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2+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err="1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</p:grpSp>
      <p:cxnSp>
        <p:nvCxnSpPr>
          <p:cNvPr id="81" name="直接连接符 80"/>
          <p:cNvCxnSpPr/>
          <p:nvPr/>
        </p:nvCxnSpPr>
        <p:spPr>
          <a:xfrm flipV="1">
            <a:off x="5643570" y="402291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36" y="216495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0034" y="1714488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latin typeface="Consolas" pitchFamily="49" charset="0"/>
                <a:cs typeface="Consolas" pitchFamily="49" charset="0"/>
              </a:rPr>
              <a:t>B=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2565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下三角矩阵</a:t>
            </a:r>
            <a:endParaRPr kumimoji="1" lang="zh-CN" altLang="en-US" b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14348" y="1681451"/>
            <a:ext cx="7286676" cy="1543118"/>
            <a:chOff x="714348" y="1681451"/>
            <a:chExt cx="7286676" cy="1543118"/>
          </a:xfrm>
        </p:grpSpPr>
        <p:sp>
          <p:nvSpPr>
            <p:cNvPr id="21" name="TextBox 20"/>
            <p:cNvSpPr txBox="1"/>
            <p:nvPr/>
          </p:nvSpPr>
          <p:spPr>
            <a:xfrm>
              <a:off x="714348" y="2824459"/>
              <a:ext cx="7286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B=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，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-1,0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，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-1,1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， ，</a:t>
              </a:r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  <a:sym typeface="Symbol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  <a:sym typeface="Symbol"/>
                </a:rPr>
                <a:t>-1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29322" y="1681451"/>
              <a:ext cx="1000132" cy="1318921"/>
              <a:chOff x="5929322" y="1681451"/>
              <a:chExt cx="1000132" cy="1318921"/>
            </a:xfrm>
          </p:grpSpPr>
          <p:sp>
            <p:nvSpPr>
              <p:cNvPr id="22" name="右弧形箭头 21"/>
              <p:cNvSpPr/>
              <p:nvPr/>
            </p:nvSpPr>
            <p:spPr>
              <a:xfrm>
                <a:off x="5929322" y="2000240"/>
                <a:ext cx="285752" cy="1000132"/>
              </a:xfrm>
              <a:prstGeom prst="curvedLef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72198" y="1681451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err="1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err="1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i,j</a:t>
                </a:r>
                <a:endParaRPr lang="zh-CN" altLang="en-US" sz="2000" i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43636" y="2467269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err="1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2000" i="1" baseline="-25000" err="1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endParaRPr lang="zh-CN" altLang="en-US" sz="2000" i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305064" y="3429000"/>
            <a:ext cx="5629268" cy="2830587"/>
            <a:chOff x="2305064" y="3429000"/>
            <a:chExt cx="5629268" cy="2830587"/>
          </a:xfrm>
        </p:grpSpPr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 flipV="1">
              <a:off x="4338651" y="5572140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627576" y="5859477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存放一个常量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929058" y="3429000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 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200" err="1">
                  <a:latin typeface="Consolas" pitchFamily="49" charset="0"/>
                  <a:ea typeface="+mn-ea"/>
                  <a:cs typeface="Consolas" pitchFamily="49" charset="0"/>
                </a:rPr>
                <a:t>≥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2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</p:txBody>
        </p:sp>
        <p:sp>
          <p:nvSpPr>
            <p:cNvPr id="28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22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+</a:t>
                </a:r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286116" y="5000636"/>
              <a:ext cx="1071570" cy="714380"/>
              <a:chOff x="652434" y="5500702"/>
              <a:chExt cx="1071570" cy="71438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err="1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)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000364" y="533380"/>
            <a:ext cx="2857520" cy="1752612"/>
            <a:chOff x="3214676" y="2214554"/>
            <a:chExt cx="2837975" cy="1752612"/>
          </a:xfrm>
        </p:grpSpPr>
        <p:cxnSp>
          <p:nvCxnSpPr>
            <p:cNvPr id="41" name="直接连接符 40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59140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2081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6526" y="2258590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0,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5023" y="2239954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9140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2081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6526" y="268721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33193" y="360148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-1,0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76134" y="3601488"/>
              <a:ext cx="7143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-1,1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04363" y="3601488"/>
              <a:ext cx="8005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0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19076" y="3582852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2018" y="30972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20" name="直角三角形 19"/>
          <p:cNvSpPr/>
          <p:nvPr/>
        </p:nvSpPr>
        <p:spPr>
          <a:xfrm rot="10800000">
            <a:off x="3500430" y="561955"/>
            <a:ext cx="2214578" cy="15716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57752" y="857232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571736" y="1500175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1500175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2"/>
            <a:ext cx="828680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阶上三角矩阵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优先顺序压缩存放在一维数组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+1)/2]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中第一个非零元素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存于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数组的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中，则应存放到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中的非零元素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）的下标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的对应关系是（  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1785926"/>
            <a:ext cx="6858048" cy="105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A.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+1)/2+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			B.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1)/2+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j</a:t>
            </a:r>
            <a:endParaRPr lang="en-US" altLang="zh-CN" sz="2200">
              <a:latin typeface="Consolas" pitchFamily="49" charset="0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C. 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+1)/2+</a:t>
            </a:r>
            <a:r>
              <a:rPr lang="en-US" altLang="zh-CN" sz="2200" i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D. 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1)/2+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2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3490855"/>
            <a:ext cx="3929090" cy="1795533"/>
            <a:chOff x="357158" y="3490855"/>
            <a:chExt cx="3929090" cy="1795533"/>
          </a:xfrm>
        </p:grpSpPr>
        <p:grpSp>
          <p:nvGrpSpPr>
            <p:cNvPr id="4" name="组合 3"/>
            <p:cNvGrpSpPr/>
            <p:nvPr/>
          </p:nvGrpSpPr>
          <p:grpSpPr>
            <a:xfrm>
              <a:off x="357158" y="3533776"/>
              <a:ext cx="2857520" cy="1752612"/>
              <a:chOff x="3214676" y="2214554"/>
              <a:chExt cx="2837975" cy="1752612"/>
            </a:xfrm>
          </p:grpSpPr>
          <p:cxnSp>
            <p:nvCxnSpPr>
              <p:cNvPr id="5" name="直接连接符 4"/>
              <p:cNvCxnSpPr/>
              <p:nvPr/>
            </p:nvCxnSpPr>
            <p:spPr>
              <a:xfrm rot="5400000">
                <a:off x="2358214" y="30710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216264" y="22272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214676" y="39243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359140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1,1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02081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1,2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16526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1,</a:t>
                </a:r>
                <a:r>
                  <a:rPr lang="en-US" altLang="zh-CN" sz="2200" i="1" baseline="-2500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5023" y="2239954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9140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 err="1">
                    <a:latin typeface="Consolas" pitchFamily="49" charset="0"/>
                    <a:cs typeface="Consolas" pitchFamily="49" charset="0"/>
                  </a:rPr>
                  <a:t>1,0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2081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2,2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16526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2,</a:t>
                </a:r>
                <a:r>
                  <a:rPr lang="en-US" altLang="zh-CN" sz="2200" i="1" baseline="-2500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5023" y="2668582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59140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i="1" baseline="-2500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-1,0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02081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i="1" baseline="-2500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-1,1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6526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200" i="1" baseline="-2500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2200" baseline="-2500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2200" i="1" baseline="-25000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22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5023" y="3530600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rot="5400000">
                <a:off x="5180777" y="31091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908651" y="22653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907061" y="39624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502018" y="3097210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</p:grpSp>
        <p:sp>
          <p:nvSpPr>
            <p:cNvPr id="24" name="直角三角形 23"/>
            <p:cNvSpPr/>
            <p:nvPr/>
          </p:nvSpPr>
          <p:spPr>
            <a:xfrm>
              <a:off x="500034" y="3852865"/>
              <a:ext cx="1928826" cy="1381809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928926" y="3676652"/>
              <a:ext cx="642942" cy="35719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28992" y="34908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kumimoji="1" lang="en-US" altLang="zh-CN" sz="2000" err="1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 flipH="1">
              <a:off x="785786" y="4419550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rot="16200000" flipH="1">
              <a:off x="478436" y="3744402"/>
              <a:ext cx="432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894227" y="3976294"/>
              <a:ext cx="900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1691435" y="4348933"/>
              <a:ext cx="1716155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429124" y="5199419"/>
            <a:ext cx="392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行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还是按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</a:t>
            </a:r>
            <a:endParaRPr lang="en-US" altLang="zh-CN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初始下标从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还是从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开始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500562" y="3214686"/>
            <a:ext cx="4071966" cy="897917"/>
            <a:chOff x="4500562" y="3214686"/>
            <a:chExt cx="4071966" cy="897917"/>
          </a:xfrm>
        </p:grpSpPr>
        <p:sp>
          <p:nvSpPr>
            <p:cNvPr id="33" name="TextBox 32"/>
            <p:cNvSpPr txBox="1"/>
            <p:nvPr/>
          </p:nvSpPr>
          <p:spPr>
            <a:xfrm>
              <a:off x="4500562" y="3214686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列的元素个数：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1)/2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3712493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之前的元素个数：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00562" y="4143380"/>
            <a:ext cx="4357718" cy="755041"/>
            <a:chOff x="4500562" y="4143380"/>
            <a:chExt cx="4357718" cy="755041"/>
          </a:xfrm>
        </p:grpSpPr>
        <p:sp>
          <p:nvSpPr>
            <p:cNvPr id="36" name="TextBox 35"/>
            <p:cNvSpPr txBox="1"/>
            <p:nvPr/>
          </p:nvSpPr>
          <p:spPr>
            <a:xfrm>
              <a:off x="4500562" y="4498311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1)/2+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-1)/2+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6215074" y="4143380"/>
              <a:ext cx="142876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蓝色面巾纸"/>
          <p:cNvSpPr txBox="1">
            <a:spLocks noChangeArrowheads="1"/>
          </p:cNvSpPr>
          <p:nvPr/>
        </p:nvSpPr>
        <p:spPr bwMode="auto">
          <a:xfrm>
            <a:off x="642910" y="1785926"/>
            <a:ext cx="4357718" cy="62671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6.1.1  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</a:rPr>
              <a:t>数组的基本概念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50904" y="2773369"/>
            <a:ext cx="8135938" cy="222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上看，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一维数组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）个相同类型数据元素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构成的有限序列，其逻辑表示为：</a:t>
            </a:r>
            <a:endParaRPr kumimoji="1" lang="zh-CN" altLang="pt-BR" sz="22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pt-BR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kumimoji="1" lang="pt-BR" altLang="zh-CN" sz="22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pt-BR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pt-BR" altLang="zh-CN" sz="22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baseline="-25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pt-BR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pt-BR" altLang="zh-CN" sz="22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baseline="-25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pt-BR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pt-BR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pt-BR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pt-BR" altLang="zh-CN" sz="22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i="1" baseline="-25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pt-BR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ct val="200000"/>
              </a:lnSpc>
            </a:pPr>
            <a:r>
              <a:rPr kumimoji="1"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kumimoji="1" lang="pt-BR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pt-BR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pt-BR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pt-BR" altLang="zh-CN" sz="2200" dirty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pt-BR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pt-BR" altLang="zh-CN" sz="22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pt-BR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）表示数组</a:t>
            </a:r>
            <a:r>
              <a:rPr kumimoji="1" lang="pt-BR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kumimoji="1" lang="pt-BR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  <a:endParaRPr lang="zh-CN" altLang="en-US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571480"/>
            <a:ext cx="2714644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43042" y="571480"/>
            <a:ext cx="3357586" cy="523172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6176" bIns="76176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对角矩阵的压缩存储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59350" y="2660636"/>
            <a:ext cx="3384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半带宽为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的对角矩阵</a:t>
            </a:r>
            <a:r>
              <a:rPr kumimoji="1"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954114" y="1500174"/>
            <a:ext cx="3444876" cy="2600325"/>
            <a:chOff x="438" y="2155"/>
            <a:chExt cx="2170" cy="1638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75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975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975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603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472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472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095" y="2507"/>
              <a:ext cx="1406" cy="1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1338" y="2523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791" y="2523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156" y="2764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156" y="3112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4" name="AutoShape 18"/>
            <p:cNvSpPr>
              <a:spLocks/>
            </p:cNvSpPr>
            <p:nvPr/>
          </p:nvSpPr>
          <p:spPr bwMode="auto">
            <a:xfrm>
              <a:off x="809" y="2659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38" y="273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066" y="347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064" y="2478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 rot="2212194">
              <a:off x="1255" y="3073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 rot="2212194">
              <a:off x="1655" y="269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348" y="215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</a:t>
              </a:r>
            </a:p>
          </p:txBody>
        </p:sp>
        <p:sp>
          <p:nvSpPr>
            <p:cNvPr id="24601" name="AutoShape 25"/>
            <p:cNvSpPr>
              <a:spLocks/>
            </p:cNvSpPr>
            <p:nvPr/>
          </p:nvSpPr>
          <p:spPr bwMode="auto">
            <a:xfrm rot="5400000">
              <a:off x="1522" y="2217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2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2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3</a:t>
              </a:r>
              <a:endParaRPr lang="en-US" altLang="zh-CN" sz="2800" b="1" dirty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0232" y="1000108"/>
            <a:ext cx="35274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          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487367" y="1189022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3500430" y="166763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1472" y="2268544"/>
            <a:ext cx="7450171" cy="2160588"/>
            <a:chOff x="571472" y="2268544"/>
            <a:chExt cx="7450171" cy="2160588"/>
          </a:xfrm>
        </p:grpSpPr>
        <p:sp>
          <p:nvSpPr>
            <p:cNvPr id="26626" name="Text Box 2"/>
            <p:cNvSpPr txBox="1">
              <a:spLocks noChangeArrowheads="1"/>
            </p:cNvSpPr>
            <p:nvPr/>
          </p:nvSpPr>
          <p:spPr bwMode="auto">
            <a:xfrm>
              <a:off x="571472" y="2571744"/>
              <a:ext cx="4030663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时称为三对角矩阵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其压缩地址计算公式如下：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r>
                <a:rPr kumimoji="1" lang="en-US" altLang="zh-CN" sz="22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 </a:t>
              </a:r>
              <a:r>
                <a:rPr kumimoji="1" lang="en-US" altLang="zh-CN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kumimoji="1" lang="en-US" altLang="zh-CN" sz="220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200" i="1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2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</a:t>
              </a:r>
              <a:r>
                <a:rPr kumimoji="1" lang="en-US" altLang="zh-CN" sz="22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29256" y="2268544"/>
              <a:ext cx="2592387" cy="2160588"/>
              <a:chOff x="6286505" y="2197107"/>
              <a:chExt cx="2592387" cy="2160588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6286505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887095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8662992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8662992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6477005" y="2316169"/>
                <a:ext cx="2232025" cy="19446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6900867" y="2316169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6573842" y="2724157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Text Box 20"/>
              <p:cNvSpPr txBox="1">
                <a:spLocks noChangeArrowheads="1"/>
              </p:cNvSpPr>
              <p:nvPr/>
            </p:nvSpPr>
            <p:spPr bwMode="auto">
              <a:xfrm>
                <a:off x="6715140" y="364331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auto">
              <a:xfrm>
                <a:off x="7858148" y="257174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sp>
          <p:nvSpPr>
            <p:cNvPr id="48" name="右箭头 47"/>
            <p:cNvSpPr/>
            <p:nvPr/>
          </p:nvSpPr>
          <p:spPr>
            <a:xfrm>
              <a:off x="4143372" y="2714620"/>
              <a:ext cx="1071570" cy="214314"/>
            </a:xfrm>
            <a:prstGeom prst="rightArrow">
              <a:avLst/>
            </a:prstGeom>
            <a:ln>
              <a:tailEnd type="non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71670" y="5999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对角矩阵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3372" y="59999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压缩存储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42911" y="2076436"/>
            <a:ext cx="8143932" cy="223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一个阶数较大的矩阵中的非零元素个数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相对于矩阵元素的总个数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十分小的时候，即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s&lt;&lt;t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时，称该矩阵为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例如一个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100×100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的矩阵，若其中只有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个非零元素，就可称其为稀疏矩阵。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2910" y="1428736"/>
            <a:ext cx="302418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稀疏矩阵的定义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2714612" y="35716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500694" y="3144042"/>
            <a:ext cx="2143140" cy="1828076"/>
            <a:chOff x="6429388" y="3144042"/>
            <a:chExt cx="2143140" cy="1828076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457200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hakuyoxingshu7000" pitchFamily="2" charset="-122"/>
                </a:rPr>
                <a:t>定性的描述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207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稀疏矩阵和特殊矩阵的</a:t>
            </a:r>
            <a:r>
              <a:rPr kumimoji="1"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不同点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12868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特殊矩阵的特殊元素（值相同元素、常量元素）分布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有规律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稀疏矩阵的特殊元素（非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元素）分布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没有规律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87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1467991"/>
            <a:ext cx="8153400" cy="236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稀疏矩阵的压缩存储方法是只存储非零元素。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稀疏矩阵中的每一个非零元素需由一个三元组：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唯一确定，稀疏矩阵中的所有非零元素构成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三元组线性表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468313" y="620713"/>
            <a:ext cx="5389571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6.2.1   </a:t>
            </a:r>
            <a:r>
              <a:rPr kumimoji="1"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的三元组表示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420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0825" y="693738"/>
            <a:ext cx="6265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9875" algn="just">
              <a:lnSpc>
                <a:spcPct val="120000"/>
              </a:lnSpc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6×7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阶稀疏矩阵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三元组线性表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/>
        </p:nvGraphicFramePr>
        <p:xfrm>
          <a:off x="1422400" y="1427163"/>
          <a:ext cx="39195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4" imgW="1955520" imgH="1371600" progId="Equation.3">
                  <p:embed/>
                </p:oleObj>
              </mc:Choice>
              <mc:Fallback>
                <p:oleObj name="Equation" r:id="rId4" imgW="1955520" imgH="1371600" progId="Equation.3">
                  <p:embed/>
                  <p:pic>
                    <p:nvPicPr>
                      <p:cNvPr id="9932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427163"/>
                        <a:ext cx="3919538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8938" y="2557463"/>
            <a:ext cx="2774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一个稀疏矩阵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8596" y="142852"/>
            <a:ext cx="4318001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稀疏矩阵三元组表示的演示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9750" y="4654550"/>
            <a:ext cx="1223963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(0,2,1)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90688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(1,1,2)</a:t>
            </a:r>
            <a:endParaRPr lang="en-US" altLang="zh-CN" sz="210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3363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(2,0,3)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924300" y="4654550"/>
            <a:ext cx="1223963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(3,3,5)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30775" y="4654550"/>
            <a:ext cx="1223963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(4,4,6)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81713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(5,5,7)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64388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(5,6,4)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5214950"/>
            <a:ext cx="8929718" cy="939368"/>
            <a:chOff x="357158" y="5214950"/>
            <a:chExt cx="8137525" cy="939368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57158" y="5286388"/>
              <a:ext cx="8137525" cy="8679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三元组线性表：</a:t>
              </a:r>
              <a:endPara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 eaLnBrk="0" hangingPunct="0">
                <a:lnSpc>
                  <a:spcPct val="120000"/>
                </a:lnSpc>
              </a:pP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((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0,2,1)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(1,1,2)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(2,0,3)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(3,3,5)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 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(4,4,6)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(5,5,7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kumimoji="1" lang="zh-CN" altLang="en-US" sz="200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5,6,4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en-US" altLang="zh-CN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60" name="AutoShape 16"/>
            <p:cNvSpPr>
              <a:spLocks noChangeArrowheads="1"/>
            </p:cNvSpPr>
            <p:nvPr/>
          </p:nvSpPr>
          <p:spPr bwMode="auto">
            <a:xfrm>
              <a:off x="3779839" y="5214950"/>
              <a:ext cx="220657" cy="42862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endParaRPr lang="zh-CN" altLang="en-US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1258888" y="1389063"/>
            <a:ext cx="2368550" cy="3336925"/>
            <a:chOff x="793" y="602"/>
            <a:chExt cx="1492" cy="2102"/>
          </a:xfrm>
        </p:grpSpPr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1967" y="60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793" y="890"/>
              <a:ext cx="1225" cy="18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2133600" y="1881188"/>
            <a:ext cx="1046163" cy="2870200"/>
            <a:chOff x="1344" y="912"/>
            <a:chExt cx="659" cy="1808"/>
          </a:xfrm>
        </p:grpSpPr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685" y="91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1344" y="1224"/>
              <a:ext cx="468" cy="1496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1496"/>
                </a:cxn>
              </a:cxnLst>
              <a:rect l="0" t="0" r="r" b="b"/>
              <a:pathLst>
                <a:path w="468" h="1496">
                  <a:moveTo>
                    <a:pt x="468" y="0"/>
                  </a:moveTo>
                  <a:lnTo>
                    <a:pt x="0" y="1496"/>
                  </a:ln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2263775" y="2292350"/>
            <a:ext cx="1012825" cy="2433638"/>
            <a:chOff x="1426" y="1171"/>
            <a:chExt cx="638" cy="1533"/>
          </a:xfrm>
        </p:grpSpPr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1426" y="1171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655" y="1480"/>
              <a:ext cx="409" cy="122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3562350" y="2773363"/>
            <a:ext cx="793750" cy="2025650"/>
            <a:chOff x="2244" y="1474"/>
            <a:chExt cx="500" cy="1276"/>
          </a:xfrm>
        </p:grpSpPr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2244" y="1474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2426" y="1797"/>
              <a:ext cx="318" cy="95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3995738" y="3219450"/>
            <a:ext cx="1368425" cy="1506538"/>
            <a:chOff x="2517" y="1755"/>
            <a:chExt cx="862" cy="949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2517" y="1755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2789" y="2024"/>
              <a:ext cx="590" cy="68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4427538" y="3665538"/>
            <a:ext cx="1873250" cy="1133475"/>
            <a:chOff x="2789" y="2036"/>
            <a:chExt cx="1180" cy="714"/>
          </a:xfrm>
        </p:grpSpPr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2789" y="2036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61" y="2296"/>
              <a:ext cx="908" cy="45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4849813" y="3670300"/>
            <a:ext cx="2530475" cy="1128713"/>
            <a:chOff x="3055" y="2039"/>
            <a:chExt cx="1594" cy="711"/>
          </a:xfrm>
        </p:grpSpPr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055" y="2039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3379" y="2251"/>
              <a:ext cx="1270" cy="49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09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6" grpId="0"/>
      <p:bldP spid="31757" grpId="0"/>
      <p:bldP spid="317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7981952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把稀疏矩阵的三元组线性表按顺序存储结构存储，则称为稀疏矩阵的三元组顺序表。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2976" y="1268637"/>
            <a:ext cx="6272226" cy="5189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define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100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矩阵中非零元素最多个数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   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元素值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三元组定义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非零元素个数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三元组顺序表定义</a:t>
            </a:r>
            <a:endParaRPr kumimoji="1" lang="zh-CN" altLang="en-US" sz="18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85852" y="1231645"/>
            <a:ext cx="6786610" cy="2483107"/>
            <a:chOff x="1428728" y="1517397"/>
            <a:chExt cx="6786610" cy="2483107"/>
          </a:xfrm>
        </p:grpSpPr>
        <p:sp>
          <p:nvSpPr>
            <p:cNvPr id="4" name="矩形 3"/>
            <p:cNvSpPr/>
            <p:nvPr/>
          </p:nvSpPr>
          <p:spPr>
            <a:xfrm>
              <a:off x="1428728" y="1928802"/>
              <a:ext cx="4714908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</p:cNvCxnSpPr>
            <p:nvPr/>
          </p:nvCxnSpPr>
          <p:spPr>
            <a:xfrm flipV="1">
              <a:off x="6143636" y="2928934"/>
              <a:ext cx="171451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8148" y="1517397"/>
              <a:ext cx="3571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存放一个非</a:t>
              </a:r>
              <a:endParaRPr lang="en-US" altLang="zh-CN" sz="18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0</a:t>
              </a:r>
            </a:p>
            <a:p>
              <a:r>
                <a:rPr lang="zh-CN" altLang="en-US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85852" y="3260724"/>
            <a:ext cx="6786610" cy="2689244"/>
            <a:chOff x="1428728" y="3643314"/>
            <a:chExt cx="6786610" cy="2689244"/>
          </a:xfrm>
        </p:grpSpPr>
        <p:sp>
          <p:nvSpPr>
            <p:cNvPr id="8" name="矩形 7"/>
            <p:cNvSpPr/>
            <p:nvPr/>
          </p:nvSpPr>
          <p:spPr>
            <a:xfrm>
              <a:off x="1428728" y="4243633"/>
              <a:ext cx="4714908" cy="20889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3"/>
            </p:cNvCxnSpPr>
            <p:nvPr/>
          </p:nvCxnSpPr>
          <p:spPr>
            <a:xfrm flipV="1">
              <a:off x="6143636" y="5240350"/>
              <a:ext cx="1714512" cy="477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58148" y="3643314"/>
              <a:ext cx="3571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微软雅黑" pitchFamily="34" charset="-122"/>
                  <a:cs typeface="Times New Roman" pitchFamily="18" charset="0"/>
                </a:rPr>
                <a:t>存放整个</a:t>
              </a:r>
              <a:endParaRPr lang="en-US" altLang="zh-CN" sz="1800" dirty="0">
                <a:ea typeface="微软雅黑" pitchFamily="34" charset="-122"/>
                <a:cs typeface="Times New Roman" pitchFamily="18" charset="0"/>
              </a:endParaRPr>
            </a:p>
            <a:p>
              <a:r>
                <a:rPr kumimoji="1" lang="zh-CN" altLang="en-US" sz="1800" dirty="0">
                  <a:ea typeface="微软雅黑" pitchFamily="34" charset="-122"/>
                  <a:cs typeface="Times New Roman" pitchFamily="18" charset="0"/>
                </a:rPr>
                <a:t>稀疏矩阵</a:t>
              </a:r>
              <a:endParaRPr lang="zh-CN" altLang="en-US" sz="18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3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52425" y="2555875"/>
          <a:ext cx="3551238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3" imgW="1955520" imgH="1371600" progId="Equation.3">
                  <p:embed/>
                </p:oleObj>
              </mc:Choice>
              <mc:Fallback>
                <p:oleObj name="Equation" r:id="rId3" imgW="1955520" imgH="137160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555875"/>
                        <a:ext cx="3551238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5" name="Group 47"/>
          <p:cNvGraphicFramePr>
            <a:graphicFrameLocks noGrp="1"/>
          </p:cNvGraphicFramePr>
          <p:nvPr>
            <p:ph sz="half" idx="2"/>
          </p:nvPr>
        </p:nvGraphicFramePr>
        <p:xfrm>
          <a:off x="5364163" y="1663700"/>
          <a:ext cx="2808287" cy="412275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95288" y="260350"/>
            <a:ext cx="8605868" cy="109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）从一个二维矩阵创建其三元组表示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行序方式扫描二维矩阵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，将其非零的元素插入到三元组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的后面。</a:t>
            </a:r>
          </a:p>
        </p:txBody>
      </p:sp>
      <p:sp>
        <p:nvSpPr>
          <p:cNvPr id="58419" name="AutoShape 51"/>
          <p:cNvSpPr>
            <a:spLocks noChangeArrowheads="1"/>
          </p:cNvSpPr>
          <p:nvPr/>
        </p:nvSpPr>
        <p:spPr bwMode="auto">
          <a:xfrm>
            <a:off x="4140201" y="3608388"/>
            <a:ext cx="860428" cy="392116"/>
          </a:xfrm>
          <a:prstGeom prst="rightArrow">
            <a:avLst>
              <a:gd name="adj1" fmla="val 50000"/>
              <a:gd name="adj2" fmla="val 437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4852993" y="1519238"/>
            <a:ext cx="4333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t: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036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5818199" cy="45797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CreatMat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A[M][N])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t.rows=M; t.cols=N; t.nums=0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][j]!=0)  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t.data[t.nums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].r=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t.data[t.nums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].c=j;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t.data[t.nums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].d=A[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5786" y="1071546"/>
            <a:ext cx="7786742" cy="785818"/>
            <a:chOff x="857224" y="1071546"/>
            <a:chExt cx="7786742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6500826" y="1078040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按行序方式扫描所有元素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224" y="1071546"/>
              <a:ext cx="392909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endCxn id="4" idx="1"/>
            </p:cNvCxnSpPr>
            <p:nvPr/>
          </p:nvCxnSpPr>
          <p:spPr>
            <a:xfrm flipV="1">
              <a:off x="4786314" y="1431983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500166" y="2071678"/>
            <a:ext cx="7286676" cy="2071702"/>
            <a:chOff x="1428728" y="2357430"/>
            <a:chExt cx="7286676" cy="2071702"/>
          </a:xfrm>
        </p:grpSpPr>
        <p:sp>
          <p:nvSpPr>
            <p:cNvPr id="3" name="TextBox 2"/>
            <p:cNvSpPr txBox="1"/>
            <p:nvPr/>
          </p:nvSpPr>
          <p:spPr>
            <a:xfrm>
              <a:off x="6572264" y="307181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只存储非零元素</a:t>
              </a:r>
              <a:endParaRPr lang="zh-CN" altLang="en-US" sz="2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728" y="2357430"/>
              <a:ext cx="3941122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369850" y="3299187"/>
              <a:ext cx="1202414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4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513" y="44450"/>
            <a:ext cx="8964643" cy="89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）三元组元素赋值：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kumimoji="1" lang="en-US" altLang="zh-CN" i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]=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分为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两种情况：①将一个非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元素修改为另一个非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值，如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A[5][6]=8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38957" name="Group 45"/>
          <p:cNvGraphicFramePr>
            <a:graphicFrameLocks noGrp="1"/>
          </p:cNvGraphicFramePr>
          <p:nvPr/>
        </p:nvGraphicFramePr>
        <p:xfrm>
          <a:off x="183515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0" name="AutoShape 48"/>
          <p:cNvSpPr>
            <a:spLocks noChangeArrowheads="1"/>
          </p:cNvSpPr>
          <p:nvPr/>
        </p:nvSpPr>
        <p:spPr bwMode="auto">
          <a:xfrm>
            <a:off x="4281490" y="1714488"/>
            <a:ext cx="719138" cy="225985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61" name="Group 49"/>
          <p:cNvGraphicFramePr>
            <a:graphicFrameLocks noGrp="1"/>
          </p:cNvGraphicFramePr>
          <p:nvPr/>
        </p:nvGraphicFramePr>
        <p:xfrm>
          <a:off x="586740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99" name="AutoShape 87"/>
          <p:cNvSpPr>
            <a:spLocks noChangeArrowheads="1"/>
          </p:cNvSpPr>
          <p:nvPr/>
        </p:nvSpPr>
        <p:spPr bwMode="auto">
          <a:xfrm>
            <a:off x="4068763" y="4868863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Text Box 88"/>
          <p:cNvSpPr txBox="1">
            <a:spLocks noChangeArrowheads="1"/>
          </p:cNvSpPr>
          <p:nvPr/>
        </p:nvSpPr>
        <p:spPr bwMode="auto">
          <a:xfrm>
            <a:off x="214282" y="1487484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修改元素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32118" y="5942030"/>
            <a:ext cx="4237061" cy="295276"/>
            <a:chOff x="2981318" y="6154758"/>
            <a:chExt cx="4237061" cy="295276"/>
          </a:xfrm>
        </p:grpSpPr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7000892" y="6154758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981318" y="6175396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17" name="直接箭头连接符 16"/>
            <p:cNvCxnSpPr>
              <a:stCxn id="16" idx="3"/>
              <a:endCxn id="15" idx="1"/>
            </p:cNvCxnSpPr>
            <p:nvPr/>
          </p:nvCxnSpPr>
          <p:spPr>
            <a:xfrm flipV="1">
              <a:off x="3198805" y="6292077"/>
              <a:ext cx="3802087" cy="20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856958" y="1142984"/>
            <a:ext cx="3358380" cy="1858182"/>
            <a:chOff x="1571604" y="3714752"/>
            <a:chExt cx="3358380" cy="1858182"/>
          </a:xfrm>
        </p:grpSpPr>
        <p:sp>
          <p:nvSpPr>
            <p:cNvPr id="36" name="TextBox 3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7   8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42116" y="1142190"/>
            <a:ext cx="3358380" cy="1858182"/>
            <a:chOff x="1571604" y="3714752"/>
            <a:chExt cx="3358380" cy="1858182"/>
          </a:xfrm>
        </p:grpSpPr>
        <p:sp>
          <p:nvSpPr>
            <p:cNvPr id="50" name="TextBox 49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643306" y="2714620"/>
            <a:ext cx="4429156" cy="274638"/>
            <a:chOff x="3643306" y="2714620"/>
            <a:chExt cx="4429156" cy="274638"/>
          </a:xfrm>
        </p:grpSpPr>
        <p:cxnSp>
          <p:nvCxnSpPr>
            <p:cNvPr id="13" name="直接箭头连接符 12"/>
            <p:cNvCxnSpPr>
              <a:stCxn id="11" idx="3"/>
              <a:endCxn id="38959" idx="1"/>
            </p:cNvCxnSpPr>
            <p:nvPr/>
          </p:nvCxnSpPr>
          <p:spPr>
            <a:xfrm>
              <a:off x="3860793" y="2851939"/>
              <a:ext cx="399418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7"/>
            <p:cNvSpPr txBox="1">
              <a:spLocks noChangeArrowheads="1"/>
            </p:cNvSpPr>
            <p:nvPr/>
          </p:nvSpPr>
          <p:spPr bwMode="auto">
            <a:xfrm>
              <a:off x="3643306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7854975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6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8286808" cy="93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列的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可以看作是每个数据元素都是相同类型的一维数组的一维数组。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7290" y="5357826"/>
            <a:ext cx="5715040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由此看出，多维数组是线性表的推广。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286248" y="1895765"/>
            <a:ext cx="4357718" cy="461665"/>
            <a:chOff x="4286248" y="1895765"/>
            <a:chExt cx="4357718" cy="461665"/>
          </a:xfrm>
        </p:grpSpPr>
        <p:sp>
          <p:nvSpPr>
            <p:cNvPr id="13" name="右箭头 12"/>
            <p:cNvSpPr/>
            <p:nvPr/>
          </p:nvSpPr>
          <p:spPr>
            <a:xfrm>
              <a:off x="4286248" y="2000240"/>
              <a:ext cx="642942" cy="324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628" y="1895765"/>
              <a:ext cx="3643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=[ </a:t>
              </a:r>
              <a:r>
                <a:rPr lang="en-US" altLang="zh-CN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>
                  <a:latin typeface="Consolas" pitchFamily="49" charset="0"/>
                  <a:cs typeface="Consolas" pitchFamily="49" charset="0"/>
                  <a:sym typeface="Symbol"/>
                </a:rPr>
                <a:t>，</a:t>
              </a:r>
              <a:r>
                <a:rPr lang="en-US" altLang="zh-CN" i="1"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i="1" baseline="-25000">
                  <a:latin typeface="Consolas" pitchFamily="49" charset="0"/>
                  <a:cs typeface="Consolas" pitchFamily="49" charset="0"/>
                  <a:sym typeface="Symbol"/>
                </a:rPr>
                <a:t>m</a:t>
              </a:r>
              <a:r>
                <a:rPr lang="en-US" altLang="zh-CN">
                  <a:latin typeface="Consolas" pitchFamily="49" charset="0"/>
                  <a:cs typeface="Consolas" pitchFamily="49" charset="0"/>
                  <a:sym typeface="Symbol"/>
                </a:rPr>
                <a:t> ]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72066" y="2571744"/>
            <a:ext cx="3643338" cy="2367337"/>
            <a:chOff x="5072066" y="2571744"/>
            <a:chExt cx="3643338" cy="2367337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066" y="3143248"/>
              <a:ext cx="3643338" cy="1795833"/>
              <a:chOff x="5072066" y="3143248"/>
              <a:chExt cx="3643338" cy="179583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00694" y="4143380"/>
                <a:ext cx="1000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atin typeface="Consolas" pitchFamily="49" charset="0"/>
                    <a:cs typeface="Consolas" pitchFamily="49" charset="0"/>
                    <a:sym typeface="Symbol"/>
                  </a:rPr>
                  <a:t>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2066" y="3143248"/>
                <a:ext cx="3643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=[ 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1,1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1,2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  <a:sym typeface="Symbol"/>
                  </a:rPr>
                  <a:t>，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  <a:sym typeface="Symbol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1,</a:t>
                </a:r>
                <a:r>
                  <a:rPr lang="en-US" altLang="zh-CN" sz="2000" i="1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n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  <a:sym typeface="Symbol"/>
                  </a:rPr>
                  <a:t> ]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72066" y="3610277"/>
                <a:ext cx="3643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=[ 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1,1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2,2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  <a:sym typeface="Symbol"/>
                  </a:rPr>
                  <a:t>，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  <a:sym typeface="Symbol"/>
                  </a:rPr>
                  <a:t>a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2,</a:t>
                </a:r>
                <a:r>
                  <a:rPr lang="en-US" altLang="zh-CN" sz="2000" i="1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n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  <a:sym typeface="Symbol"/>
                  </a:rPr>
                  <a:t> ]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66" y="4538971"/>
                <a:ext cx="3643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=[ 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err="1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,1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i="1" baseline="-25000" err="1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</a:rPr>
                  <a:t>,2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zh-CN" altLang="en-US" sz="2000">
                    <a:latin typeface="Consolas" pitchFamily="49" charset="0"/>
                    <a:cs typeface="Consolas" pitchFamily="49" charset="0"/>
                    <a:sym typeface="Symbol"/>
                  </a:rPr>
                  <a:t>，</a:t>
                </a:r>
                <a:r>
                  <a:rPr lang="en-US" altLang="zh-CN" sz="2000" i="1" err="1">
                    <a:latin typeface="Consolas" pitchFamily="49" charset="0"/>
                    <a:cs typeface="Consolas" pitchFamily="49" charset="0"/>
                    <a:sym typeface="Symbol"/>
                  </a:rPr>
                  <a:t>a</a:t>
                </a:r>
                <a:r>
                  <a:rPr lang="en-US" altLang="zh-CN" sz="2000" i="1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m</a:t>
                </a:r>
                <a:r>
                  <a:rPr lang="en-US" altLang="zh-CN" sz="2000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,</a:t>
                </a:r>
                <a:r>
                  <a:rPr lang="en-US" altLang="zh-CN" sz="2000" i="1" baseline="-25000" err="1">
                    <a:latin typeface="Consolas" pitchFamily="49" charset="0"/>
                    <a:cs typeface="Consolas" pitchFamily="49" charset="0"/>
                    <a:sym typeface="Symbol"/>
                  </a:rPr>
                  <a:t>n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  <a:sym typeface="Symbol"/>
                  </a:rPr>
                  <a:t> ]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6500826" y="2571744"/>
              <a:ext cx="214314" cy="42862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8596" y="1306498"/>
            <a:ext cx="3480948" cy="1765312"/>
            <a:chOff x="1928794" y="3475038"/>
            <a:chExt cx="3480948" cy="1765312"/>
          </a:xfrm>
        </p:grpSpPr>
        <p:sp>
          <p:nvSpPr>
            <p:cNvPr id="19" name="TextBox 18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1,2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3500438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2,1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2,2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2,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1934" y="3929066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1934" y="479108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926" y="435769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2313011" y="3000372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572000" y="1355712"/>
            <a:ext cx="540000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63" name="Group 99"/>
          <p:cNvGraphicFramePr>
            <a:graphicFrameLocks noGrp="1"/>
          </p:cNvGraphicFramePr>
          <p:nvPr/>
        </p:nvGraphicFramePr>
        <p:xfrm>
          <a:off x="6345261" y="2786058"/>
          <a:ext cx="1512887" cy="329184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548" name="AutoShape 84"/>
          <p:cNvSpPr>
            <a:spLocks noChangeArrowheads="1"/>
          </p:cNvSpPr>
          <p:nvPr/>
        </p:nvSpPr>
        <p:spPr bwMode="auto">
          <a:xfrm>
            <a:off x="4546623" y="4511672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357158" y="915980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增加元素</a:t>
            </a:r>
          </a:p>
        </p:txBody>
      </p:sp>
      <p:sp>
        <p:nvSpPr>
          <p:cNvPr id="62564" name="Text Box 100"/>
          <p:cNvSpPr txBox="1">
            <a:spLocks noChangeArrowheads="1"/>
          </p:cNvSpPr>
          <p:nvPr/>
        </p:nvSpPr>
        <p:spPr bwMode="auto">
          <a:xfrm>
            <a:off x="395288" y="188913"/>
            <a:ext cx="8353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将一个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元素修改为非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值。如</a:t>
            </a:r>
            <a:r>
              <a:rPr kumimoji="1" lang="en-US" altLang="zh-CN" sz="22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[3][5]=8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391308" y="4605346"/>
          <a:ext cx="14287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4992" y="785000"/>
            <a:ext cx="3358380" cy="1858182"/>
            <a:chOff x="1571604" y="3714752"/>
            <a:chExt cx="3358380" cy="1858182"/>
          </a:xfrm>
        </p:grpSpPr>
        <p:sp>
          <p:nvSpPr>
            <p:cNvPr id="16" name="TextBox 1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00628" y="785000"/>
            <a:ext cx="3358380" cy="1858182"/>
            <a:chOff x="1571604" y="3714752"/>
            <a:chExt cx="3358380" cy="1858182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8</a:t>
              </a:r>
              <a:r>
                <a:rPr lang="en-US" altLang="zh-CN" sz="2000" dirty="0"/>
                <a:t>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463937" y="1701788"/>
            <a:ext cx="4465649" cy="279389"/>
            <a:chOff x="3463937" y="1701788"/>
            <a:chExt cx="4465649" cy="279389"/>
          </a:xfrm>
        </p:grpSpPr>
        <p:cxnSp>
          <p:nvCxnSpPr>
            <p:cNvPr id="13" name="直接箭头连接符 12"/>
            <p:cNvCxnSpPr>
              <a:stCxn id="11" idx="3"/>
              <a:endCxn id="62508" idx="1"/>
            </p:cNvCxnSpPr>
            <p:nvPr/>
          </p:nvCxnSpPr>
          <p:spPr>
            <a:xfrm flipV="1">
              <a:off x="3681424" y="1839107"/>
              <a:ext cx="4030675" cy="47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3463937" y="1706539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7712099" y="1701788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5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8164" y="928670"/>
            <a:ext cx="7962926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Value</a:t>
            </a:r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(TSMatrix &amp;t,ElemType x,int i,int j)</a:t>
            </a:r>
          </a:p>
          <a:p>
            <a:pPr algn="l"/>
            <a:r>
              <a:rPr kumimoji="1"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k=0,k1;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t.rows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j&gt;=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t.cols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	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[k].r) k++;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查找行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[k].r 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j&gt;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[k].c)  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查找列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7224" y="2214554"/>
            <a:ext cx="6357982" cy="2025573"/>
            <a:chOff x="928662" y="2143116"/>
            <a:chExt cx="6357982" cy="2025573"/>
          </a:xfrm>
        </p:grpSpPr>
        <p:sp>
          <p:nvSpPr>
            <p:cNvPr id="4" name="矩形 3"/>
            <p:cNvSpPr/>
            <p:nvPr/>
          </p:nvSpPr>
          <p:spPr>
            <a:xfrm>
              <a:off x="928662" y="2143116"/>
              <a:ext cx="6357982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H="1">
              <a:off x="3867212" y="3571876"/>
              <a:ext cx="4286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3768579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中按行、列号查找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369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23850" y="714356"/>
            <a:ext cx="7605736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[k].c==j)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存在这样的元素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t.data[k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].d=x;</a:t>
            </a: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不存在这样的元素时插入一个元素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(k1=t.nums-1;k1&gt;=k;k1--)</a:t>
            </a:r>
          </a:p>
          <a:p>
            <a:pPr algn="l"/>
            <a:r>
              <a:rPr kumimoji="1"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t.data[k1+1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].r=t.data[k1].r;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t.data[k1+1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].c=t.data[k1].c;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t.data[k1+1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].d=t.data[k1].d;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t.data[k].r=i;t.data[k].c=j;t.data[k].d=x;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true;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spcBef>
                <a:spcPct val="50000"/>
              </a:spcBef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6787" y="773104"/>
            <a:ext cx="8007179" cy="1441450"/>
            <a:chOff x="636787" y="773104"/>
            <a:chExt cx="8007179" cy="1441450"/>
          </a:xfrm>
        </p:grpSpPr>
        <p:sp>
          <p:nvSpPr>
            <p:cNvPr id="3" name="矩形 2"/>
            <p:cNvSpPr/>
            <p:nvPr/>
          </p:nvSpPr>
          <p:spPr>
            <a:xfrm>
              <a:off x="636787" y="1000108"/>
              <a:ext cx="714380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7780587" y="1357298"/>
              <a:ext cx="577627" cy="2265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/>
            <p:cNvSpPr txBox="1">
              <a:spLocks noChangeArrowheads="1"/>
            </p:cNvSpPr>
            <p:nvPr/>
          </p:nvSpPr>
          <p:spPr bwMode="auto">
            <a:xfrm>
              <a:off x="8151523" y="773104"/>
              <a:ext cx="492443" cy="144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修改元素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0598" y="2162302"/>
            <a:ext cx="7493368" cy="2214578"/>
            <a:chOff x="1000099" y="2285992"/>
            <a:chExt cx="7493368" cy="2214578"/>
          </a:xfrm>
        </p:grpSpPr>
        <p:sp>
          <p:nvSpPr>
            <p:cNvPr id="7" name="矩形 6"/>
            <p:cNvSpPr/>
            <p:nvPr/>
          </p:nvSpPr>
          <p:spPr>
            <a:xfrm>
              <a:off x="1000099" y="2285992"/>
              <a:ext cx="5707417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3"/>
              <a:endCxn id="10" idx="1"/>
            </p:cNvCxnSpPr>
            <p:nvPr/>
          </p:nvCxnSpPr>
          <p:spPr>
            <a:xfrm flipV="1">
              <a:off x="6707516" y="3357562"/>
              <a:ext cx="1293508" cy="357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8001024" y="2714620"/>
              <a:ext cx="492443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增加元素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9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52" y="214290"/>
            <a:ext cx="8501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）将指定位置的元素值赋给变量　</a:t>
            </a:r>
            <a:r>
              <a:rPr kumimoji="1"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kumimoji="1" lang="en-US" altLang="zh-CN" i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      </a:t>
            </a:r>
            <a:endParaRPr kumimoji="1"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8596" y="1214422"/>
            <a:ext cx="7032646" cy="49398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Assign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TSMatrix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j)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t.rows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j&gt;=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t.cols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[k].r) 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查找行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&amp;&amp; 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[k].c)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查找列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[k].c==j)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[k].d;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x=0;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6875" y="700586"/>
            <a:ext cx="835183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先在三元组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中找到指定的位置，再将该处的元素值赋给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4349" y="2571744"/>
            <a:ext cx="8286807" cy="1000132"/>
            <a:chOff x="817507" y="2800332"/>
            <a:chExt cx="8398896" cy="1000132"/>
          </a:xfrm>
        </p:grpSpPr>
        <p:sp>
          <p:nvSpPr>
            <p:cNvPr id="6" name="矩形 5"/>
            <p:cNvSpPr/>
            <p:nvPr/>
          </p:nvSpPr>
          <p:spPr>
            <a:xfrm>
              <a:off x="817507" y="2800332"/>
              <a:ext cx="6429420" cy="100013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4799" y="2935057"/>
              <a:ext cx="1571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中按行、列号查找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273053" y="3303051"/>
              <a:ext cx="329619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85786" y="4039693"/>
            <a:ext cx="7929618" cy="646331"/>
            <a:chOff x="785786" y="4039693"/>
            <a:chExt cx="7929618" cy="646331"/>
          </a:xfrm>
        </p:grpSpPr>
        <p:sp>
          <p:nvSpPr>
            <p:cNvPr id="11" name="矩形 10"/>
            <p:cNvSpPr/>
            <p:nvPr/>
          </p:nvSpPr>
          <p:spPr>
            <a:xfrm>
              <a:off x="785786" y="4143380"/>
              <a:ext cx="571504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90" y="4039693"/>
              <a:ext cx="12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找到了非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</a:t>
              </a:r>
            </a:p>
          </p:txBody>
        </p:sp>
        <p:cxnSp>
          <p:nvCxnSpPr>
            <p:cNvPr id="13" name="直接连接符 12"/>
            <p:cNvCxnSpPr>
              <a:stCxn id="11" idx="3"/>
              <a:endCxn id="12" idx="1"/>
            </p:cNvCxnSpPr>
            <p:nvPr/>
          </p:nvCxnSpPr>
          <p:spPr>
            <a:xfrm>
              <a:off x="6500826" y="4357694"/>
              <a:ext cx="1000164" cy="51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5786" y="4857760"/>
            <a:ext cx="8072494" cy="646331"/>
            <a:chOff x="785786" y="4857760"/>
            <a:chExt cx="8072494" cy="646331"/>
          </a:xfrm>
        </p:grpSpPr>
        <p:sp>
          <p:nvSpPr>
            <p:cNvPr id="15" name="矩形 14"/>
            <p:cNvSpPr/>
            <p:nvPr/>
          </p:nvSpPr>
          <p:spPr>
            <a:xfrm>
              <a:off x="785786" y="5072074"/>
              <a:ext cx="5715040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90" y="4857760"/>
              <a:ext cx="135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没有找到：为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</a:p>
          </p:txBody>
        </p: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6500826" y="5250669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42844" y="1700213"/>
            <a:ext cx="8786874" cy="328240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DispMat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t.rows,t.cols,t.nums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------------------\n");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\n“,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r,t.data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c,t.data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）输出三元组    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6175389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从头到尾扫描三元组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，依次输出元素值。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1089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42844" y="600617"/>
            <a:ext cx="86773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对于一个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，其转置矩阵是一个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j,i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/>
        </p:nvGraphicFramePr>
        <p:xfrm>
          <a:off x="1857356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/>
        </p:nvGraphicFramePr>
        <p:xfrm>
          <a:off x="6175358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4137027" y="2503184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178281" y="500826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2" name="Text Box 84"/>
          <p:cNvSpPr txBox="1">
            <a:spLocks noChangeArrowheads="1"/>
          </p:cNvSpPr>
          <p:nvPr/>
        </p:nvSpPr>
        <p:spPr bwMode="auto">
          <a:xfrm>
            <a:off x="285720" y="142852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）矩阵转置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428596" y="1574490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</a:t>
              </a:r>
              <a:r>
                <a:rPr lang="en-US" altLang="zh-CN" sz="2000"/>
                <a:t>0   0   </a:t>
              </a:r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929190" y="1503052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B</a:t>
              </a:r>
              <a:r>
                <a:rPr lang="en-US" altLang="zh-CN" sz="2000" baseline="-25000" dirty="0" err="1"/>
                <a:t>7</a:t>
              </a:r>
              <a:r>
                <a:rPr lang="en-US" altLang="zh-CN" sz="2000" baseline="-25000" dirty="0"/>
                <a:t> ×6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1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0" grpId="0" animBg="1"/>
      <p:bldP spid="430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3571868" y="2714620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596" y="357166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一种非高效的算法：按第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进行转换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71604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571604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571604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571604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571604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571604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571604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71604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24462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024462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024462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024462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024462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4462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4462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4462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4929190" y="4643447"/>
            <a:ext cx="1643074" cy="900175"/>
            <a:chOff x="4929190" y="4643447"/>
            <a:chExt cx="1643074" cy="900175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 sz="2000"/>
            </a:p>
          </p:txBody>
        </p:sp>
        <p:cxnSp>
          <p:nvCxnSpPr>
            <p:cNvPr id="67" name="直接箭头连接符 66"/>
            <p:cNvCxnSpPr>
              <a:stCxn id="65" idx="0"/>
            </p:cNvCxnSpPr>
            <p:nvPr/>
          </p:nvCxnSpPr>
          <p:spPr>
            <a:xfrm rot="5400000" flipH="1" flipV="1">
              <a:off x="5518554" y="4875621"/>
              <a:ext cx="500065" cy="357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2413" y="620713"/>
            <a:ext cx="8567737" cy="45184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TranTat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t,TSMatrix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p,q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0,v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tb.rows=t.cols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tb.cols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t.rows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!=0)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当存在非零元素时执行转置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(v=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t.cols;v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[q]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中记录以列序排列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(p=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0;p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t.nums;p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[p].c==v)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tb.data[q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].r=t.data[p].c;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tb.data[q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].c=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[p].r;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tb.data[q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].d=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[p].d;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00100" y="2038612"/>
            <a:ext cx="7500990" cy="3686258"/>
            <a:chOff x="1142976" y="2143116"/>
            <a:chExt cx="7500990" cy="3686258"/>
          </a:xfrm>
        </p:grpSpPr>
        <p:sp>
          <p:nvSpPr>
            <p:cNvPr id="3" name="矩形 2"/>
            <p:cNvSpPr/>
            <p:nvPr/>
          </p:nvSpPr>
          <p:spPr>
            <a:xfrm>
              <a:off x="1142976" y="2143116"/>
              <a:ext cx="7500990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16200000" flipH="1">
              <a:off x="4438716" y="5143512"/>
              <a:ext cx="85725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28926" y="5429264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>
                  <a:latin typeface="Consolas" pitchFamily="49" charset="0"/>
                  <a:ea typeface="宋体"/>
                  <a:cs typeface="Consolas" pitchFamily="49" charset="0"/>
                </a:rPr>
                <a:t> …</a:t>
              </a:r>
              <a:r>
                <a:rPr lang="zh-CN" altLang="en-US" sz="2000">
                  <a:latin typeface="Consolas" pitchFamily="49" charset="0"/>
                  <a:ea typeface="宋体"/>
                  <a:cs typeface="Consolas" pitchFamily="49" charset="0"/>
                </a:rPr>
                <a:t>、</a:t>
              </a:r>
              <a:r>
                <a:rPr lang="en-US" altLang="zh-CN" sz="2000" i="1"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000"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进行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转换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6000768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列，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个非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元素，时间复杂度为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nt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8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049597" y="1539871"/>
          <a:ext cx="2808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r:id="rId4" imgW="1180588" imgH="520474" progId="Equation.3">
                  <p:embed/>
                </p:oleObj>
              </mc:Choice>
              <mc:Fallback>
                <p:oleObj r:id="rId4" imgW="1180588" imgH="520474" progId="Equation.3">
                  <p:embed/>
                  <p:pic>
                    <p:nvPicPr>
                      <p:cNvPr id="126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97" y="1539871"/>
                        <a:ext cx="2808287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5032381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6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每个非零元素对应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一个结点。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59" name="Text Box 3" descr="纸莎草纸"/>
          <p:cNvSpPr txBox="1">
            <a:spLocks noChangeArrowheads="1"/>
          </p:cNvSpPr>
          <p:nvPr/>
        </p:nvSpPr>
        <p:spPr bwMode="auto">
          <a:xfrm>
            <a:off x="250825" y="188913"/>
            <a:ext cx="5892811" cy="584775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6.2.2 </a:t>
            </a:r>
            <a:r>
              <a:rPr kumimoji="1"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稀疏矩阵的十字链表表示</a:t>
            </a:r>
            <a:endParaRPr lang="zh-CN" altLang="en-US" sz="3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8073" y="3565532"/>
            <a:ext cx="1620838" cy="86360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8748" y="5643578"/>
            <a:ext cx="1620838" cy="86360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08748" y="3543307"/>
            <a:ext cx="1620838" cy="86360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89473" y="4656160"/>
            <a:ext cx="1620838" cy="86360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41956" y="1597012"/>
            <a:ext cx="1678005" cy="1946295"/>
            <a:chOff x="5441956" y="1597012"/>
            <a:chExt cx="1678005" cy="1946295"/>
          </a:xfrm>
        </p:grpSpPr>
        <p:sp>
          <p:nvSpPr>
            <p:cNvPr id="31" name="椭圆 30"/>
            <p:cNvSpPr/>
            <p:nvPr/>
          </p:nvSpPr>
          <p:spPr>
            <a:xfrm>
              <a:off x="5441956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5"/>
              <a:endCxn id="19" idx="0"/>
            </p:cNvCxnSpPr>
            <p:nvPr/>
          </p:nvCxnSpPr>
          <p:spPr>
            <a:xfrm rot="16200000" flipH="1">
              <a:off x="5582204" y="2005550"/>
              <a:ext cx="1641414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259037" y="1597012"/>
            <a:ext cx="2111349" cy="1968520"/>
            <a:chOff x="2259037" y="1597012"/>
            <a:chExt cx="2111349" cy="1968520"/>
          </a:xfrm>
        </p:grpSpPr>
        <p:sp>
          <p:nvSpPr>
            <p:cNvPr id="35" name="椭圆 34"/>
            <p:cNvSpPr/>
            <p:nvPr/>
          </p:nvSpPr>
          <p:spPr>
            <a:xfrm>
              <a:off x="4084634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5" idx="3"/>
              <a:endCxn id="8" idx="0"/>
            </p:cNvCxnSpPr>
            <p:nvPr/>
          </p:nvCxnSpPr>
          <p:spPr>
            <a:xfrm rot="5400000">
              <a:off x="2360940" y="1799990"/>
              <a:ext cx="1663639" cy="18674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987928" y="1962140"/>
            <a:ext cx="285752" cy="2681306"/>
            <a:chOff x="4987928" y="1962140"/>
            <a:chExt cx="285752" cy="2681306"/>
          </a:xfrm>
        </p:grpSpPr>
        <p:sp>
          <p:nvSpPr>
            <p:cNvPr id="38" name="椭圆 37"/>
            <p:cNvSpPr/>
            <p:nvPr/>
          </p:nvSpPr>
          <p:spPr>
            <a:xfrm>
              <a:off x="4987928" y="1962140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8" idx="4"/>
            </p:cNvCxnSpPr>
            <p:nvPr/>
          </p:nvCxnSpPr>
          <p:spPr>
            <a:xfrm rot="16200000" flipH="1">
              <a:off x="3975096" y="3475038"/>
              <a:ext cx="2324116" cy="12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441956" y="2285992"/>
            <a:ext cx="1678006" cy="3357585"/>
            <a:chOff x="5441956" y="2285992"/>
            <a:chExt cx="1678006" cy="3357585"/>
          </a:xfrm>
        </p:grpSpPr>
        <p:sp>
          <p:nvSpPr>
            <p:cNvPr id="39" name="椭圆 38"/>
            <p:cNvSpPr/>
            <p:nvPr/>
          </p:nvSpPr>
          <p:spPr>
            <a:xfrm>
              <a:off x="5441956" y="228599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5"/>
              <a:endCxn id="13" idx="0"/>
            </p:cNvCxnSpPr>
            <p:nvPr/>
          </p:nvCxnSpPr>
          <p:spPr>
            <a:xfrm rot="16200000" flipH="1">
              <a:off x="4876559" y="3400175"/>
              <a:ext cx="3052705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82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77466"/>
            <a:ext cx="82296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的所有结点链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起来构成一个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带行头结点的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循环单链表。以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+mj-ea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）作为第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071538" y="1498288"/>
            <a:ext cx="7716098" cy="723906"/>
            <a:chOff x="1071538" y="1498288"/>
            <a:chExt cx="7716098" cy="723906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071538" y="2744386"/>
            <a:ext cx="5858710" cy="716066"/>
            <a:chOff x="1071538" y="2744386"/>
            <a:chExt cx="5858710" cy="71606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71538" y="3887492"/>
            <a:ext cx="7716098" cy="723906"/>
            <a:chOff x="1071538" y="3887492"/>
            <a:chExt cx="7716098" cy="7239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8358214" y="4609810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8429652" y="4252620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800000">
              <a:off x="1071538" y="3895430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5400000">
              <a:off x="968300" y="3995492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4282" y="514351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个行头结点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5496" y="2226270"/>
            <a:ext cx="9001156" cy="2121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Value(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(index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，元素赋值。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Assign(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(index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,index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</a:t>
            </a:r>
            <a:r>
              <a:rPr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，取元素值。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ADisp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维数组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的所有元素值。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18809" y="1642811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数组的基本运算如下：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9751" y="692150"/>
            <a:ext cx="781846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数组抽象数据类型＝逻辑结构＋基本运算（运算描述）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501122" cy="84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的所有结点链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起来构成一个带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列头结点的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循环单链表。</a:t>
            </a:r>
            <a:r>
              <a:rPr kumimoji="1" lang="zh-CN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+mj-ea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）作为第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221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220606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1863416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506226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1606288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45886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10167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2754010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28523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460981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25262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389543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399549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507207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个行头结点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2" name="组合 28"/>
          <p:cNvGrpSpPr>
            <a:grpSpLocks noChangeAspect="1"/>
          </p:cNvGrpSpPr>
          <p:nvPr/>
        </p:nvGrpSpPr>
        <p:grpSpPr>
          <a:xfrm>
            <a:off x="2214546" y="357166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8" name="组合 28"/>
          <p:cNvGrpSpPr>
            <a:grpSpLocks noChangeAspect="1"/>
          </p:cNvGrpSpPr>
          <p:nvPr/>
        </p:nvGrpSpPr>
        <p:grpSpPr>
          <a:xfrm>
            <a:off x="3838896" y="357166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4" name="组合 28"/>
          <p:cNvGrpSpPr>
            <a:grpSpLocks noChangeAspect="1"/>
          </p:cNvGrpSpPr>
          <p:nvPr/>
        </p:nvGrpSpPr>
        <p:grpSpPr>
          <a:xfrm>
            <a:off x="5429256" y="357166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90" name="组合 28"/>
          <p:cNvGrpSpPr>
            <a:grpSpLocks noChangeAspect="1"/>
          </p:cNvGrpSpPr>
          <p:nvPr/>
        </p:nvGrpSpPr>
        <p:grpSpPr>
          <a:xfrm>
            <a:off x="7275858" y="357166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275541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168648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24" idx="0"/>
          </p:cNvCxnSpPr>
          <p:nvPr/>
        </p:nvCxnSpPr>
        <p:spPr>
          <a:xfrm rot="5400000">
            <a:off x="4630970" y="1932070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6" idx="0"/>
          </p:cNvCxnSpPr>
          <p:nvPr/>
        </p:nvCxnSpPr>
        <p:spPr>
          <a:xfrm rot="16200000" flipH="1">
            <a:off x="2011491" y="1274601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7072330" y="642918"/>
            <a:ext cx="500860" cy="4359306"/>
            <a:chOff x="7072330" y="642918"/>
            <a:chExt cx="500860" cy="4359306"/>
          </a:xfrm>
        </p:grpSpPr>
        <p:cxnSp>
          <p:nvCxnSpPr>
            <p:cNvPr id="117" name="直接连接符 116"/>
            <p:cNvCxnSpPr/>
            <p:nvPr/>
          </p:nvCxnSpPr>
          <p:spPr>
            <a:xfrm rot="5400000">
              <a:off x="7393801" y="4822041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6200000" flipH="1">
              <a:off x="4894330" y="2822636"/>
              <a:ext cx="4356000" cy="0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72330" y="5000636"/>
              <a:ext cx="500066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7072330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5226848" y="638950"/>
            <a:ext cx="432794" cy="3156766"/>
            <a:chOff x="5226848" y="638950"/>
            <a:chExt cx="432794" cy="3156766"/>
          </a:xfrm>
        </p:grpSpPr>
        <p:cxnSp>
          <p:nvCxnSpPr>
            <p:cNvPr id="133" name="直接连接符 132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630606" y="642918"/>
            <a:ext cx="449462" cy="573092"/>
            <a:chOff x="3630606" y="642918"/>
            <a:chExt cx="449462" cy="57309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998318" y="655618"/>
            <a:ext cx="446614" cy="1933938"/>
            <a:chOff x="1998318" y="655618"/>
            <a:chExt cx="446614" cy="193393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71406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列头结点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120599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535191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120599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357270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120599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357270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535191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638759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638759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64923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29204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93485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03491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875430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88749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53030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182638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28101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03843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68124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32405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42412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053351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14285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行、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列头结点可以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共享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14546" y="785794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838896" y="785794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29256" y="785794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275858" y="785794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704169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597276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393801" y="525066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894330" y="3251264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360698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1703229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072330" y="5429264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072330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652642" y="2641784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14942" y="422275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464975" y="403622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23366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63060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357554" y="1357298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48068" y="1643050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893339" y="146445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998318" y="10842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12932" y="30075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250265" y="282098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041994" y="2054390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214282" y="785794"/>
            <a:ext cx="1928826" cy="1214446"/>
            <a:chOff x="214282" y="785794"/>
            <a:chExt cx="1928826" cy="1214446"/>
          </a:xfrm>
        </p:grpSpPr>
        <p:sp>
          <p:nvSpPr>
            <p:cNvPr id="116" name="TextBox 115"/>
            <p:cNvSpPr txBox="1"/>
            <p:nvPr/>
          </p:nvSpPr>
          <p:spPr>
            <a:xfrm>
              <a:off x="214282" y="857232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1714480" y="785794"/>
              <a:ext cx="428628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1643042" y="1571613"/>
            <a:ext cx="2786081" cy="4422661"/>
            <a:chOff x="1643042" y="1571613"/>
            <a:chExt cx="2786081" cy="4422661"/>
          </a:xfrm>
        </p:grpSpPr>
        <p:sp>
          <p:nvSpPr>
            <p:cNvPr id="123" name="TextBox 122"/>
            <p:cNvSpPr txBox="1"/>
            <p:nvPr/>
          </p:nvSpPr>
          <p:spPr>
            <a:xfrm>
              <a:off x="2857488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28" name="直接箭头连接符 127"/>
            <p:cNvCxnSpPr>
              <a:stCxn id="123" idx="0"/>
            </p:cNvCxnSpPr>
            <p:nvPr/>
          </p:nvCxnSpPr>
          <p:spPr>
            <a:xfrm rot="5400000" flipH="1" flipV="1">
              <a:off x="2160967" y="3018232"/>
              <a:ext cx="3714776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rot="10800000">
              <a:off x="1643042" y="4000504"/>
              <a:ext cx="1428760" cy="1357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1714481" y="1571617"/>
            <a:ext cx="4143403" cy="4422657"/>
            <a:chOff x="1714481" y="1571617"/>
            <a:chExt cx="4143403" cy="4422657"/>
          </a:xfrm>
        </p:grpSpPr>
        <p:sp>
          <p:nvSpPr>
            <p:cNvPr id="134" name="TextBox 133"/>
            <p:cNvSpPr txBox="1"/>
            <p:nvPr/>
          </p:nvSpPr>
          <p:spPr>
            <a:xfrm>
              <a:off x="4286249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6" name="直接箭头连接符 135"/>
            <p:cNvCxnSpPr>
              <a:stCxn id="134" idx="0"/>
            </p:cNvCxnSpPr>
            <p:nvPr/>
          </p:nvCxnSpPr>
          <p:spPr>
            <a:xfrm rot="5400000" flipH="1" flipV="1">
              <a:off x="3589730" y="3018234"/>
              <a:ext cx="3714772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rot="10800000">
              <a:off x="1714481" y="4857760"/>
              <a:ext cx="2786083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786446" y="1500174"/>
            <a:ext cx="2286019" cy="4786346"/>
            <a:chOff x="5786446" y="1500174"/>
            <a:chExt cx="2286019" cy="4786346"/>
          </a:xfrm>
        </p:grpSpPr>
        <p:sp>
          <p:nvSpPr>
            <p:cNvPr id="144" name="TextBox 143"/>
            <p:cNvSpPr txBox="1"/>
            <p:nvPr/>
          </p:nvSpPr>
          <p:spPr>
            <a:xfrm>
              <a:off x="5786446" y="557863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列的头结点</a:t>
              </a: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5408150" y="2914321"/>
              <a:ext cx="4078461" cy="1250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142976" y="592933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行、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列头结点个数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=MAX(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9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307426" y="2620665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346502" y="5035257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346502" y="2620665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89114" y="3857336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413526" y="2620665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413526" y="3857336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450038" y="5035257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85322" y="3138825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356496" y="3138825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28858" y="314930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00296" y="279211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142182" y="243492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1038944" y="253498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356496" y="4375496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71470" y="4387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642908" y="4030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142182" y="3682704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1046882" y="378108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428858" y="553850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500296" y="518131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142182" y="482412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1038944" y="49241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427934" y="5553417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85190" y="1285860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909540" y="1285860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99900" y="1285860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346502" y="1285860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250131" y="2204235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714346" y="4097342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464445" y="575073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964974" y="3751330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701614" y="2860764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82135" y="2203295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142974" y="5929330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142974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723286" y="3141850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98286" y="472282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535619" y="453628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30431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70125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428198" y="1857364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718712" y="21431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963983" y="1964521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068962" y="15843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83576" y="350758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320909" y="332104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112638" y="2554456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0034" y="214290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增加一个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总头结点，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并把所有行、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起来构成一个循环单链表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571604" y="1428736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357554" y="1428736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29190" y="1428736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500826" y="1428736"/>
            <a:ext cx="845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1000100" y="1000108"/>
            <a:ext cx="7858974" cy="429422"/>
            <a:chOff x="1000100" y="1000108"/>
            <a:chExt cx="7858974" cy="429422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8429652" y="1423974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-32" y="681319"/>
            <a:ext cx="1724504" cy="1318921"/>
            <a:chOff x="-32" y="681319"/>
            <a:chExt cx="1724504" cy="1318921"/>
          </a:xfrm>
        </p:grpSpPr>
        <p:grpSp>
          <p:nvGrpSpPr>
            <p:cNvPr id="116" name="组合 28"/>
            <p:cNvGrpSpPr>
              <a:grpSpLocks noChangeAspect="1"/>
            </p:cNvGrpSpPr>
            <p:nvPr/>
          </p:nvGrpSpPr>
          <p:grpSpPr>
            <a:xfrm>
              <a:off x="427802" y="1309360"/>
              <a:ext cx="1296670" cy="690880"/>
              <a:chOff x="122238" y="1865313"/>
              <a:chExt cx="1620837" cy="863600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22238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66357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120332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122238" y="229711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915988" y="229711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</p:grpSp>
        <p:cxnSp>
          <p:nvCxnSpPr>
            <p:cNvPr id="158" name="直接箭头连接符 157"/>
            <p:cNvCxnSpPr>
              <a:endCxn id="118" idx="0"/>
            </p:cNvCxnSpPr>
            <p:nvPr/>
          </p:nvCxnSpPr>
          <p:spPr>
            <a:xfrm rot="16200000" flipH="1">
              <a:off x="381523" y="1047181"/>
              <a:ext cx="309252" cy="21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-32" y="681319"/>
              <a:ext cx="500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2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57422" y="607220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总的头结点个数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MAX(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7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1000" b="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algn="l" eaLnBrk="0" hangingPunct="0"/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428728" y="3500438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数据结点结构           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头结点结构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57200" y="838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842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7653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col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448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42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down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3415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7863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8674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col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9469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7863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down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4436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9750" y="1052513"/>
            <a:ext cx="504031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设计结点类型如下：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0430" y="2643182"/>
            <a:ext cx="3714776" cy="1859647"/>
            <a:chOff x="3500430" y="2643182"/>
            <a:chExt cx="3714776" cy="1859647"/>
          </a:xfrm>
        </p:grpSpPr>
        <p:cxnSp>
          <p:nvCxnSpPr>
            <p:cNvPr id="17" name="直接箭头连接符 16"/>
            <p:cNvCxnSpPr/>
            <p:nvPr/>
          </p:nvCxnSpPr>
          <p:spPr>
            <a:xfrm rot="16200000" flipV="1">
              <a:off x="3214678" y="3000372"/>
              <a:ext cx="1357322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43438" y="2643182"/>
              <a:ext cx="2571768" cy="1428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3306" y="4071942"/>
              <a:ext cx="3160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用共用体（</a:t>
              </a:r>
              <a:r>
                <a:rPr lang="en-US" altLang="zh-CN" sz="2200" dirty="0">
                  <a:latin typeface="楷体" pitchFamily="49" charset="-122"/>
                  <a:ea typeface="楷体" pitchFamily="49" charset="-122"/>
                </a:rPr>
                <a:t>union</a:t>
              </a: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）表示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515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27088" y="1404471"/>
            <a:ext cx="7561262" cy="44007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 3           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N 4           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矩阵列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((M)&gt;(N)?(M):(N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矩阵行列较大者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mtxn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mtxn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*right,*down;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向右和向下的指针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		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共用体类型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value;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struct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mtxn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*link;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十字链表结点类型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05854" y="496149"/>
            <a:ext cx="7273925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十字链表结点结构和头结点的数据结构可定义如下：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232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000364" y="2428868"/>
            <a:ext cx="5643602" cy="500066"/>
            <a:chOff x="3000364" y="2000240"/>
            <a:chExt cx="5643602" cy="500066"/>
          </a:xfrm>
        </p:grpSpPr>
        <p:grpSp>
          <p:nvGrpSpPr>
            <p:cNvPr id="5" name="组合 4"/>
            <p:cNvGrpSpPr/>
            <p:nvPr/>
          </p:nvGrpSpPr>
          <p:grpSpPr>
            <a:xfrm>
              <a:off x="3000364" y="2143116"/>
              <a:ext cx="2000264" cy="357190"/>
              <a:chOff x="2357422" y="1571612"/>
              <a:chExt cx="2000264" cy="35719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1011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张三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357818" y="2143116"/>
              <a:ext cx="2000264" cy="357190"/>
              <a:chOff x="2357422" y="1571612"/>
              <a:chExt cx="2000264" cy="35719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1013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李四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V="1">
              <a:off x="4786314" y="232171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43768" y="23240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15272" y="200024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85786" y="2571744"/>
            <a:ext cx="2214578" cy="357190"/>
            <a:chOff x="785786" y="2143116"/>
            <a:chExt cx="2214578" cy="357190"/>
          </a:xfrm>
        </p:grpSpPr>
        <p:grpSp>
          <p:nvGrpSpPr>
            <p:cNvPr id="14" name="组合 13"/>
            <p:cNvGrpSpPr/>
            <p:nvPr/>
          </p:nvGrpSpPr>
          <p:grpSpPr>
            <a:xfrm>
              <a:off x="785786" y="2143116"/>
              <a:ext cx="2000264" cy="357190"/>
              <a:chOff x="2357422" y="1571612"/>
              <a:chExt cx="2000264" cy="3571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 flipV="1">
              <a:off x="2428860" y="23113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785786" y="3143248"/>
            <a:ext cx="7858180" cy="500066"/>
            <a:chOff x="785786" y="2714620"/>
            <a:chExt cx="7858180" cy="500066"/>
          </a:xfrm>
        </p:grpSpPr>
        <p:grpSp>
          <p:nvGrpSpPr>
            <p:cNvPr id="19" name="组合 18"/>
            <p:cNvGrpSpPr/>
            <p:nvPr/>
          </p:nvGrpSpPr>
          <p:grpSpPr>
            <a:xfrm>
              <a:off x="3000364" y="2857496"/>
              <a:ext cx="2000264" cy="357190"/>
              <a:chOff x="2357422" y="1571612"/>
              <a:chExt cx="2000264" cy="35719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1028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王五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357818" y="2857496"/>
              <a:ext cx="2000264" cy="357190"/>
              <a:chOff x="2357422" y="1571612"/>
              <a:chExt cx="2000264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1029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刘六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4786314" y="303609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143768" y="30384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15272" y="271462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85786" y="2857496"/>
              <a:ext cx="2000264" cy="357190"/>
              <a:chOff x="2357422" y="1571612"/>
              <a:chExt cx="2000264" cy="35719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428860" y="30257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85786" y="5000636"/>
            <a:ext cx="7858180" cy="500066"/>
            <a:chOff x="785786" y="4572008"/>
            <a:chExt cx="7858180" cy="50006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00364" y="4714884"/>
              <a:ext cx="2000264" cy="357190"/>
              <a:chOff x="2357422" y="1571612"/>
              <a:chExt cx="2000264" cy="35719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1082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陈玖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57818" y="4714884"/>
              <a:ext cx="2000264" cy="357190"/>
              <a:chOff x="2357422" y="1571612"/>
              <a:chExt cx="2000264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1085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许拾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 flipV="1">
              <a:off x="4786314" y="4893479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43768" y="48958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5272" y="457200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85786" y="4714884"/>
              <a:ext cx="2000264" cy="357190"/>
              <a:chOff x="2357422" y="1571612"/>
              <a:chExt cx="2000264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8</a:t>
                </a: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50" name="直接箭头连接符 49"/>
            <p:cNvCxnSpPr/>
            <p:nvPr/>
          </p:nvCxnSpPr>
          <p:spPr>
            <a:xfrm flipV="1">
              <a:off x="2428860" y="48831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85786" y="1857364"/>
            <a:ext cx="2000264" cy="357190"/>
            <a:chOff x="2357422" y="1571612"/>
            <a:chExt cx="2000264" cy="357190"/>
          </a:xfrm>
        </p:grpSpPr>
        <p:sp>
          <p:nvSpPr>
            <p:cNvPr id="52" name="矩形 51"/>
            <p:cNvSpPr/>
            <p:nvPr/>
          </p:nvSpPr>
          <p:spPr>
            <a:xfrm>
              <a:off x="2357422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届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143240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9058" y="1571612"/>
              <a:ext cx="42862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85720" y="428604"/>
            <a:ext cx="842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十字链表的启示：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设计存储某年级所有学生的存储结构：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rot="16200000" flipH="1">
            <a:off x="1678761" y="232171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1678761" y="3036092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6200000" flipH="1">
            <a:off x="1678761" y="375047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 flipH="1">
            <a:off x="1678762" y="4893479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00166" y="400050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42910" y="1285860"/>
            <a:ext cx="928694" cy="571504"/>
            <a:chOff x="642910" y="857232"/>
            <a:chExt cx="928694" cy="57150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142976" y="1142984"/>
              <a:ext cx="428628" cy="285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42910" y="85723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28662" y="5929330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来唯一标识学生存储结构。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9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6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550" y="1484784"/>
            <a:ext cx="8072494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一个稀疏矩阵采用压缩后，和直接采用二维数组存储相比会失去（  ）特性。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B.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随机存取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输入输出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594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2776"/>
            <a:ext cx="6264696" cy="4376158"/>
          </a:xfrm>
          <a:prstGeom prst="rect">
            <a:avLst/>
          </a:prstGeom>
        </p:spPr>
      </p:pic>
      <p:sp>
        <p:nvSpPr>
          <p:cNvPr id="33" name="TextBox 55"/>
          <p:cNvSpPr txBox="1"/>
          <p:nvPr/>
        </p:nvSpPr>
        <p:spPr>
          <a:xfrm>
            <a:off x="285720" y="428604"/>
            <a:ext cx="363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十字链表的另一种描述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7" y="2241911"/>
            <a:ext cx="835824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广义表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272457"/>
            <a:ext cx="292895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 义 表</a:t>
            </a: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500034" y="1285860"/>
            <a:ext cx="4143404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6.3.1 </a:t>
            </a:r>
            <a:r>
              <a:rPr kumimoji="1"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广义表的定义</a:t>
            </a:r>
            <a:endParaRPr lang="zh-CN" altLang="en-US" sz="3200" dirty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3286124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GL=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4077610"/>
            <a:ext cx="7929618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5"/>
              </a:buBlip>
            </a:pP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=0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时称为空表。</a:t>
            </a:r>
            <a:endParaRPr lang="en-US" altLang="zh-CN" sz="2000">
              <a:solidFill>
                <a:srgbClr val="99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5"/>
              </a:buBlip>
            </a:pPr>
            <a:r>
              <a:rPr lang="en-US" sz="2000" i="1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为广义表的第</a:t>
            </a:r>
            <a:r>
              <a:rPr lang="en-US" sz="2000" i="1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个元素。如果</a:t>
            </a:r>
            <a:r>
              <a:rPr lang="en-US" sz="2000" i="1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属于原子类型，称之为广义表</a:t>
            </a:r>
            <a:r>
              <a:rPr 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GL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的原子。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5"/>
              </a:buBlip>
            </a:pP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如果</a:t>
            </a:r>
            <a:r>
              <a:rPr lang="en-US" sz="2000" i="1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又是一个广义表，称之为广义表</a:t>
            </a:r>
            <a:r>
              <a:rPr 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GL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的子表。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6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077200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将数组的所有元素存储在一块地址连续的内存单元中，这是一种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顺序存储结构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</a:p>
        </p:txBody>
      </p:sp>
      <p:sp>
        <p:nvSpPr>
          <p:cNvPr id="4099" name="Text Box 3" descr="蓝色面巾纸"/>
          <p:cNvSpPr txBox="1">
            <a:spLocks noChangeArrowheads="1"/>
          </p:cNvSpPr>
          <p:nvPr/>
        </p:nvSpPr>
        <p:spPr bwMode="auto">
          <a:xfrm>
            <a:off x="395288" y="404813"/>
            <a:ext cx="4676777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隶书" pitchFamily="49" charset="-122"/>
              </a:rPr>
              <a:t>6.1.2 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数组的存储结构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477" y="2708920"/>
            <a:ext cx="78141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数组中的数据元素数目固定。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数组中的所有数据元素具有相同的数据类型。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数组中的每个数据元素都有一组唯一的下标。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数组是一种随机存储结构。可随机存取数组中的任意数据元素。</a:t>
            </a:r>
            <a:endParaRPr lang="zh-CN" altLang="en-US" sz="2000" dirty="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327495"/>
            <a:ext cx="7858180" cy="38378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定义为最外层包含元素个数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定义为所含括弧的重数。其中，原子的深度为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，空表的深度为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为第一个元素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，其余部分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。一个广义表的表尾始终是一个广义表。空表无表头表尾。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任何一个非空广义表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均可分解为表头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head(GL) = a1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和表尾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tail(GL) = (a2,…,an)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两部分。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lvl="1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广义表可以是一个递归的表。一个广义表可以是自已的子表。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ECB4E2ED-C67C-447A-8061-6DF38F015164}"/>
              </a:ext>
            </a:extLst>
          </p:cNvPr>
          <p:cNvSpPr txBox="1"/>
          <p:nvPr/>
        </p:nvSpPr>
        <p:spPr>
          <a:xfrm>
            <a:off x="1857356" y="1455167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GL=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199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507209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6.3.2 </a:t>
            </a:r>
            <a:r>
              <a:rPr kumimoji="1" lang="zh-CN" altLang="en-US" sz="320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广义表的存储结构</a:t>
            </a:r>
            <a:endParaRPr lang="zh-CN" altLang="en-US" sz="3200">
              <a:latin typeface="Consolas" pitchFamily="49" charset="0"/>
              <a:ea typeface="华文新魏" pitchFamily="2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43108" y="1857364"/>
            <a:ext cx="5786478" cy="400110"/>
            <a:chOff x="2143108" y="1857364"/>
            <a:chExt cx="5786478" cy="40011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=(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 括号表示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广义表的几种逻辑结构的演变，例如：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143108" y="2357430"/>
            <a:ext cx="6286544" cy="828738"/>
            <a:chOff x="2143108" y="2357430"/>
            <a:chExt cx="6286544" cy="82873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子表加匿名“</a:t>
              </a:r>
              <a:r>
                <a:rPr 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  <a:sym typeface="Symbol"/>
                </a:rPr>
                <a:t>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  <a:sym typeface="Symbol"/>
                </a:rPr>
                <a:t>”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=(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>
                  <a:latin typeface="Consolas" pitchFamily="49" charset="0"/>
                  <a:cs typeface="Consolas" pitchFamily="49" charset="0"/>
                  <a:sym typeface="Symbol"/>
                </a:rPr>
                <a:t> 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 树形表示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7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42844" y="357166"/>
            <a:ext cx="3143272" cy="2390491"/>
            <a:chOff x="142844" y="357166"/>
            <a:chExt cx="3143272" cy="2390491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390335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63974" y="1592319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83824" y="2031183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33828" y="893705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tag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Sublist</a:t>
                      </a:r>
                      <a:r>
                        <a:rPr lang="en-US" altLang="zh-CN" dirty="0"/>
                        <a:t>/data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link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1" y="324129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结点类型：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4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tag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，表示该结点为原子结点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4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tag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，表示该结点为表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子表结点</a:t>
            </a:r>
          </a:p>
        </p:txBody>
      </p:sp>
      <p:sp>
        <p:nvSpPr>
          <p:cNvPr id="59" name="下箭头 58"/>
          <p:cNvSpPr/>
          <p:nvPr/>
        </p:nvSpPr>
        <p:spPr>
          <a:xfrm>
            <a:off x="3500430" y="3000372"/>
            <a:ext cx="500066" cy="85725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1472" y="325308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C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graphicFrame>
        <p:nvGraphicFramePr>
          <p:cNvPr id="3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19108"/>
              </p:ext>
            </p:extLst>
          </p:nvPr>
        </p:nvGraphicFramePr>
        <p:xfrm>
          <a:off x="4395814" y="2924944"/>
          <a:ext cx="4496666" cy="159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Picture2" r:id="rId5" imgW="2438400" imgH="867156" progId="Word.Picture.8">
                  <p:embed/>
                </p:oleObj>
              </mc:Choice>
              <mc:Fallback>
                <p:oleObj name="Picture2" r:id="rId5" imgW="2438400" imgH="867156" progId="Word.Picture.8">
                  <p:embed/>
                  <p:pic>
                    <p:nvPicPr>
                      <p:cNvPr id="7066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814" y="2924944"/>
                        <a:ext cx="4496666" cy="1598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363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87425" y="1550194"/>
            <a:ext cx="7646988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endParaRPr lang="en-US" altLang="zh-CN" sz="500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A=()            B=(e)          C=(a, (</a:t>
            </a:r>
            <a:r>
              <a:rPr lang="en-US" altLang="zh-CN" dirty="0" err="1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b,c,d</a:t>
            </a: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))   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D(A,B,C)     E((a, (</a:t>
            </a:r>
            <a:r>
              <a:rPr lang="en-US" altLang="zh-CN" dirty="0" err="1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), ((</a:t>
            </a:r>
            <a:r>
              <a:rPr lang="en-US" altLang="zh-CN" dirty="0" err="1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),c)))      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/>
        </p:nvGraphicFramePr>
        <p:xfrm>
          <a:off x="987425" y="3573463"/>
          <a:ext cx="76882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Picture2" r:id="rId3" imgW="4287012" imgH="1324356" progId="Word.Picture.8">
                  <p:embed/>
                </p:oleObj>
              </mc:Choice>
              <mc:Fallback>
                <p:oleObj name="Picture2" r:id="rId3" imgW="4287012" imgH="1324356" progId="Word.Picture.8">
                  <p:embed/>
                  <p:pic>
                    <p:nvPicPr>
                      <p:cNvPr id="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573463"/>
                        <a:ext cx="768826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b="0">
                <a:latin typeface="华文楷体" panose="02010600040101010101" pitchFamily="2" charset="-122"/>
                <a:ea typeface="华文楷体" panose="02010600040101010101" pitchFamily="2" charset="-122"/>
              </a:rPr>
              <a:t>广义表</a:t>
            </a:r>
            <a:endParaRPr lang="zh-CN" altLang="en-US" sz="3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08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广义表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 2" panose="05020102010507070707" pitchFamily="18" charset="2"/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1503" y="2312118"/>
            <a:ext cx="5704833" cy="450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87425" y="836712"/>
            <a:ext cx="7646988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endParaRPr lang="en-US" altLang="zh-CN" sz="500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A=()            B=(e)            C=(a, (</a:t>
            </a:r>
            <a:r>
              <a:rPr lang="en-US" altLang="zh-CN" dirty="0" err="1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b,c,d</a:t>
            </a: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))   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D(A,B,C)     E((a, (</a:t>
            </a:r>
            <a:r>
              <a:rPr lang="en-US" altLang="zh-CN" dirty="0" err="1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), ((</a:t>
            </a:r>
            <a:r>
              <a:rPr lang="en-US" altLang="zh-CN" dirty="0" err="1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solidFill>
                  <a:srgbClr val="9900FF"/>
                </a:solidFill>
                <a:latin typeface="Lucida Fax" panose="02060602050505020204" pitchFamily="18" charset="0"/>
                <a:ea typeface="华文楷体" panose="02010600040101010101" pitchFamily="2" charset="-122"/>
              </a:rPr>
              <a:t>),c)))  F(a, F)   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solidFill>
                <a:srgbClr val="9900FF"/>
              </a:solidFill>
              <a:latin typeface="Lucida Fax" panose="0206060205050502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240499"/>
      </p:ext>
    </p:extLst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广义表的结点类型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7429552" cy="25795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tag;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结点类型标识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union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存放原子值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指向子表的指针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val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*link;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指向下一个元素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广义表的结点类型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986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4214842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6.3.3 </a:t>
            </a:r>
            <a:r>
              <a:rPr kumimoji="1" lang="zh-CN" altLang="en-US" sz="320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广义表的运算</a:t>
            </a:r>
            <a:endParaRPr lang="zh-CN" altLang="en-US" sz="3200">
              <a:latin typeface="Consolas" pitchFamily="49" charset="0"/>
              <a:ea typeface="华文新魏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146713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广义表算法设计方法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07181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楷体" pitchFamily="49" charset="-122"/>
                <a:ea typeface="楷体" pitchFamily="49" charset="-122"/>
                <a:cs typeface="Consolas" pitchFamily="49" charset="0"/>
              </a:rPr>
              <a:t>整个广义表的头结点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楷体" pitchFamily="49" charset="-122"/>
                <a:ea typeface="楷体" pitchFamily="49" charset="-122"/>
                <a:cs typeface="Consolas" pitchFamily="49" charset="0"/>
              </a:rPr>
              <a:t>子表的头结点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grpSp>
        <p:nvGrpSpPr>
          <p:cNvPr id="28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29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1</a:t>
              </a:r>
              <a:endParaRPr lang="en-US" altLang="zh-CN" sz="2800" b="1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42249"/>
            <a:ext cx="428628" cy="5011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步骤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9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4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    子表的处理和整个广义表的处理是相似的。广义表递归算法的一般格式如下：</a:t>
            </a:r>
            <a:endParaRPr kumimoji="1" lang="zh-CN" altLang="en-US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86877"/>
            <a:ext cx="7572428" cy="417437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为广义表头结点指针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GLNode *g1=g-&gt;val.sublist;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//g1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(g1!=NULL)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元素未处理完循环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(g1-&gt;tag==1)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递归处理子表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原子处理语句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      gl=g1-&gt;link;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处理兄弟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87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广义表的表结点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2500298" y="1857363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的兄弟：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g-&gt;link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的元素：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gval.sublist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379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143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    兄弟的处理与整个广义表的处理是相似的；对于子表结点，其元素的处理与整个广义表的处理是相似的。从这个角度出发设计求解广义表递归算法的一般格式如下：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2000240"/>
            <a:ext cx="7572428" cy="38623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为广义表结点指针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(g!=NULL)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if (g-&gt;tag==1)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(g-&gt;val.sublist);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递归处理其元素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else	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原子处理语句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 	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(g-&gt;link);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递归处理其兄弟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63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750331" cy="127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一维数组：一旦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确定，并假设每个数据元素占用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个存储单元，则任一数据元素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就可由以下公式求出：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7056438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)=LOC(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)+(</a:t>
            </a:r>
            <a:r>
              <a:rPr kumimoji="1" lang="en-US" altLang="zh-CN" sz="22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)*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3425" y="2205038"/>
            <a:ext cx="4425951" cy="1547813"/>
            <a:chOff x="733425" y="2205038"/>
            <a:chExt cx="4425951" cy="1547813"/>
          </a:xfrm>
        </p:grpSpPr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157788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0113" y="2214554"/>
            <a:ext cx="6264275" cy="1322387"/>
            <a:chOff x="900113" y="2214554"/>
            <a:chExt cx="6264275" cy="1322387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 rot="5400000">
              <a:off x="3258343" y="1911341"/>
              <a:ext cx="179388" cy="2447925"/>
            </a:xfrm>
            <a:prstGeom prst="leftBrace">
              <a:avLst>
                <a:gd name="adj1" fmla="val 113717"/>
                <a:gd name="adj2" fmla="val 50000"/>
              </a:avLst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00113" y="2214554"/>
              <a:ext cx="6264275" cy="1322387"/>
              <a:chOff x="900113" y="2166938"/>
              <a:chExt cx="6264275" cy="1322387"/>
            </a:xfrm>
          </p:grpSpPr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900113" y="3032125"/>
                <a:ext cx="6264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数组</a:t>
                </a:r>
                <a:r>
                  <a:rPr lang="en-US" altLang="zh-CN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…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i="1" baseline="-2500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en-US" altLang="zh-CN" baseline="-2500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baseline="-25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 err="1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i="1" baseline="-25000" err="1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…</a:t>
                </a:r>
                <a:r>
                  <a:rPr lang="zh-CN" altLang="en-US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　</a:t>
                </a:r>
                <a:r>
                  <a:rPr lang="en-US" altLang="zh-CN" i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i="1" baseline="-25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714612" y="2574925"/>
                <a:ext cx="16557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共</a:t>
                </a:r>
                <a:r>
                  <a:rPr lang="en-US" altLang="zh-CN" sz="2000" i="1" err="1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i</a:t>
                </a: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0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个元素</a:t>
                </a: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3260716" y="2166938"/>
                <a:ext cx="565159" cy="509582"/>
              </a:xfrm>
              <a:prstGeom prst="line">
                <a:avLst/>
              </a:prstGeom>
              <a:noFill/>
              <a:ln w="38100" cmpd="dbl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91190" y="4000504"/>
            <a:ext cx="5715040" cy="1714735"/>
            <a:chOff x="691190" y="4000504"/>
            <a:chExt cx="5715040" cy="1714735"/>
          </a:xfrm>
        </p:grpSpPr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691190" y="4857760"/>
              <a:ext cx="5715040" cy="857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一维数组具有</a:t>
              </a:r>
              <a:r>
                <a:rPr kumimoji="1"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随机存储特性</a:t>
              </a:r>
              <a:r>
                <a:rPr kumimoji="1"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：可以在</a:t>
              </a:r>
              <a:r>
                <a:rPr kumimoji="1"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O(1)</a:t>
              </a:r>
              <a:r>
                <a:rPr kumimoji="1"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时间内找到序号为</a:t>
              </a:r>
              <a:r>
                <a:rPr kumimoji="1"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kumimoji="1"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的元素值。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357554" y="4000504"/>
              <a:ext cx="357190" cy="64294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928802"/>
            <a:ext cx="8305800" cy="22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）求广义表的长度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在广义表中，同一层次的每个结点是通过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link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域链接起来的，所以可把它看做是由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link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域链接起来的单链表。这样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求广义表的长度就是求单链表的长度。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广义表基本算法设计</a:t>
            </a:r>
          </a:p>
        </p:txBody>
      </p:sp>
      <p:grpSp>
        <p:nvGrpSpPr>
          <p:cNvPr id="5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565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4707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GLLength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*g)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n=0;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累计元素个数，初始值为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*g1;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g1=g-&gt;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val.sublist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(g1!=NULL)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n++;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g1=g1-&gt;link;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n;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8077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1534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）求广义表的深度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对于带头结点的广义表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，广义表深度的递归定义是它等于所有子表中表的最大深度加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为原子，其深度为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求广义表深度的递归模型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857496"/>
            <a:ext cx="5500726" cy="15373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(g)=0 				g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(g)=1 				g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为空表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(g)=MAX{f(subg)}+1	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8010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8631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GLDepth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的深度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GLNode *g1;  int maxd=0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(g-&gt;tag==0) return 0;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为原子时返回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g1=g-&gt;val.sublist;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//g1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(g1==NULL)  return 1;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为空表时返回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(g1!=NULL)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遍历表中的每一个元素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(g1-&gt;tag==1)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元素为子表的情况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dep=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GLDepth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(g1);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递归调用求出子表的深度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if (dep&gt;maxd)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//maxd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为同层子表深度的最大值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maxd=dep;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g1=g1-&gt;link;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g1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指向下一个元素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return(maxd+1);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返回表的深度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0360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6-3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对于采用链式存储结构的广义表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，设计一个算法求原子个数。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5253351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原子个数为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52955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5" y="3110211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3110211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5011" y="3938895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29522" y="3938895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29061" y="3938895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14944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29456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0298" y="3356057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576145" y="3338310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34932" y="2538707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719852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1000100" y="2038641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214942" y="4681847"/>
            <a:ext cx="285752" cy="42862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5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771530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需要扫描广义表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中的所有结点，可以采用前面介绍的广义表算法设计方法中的两种解法来实现。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185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429552" cy="52558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采用解法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n=0;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GLNode *g1=g-&gt;val.sublist;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(g1!=NULL)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(g1-&gt;tag==0)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n++;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原子个数增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n+=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(g1);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g1=g1-&gt;link;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n;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4078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94" cy="49801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采用解法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n=0;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(g!=NULL)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(g-&gt;tag==0)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n++;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原子个数增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n+=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(g-&gt;val.sublist);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n+=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(g-&gt;link);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n;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9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广义表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头尾链存储：例子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A=()</a:t>
            </a: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头尾链存储：例子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L=(a, 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), ((z)))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50" y="2276872"/>
            <a:ext cx="5595838" cy="50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6" y="3705200"/>
            <a:ext cx="4171392" cy="12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3728" y="4941168"/>
            <a:ext cx="4240187" cy="186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72870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广义表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头尾链存储：例子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L=(a, 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), ((z)))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894" y="2230556"/>
            <a:ext cx="4067274" cy="184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6613" y="4148023"/>
            <a:ext cx="3977555" cy="25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013253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41434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   m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列的二维数组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baseline="-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baseline="-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，存储方式：</a:t>
            </a:r>
            <a:endParaRPr kumimoji="1" lang="zh-CN" altLang="en-US" sz="22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472" y="1785926"/>
            <a:ext cx="342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以行序为主序的存储</a:t>
            </a:r>
            <a:endParaRPr kumimoji="1" lang="en-US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以列序为主序的存储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786314" y="571480"/>
            <a:ext cx="3480948" cy="1765312"/>
            <a:chOff x="1928794" y="3475038"/>
            <a:chExt cx="3480948" cy="1765312"/>
          </a:xfrm>
        </p:grpSpPr>
        <p:sp>
          <p:nvSpPr>
            <p:cNvPr id="58" name="TextBox 57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1,1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1,2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1,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1934" y="3500438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2,1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2,2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2,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1934" y="3929066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,1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,2</a:t>
              </a:r>
              <a:endParaRPr lang="zh-CN" altLang="en-US" sz="22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200" baseline="-25000" err="1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200" i="1" baseline="-25000" err="1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200" i="1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1934" y="479108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435769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200" baseline="-250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7181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下箭头 77"/>
          <p:cNvSpPr/>
          <p:nvPr/>
        </p:nvSpPr>
        <p:spPr>
          <a:xfrm>
            <a:off x="6286512" y="2500306"/>
            <a:ext cx="142876" cy="71438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广义表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头尾链存储：例子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L=(a, (x,y), ((z)))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636912"/>
            <a:ext cx="53244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98320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  组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15" name="TextBox 2"/>
          <p:cNvSpPr txBox="1"/>
          <p:nvPr/>
        </p:nvSpPr>
        <p:spPr>
          <a:xfrm>
            <a:off x="214282" y="3301387"/>
            <a:ext cx="8643998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为什么说数组是线性表的推广或扩展，而不说数组就是一种线性表呢？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428596" y="4253894"/>
            <a:ext cx="8143932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从逻辑结构的角度看，一维数组是一种线性表。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二维数组可以看成数组元素为一维数组的一维数组，所以二维数组是线性结构，可以看成是线性表。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但就二维数组的形状而言，它又是非线性结构，因此将二维数组看成是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线性表的推广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更准确。三维及以上维的数组亦如此。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8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84713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计算数组中给定元素的地址</a:t>
            </a:r>
            <a:endParaRPr lang="en-US" altLang="zh-CN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32471"/>
            <a:ext cx="7858180" cy="2059410"/>
            <a:chOff x="500034" y="1214428"/>
            <a:chExt cx="7858180" cy="1544557"/>
          </a:xfrm>
        </p:grpSpPr>
        <p:sp>
          <p:nvSpPr>
            <p:cNvPr id="5" name="TextBox 4"/>
            <p:cNvSpPr txBox="1"/>
            <p:nvPr/>
          </p:nvSpPr>
          <p:spPr>
            <a:xfrm>
              <a:off x="1785918" y="1214428"/>
              <a:ext cx="6572296" cy="154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4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数组的存储方式（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按行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或者</a:t>
              </a: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按列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优先存放）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buBlip>
                  <a:blip r:embed="rId4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计算给定元素的前面的元素个数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</a:p>
            <a:p>
              <a:pPr marL="457200" indent="-457200" algn="l">
                <a:buBlip>
                  <a:blip r:embed="rId4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每个元素的存储空间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</a:p>
            <a:p>
              <a:pPr marL="457200" indent="-457200" algn="l">
                <a:buBlip>
                  <a:blip r:embed="rId4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该元素地址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=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起始元素地址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+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×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  <a:endParaRPr lang="zh-CN" alt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6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307183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特  殊  矩  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499323"/>
            <a:ext cx="4572032" cy="1699047"/>
            <a:chOff x="1428728" y="1276617"/>
            <a:chExt cx="4572032" cy="1274285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1785932"/>
              <a:ext cx="142876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特殊矩阵</a:t>
              </a:r>
              <a:endPara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1276617"/>
              <a:ext cx="142876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</a:t>
              </a:r>
              <a:endPara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0364" y="1737506"/>
              <a:ext cx="3000396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上（下）三角矩阵</a:t>
              </a:r>
              <a:endPara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1802" y="2214560"/>
              <a:ext cx="142876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对角矩阵</a:t>
              </a:r>
              <a:endPara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857488" y="1330834"/>
              <a:ext cx="214314" cy="1214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876" y="3884264"/>
            <a:ext cx="55721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都是方阵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元素下标（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）可以确定元素的位置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14942" y="2666995"/>
            <a:ext cx="3500462" cy="2953572"/>
            <a:chOff x="5214942" y="2000246"/>
            <a:chExt cx="3500462" cy="221517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43570" y="2500312"/>
              <a:ext cx="27146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直接连接符 23"/>
            <p:cNvCxnSpPr/>
            <p:nvPr/>
          </p:nvCxnSpPr>
          <p:spPr>
            <a:xfrm>
              <a:off x="5543104" y="2457902"/>
              <a:ext cx="2928958" cy="142876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14942" y="2000246"/>
              <a:ext cx="150019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：主对角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768" y="2000246"/>
              <a:ext cx="157163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：上三角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857634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i&gt;j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：下三角</a:t>
              </a:r>
            </a:p>
          </p:txBody>
        </p:sp>
        <p:sp>
          <p:nvSpPr>
            <p:cNvPr id="28" name="左弧形箭头 27"/>
            <p:cNvSpPr/>
            <p:nvPr/>
          </p:nvSpPr>
          <p:spPr>
            <a:xfrm>
              <a:off x="5857884" y="3714758"/>
              <a:ext cx="214314" cy="35719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右弧形箭头 28"/>
            <p:cNvSpPr/>
            <p:nvPr/>
          </p:nvSpPr>
          <p:spPr>
            <a:xfrm rot="10800000">
              <a:off x="6929454" y="2214560"/>
              <a:ext cx="214314" cy="428628"/>
            </a:xfrm>
            <a:prstGeom prst="curved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2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1142984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什么是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特殊矩阵的压缩存储？为什么需要压缩存储？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4857761"/>
            <a:ext cx="6072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特殊矩阵采用压缩存储的目的是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节省存储空间。</a:t>
            </a:r>
            <a:endParaRPr lang="en-US" altLang="zh-CN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1142976" y="2000240"/>
            <a:ext cx="6000792" cy="2476517"/>
            <a:chOff x="1500166" y="1785932"/>
            <a:chExt cx="6000792" cy="1857388"/>
          </a:xfrm>
        </p:grpSpPr>
        <p:sp>
          <p:nvSpPr>
            <p:cNvPr id="10" name="TextBox 9"/>
            <p:cNvSpPr txBox="1"/>
            <p:nvPr/>
          </p:nvSpPr>
          <p:spPr>
            <a:xfrm>
              <a:off x="1500166" y="1785932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压缩存储：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3857620" y="2714626"/>
              <a:ext cx="1571636" cy="928694"/>
            </a:xfrm>
            <a:prstGeom prst="flowChartMagneticDisk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一维数组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071684"/>
              <a:ext cx="478634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提供二维数组的逻辑操作：</a:t>
              </a:r>
              <a:r>
                <a:rPr lang="en-US" altLang="zh-CN" sz="22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22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4572000" y="2500312"/>
              <a:ext cx="142876" cy="357190"/>
            </a:xfrm>
            <a:prstGeom prst="up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C81332E-E560-4178-8DDB-1C83A3CDCB02}"/>
              </a:ext>
            </a:extLst>
          </p:cNvPr>
          <p:cNvSpPr txBox="1"/>
          <p:nvPr/>
        </p:nvSpPr>
        <p:spPr>
          <a:xfrm>
            <a:off x="928662" y="5733256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特殊矩阵压缩存储后具有随机存取特性吗？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1"/>
            <a:ext cx="77153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在计算对称矩阵的压缩存储时应注意什么问题？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13846"/>
            <a:ext cx="7643866" cy="2206012"/>
            <a:chOff x="500034" y="1435386"/>
            <a:chExt cx="7643866" cy="1654509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435386"/>
              <a:ext cx="642942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在计算对称矩阵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的压缩存储时应注意以下几点：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7356" y="1928808"/>
              <a:ext cx="5715040" cy="116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对称矩阵是按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上三角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还是按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下三角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存放。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对称矩阵元素是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按行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还是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按列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优先存放。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数组的下标从</a:t>
              </a:r>
              <a:r>
                <a:rPr 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开始还是从</a:t>
              </a:r>
              <a:r>
                <a:rPr 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开始。</a:t>
              </a: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0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6688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稀  疏  矩  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2095491"/>
            <a:ext cx="835824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从特殊元素分布看，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矩阵和特殊矩阵相比有什么不同？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2857496"/>
            <a:ext cx="6357982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特殊矩阵中的特殊元素（相同元素、常数元素）分布有规律性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稀疏矩阵中的特殊元素（非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元素）分布没有规律性，即随机的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8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843386"/>
            <a:ext cx="7429552" cy="256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稀疏矩阵用十字链表作存储结构自然失去了随机存取的功能。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即便用三元组表的顺序存储结构，存取下标为</a:t>
            </a:r>
            <a:r>
              <a:rPr lang="en-US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的元素时，要扫描三元组表，时间复杂度为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O(t)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，因此也失去了随机存取的功能。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7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 义 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14488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广义表求表头、表尾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20" y="2786058"/>
            <a:ext cx="850112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</a:t>
            </a:r>
            <a:r>
              <a:rPr lang="en-US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</a:t>
            </a:r>
            <a:r>
              <a:rPr lang="en-US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))))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的表头是</a:t>
            </a:r>
            <a:r>
              <a:rPr lang="en-US" sz="2200" u="sng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u="sng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①</a:t>
            </a:r>
            <a:r>
              <a:rPr lang="en-US" sz="2200" u="sng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，表尾是</a:t>
            </a:r>
            <a:r>
              <a:rPr lang="en-US" sz="2200" u="sng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u="sng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sz="2200" u="sng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364331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答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：①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2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2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))))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2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57232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广义表递归算法设计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42976" y="2177775"/>
            <a:ext cx="7786742" cy="54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先递归找子表、再移动到下一个同一层结点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32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3370254" y="2128833"/>
            <a:ext cx="2643206" cy="1722451"/>
            <a:chOff x="3370254" y="1563674"/>
            <a:chExt cx="2643206" cy="1722451"/>
          </a:xfrm>
        </p:grpSpPr>
        <p:sp>
          <p:nvSpPr>
            <p:cNvPr id="23" name="圆角矩形 22"/>
            <p:cNvSpPr/>
            <p:nvPr/>
          </p:nvSpPr>
          <p:spPr>
            <a:xfrm>
              <a:off x="3370254" y="1563674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>
            <a:xfrm rot="5400000">
              <a:off x="3877861" y="2472128"/>
              <a:ext cx="1222384" cy="40560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8"/>
          <p:cNvGrpSpPr/>
          <p:nvPr/>
        </p:nvGrpSpPr>
        <p:grpSpPr>
          <a:xfrm>
            <a:off x="1752580" y="1573205"/>
            <a:ext cx="4260880" cy="2143139"/>
            <a:chOff x="1752580" y="1008046"/>
            <a:chExt cx="4260880" cy="2143139"/>
          </a:xfrm>
        </p:grpSpPr>
        <p:sp>
          <p:nvSpPr>
            <p:cNvPr id="19" name="圆角矩形 18"/>
            <p:cNvSpPr/>
            <p:nvPr/>
          </p:nvSpPr>
          <p:spPr>
            <a:xfrm>
              <a:off x="3370254" y="1008046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19" idx="1"/>
            </p:cNvCxnSpPr>
            <p:nvPr/>
          </p:nvCxnSpPr>
          <p:spPr>
            <a:xfrm rot="10800000" flipV="1">
              <a:off x="1752580" y="1258079"/>
              <a:ext cx="1617674" cy="189310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0"/>
          <p:cNvGrpSpPr/>
          <p:nvPr/>
        </p:nvGrpSpPr>
        <p:grpSpPr>
          <a:xfrm>
            <a:off x="3370254" y="2922589"/>
            <a:ext cx="3844952" cy="928694"/>
            <a:chOff x="3370254" y="2357430"/>
            <a:chExt cx="3844952" cy="928694"/>
          </a:xfrm>
        </p:grpSpPr>
        <p:sp>
          <p:nvSpPr>
            <p:cNvPr id="24" name="圆角矩形 23"/>
            <p:cNvSpPr/>
            <p:nvPr/>
          </p:nvSpPr>
          <p:spPr>
            <a:xfrm>
              <a:off x="3370254" y="2357430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24" idx="3"/>
            </p:cNvCxnSpPr>
            <p:nvPr/>
          </p:nvCxnSpPr>
          <p:spPr>
            <a:xfrm>
              <a:off x="6013460" y="2607463"/>
              <a:ext cx="1201746" cy="6786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68313" y="3637477"/>
            <a:ext cx="2460613" cy="1153053"/>
            <a:chOff x="468313" y="3643822"/>
            <a:chExt cx="2460613" cy="1153053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468313" y="3643822"/>
              <a:ext cx="2460613" cy="4247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1,1</a:t>
              </a:r>
              <a:r>
                <a:rPr kumimoji="1" lang="zh-CN" altLang="en-US" sz="18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1,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6" name="组合 9"/>
            <p:cNvGrpSpPr/>
            <p:nvPr/>
          </p:nvGrpSpPr>
          <p:grpSpPr>
            <a:xfrm>
              <a:off x="571472" y="4214818"/>
              <a:ext cx="1873250" cy="582057"/>
              <a:chOff x="611188" y="2649527"/>
              <a:chExt cx="1873250" cy="582057"/>
            </a:xfrm>
          </p:grpSpPr>
          <p:sp>
            <p:nvSpPr>
              <p:cNvPr id="8196" name="AutoShape 4"/>
              <p:cNvSpPr>
                <a:spLocks/>
              </p:cNvSpPr>
              <p:nvPr/>
            </p:nvSpPr>
            <p:spPr bwMode="auto">
              <a:xfrm rot="16200000">
                <a:off x="1529556" y="1839109"/>
                <a:ext cx="142875" cy="1763712"/>
              </a:xfrm>
              <a:prstGeom prst="leftBrace">
                <a:avLst>
                  <a:gd name="adj1" fmla="val 102870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611188" y="2862252"/>
                <a:ext cx="187325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行的元素</a:t>
                </a:r>
              </a:p>
            </p:txBody>
          </p:sp>
        </p:grpSp>
      </p:grpSp>
      <p:grpSp>
        <p:nvGrpSpPr>
          <p:cNvPr id="7" name="组合 16"/>
          <p:cNvGrpSpPr/>
          <p:nvPr/>
        </p:nvGrpSpPr>
        <p:grpSpPr>
          <a:xfrm>
            <a:off x="2928926" y="3637477"/>
            <a:ext cx="2566978" cy="1192740"/>
            <a:chOff x="2928926" y="3643822"/>
            <a:chExt cx="2566978" cy="1192740"/>
          </a:xfrm>
        </p:grpSpPr>
        <p:grpSp>
          <p:nvGrpSpPr>
            <p:cNvPr id="8" name="组合 10"/>
            <p:cNvGrpSpPr/>
            <p:nvPr/>
          </p:nvGrpSpPr>
          <p:grpSpPr>
            <a:xfrm>
              <a:off x="3130550" y="4214818"/>
              <a:ext cx="1893888" cy="621744"/>
              <a:chOff x="3130550" y="2647940"/>
              <a:chExt cx="1893888" cy="621744"/>
            </a:xfrm>
          </p:grpSpPr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 rot="16200000">
                <a:off x="4035425" y="1801803"/>
                <a:ext cx="142875" cy="1835150"/>
              </a:xfrm>
              <a:prstGeom prst="leftBrace">
                <a:avLst>
                  <a:gd name="adj1" fmla="val 107037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130550" y="2900352"/>
                <a:ext cx="187325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行的元素</a:t>
                </a:r>
              </a:p>
            </p:txBody>
          </p:sp>
        </p:grp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928926" y="3643822"/>
              <a:ext cx="2566978" cy="4247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2,1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5500694" y="3637477"/>
            <a:ext cx="3286148" cy="1191153"/>
            <a:chOff x="5500694" y="3643822"/>
            <a:chExt cx="3286148" cy="1191153"/>
          </a:xfrm>
        </p:grpSpPr>
        <p:grpSp>
          <p:nvGrpSpPr>
            <p:cNvPr id="10" name="组合 11"/>
            <p:cNvGrpSpPr/>
            <p:nvPr/>
          </p:nvGrpSpPr>
          <p:grpSpPr>
            <a:xfrm>
              <a:off x="6357950" y="4214818"/>
              <a:ext cx="2087563" cy="620157"/>
              <a:chOff x="6410325" y="2649527"/>
              <a:chExt cx="2087563" cy="620157"/>
            </a:xfrm>
          </p:grpSpPr>
          <p:sp>
            <p:nvSpPr>
              <p:cNvPr id="8200" name="AutoShape 8"/>
              <p:cNvSpPr>
                <a:spLocks/>
              </p:cNvSpPr>
              <p:nvPr/>
            </p:nvSpPr>
            <p:spPr bwMode="auto">
              <a:xfrm rot="16200000">
                <a:off x="7382669" y="1677183"/>
                <a:ext cx="142875" cy="2087563"/>
              </a:xfrm>
              <a:prstGeom prst="leftBrace">
                <a:avLst>
                  <a:gd name="adj1" fmla="val 121759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6515100" y="2900352"/>
                <a:ext cx="187325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 i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行的元素</a:t>
                </a:r>
              </a:p>
            </p:txBody>
          </p:sp>
        </p:grp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500694" y="3643822"/>
              <a:ext cx="3286148" cy="4247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,1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,2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en-US" altLang="zh-CN" sz="1800" baseline="-25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55"/>
          <p:cNvGrpSpPr/>
          <p:nvPr/>
        </p:nvGrpSpPr>
        <p:grpSpPr>
          <a:xfrm>
            <a:off x="428596" y="857232"/>
            <a:ext cx="5645219" cy="2571768"/>
            <a:chOff x="428596" y="1714488"/>
            <a:chExt cx="5645219" cy="2571768"/>
          </a:xfrm>
        </p:grpSpPr>
        <p:grpSp>
          <p:nvGrpSpPr>
            <p:cNvPr id="12" name="组合 31"/>
            <p:cNvGrpSpPr/>
            <p:nvPr/>
          </p:nvGrpSpPr>
          <p:grpSpPr>
            <a:xfrm>
              <a:off x="2592867" y="2457444"/>
              <a:ext cx="3480948" cy="1828812"/>
              <a:chOff x="1928794" y="3411538"/>
              <a:chExt cx="3480948" cy="182881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28794" y="400050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>
                    <a:latin typeface="Consolas" pitchFamily="49" charset="0"/>
                    <a:cs typeface="Consolas" pitchFamily="49" charset="0"/>
                  </a:rPr>
                  <a:t>=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5400000">
                <a:off x="1785124" y="43315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643174" y="34877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643174" y="52006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786050" y="3430174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1,1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28992" y="3430174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1,2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43438" y="3430174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1,</a:t>
                </a:r>
                <a:r>
                  <a:rPr lang="en-US" altLang="zh-CN" sz="1800" i="1" baseline="-25000" err="1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i="1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1934" y="3411538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86050" y="3947702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2,1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28992" y="3947702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2,2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3438" y="3947702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2,</a:t>
                </a:r>
                <a:r>
                  <a:rPr lang="en-US" altLang="zh-CN" sz="1800" i="1" baseline="-25000" err="1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i="1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1934" y="3929066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86050" y="4809720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err="1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,1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28992" y="4809720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err="1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,2</a:t>
                </a:r>
                <a:endParaRPr lang="zh-CN" altLang="en-US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3438" y="4809720"/>
                <a:ext cx="714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err="1"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n-US" altLang="zh-CN" sz="1800" baseline="-25000" err="1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 baseline="-25000" err="1"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i="1" baseline="-25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1934" y="4791084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4537868" y="43696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265742" y="35258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65742" y="52387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28926" y="4357694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ea typeface="+mn-ea"/>
                    <a:cs typeface="Consolas" pitchFamily="49" charset="0"/>
                    <a:sym typeface="Symbol"/>
                  </a:rPr>
                  <a:t></a:t>
                </a:r>
                <a:endParaRPr lang="zh-CN" altLang="en-US" sz="2200" baseline="-25000">
                  <a:latin typeface="Consolas" pitchFamily="49" charset="0"/>
                  <a:ea typeface="+mn-ea"/>
                  <a:cs typeface="Consolas" pitchFamily="49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28596" y="1714488"/>
              <a:ext cx="4286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 </a:t>
              </a:r>
              <a:r>
                <a:rPr kumimoji="1" lang="zh-CN" altLang="en-US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以行序为主序的存储方式</a:t>
              </a:r>
              <a:endPara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10866" y="2702069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68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7159" y="1028690"/>
            <a:ext cx="792961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1,1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1,2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1,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,1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,2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i,j</a:t>
            </a:r>
            <a:r>
              <a:rPr kumimoji="1" lang="en-US" altLang="zh-CN" sz="2000" baseline="-25000">
                <a:latin typeface="Consolas" pitchFamily="49" charset="0"/>
                <a:cs typeface="Consolas" pitchFamily="49" charset="0"/>
              </a:rPr>
              <a:t>-1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sz="20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aseline="-25000" err="1">
                <a:latin typeface="Consolas" pitchFamily="49" charset="0"/>
                <a:cs typeface="Consolas" pitchFamily="49" charset="0"/>
              </a:rPr>
              <a:t>,</a:t>
            </a:r>
            <a:r>
              <a:rPr kumimoji="1" lang="en-US" altLang="zh-CN" sz="2000" i="1" baseline="-25000" err="1"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endParaRPr kumimoji="1" lang="en-US" altLang="zh-CN" sz="2000" i="1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 rot="5400000">
            <a:off x="1506911" y="29694"/>
            <a:ext cx="142875" cy="1944000"/>
          </a:xfrm>
          <a:prstGeom prst="leftBrace">
            <a:avLst>
              <a:gd name="adj1" fmla="val 102870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0207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行的元素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5400000">
            <a:off x="5568150" y="-613609"/>
            <a:ext cx="176215" cy="3260773"/>
          </a:xfrm>
          <a:prstGeom prst="leftBrace">
            <a:avLst>
              <a:gd name="adj1" fmla="val 180648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889473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行的元素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71472" y="1664714"/>
            <a:ext cx="3024000" cy="1301415"/>
            <a:chOff x="642910" y="2143116"/>
            <a:chExt cx="3024000" cy="1301415"/>
          </a:xfrm>
        </p:grpSpPr>
        <p:sp>
          <p:nvSpPr>
            <p:cNvPr id="12" name="右中括号 11"/>
            <p:cNvSpPr/>
            <p:nvPr/>
          </p:nvSpPr>
          <p:spPr>
            <a:xfrm rot="5400000">
              <a:off x="2046910" y="739116"/>
              <a:ext cx="216000" cy="302400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2428868"/>
              <a:ext cx="2714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1~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行，每行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个元素，计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 ×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n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0496" y="1664714"/>
            <a:ext cx="2143140" cy="993638"/>
            <a:chOff x="4000496" y="2143116"/>
            <a:chExt cx="2143140" cy="993638"/>
          </a:xfrm>
        </p:grpSpPr>
        <p:sp>
          <p:nvSpPr>
            <p:cNvPr id="14" name="右中括号 13"/>
            <p:cNvSpPr/>
            <p:nvPr/>
          </p:nvSpPr>
          <p:spPr>
            <a:xfrm rot="5400000">
              <a:off x="4964909" y="1178703"/>
              <a:ext cx="214314" cy="214314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2428868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行中，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元素前有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14414" y="2593408"/>
            <a:ext cx="5214974" cy="1043052"/>
            <a:chOff x="1214414" y="3071810"/>
            <a:chExt cx="5214974" cy="1043052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14414" y="3714752"/>
              <a:ext cx="5214974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则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元素前共有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1)×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393273" y="3071810"/>
              <a:ext cx="285752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0100" y="3786190"/>
            <a:ext cx="5572164" cy="1284090"/>
            <a:chOff x="1000100" y="4264592"/>
            <a:chExt cx="5572164" cy="1284090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100" y="4857760"/>
              <a:ext cx="5572164" cy="69092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144000" bIns="144000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LOC(</a:t>
              </a:r>
              <a:r>
                <a:rPr kumimoji="1" lang="en-US" altLang="zh-CN" sz="2000" i="1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i,j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)=LOC(</a:t>
              </a:r>
              <a:r>
                <a:rPr kumimoji="1" lang="en-US" altLang="zh-CN" sz="2000" i="1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1,1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)+[(</a:t>
              </a:r>
              <a:r>
                <a:rPr kumimoji="1" lang="en-US" altLang="zh-CN" sz="2000" i="1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kumimoji="1" lang="en-US" altLang="zh-CN" sz="2000" i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+(</a:t>
              </a:r>
              <a:r>
                <a:rPr kumimoji="1" lang="en-US" altLang="zh-CN" sz="2000" i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1)] </a:t>
              </a:r>
              <a:r>
                <a:rPr lang="en-US" altLang="zh-CN" sz="200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kumimoji="1" lang="en-US" altLang="zh-CN" sz="2000" i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393273" y="4264592"/>
              <a:ext cx="285752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8.9|8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1|1.2|0.8|0.8|0.9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28.1|1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1.5|1|11.3|0.6|0.5|0.4|0.4|0.8|0.8|0.8|0.8|0.6|15.1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9|1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.5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|8.9|1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0.4|6.2|0.6|3.9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4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.4|15.3|1.4|4|0.8|3.5|1.1|0.9|0.5|0.7|0.6|1.5|1.1|25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0.9|0.9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.3|1.1|9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|0.9|0.7|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6.7|0.9|12.1|0.5|3.2|0.6|16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2|0.8|1.1|0.7|18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0.5|0.4|0.5|0.4|0.7|9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37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|0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63.5|70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6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6.7|5.3|0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4.6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0.8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6|1.6|5.5|4.7|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6917</Words>
  <Application>Microsoft Office PowerPoint</Application>
  <PresentationFormat>全屏显示(4:3)</PresentationFormat>
  <Paragraphs>1218</Paragraphs>
  <Slides>80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104" baseType="lpstr">
      <vt:lpstr>Arial Unicode MS</vt:lpstr>
      <vt:lpstr>hakuyoxingshu7000</vt:lpstr>
      <vt:lpstr>仿宋</vt:lpstr>
      <vt:lpstr>黑体</vt:lpstr>
      <vt:lpstr>华文楷体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Lucida Fax</vt:lpstr>
      <vt:lpstr>Symbol</vt:lpstr>
      <vt:lpstr>Times New Roman</vt:lpstr>
      <vt:lpstr>Verdana</vt:lpstr>
      <vt:lpstr>Wingdings</vt:lpstr>
      <vt:lpstr>Wingdings 2</vt:lpstr>
      <vt:lpstr>Office 主题</vt:lpstr>
      <vt:lpstr>Equation</vt:lpstr>
      <vt:lpstr>Equation.3</vt:lpstr>
      <vt:lpstr>Picture2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</vt:lpstr>
      <vt:lpstr>广义表</vt:lpstr>
      <vt:lpstr>广义表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429</cp:revision>
  <dcterms:created xsi:type="dcterms:W3CDTF">2004-04-05T10:57:39Z</dcterms:created>
  <dcterms:modified xsi:type="dcterms:W3CDTF">2023-03-27T07:59:20Z</dcterms:modified>
</cp:coreProperties>
</file>