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2"/>
  </p:notesMasterIdLst>
  <p:handoutMasterIdLst>
    <p:handoutMasterId r:id="rId93"/>
  </p:handoutMasterIdLst>
  <p:sldIdLst>
    <p:sldId id="275" r:id="rId2"/>
    <p:sldId id="512" r:id="rId3"/>
    <p:sldId id="276" r:id="rId4"/>
    <p:sldId id="513" r:id="rId5"/>
    <p:sldId id="439" r:id="rId6"/>
    <p:sldId id="514" r:id="rId7"/>
    <p:sldId id="440" r:id="rId8"/>
    <p:sldId id="515" r:id="rId9"/>
    <p:sldId id="539" r:id="rId10"/>
    <p:sldId id="278" r:id="rId11"/>
    <p:sldId id="279" r:id="rId12"/>
    <p:sldId id="326" r:id="rId13"/>
    <p:sldId id="575" r:id="rId14"/>
    <p:sldId id="576" r:id="rId15"/>
    <p:sldId id="577" r:id="rId16"/>
    <p:sldId id="578" r:id="rId17"/>
    <p:sldId id="579" r:id="rId18"/>
    <p:sldId id="584" r:id="rId19"/>
    <p:sldId id="585" r:id="rId20"/>
    <p:sldId id="586" r:id="rId21"/>
    <p:sldId id="587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713" r:id="rId30"/>
    <p:sldId id="552" r:id="rId31"/>
    <p:sldId id="553" r:id="rId32"/>
    <p:sldId id="554" r:id="rId33"/>
    <p:sldId id="555" r:id="rId34"/>
    <p:sldId id="556" r:id="rId35"/>
    <p:sldId id="557" r:id="rId36"/>
    <p:sldId id="600" r:id="rId37"/>
    <p:sldId id="559" r:id="rId38"/>
    <p:sldId id="560" r:id="rId39"/>
    <p:sldId id="561" r:id="rId40"/>
    <p:sldId id="601" r:id="rId41"/>
    <p:sldId id="563" r:id="rId42"/>
    <p:sldId id="565" r:id="rId43"/>
    <p:sldId id="564" r:id="rId44"/>
    <p:sldId id="566" r:id="rId45"/>
    <p:sldId id="602" r:id="rId46"/>
    <p:sldId id="568" r:id="rId47"/>
    <p:sldId id="569" r:id="rId48"/>
    <p:sldId id="724" r:id="rId49"/>
    <p:sldId id="728" r:id="rId50"/>
    <p:sldId id="729" r:id="rId51"/>
    <p:sldId id="725" r:id="rId52"/>
    <p:sldId id="726" r:id="rId53"/>
    <p:sldId id="727" r:id="rId54"/>
    <p:sldId id="486" r:id="rId55"/>
    <p:sldId id="537" r:id="rId56"/>
    <p:sldId id="487" r:id="rId57"/>
    <p:sldId id="538" r:id="rId58"/>
    <p:sldId id="615" r:id="rId59"/>
    <p:sldId id="714" r:id="rId60"/>
    <p:sldId id="616" r:id="rId61"/>
    <p:sldId id="617" r:id="rId62"/>
    <p:sldId id="618" r:id="rId63"/>
    <p:sldId id="619" r:id="rId64"/>
    <p:sldId id="620" r:id="rId65"/>
    <p:sldId id="621" r:id="rId66"/>
    <p:sldId id="622" r:id="rId67"/>
    <p:sldId id="623" r:id="rId68"/>
    <p:sldId id="624" r:id="rId69"/>
    <p:sldId id="625" r:id="rId70"/>
    <p:sldId id="626" r:id="rId71"/>
    <p:sldId id="627" r:id="rId72"/>
    <p:sldId id="628" r:id="rId73"/>
    <p:sldId id="629" r:id="rId74"/>
    <p:sldId id="631" r:id="rId75"/>
    <p:sldId id="632" r:id="rId76"/>
    <p:sldId id="633" r:id="rId77"/>
    <p:sldId id="634" r:id="rId78"/>
    <p:sldId id="635" r:id="rId79"/>
    <p:sldId id="642" r:id="rId80"/>
    <p:sldId id="644" r:id="rId81"/>
    <p:sldId id="645" r:id="rId82"/>
    <p:sldId id="730" r:id="rId83"/>
    <p:sldId id="731" r:id="rId84"/>
    <p:sldId id="712" r:id="rId85"/>
    <p:sldId id="636" r:id="rId86"/>
    <p:sldId id="637" r:id="rId87"/>
    <p:sldId id="638" r:id="rId88"/>
    <p:sldId id="639" r:id="rId89"/>
    <p:sldId id="640" r:id="rId90"/>
    <p:sldId id="641" r:id="rId9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栈中保存的是当前结点</a:t>
            </a:r>
            <a:r>
              <a:rPr kumimoji="1"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的所有祖先结点（均未访问过）。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44AAA-33F8-41E3-A3BD-44044CA56C0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0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5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67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0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2787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0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5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7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8305800" cy="170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二叉树遍历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是指按照一定次序访问树中所有结点，并且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每个结点仅被访问一次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的过程。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　　遍历是二叉树最基本的运算，是二叉树中其他运算的基础。</a:t>
            </a: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476378"/>
            <a:ext cx="530540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二叉树遍历的概念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二叉树的遍历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74570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80000" bIns="180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032514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9845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由二叉树的三种遍历过程直接得到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种递归算法。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    上述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访问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是直接输出结点值。实际上，访问结点可以对该结点进行各种操作，如计数、删除结点等。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600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中序遍历的递归算法：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6003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6317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后序遍历的递归算法：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lchild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rchild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16903"/>
            <a:chOff x="5143504" y="2870196"/>
            <a:chExt cx="2857520" cy="2716903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大问题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两个小问题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890416" y="5357826"/>
              <a:ext cx="360000" cy="14287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求解过程相似，仅仅是大小规模的不同</a:t>
              </a: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kumimoji="1" lang="en-US" altLang="zh-CN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种递归遍历算法的应用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/>
              <a:t>  </a:t>
            </a:r>
            <a:r>
              <a:rPr lang="zh-CN" altLang="en-US" sz="2200" dirty="0"/>
              <a:t>　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7-11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Arial Unicode MS" pitchFamily="34" charset="-122"/>
              </a:rPr>
              <a:t>】</a:t>
            </a:r>
            <a:r>
              <a:rPr kumimoji="1"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假设二叉树采用二叉链存储结构存储，设计一个算法，计算一棵给定二叉树的所有结点个数。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计算一棵二叉树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中所有结点个数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的递归模型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48982"/>
            <a:chOff x="2268538" y="3114675"/>
            <a:chExt cx="3959225" cy="2648982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7072362" cy="95677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			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20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58775" y="1125538"/>
            <a:ext cx="7885113" cy="2593879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Nodes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本例算法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928794" y="2786058"/>
            <a:ext cx="5429288" cy="1993770"/>
            <a:chOff x="1857356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572032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929058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57356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先左子树、再右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子树，最后根结点（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计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），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后序遍历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857224" y="4500570"/>
            <a:ext cx="7929618" cy="1141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不做任何事件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所指结点为叶子结点</a:t>
            </a:r>
          </a:p>
          <a:p>
            <a:pPr algn="l"/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7694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    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7-12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假设二叉树采用二叉链存储结构存储，设计一个算法，输出一棵给定二叉树的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所有叶子结点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43088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输出一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棵二叉树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所有叶子结点的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递归模型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48982"/>
            <a:chOff x="2268538" y="3114675"/>
            <a:chExt cx="3959225" cy="2648982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8032777" cy="230832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(b-&gt;lchild==NULL &amp;&amp; b-&gt;rchild==NULL)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"，b-&gt;data);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(b-&gt;lchild);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输出左子树中的叶子结点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DispLeaf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(b-&gt;rchild);	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输出右子树中的叶子结点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59741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928662" y="1500174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先根、再左子树、最后右子树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kumimoji="1" lang="zh-CN" altLang="en-US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先序</a:t>
              </a:r>
              <a:r>
                <a:rPr kumimoji="1" lang="zh-CN" altLang="en-US" sz="2000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提示：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同样本例算法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可以基于任何一种遍历算法。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Arial Unicode MS" pitchFamily="34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中值为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的结点的层次（假设所有结点值唯一）。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　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的结点的层次，其中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所指结点的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层数。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在二叉树</a:t>
            </a:r>
            <a:r>
              <a:rPr kumimoji="1"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的结点，返回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其层次（一个大于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的整数）；若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没有找到，返回</a:t>
            </a: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277263"/>
              <a:chOff x="2571736" y="1714488"/>
              <a:chExt cx="3357586" cy="2277263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>
                    <a:latin typeface="Consolas" pitchFamily="49" charset="0"/>
                    <a:cs typeface="Consolas" pitchFamily="49" charset="0"/>
                  </a:rPr>
                  <a:t>lchild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i="1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altLang="zh-CN" sz="1800" dirty="0">
                    <a:latin typeface="Consolas" pitchFamily="49" charset="0"/>
                    <a:ea typeface="+mn-ea"/>
                    <a:cs typeface="Consolas" pitchFamily="49" charset="0"/>
                  </a:rPr>
                  <a:t>-</a:t>
                </a: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sz="1800" dirty="0" err="1">
                    <a:latin typeface="Consolas" pitchFamily="49" charset="0"/>
                    <a:cs typeface="Consolas" pitchFamily="49" charset="0"/>
                  </a:rPr>
                  <a:t>rchild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初始调用</a:t>
                </a:r>
                <a:r>
                  <a:rPr lang="zh-CN" altLang="en-US" sz="22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</a:t>
                </a:r>
                <a:r>
                  <a:rPr lang="en-US" altLang="zh-CN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Level(</a:t>
                </a:r>
                <a:r>
                  <a:rPr lang="en-US" altLang="zh-CN" sz="2200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 i="1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</a:t>
                </a:r>
                <a:r>
                  <a:rPr lang="zh-CN" altLang="en-US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220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2200" dirty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）</a:t>
                </a: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根结点的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层次为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对于其他情况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首先在左子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</a:t>
            </a:r>
            <a:r>
              <a:rPr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找。若找到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277263"/>
            <a:chOff x="2571736" y="1714488"/>
            <a:chExt cx="3357586" cy="2277263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空二叉树中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找不到值为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Level</a:t>
              </a:r>
              <a:r>
                <a:rPr lang="en-US" altLang="zh-CN" sz="2000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zh-CN" altLang="en-US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u="heavy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2000" i="1" u="heavy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i="1" dirty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因为假设“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h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表示</a:t>
                </a:r>
                <a:r>
                  <a:rPr kumimoji="1"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r>
                  <a:rPr kumimoji="1"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所指结点的层次”</a:t>
                </a:r>
                <a:endParaRPr lang="zh-CN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 否则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返回在右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左子</a:t>
            </a: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00166" y="257174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Level(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=Level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7258" y="3500438"/>
            <a:ext cx="72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Level(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)=Level(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00010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000100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animBg="1"/>
      <p:bldP spid="30" grpId="1" animBg="1"/>
      <p:bldP spid="31" grpId="0" animBg="1"/>
      <p:bldP spid="33" grpId="0"/>
      <p:bldP spid="34" grpId="0" animBg="1"/>
      <p:bldP spid="35" grpId="0"/>
      <p:bldP spid="36" grpId="0"/>
      <p:bldP spid="37" grpId="0" animBg="1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>
            <a:grpSpLocks/>
          </p:cNvGrpSpPr>
          <p:nvPr/>
        </p:nvGrpSpPr>
        <p:grpSpPr bwMode="auto">
          <a:xfrm>
            <a:off x="1600201" y="2781300"/>
            <a:ext cx="2684463" cy="3581400"/>
            <a:chOff x="1008" y="1752"/>
            <a:chExt cx="1691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NLR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LNR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LRN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NRL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RNL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en-US" altLang="zh-CN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RLN</a:t>
              </a:r>
              <a:endParaRPr lang="en-US" altLang="zh-CN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1008" y="2387"/>
              <a:ext cx="330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种遍历方式</a:t>
              </a:r>
            </a:p>
          </p:txBody>
        </p:sp>
      </p:grpSp>
      <p:grpSp>
        <p:nvGrpSpPr>
          <p:cNvPr id="378906" name="Group 26"/>
          <p:cNvGrpSpPr>
            <a:grpSpLocks/>
          </p:cNvGrpSpPr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只考虑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 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R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>
              <a:spLocks/>
            </p:cNvSpPr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571472" y="428604"/>
            <a:ext cx="3714776" cy="43088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模型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428596" y="1071546"/>
            <a:ext cx="8358246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=0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		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x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1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lang="zh-CN" altLang="en-US" sz="18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</p:txBody>
      </p:sp>
      <p:grpSp>
        <p:nvGrpSpPr>
          <p:cNvPr id="5" name="组合 17"/>
          <p:cNvGrpSpPr/>
          <p:nvPr/>
        </p:nvGrpSpPr>
        <p:grpSpPr>
          <a:xfrm>
            <a:off x="2571736" y="2928934"/>
            <a:ext cx="3357586" cy="2277263"/>
            <a:chOff x="2571736" y="1714488"/>
            <a:chExt cx="3357586" cy="2277263"/>
          </a:xfrm>
        </p:grpSpPr>
        <p:sp>
          <p:nvSpPr>
            <p:cNvPr id="7" name="椭圆 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>
              <a:stCxn id="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>
              <a:endCxn id="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571868" y="171448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173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lchild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4876" y="3714752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rchild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2" y="927100"/>
            <a:ext cx="8197879" cy="404467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其层次，否则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return 0;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空树时返回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(b-&gt;data==x) return h;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Level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h+1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先序遍历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44674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4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7-14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假设二叉树采用二叉链存储结构，设计一个算法求二叉树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中第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设计算法为</a:t>
            </a:r>
            <a:r>
              <a:rPr lang="en-US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Lnodenum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所指的结点层次，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是引用型参数，用于保存第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层的结点个数。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初始调用时，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为根结点指针，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赋值为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，即调用方式是：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Lnodenum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4105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k，int &amp;n)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(b-&gt;lchild，h+1，k，n);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(b-&gt;rchild，h+1，k，n);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采用基于先序遍历的思路得到如下算法：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        上述算法中，引用型形参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用于记录二叉树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54209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n=0;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*b，int h，int k)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空树直接返回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处理非空树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(h==k) n++;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当前访问的结点在第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层时，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(h&lt;k)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若当前结点层次小于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，递归处理左、右子树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(b-&gt;lchild，h+1，k);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Lnodenum1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(b-&gt;rchild，h+1，k);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04" cy="169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7-15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假设二叉树采用二叉链存储结构，设计一个算法判断两棵二叉树是否相似，所谓二叉树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是相似的指的是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都是空的二叉树；或者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的根结点是相似的，以及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的左子树是相似的且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的右子树与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的右子树是相似的。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2708275"/>
            <a:ext cx="845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判断两棵二叉树是否相似的递归模型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	</a:t>
            </a:r>
            <a:endParaRPr kumimoji="1"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3357563"/>
            <a:ext cx="8316943" cy="139880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2)=true          		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2=NULL</a:t>
            </a:r>
          </a:p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2)=false  	      		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之一为空，另一不为空</a:t>
            </a:r>
            <a:endParaRPr kumimoji="1"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2)=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1-&gt;l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&amp;  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t2-&gt;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5750" y="3857625"/>
            <a:ext cx="6230938" cy="1555750"/>
            <a:chOff x="180" y="2430"/>
            <a:chExt cx="3925" cy="98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0" y="2430"/>
              <a:ext cx="272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0" y="2435"/>
              <a:ext cx="0" cy="862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0" y="3302"/>
              <a:ext cx="227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6" y="3158"/>
              <a:ext cx="362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需要根据题意自已归纳起出，否则不完整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857232"/>
            <a:ext cx="842968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*b1，BTNode *b2)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b2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两棵二叉树相似时返回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，否则返回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bool like1，like2;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(b1==NULL &amp;&amp; b2==NULL)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(b1==NULL || b2==NULL)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like1=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(b1-&gt;lchild，b2-&gt;lchild);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like2=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(b1-&gt;rchild，b2-&gt;rchild);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(like1 &amp;&amp; like2);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like2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的与运算结果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072494" cy="104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7-16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假设二叉树采用二叉链存储结构，设计一个算法输出值为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是否为值是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的结点的祖先，若结点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是值是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的结点的祖先。当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时，输出结点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的值。求值为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的结点的所有祖先的递归模型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3288477"/>
            <a:ext cx="8358246" cy="17121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若结点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的左孩子或右孩子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true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，并输出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lchild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	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rchild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false		  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072494" cy="56400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*b，ElemType x)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(b==NULL)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(b-&gt;lchild!=NULL &amp;&amp; b-&gt;lchild-&gt;data==x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|| b-&gt;rchild!=NULL &amp;&amp; b-&gt;rchild-&gt;data==x)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(b-&gt;lchild，x) ||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ancestor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(b-&gt;rchild，x))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printf("%c "，b-&gt;data);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false;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42852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对应的算法如下：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816100" y="18700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96900" y="2784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82700" y="3698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25500" y="4689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68638" y="27844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721100" y="3698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35300" y="46132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501900" y="5603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68700" y="5603875"/>
            <a:ext cx="533400" cy="609600"/>
          </a:xfrm>
          <a:prstGeom prst="ellipse">
            <a:avLst/>
          </a:prstGeom>
          <a:solidFill>
            <a:srgbClr val="FFFFD9"/>
          </a:solidFill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946150" y="2174875"/>
            <a:ext cx="869950" cy="608013"/>
          </a:xfrm>
          <a:custGeom>
            <a:avLst/>
            <a:gdLst>
              <a:gd name="T0" fmla="*/ 2147483647 w 548"/>
              <a:gd name="T1" fmla="*/ 0 h 383"/>
              <a:gd name="T2" fmla="*/ 0 w 548"/>
              <a:gd name="T3" fmla="*/ 2147483647 h 3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8" h="383">
                <a:moveTo>
                  <a:pt x="548" y="0"/>
                </a:moveTo>
                <a:lnTo>
                  <a:pt x="0" y="383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130300" y="3089275"/>
            <a:ext cx="3810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106488" y="4197350"/>
            <a:ext cx="233362" cy="468313"/>
          </a:xfrm>
          <a:custGeom>
            <a:avLst/>
            <a:gdLst>
              <a:gd name="T0" fmla="*/ 2147483647 w 147"/>
              <a:gd name="T1" fmla="*/ 0 h 295"/>
              <a:gd name="T2" fmla="*/ 0 w 147"/>
              <a:gd name="T3" fmla="*/ 2147483647 h 2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7" h="295">
                <a:moveTo>
                  <a:pt x="147" y="0"/>
                </a:moveTo>
                <a:lnTo>
                  <a:pt x="0" y="295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349500" y="2174875"/>
            <a:ext cx="936625" cy="608013"/>
          </a:xfrm>
          <a:custGeom>
            <a:avLst/>
            <a:gdLst>
              <a:gd name="T0" fmla="*/ 0 w 590"/>
              <a:gd name="T1" fmla="*/ 0 h 383"/>
              <a:gd name="T2" fmla="*/ 2147483647 w 590"/>
              <a:gd name="T3" fmla="*/ 2147483647 h 3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90" h="383">
                <a:moveTo>
                  <a:pt x="0" y="0"/>
                </a:moveTo>
                <a:lnTo>
                  <a:pt x="590" y="383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3594100" y="3176588"/>
            <a:ext cx="355600" cy="522287"/>
          </a:xfrm>
          <a:custGeom>
            <a:avLst/>
            <a:gdLst>
              <a:gd name="T0" fmla="*/ 0 w 224"/>
              <a:gd name="T1" fmla="*/ 0 h 329"/>
              <a:gd name="T2" fmla="*/ 2147483647 w 224"/>
              <a:gd name="T3" fmla="*/ 2147483647 h 32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4" h="329">
                <a:moveTo>
                  <a:pt x="0" y="0"/>
                </a:moveTo>
                <a:lnTo>
                  <a:pt x="224" y="329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340100" y="4003675"/>
            <a:ext cx="3810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2730500" y="5005388"/>
            <a:ext cx="300038" cy="598487"/>
          </a:xfrm>
          <a:custGeom>
            <a:avLst/>
            <a:gdLst>
              <a:gd name="T0" fmla="*/ 2147483647 w 189"/>
              <a:gd name="T1" fmla="*/ 0 h 377"/>
              <a:gd name="T2" fmla="*/ 0 w 189"/>
              <a:gd name="T3" fmla="*/ 2147483647 h 3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9" h="377">
                <a:moveTo>
                  <a:pt x="189" y="0"/>
                </a:moveTo>
                <a:lnTo>
                  <a:pt x="0" y="377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560763" y="5041900"/>
            <a:ext cx="277812" cy="547688"/>
          </a:xfrm>
          <a:custGeom>
            <a:avLst/>
            <a:gdLst>
              <a:gd name="T0" fmla="*/ 0 w 175"/>
              <a:gd name="T1" fmla="*/ 0 h 345"/>
              <a:gd name="T2" fmla="*/ 2147483647 w 175"/>
              <a:gd name="T3" fmla="*/ 2147483647 h 3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5" h="345">
                <a:moveTo>
                  <a:pt x="0" y="0"/>
                </a:moveTo>
                <a:lnTo>
                  <a:pt x="175" y="345"/>
                </a:lnTo>
              </a:path>
            </a:pathLst>
          </a:cu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555875" y="13160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先序序列：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563938" y="3355975"/>
            <a:ext cx="21590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3348038" y="3932238"/>
            <a:ext cx="287337" cy="5032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2700338" y="4940300"/>
            <a:ext cx="21590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916238" y="5195888"/>
            <a:ext cx="166687" cy="322262"/>
          </a:xfrm>
          <a:custGeom>
            <a:avLst/>
            <a:gdLst>
              <a:gd name="T0" fmla="*/ 0 w 105"/>
              <a:gd name="T1" fmla="*/ 2147483647 h 203"/>
              <a:gd name="T2" fmla="*/ 2147483647 w 105"/>
              <a:gd name="T3" fmla="*/ 0 h 20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5" h="203">
                <a:moveTo>
                  <a:pt x="0" y="203"/>
                </a:moveTo>
                <a:lnTo>
                  <a:pt x="105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492500" y="5227638"/>
            <a:ext cx="142875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3708400" y="4867275"/>
            <a:ext cx="287338" cy="649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3492500" y="4219575"/>
            <a:ext cx="2159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3708400" y="3140075"/>
            <a:ext cx="2873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2484438" y="2132013"/>
            <a:ext cx="86360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900113" y="2058988"/>
            <a:ext cx="792162" cy="5762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116013" y="3282950"/>
            <a:ext cx="21590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900113" y="4027488"/>
            <a:ext cx="312737" cy="623887"/>
          </a:xfrm>
          <a:custGeom>
            <a:avLst/>
            <a:gdLst>
              <a:gd name="T0" fmla="*/ 2147483647 w 197"/>
              <a:gd name="T1" fmla="*/ 0 h 393"/>
              <a:gd name="T2" fmla="*/ 0 w 197"/>
              <a:gd name="T3" fmla="*/ 2147483647 h 39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7" h="393">
                <a:moveTo>
                  <a:pt x="197" y="0"/>
                </a:moveTo>
                <a:lnTo>
                  <a:pt x="0" y="393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65238" y="4291013"/>
            <a:ext cx="138112" cy="395287"/>
          </a:xfrm>
          <a:custGeom>
            <a:avLst/>
            <a:gdLst>
              <a:gd name="T0" fmla="*/ 0 w 87"/>
              <a:gd name="T1" fmla="*/ 2147483647 h 249"/>
              <a:gd name="T2" fmla="*/ 2147483647 w 87"/>
              <a:gd name="T3" fmla="*/ 0 h 2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" h="249">
                <a:moveTo>
                  <a:pt x="0" y="249"/>
                </a:moveTo>
                <a:lnTo>
                  <a:pt x="87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1187450" y="2922588"/>
            <a:ext cx="43180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187450" y="2347913"/>
            <a:ext cx="576263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2411413" y="2347913"/>
            <a:ext cx="576262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2051050" y="1195388"/>
            <a:ext cx="0" cy="6477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5580063" y="2058988"/>
            <a:ext cx="1584325" cy="3889375"/>
            <a:chOff x="3515" y="709"/>
            <a:chExt cx="998" cy="2812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15" y="709"/>
              <a:ext cx="0" cy="28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513" y="709"/>
              <a:ext cx="0" cy="28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15" y="3521"/>
              <a:ext cx="99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5724525" y="54435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^A      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724525" y="5803900"/>
            <a:ext cx="287338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 flipV="1">
            <a:off x="6804025" y="5803900"/>
            <a:ext cx="1588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986701" y="6196013"/>
            <a:ext cx="136928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取值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278563" y="6096000"/>
            <a:ext cx="2740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下层调用结束后返回到</a:t>
            </a:r>
          </a:p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主调应该执行的语句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284663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787900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292725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795963" y="1268413"/>
            <a:ext cx="431800" cy="5762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300788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812088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7308850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8316913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6804025" y="1268413"/>
            <a:ext cx="431800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5724525" y="50117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^B      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602204" y="53721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595854" y="49720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395288" y="3282950"/>
            <a:ext cx="2159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346075" y="3382963"/>
            <a:ext cx="3603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659585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5724525" y="45942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^C      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H="1">
            <a:off x="684213" y="5227638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827088" y="5300663"/>
            <a:ext cx="2159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5724525" y="41370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^D      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6595854" y="409733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1258888" y="5227638"/>
            <a:ext cx="144462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 flipH="1" flipV="1">
            <a:off x="1331913" y="5156200"/>
            <a:ext cx="287337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6595854" y="409416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1692275" y="4219575"/>
            <a:ext cx="14287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 flipV="1">
            <a:off x="1835150" y="4148138"/>
            <a:ext cx="21590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6595854" y="53721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5724525" y="5011738"/>
            <a:ext cx="13684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^E      </a:t>
            </a: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660220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700338" y="3211513"/>
            <a:ext cx="287337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V="1">
            <a:off x="2843213" y="3355975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6602204" y="49403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724525" y="41370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^G      </a:t>
            </a: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6602204" y="40655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6573629" y="40640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5724525" y="3689350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^H      </a:t>
            </a:r>
          </a:p>
        </p:txBody>
      </p:sp>
      <p:sp>
        <p:nvSpPr>
          <p:cNvPr id="84" name="Text Box 84"/>
          <p:cNvSpPr txBox="1">
            <a:spLocks noChangeArrowheads="1"/>
          </p:cNvSpPr>
          <p:nvPr/>
        </p:nvSpPr>
        <p:spPr bwMode="auto">
          <a:xfrm>
            <a:off x="6602204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6602204" y="361632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5724525" y="3689350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^K      </a:t>
            </a:r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6602204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8" name="Text Box 88"/>
          <p:cNvSpPr txBox="1">
            <a:spLocks noChangeArrowheads="1"/>
          </p:cNvSpPr>
          <p:nvPr/>
        </p:nvSpPr>
        <p:spPr bwMode="auto">
          <a:xfrm>
            <a:off x="6597442" y="361791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 flipH="1">
            <a:off x="2339975" y="6164263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 flipV="1">
            <a:off x="2411413" y="6235700"/>
            <a:ext cx="2159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2916238" y="6164263"/>
            <a:ext cx="14287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 flipH="1" flipV="1">
            <a:off x="2987675" y="6092825"/>
            <a:ext cx="14446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 flipH="1">
            <a:off x="3492500" y="6164263"/>
            <a:ext cx="142875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 flipV="1">
            <a:off x="3563938" y="6235700"/>
            <a:ext cx="144462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3995738" y="6164263"/>
            <a:ext cx="1444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 flipH="1" flipV="1">
            <a:off x="4067175" y="6019800"/>
            <a:ext cx="21748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4140200" y="4292600"/>
            <a:ext cx="144463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 flipH="1" flipV="1">
            <a:off x="4211638" y="4148138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724525" y="4594225"/>
            <a:ext cx="13684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^F      </a:t>
            </a:r>
          </a:p>
        </p:txBody>
      </p:sp>
      <p:sp>
        <p:nvSpPr>
          <p:cNvPr id="100" name="Text Box 100"/>
          <p:cNvSpPr txBox="1">
            <a:spLocks noChangeArrowheads="1"/>
          </p:cNvSpPr>
          <p:nvPr/>
        </p:nvSpPr>
        <p:spPr bwMode="auto">
          <a:xfrm>
            <a:off x="658812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6594475" y="4554538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7305973" y="2256217"/>
            <a:ext cx="461665" cy="39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递归算法执行时系统栈的变化</a:t>
            </a:r>
          </a:p>
        </p:txBody>
      </p:sp>
      <p:sp>
        <p:nvSpPr>
          <p:cNvPr id="103" name="TextBox 3"/>
          <p:cNvSpPr txBox="1"/>
          <p:nvPr/>
        </p:nvSpPr>
        <p:spPr>
          <a:xfrm>
            <a:off x="785786" y="28572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先序遍历系统栈</a:t>
            </a:r>
          </a:p>
        </p:txBody>
      </p: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  <p:bldP spid="56" grpId="1" animBg="1"/>
      <p:bldP spid="56" grpId="2" animBg="1"/>
      <p:bldP spid="56" grpId="3" animBg="1"/>
      <p:bldP spid="57" grpId="0"/>
      <p:bldP spid="57" grpId="1"/>
      <p:bldP spid="58" grpId="0"/>
      <p:bldP spid="58" grpId="1"/>
      <p:bldP spid="61" grpId="0"/>
      <p:bldP spid="61" grpId="1"/>
      <p:bldP spid="62" grpId="0" animBg="1"/>
      <p:bldP spid="62" grpId="1" animBg="1"/>
      <p:bldP spid="62" grpId="2" animBg="1"/>
      <p:bldP spid="62" grpId="3" animBg="1"/>
      <p:bldP spid="63" grpId="0"/>
      <p:bldP spid="63" grpId="1"/>
      <p:bldP spid="66" grpId="0" animBg="1"/>
      <p:bldP spid="66" grpId="1" animBg="1"/>
      <p:bldP spid="66" grpId="2" animBg="1"/>
      <p:bldP spid="66" grpId="3" animBg="1"/>
      <p:bldP spid="67" grpId="0"/>
      <p:bldP spid="67" grpId="1"/>
      <p:bldP spid="70" grpId="0"/>
      <p:bldP spid="70" grpId="1"/>
      <p:bldP spid="71" grpId="0"/>
      <p:bldP spid="71" grpId="1"/>
      <p:bldP spid="74" grpId="0"/>
      <p:bldP spid="74" grpId="1"/>
      <p:bldP spid="75" grpId="0" animBg="1"/>
      <p:bldP spid="75" grpId="1" animBg="1"/>
      <p:bldP spid="75" grpId="2" animBg="1"/>
      <p:bldP spid="76" grpId="0"/>
      <p:bldP spid="76" grpId="1"/>
      <p:bldP spid="79" grpId="0"/>
      <p:bldP spid="80" grpId="0" animBg="1"/>
      <p:bldP spid="80" grpId="1" animBg="1"/>
      <p:bldP spid="80" grpId="2" animBg="1"/>
      <p:bldP spid="80" grpId="3" animBg="1"/>
      <p:bldP spid="81" grpId="0"/>
      <p:bldP spid="81" grpId="1"/>
      <p:bldP spid="82" grpId="0"/>
      <p:bldP spid="82" grpId="1"/>
      <p:bldP spid="83" grpId="0" animBg="1"/>
      <p:bldP spid="83" grpId="1" animBg="1"/>
      <p:bldP spid="83" grpId="2" animBg="1"/>
      <p:bldP spid="83" grpId="3" animBg="1"/>
      <p:bldP spid="84" grpId="0"/>
      <p:bldP spid="84" grpId="1"/>
      <p:bldP spid="85" grpId="0"/>
      <p:bldP spid="85" grpId="1"/>
      <p:bldP spid="86" grpId="0" animBg="1"/>
      <p:bldP spid="86" grpId="1" animBg="1"/>
      <p:bldP spid="86" grpId="2" animBg="1"/>
      <p:bldP spid="86" grpId="3" animBg="1"/>
      <p:bldP spid="87" grpId="0"/>
      <p:bldP spid="87" grpId="1"/>
      <p:bldP spid="88" grpId="0"/>
      <p:bldP spid="88" grpId="1"/>
      <p:bldP spid="99" grpId="0" animBg="1"/>
      <p:bldP spid="99" grpId="1" animBg="1"/>
      <p:bldP spid="99" grpId="2" animBg="1"/>
      <p:bldP spid="99" grpId="3" animBg="1"/>
      <p:bldP spid="100" grpId="0"/>
      <p:bldP spid="101" grpId="0"/>
      <p:bldP spid="101" grpId="1"/>
      <p:bldP spid="10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880234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先序遍历右子树。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84663" y="2469462"/>
            <a:ext cx="3744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NLR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1472" y="1285860"/>
            <a:ext cx="4103687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>
            <a:off x="2482850" y="2527312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698750" y="2298712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7088" y="4746637"/>
            <a:ext cx="1387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lchild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698750" y="4746637"/>
            <a:ext cx="1516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>
                <a:latin typeface="Consolas" pitchFamily="49" charset="0"/>
                <a:ea typeface="宋体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800" i="1">
                <a:latin typeface="Consolas" pitchFamily="49" charset="0"/>
                <a:cs typeface="Consolas" pitchFamily="49" charset="0"/>
              </a:rPr>
              <a:t>rchild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2036763" y="2874975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909638" y="3811600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2771775" y="3811600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 flipH="1">
            <a:off x="1557338" y="3306775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>
            <a:off x="2746375" y="3319475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00563" y="3044137"/>
            <a:ext cx="3889375" cy="132343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用栈保存根结点（地址）</a:t>
            </a: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右孩子先进、左孩子后进栈，因为栈后进先出。</a:t>
            </a:r>
          </a:p>
        </p:txBody>
      </p:sp>
      <p:sp>
        <p:nvSpPr>
          <p:cNvPr id="15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653258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7.5.3  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3200">
                <a:solidFill>
                  <a:srgbClr val="FF0000"/>
                </a:solidFill>
                <a:ea typeface="隶书" pitchFamily="49" charset="-122"/>
              </a:rPr>
              <a:t>种遍历的非递归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549275"/>
            <a:ext cx="54594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333222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树不空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根结点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结点有右孩子，将其右孩子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若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结点有左孩子，将其左孩子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l"/>
            <a:r>
              <a:rPr lang="zh-CN" altLang="en-US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b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4" name="Freeform 6"/>
          <p:cNvSpPr>
            <a:spLocks/>
          </p:cNvSpPr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476375" y="581497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4500563" y="191611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924300" y="4221163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4" y="428604"/>
            <a:ext cx="4537075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动画演示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animBg="1"/>
      <p:bldP spid="396315" grpId="1" animBg="1"/>
      <p:bldP spid="396315" grpId="2" animBg="1"/>
      <p:bldP spid="396316" grpId="0" animBg="1"/>
      <p:bldP spid="396316" grpId="1" animBg="1"/>
      <p:bldP spid="396316" grpId="2" animBg="1"/>
      <p:bldP spid="396317" grpId="0" animBg="1"/>
      <p:bldP spid="396317" grpId="1" animBg="1"/>
      <p:bldP spid="396317" grpId="2" animBg="1"/>
      <p:bldP spid="396318" grpId="0" animBg="1"/>
      <p:bldP spid="396318" grpId="1" animBg="1"/>
      <p:bldP spid="396318" grpId="2" animBg="1"/>
      <p:bldP spid="396318" grpId="3" animBg="1"/>
      <p:bldP spid="396319" grpId="0" animBg="1"/>
      <p:bldP spid="396319" grpId="1" animBg="1"/>
      <p:bldP spid="396319" grpId="2" animBg="1"/>
      <p:bldP spid="396320" grpId="0" animBg="1"/>
      <p:bldP spid="396320" grpId="1" animBg="1"/>
      <p:bldP spid="396320" grpId="2" animBg="1"/>
      <p:bldP spid="396321" grpId="0" animBg="1"/>
      <p:bldP spid="396321" grpId="1" animBg="1"/>
      <p:bldP spid="396321" grpId="2" animBg="1"/>
      <p:bldP spid="396323" grpId="0"/>
      <p:bldP spid="396324" grpId="0"/>
      <p:bldP spid="396325" grpId="0"/>
      <p:bldP spid="396326" grpId="0"/>
      <p:bldP spid="396327" grpId="0"/>
      <p:bldP spid="396328" grpId="0"/>
      <p:bldP spid="3963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39750" y="785794"/>
            <a:ext cx="7675588" cy="524044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PreOrder1(BTNode *b)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Push(st，b);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并访问它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(p-&gt;rchild!=NULL)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Push(st，p-&gt;rchild);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(p-&gt;lchild!=NULL)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Push(st，p-&gt;lchild);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611188" y="142852"/>
            <a:ext cx="46037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95288" y="285728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995738" y="198913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492500" y="270827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059113" y="342900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284663" y="170021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>
            <a:spLocks/>
          </p:cNvSpPr>
          <p:nvPr/>
        </p:nvSpPr>
        <p:spPr bwMode="auto">
          <a:xfrm>
            <a:off x="3810000" y="232410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>
            <a:spLocks/>
          </p:cNvSpPr>
          <p:nvPr/>
        </p:nvSpPr>
        <p:spPr bwMode="auto">
          <a:xfrm>
            <a:off x="3349625" y="303530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>
            <a:spLocks/>
          </p:cNvSpPr>
          <p:nvPr/>
        </p:nvSpPr>
        <p:spPr bwMode="auto">
          <a:xfrm>
            <a:off x="4362450" y="231140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9475" y="3716338"/>
            <a:ext cx="360363" cy="360362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419475" y="4076700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>
            <a:spLocks/>
          </p:cNvSpPr>
          <p:nvPr/>
        </p:nvSpPr>
        <p:spPr bwMode="auto">
          <a:xfrm>
            <a:off x="3851275" y="301942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500563" y="1484313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85786" y="385127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重点：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32143" y="278606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913065" y="100012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边访问边进栈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797300" y="3568702"/>
            <a:ext cx="2774950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②</a:t>
              </a:r>
              <a:r>
                <a:rPr lang="zh-CN" altLang="en-US" sz="1800">
                  <a:solidFill>
                    <a:srgbClr val="7030A0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  <p:sp>
          <p:nvSpPr>
            <p:cNvPr id="299033" name="Freeform 25"/>
            <p:cNvSpPr>
              <a:spLocks/>
            </p:cNvSpPr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428728" y="92867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用于结点遍历，初始时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046403" y="351313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1472" y="5143512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/>
      <p:bldP spid="29902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42910" y="928670"/>
            <a:ext cx="4887920" cy="3819095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/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p=p-&gt;lchild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85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214950"/>
            <a:ext cx="7072362" cy="810478"/>
            <a:chOff x="571472" y="5429264"/>
            <a:chExt cx="7072362" cy="810478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栈中结点均已经访问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14942" y="557214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3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632184"/>
            <a:ext cx="8583613" cy="555379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4400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PreOrder2(BTNode *b)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 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及其所有左下结点并进栈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printf("%c "，p-&gt;data);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p=p-&gt;lchild;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p=p-&gt;rchild;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164876"/>
            <a:ext cx="47149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先序遍历非递归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>
            <a:spLocks/>
          </p:cNvSpPr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>
            <a:spLocks/>
          </p:cNvSpPr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>
            <a:spLocks/>
          </p:cNvSpPr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 </a:t>
              </a:r>
              <a:r>
                <a:rPr lang="zh-CN" altLang="en-US" sz="180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07153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这个最左下结点，没有左子树</a:t>
            </a:r>
            <a:endParaRPr lang="en-US" altLang="zh-CN" sz="18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64291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用于结点遍历，初始时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，当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并且栈为空结束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68313" y="765175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在先序遍历非递归算法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的基础上改进而来的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92879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990099"/>
                </a:solidFill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18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800">
                <a:ea typeface="微软雅黑" pitchFamily="34" charset="-122"/>
                <a:cs typeface="Times New Roman" pitchFamily="18" charset="0"/>
              </a:rPr>
              <a:t>访问栈顶结点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/>
      <p:bldP spid="146474" grpId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过程如下：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71472" y="861990"/>
            <a:ext cx="4959358" cy="389179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栈不空或者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p!=NULL)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</a:t>
            </a:r>
          </a:p>
          <a:p>
            <a:pPr algn="l"/>
            <a:r>
              <a:rPr lang="zh-CN" altLang="en-US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p=p-&gt;lchild;</a:t>
            </a:r>
          </a:p>
          <a:p>
            <a:pPr algn="l"/>
            <a:r>
              <a:rPr lang="en-US" altLang="zh-CN" sz="180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en-US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并访问之；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p-&gt;rchild;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71472" y="5214950"/>
            <a:ext cx="7715304" cy="810478"/>
            <a:chOff x="571472" y="5429264"/>
            <a:chExt cx="7715304" cy="810478"/>
          </a:xfrm>
        </p:grpSpPr>
        <p:sp>
          <p:nvSpPr>
            <p:cNvPr id="6" name="TextBox 5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栈中结点均没有访问</a:t>
              </a:r>
              <a:endPara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en-US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指向刚刚出栈结点的右子树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栈空且</a:t>
              </a:r>
              <a:r>
                <a:rPr lang="en-US" altLang="zh-CN" sz="2000" i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=NULL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结束</a:t>
              </a:r>
            </a:p>
          </p:txBody>
        </p:sp>
        <p:sp>
          <p:nvSpPr>
            <p:cNvPr id="8" name="右箭头 7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25384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3858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4" name="Freeform 6"/>
          <p:cNvSpPr>
            <a:spLocks/>
          </p:cNvSpPr>
          <p:nvPr/>
        </p:nvSpPr>
        <p:spPr bwMode="auto">
          <a:xfrm>
            <a:off x="3389294" y="13382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19621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19907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19621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0985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16732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27543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2494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34988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485776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0967" name="Group 39"/>
          <p:cNvGrpSpPr>
            <a:grpSpLocks/>
          </p:cNvGrpSpPr>
          <p:nvPr/>
        </p:nvGrpSpPr>
        <p:grpSpPr bwMode="auto">
          <a:xfrm>
            <a:off x="2051050" y="1098550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0968" name="Group 40"/>
          <p:cNvGrpSpPr>
            <a:grpSpLocks/>
          </p:cNvGrpSpPr>
          <p:nvPr/>
        </p:nvGrpSpPr>
        <p:grpSpPr bwMode="auto">
          <a:xfrm>
            <a:off x="2482850" y="1673225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3563938" y="1673225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0969" name="Group 41"/>
          <p:cNvGrpSpPr>
            <a:grpSpLocks/>
          </p:cNvGrpSpPr>
          <p:nvPr/>
        </p:nvGrpSpPr>
        <p:grpSpPr bwMode="auto">
          <a:xfrm>
            <a:off x="1908175" y="2249488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0972" name="Group 44"/>
          <p:cNvGrpSpPr>
            <a:grpSpLocks/>
          </p:cNvGrpSpPr>
          <p:nvPr/>
        </p:nvGrpSpPr>
        <p:grpSpPr bwMode="auto">
          <a:xfrm>
            <a:off x="2989263" y="2249488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0970" name="Group 42"/>
          <p:cNvGrpSpPr>
            <a:grpSpLocks/>
          </p:cNvGrpSpPr>
          <p:nvPr/>
        </p:nvGrpSpPr>
        <p:grpSpPr bwMode="auto">
          <a:xfrm>
            <a:off x="2482850" y="2754313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0973" name="Group 45"/>
          <p:cNvGrpSpPr>
            <a:grpSpLocks/>
          </p:cNvGrpSpPr>
          <p:nvPr/>
        </p:nvGrpSpPr>
        <p:grpSpPr bwMode="auto">
          <a:xfrm>
            <a:off x="4068763" y="2249488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468313" y="188913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二叉树先序遍历演示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50070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先序序列的第一个结点是根结点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中序非递归算法动画演示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  且 </a:t>
            </a:r>
            <a:r>
              <a:rPr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=NULL</a:t>
            </a:r>
            <a:endParaRPr lang="zh-CN" altLang="en-US" sz="20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2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63" grpId="0"/>
      <p:bldP spid="398364" grpId="0"/>
      <p:bldP spid="398365" grpId="0"/>
      <p:bldP spid="398366" grpId="0"/>
      <p:bldP spid="398367" grpId="0"/>
      <p:bldP spid="398368" grpId="0"/>
      <p:bldP spid="398369" grpId="0"/>
      <p:bldP spid="398370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54447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InOrder1(BTNode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  SqStack *st;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|| p!=NULL)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以下考虑栈顶结点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StackEmpty(st)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若栈不空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printf("%c "，p-&gt;data);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p=p-&gt;rchild;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5720" y="71414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中序遍历非递归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>
            <a:spLocks/>
          </p:cNvSpPr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>
            <a:spLocks/>
          </p:cNvSpPr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>
            <a:spLocks/>
          </p:cNvSpPr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sz="1800" dirty="0"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1285852" y="3946572"/>
            <a:ext cx="1714511" cy="55399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990099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  <a:r>
              <a:rPr lang="en-US" altLang="zh-CN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若</a:t>
            </a:r>
            <a:r>
              <a:rPr lang="en-US" altLang="zh-CN" sz="18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lang="zh-CN" altLang="en-US" sz="1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结点可以访问，则访问它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143116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4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当栈为空（所有结点已访问）结束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568035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990099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③</a:t>
              </a:r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 </a:t>
              </a:r>
              <a:r>
                <a:rPr lang="en-US" altLang="zh-CN" sz="18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18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&gt;</a:t>
              </a:r>
              <a:r>
                <a:rPr lang="en-US" altLang="zh-CN" sz="1800" dirty="0" err="1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rchild</a:t>
              </a:r>
              <a:r>
                <a:rPr lang="zh-CN" altLang="en-US" sz="18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，转向右子树做相同的工作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遍历结点，初始指向根结点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643042" y="4572008"/>
            <a:ext cx="5715040" cy="1514094"/>
            <a:chOff x="1643042" y="4572008"/>
            <a:chExt cx="5715040" cy="1514094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flag=true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正在处理栈顶结点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2857520" cy="728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flag=false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标识</a:t>
              </a:r>
              <a:endPara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正在处理右子树结点</a:t>
              </a: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后序遍历非递归算法</a:t>
            </a:r>
            <a:r>
              <a:rPr kumimoji="1" lang="zh-CN" altLang="en-US" sz="28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714356"/>
            <a:ext cx="63373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在中序遍历非递归算法的基础上改进而来的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0" y="4963081"/>
            <a:ext cx="1357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000" dirty="0"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如何区分正在处理栈顶结点？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032777" cy="87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2000" dirty="0">
                <a:ea typeface="微软雅黑" pitchFamily="34" charset="-122"/>
                <a:cs typeface="Times New Roman" pitchFamily="18" charset="0"/>
              </a:rPr>
              <a:t>在后序遍历中，一棵二叉树或子树的根结点最后</a:t>
            </a:r>
            <a:r>
              <a:rPr kumimoji="1"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3"/>
              </a:buBlip>
            </a:pPr>
            <a:r>
              <a:rPr kumimoji="1" lang="zh-CN" altLang="en-US" sz="2000" dirty="0">
                <a:ea typeface="微软雅黑" pitchFamily="34" charset="-122"/>
                <a:cs typeface="Times New Roman" pitchFamily="18" charset="0"/>
              </a:rPr>
              <a:t>在后序遍历中，一个结点的右孩子刚访问，则马上可以</a:t>
            </a:r>
            <a:r>
              <a:rPr kumimoji="1"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访问</a:t>
            </a:r>
            <a:r>
              <a:rPr kumimoji="1" lang="zh-CN" altLang="en-US" sz="2000" dirty="0">
                <a:ea typeface="微软雅黑" pitchFamily="34" charset="-122"/>
                <a:cs typeface="Times New Roman" pitchFamily="18" charset="0"/>
              </a:rPr>
              <a:t>该结点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468313" y="1010973"/>
            <a:ext cx="3532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后序遍历：左 右 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>
              <a:spLocks/>
            </p:cNvSpPr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FF"/>
                  </a:solidFill>
                  <a:ea typeface="宋体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ea typeface="宋体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指向刚刚访问的结点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&gt;rchild==</a:t>
            </a:r>
            <a:r>
              <a:rPr lang="en-US" altLang="zh-CN" sz="20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，便访问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结点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如何判断一个结点可以访问？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/>
      <p:bldP spid="1485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38377"/>
            <a:ext cx="50323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过程如下：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7175523" cy="4716905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p=b;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此时栈顶结点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尚未访问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栈不空且结点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是栈顶结点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的右子树已访问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p=p-&gt;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while (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500702"/>
            <a:ext cx="7429552" cy="1169551"/>
            <a:chOff x="571472" y="5500702"/>
            <a:chExt cx="7429552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500702"/>
              <a:ext cx="46434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栈中结点均没有访问，并且左右子树都没有遍历</a:t>
              </a:r>
              <a:endParaRPr lang="en-US" altLang="zh-CN" sz="2000">
                <a:ea typeface="微软雅黑" pitchFamily="34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3"/>
                </a:buBlip>
              </a:pP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用</a:t>
              </a:r>
              <a:r>
                <a:rPr lang="en-US" altLang="zh-CN" sz="2000">
                  <a:ea typeface="微软雅黑" pitchFamily="34" charset="-122"/>
                  <a:cs typeface="Times New Roman" pitchFamily="18" charset="0"/>
                </a:rPr>
                <a:t>do-while</a:t>
              </a:r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循环，后判断条件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585789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ea typeface="微软雅黑" pitchFamily="34" charset="-122"/>
                  <a:cs typeface="Times New Roman" pitchFamily="18" charset="0"/>
                </a:rPr>
                <a:t>栈空结束</a:t>
              </a:r>
            </a:p>
          </p:txBody>
        </p:sp>
        <p:sp>
          <p:nvSpPr>
            <p:cNvPr id="6" name="右箭头 5"/>
            <p:cNvSpPr/>
            <p:nvPr/>
          </p:nvSpPr>
          <p:spPr>
            <a:xfrm>
              <a:off x="5429256" y="5929330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0" name="Freeform 4"/>
          <p:cNvSpPr>
            <a:spLocks/>
          </p:cNvSpPr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headEnd/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后序序列：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后序非递归算法动画演示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栈空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9058" y="414338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注意：由于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指针变化复杂，这里没有考虑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3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3" grpId="0" animBg="1"/>
      <p:bldP spid="398355" grpId="0" animBg="1"/>
      <p:bldP spid="398355" grpId="1" animBg="1"/>
      <p:bldP spid="398355" grpId="2" animBg="1"/>
      <p:bldP spid="398356" grpId="0" animBg="1"/>
      <p:bldP spid="398356" grpId="1" animBg="1"/>
      <p:bldP spid="398356" grpId="2" animBg="1"/>
      <p:bldP spid="398357" grpId="0" animBg="1"/>
      <p:bldP spid="398357" grpId="1" animBg="1"/>
      <p:bldP spid="398357" grpId="2" animBg="1"/>
      <p:bldP spid="398358" grpId="0" animBg="1"/>
      <p:bldP spid="398358" grpId="1" animBg="1"/>
      <p:bldP spid="398358" grpId="2" animBg="1"/>
      <p:bldP spid="398359" grpId="0" animBg="1"/>
      <p:bldP spid="398359" grpId="1" animBg="1"/>
      <p:bldP spid="398359" grpId="2" animBg="1"/>
      <p:bldP spid="398360" grpId="0" animBg="1"/>
      <p:bldP spid="398360" grpId="1" animBg="1"/>
      <p:bldP spid="398360" grpId="2" animBg="1"/>
      <p:bldP spid="398361" grpId="0" animBg="1"/>
      <p:bldP spid="398361" grpId="1" animBg="1"/>
      <p:bldP spid="398361" grpId="2" animBg="1"/>
      <p:bldP spid="398370" grpId="0"/>
      <p:bldP spid="7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819529"/>
            <a:ext cx="8286808" cy="536032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PostOrder1(BTNode *b)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后序非递归遍历算法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*p，*r;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定义一个顺序栈指针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(p!=NULL)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的所有左下结点并进栈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Push(st，p);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p=p-&gt;lchild;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移动到左孩子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r=NULL;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指向刚刚访问的结点，初始时为空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flag=true;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//flag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为真表示正在处理栈顶结点</a:t>
            </a: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611188" y="333375"/>
            <a:ext cx="45323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后序遍历非递归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42844" y="214290"/>
            <a:ext cx="8858280" cy="6383002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(!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flag)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取出当前的栈顶结点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==r)  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若结点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的右孩子为空或者为刚访问结点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 "，p-&gt;data);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st，p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r=p;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//r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指向刚访问过的结点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p=p-&gt;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转向处理其右子树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flag=false;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表示当前不是处理栈顶结点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while (!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树的遍历</a:t>
            </a:r>
          </a:p>
        </p:txBody>
      </p:sp>
      <p:sp>
        <p:nvSpPr>
          <p:cNvPr id="4" name="Oval 1027"/>
          <p:cNvSpPr>
            <a:spLocks noChangeArrowheads="1"/>
          </p:cNvSpPr>
          <p:nvPr/>
        </p:nvSpPr>
        <p:spPr bwMode="auto">
          <a:xfrm>
            <a:off x="6802434" y="12264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Oval 1028"/>
          <p:cNvSpPr>
            <a:spLocks noChangeArrowheads="1"/>
          </p:cNvSpPr>
          <p:nvPr/>
        </p:nvSpPr>
        <p:spPr bwMode="auto">
          <a:xfrm>
            <a:off x="56594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Oval 1029"/>
          <p:cNvSpPr>
            <a:spLocks noChangeArrowheads="1"/>
          </p:cNvSpPr>
          <p:nvPr/>
        </p:nvSpPr>
        <p:spPr bwMode="auto">
          <a:xfrm>
            <a:off x="68024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Oval 1030"/>
          <p:cNvSpPr>
            <a:spLocks noChangeArrowheads="1"/>
          </p:cNvSpPr>
          <p:nvPr/>
        </p:nvSpPr>
        <p:spPr bwMode="auto">
          <a:xfrm>
            <a:off x="7793034" y="24456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52022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60404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7793034" y="36648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Oval 1034"/>
          <p:cNvSpPr>
            <a:spLocks noChangeArrowheads="1"/>
          </p:cNvSpPr>
          <p:nvPr/>
        </p:nvSpPr>
        <p:spPr bwMode="auto">
          <a:xfrm>
            <a:off x="7793034" y="48840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7793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Oval 1036"/>
          <p:cNvSpPr>
            <a:spLocks noChangeArrowheads="1"/>
          </p:cNvSpPr>
          <p:nvPr/>
        </p:nvSpPr>
        <p:spPr bwMode="auto">
          <a:xfrm>
            <a:off x="7031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Oval 1037"/>
          <p:cNvSpPr>
            <a:spLocks noChangeArrowheads="1"/>
          </p:cNvSpPr>
          <p:nvPr/>
        </p:nvSpPr>
        <p:spPr bwMode="auto">
          <a:xfrm>
            <a:off x="8555034" y="6103242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7107234" y="17598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 flipH="1">
            <a:off x="5964234" y="1607442"/>
            <a:ext cx="838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Line 1040"/>
          <p:cNvSpPr>
            <a:spLocks noChangeShapeType="1"/>
          </p:cNvSpPr>
          <p:nvPr/>
        </p:nvSpPr>
        <p:spPr bwMode="auto">
          <a:xfrm>
            <a:off x="7335834" y="1607442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Line 1041"/>
          <p:cNvSpPr>
            <a:spLocks noChangeShapeType="1"/>
          </p:cNvSpPr>
          <p:nvPr/>
        </p:nvSpPr>
        <p:spPr bwMode="auto">
          <a:xfrm flipH="1">
            <a:off x="5430834" y="2826642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6192834" y="2826642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8021634" y="29790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Line 1044"/>
          <p:cNvSpPr>
            <a:spLocks noChangeShapeType="1"/>
          </p:cNvSpPr>
          <p:nvPr/>
        </p:nvSpPr>
        <p:spPr bwMode="auto">
          <a:xfrm>
            <a:off x="8021634" y="41982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Line 1045"/>
          <p:cNvSpPr>
            <a:spLocks noChangeShapeType="1"/>
          </p:cNvSpPr>
          <p:nvPr/>
        </p:nvSpPr>
        <p:spPr bwMode="auto">
          <a:xfrm>
            <a:off x="8097834" y="5417442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Line 1046"/>
          <p:cNvSpPr>
            <a:spLocks noChangeShapeType="1"/>
          </p:cNvSpPr>
          <p:nvPr/>
        </p:nvSpPr>
        <p:spPr bwMode="auto">
          <a:xfrm flipH="1">
            <a:off x="7259634" y="5265042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1047"/>
          <p:cNvSpPr>
            <a:spLocks noChangeShapeType="1"/>
          </p:cNvSpPr>
          <p:nvPr/>
        </p:nvSpPr>
        <p:spPr bwMode="auto">
          <a:xfrm>
            <a:off x="8326434" y="5265042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 Box 1049"/>
          <p:cNvSpPr txBox="1">
            <a:spLocks noChangeArrowheads="1"/>
          </p:cNvSpPr>
          <p:nvPr/>
        </p:nvSpPr>
        <p:spPr bwMode="auto">
          <a:xfrm>
            <a:off x="106589" y="2129555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先根遍历时顶点的访问次序：</a:t>
            </a:r>
          </a:p>
        </p:txBody>
      </p:sp>
      <p:sp>
        <p:nvSpPr>
          <p:cNvPr id="26" name="Text Box 1050"/>
          <p:cNvSpPr txBox="1">
            <a:spLocks noChangeArrowheads="1"/>
          </p:cNvSpPr>
          <p:nvPr/>
        </p:nvSpPr>
        <p:spPr bwMode="auto">
          <a:xfrm>
            <a:off x="664665" y="2655701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B E F C D G H I J K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1051"/>
          <p:cNvSpPr txBox="1">
            <a:spLocks noChangeArrowheads="1"/>
          </p:cNvSpPr>
          <p:nvPr/>
        </p:nvSpPr>
        <p:spPr bwMode="auto">
          <a:xfrm>
            <a:off x="29028" y="3372366"/>
            <a:ext cx="4740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后根遍历时顶点的访问次序：</a:t>
            </a:r>
          </a:p>
        </p:txBody>
      </p:sp>
      <p:sp>
        <p:nvSpPr>
          <p:cNvPr id="28" name="Text Box 1052"/>
          <p:cNvSpPr txBox="1">
            <a:spLocks noChangeArrowheads="1"/>
          </p:cNvSpPr>
          <p:nvPr/>
        </p:nvSpPr>
        <p:spPr bwMode="auto">
          <a:xfrm>
            <a:off x="635637" y="3989201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 F B C I J K H G D A</a:t>
            </a:r>
            <a:endParaRPr lang="en-US" altLang="zh-CN" sz="2400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1053"/>
          <p:cNvSpPr txBox="1">
            <a:spLocks noChangeArrowheads="1"/>
          </p:cNvSpPr>
          <p:nvPr/>
        </p:nvSpPr>
        <p:spPr bwMode="auto">
          <a:xfrm>
            <a:off x="195937" y="4689848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层次遍历时顶点的访问次序：</a:t>
            </a:r>
          </a:p>
        </p:txBody>
      </p:sp>
      <p:sp>
        <p:nvSpPr>
          <p:cNvPr id="30" name="Text Box 1054"/>
          <p:cNvSpPr txBox="1">
            <a:spLocks noChangeArrowheads="1"/>
          </p:cNvSpPr>
          <p:nvPr/>
        </p:nvSpPr>
        <p:spPr bwMode="auto">
          <a:xfrm>
            <a:off x="621123" y="5129969"/>
            <a:ext cx="3070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B C D E F G H I J K</a:t>
            </a:r>
            <a:endParaRPr lang="en-US" altLang="zh-CN" sz="2400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1026"/>
          <p:cNvSpPr txBox="1">
            <a:spLocks noChangeArrowheads="1"/>
          </p:cNvSpPr>
          <p:nvPr/>
        </p:nvSpPr>
        <p:spPr bwMode="auto">
          <a:xfrm>
            <a:off x="4427984" y="1106700"/>
            <a:ext cx="4660450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A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B       C     D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   F           G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H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I    J    K</a:t>
            </a:r>
          </a:p>
          <a:p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7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424086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先根遍历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507740"/>
            <a:chOff x="642910" y="3571884"/>
            <a:chExt cx="8001056" cy="380805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先根遍历：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先序遍历：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先序序列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7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中序遍历过程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LNR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访问根结点；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中序遍历右子树。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给定一棵树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，将其转换成二叉树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后根遍历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25"/>
            <a:ext cx="8501122" cy="472979"/>
            <a:chOff x="435986" y="3571882"/>
            <a:chExt cx="8207980" cy="354733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2"/>
              <a:ext cx="3850262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后根序列：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0"/>
              <a:ext cx="3643338" cy="3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中序序列：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t</a:t>
              </a:r>
              <a:r>
                <a:rPr lang="en-US" altLang="zh-CN" sz="2000" baseline="-25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 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中序序列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若森林非空， 则遍历方法为：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若森林不空，访问森林中第一棵树的根结点。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先序遍历第一棵树的根结点的子树森林。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先序遍历除去第一棵树之后剩余的树构成的森林。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森林的遍历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6" y="3848099"/>
            <a:ext cx="482749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61177" y="570813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森林的先序遍历序列为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ABCDEFGHIJ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02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若森林非空， 则遍历方法为：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中序遍历森林中第一棵树的根结点的子树森林。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访问第一棵树的根结点。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中序遍历除去第一棵树之后剩余的树构成的森林。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森林的遍历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6" y="3848099"/>
            <a:ext cx="482749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61177" y="5708134"/>
            <a:ext cx="4326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森林的中序遍历序列为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BCDAFEHJIG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46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二叉树、树、森林遍历的关系</a:t>
            </a:r>
          </a:p>
        </p:txBody>
      </p:sp>
      <p:pic>
        <p:nvPicPr>
          <p:cNvPr id="47106" name="Picture 2" descr="https://img-blog.csdn.net/2018090314030055?watermark/2/text/aHR0cHM6Ly9ibG9nLmNzZG4ubmV0L2xpdXhpYW5nMTU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8" y="2026782"/>
            <a:ext cx="71723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5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　对于一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颗二叉树，从根结点开始，按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从上到下、从左到右的顺序访问每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一个结点。</a:t>
            </a:r>
            <a:endParaRPr lang="en-US" altLang="zh-CN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lang="zh-CN" altLang="en-US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一个结点仅仅</a:t>
            </a:r>
            <a:r>
              <a:rPr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访问一次。</a:t>
            </a: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30887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层次遍历过程：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队；</a:t>
            </a:r>
            <a:endParaRPr lang="en-US" altLang="zh-CN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队不空时循环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，访问它；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左孩子结点，将左孩子结点进队；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若它有右孩子结点，将右孩子结点进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使用一个队列。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08596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*data[MaxSize];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front，rear;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环形队列类型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28596" y="357166"/>
            <a:ext cx="33131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7705725" cy="528743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LevelOrder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enQueue(qu，b);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根结点指针进入队列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队不为空循环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deQueue(qu，p);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"，p-&gt;data);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(p-&gt;lchild!=NULL)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有左孩子时将其进队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enQueue(qu，p-&gt;lchild);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(p-&gt;rchild!=NULL)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有右孩子时将其进队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enQueue(qu，p-&gt;rchild);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643578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85762" y="1612483"/>
            <a:ext cx="837247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同一棵二叉树（假设每个结点值唯一）具有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唯一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先序序列、中序序列和后序序列。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但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不同的二叉树可能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具有相同的先序序列、中序序列或后序序列。　　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537075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7.6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的构造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57224" y="3501008"/>
            <a:ext cx="7572428" cy="2357454"/>
            <a:chOff x="857224" y="3929066"/>
            <a:chExt cx="7572428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2571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均为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</a:t>
              </a:r>
              <a:endParaRPr lang="zh-CN" altLang="en-US" sz="22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7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4573488" cy="166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24990"/>
            <a:ext cx="4754464" cy="162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69" y="2852936"/>
            <a:ext cx="4815879" cy="172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20"/>
          <p:cNvSpPr txBox="1"/>
          <p:nvPr/>
        </p:nvSpPr>
        <p:spPr>
          <a:xfrm>
            <a:off x="395536" y="26064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单独遍历示例：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40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2754313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601788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6" name="Freeform 4"/>
          <p:cNvSpPr>
            <a:spLocks/>
          </p:cNvSpPr>
          <p:nvPr/>
        </p:nvSpPr>
        <p:spPr bwMode="auto">
          <a:xfrm>
            <a:off x="3381374" y="1554163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178050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206625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178050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3144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188912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29702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46538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3714750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497206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2987675" y="1314450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2482850" y="1889125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3563938" y="1889125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908175" y="2465388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2989263" y="2465388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2482850" y="2970213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068763" y="2465388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285728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二叉树中序遍历演示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7356" y="5572140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中序序列的根结点左边是左子树的结点，</a:t>
            </a:r>
            <a:endParaRPr lang="en-US" altLang="zh-CN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右边是右子树的结点。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8534400" cy="32454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给定一棵二叉树（假设每个结点值唯一）的先序、中序和后序序列可以唯一构造（确定）出该二叉树。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仅由先序、中序或后序序列中的一种，无法唯一构造出该二叉树。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  那么，给定先序、中序和后序序列中任意两个，是否可以唯一构造出该二叉树？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682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93780" y="1155688"/>
            <a:ext cx="8064500" cy="30600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　 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先序序列和中序序列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中序序列和后序序列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　 同时给定一棵二叉树的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先序序列和后序序列</a:t>
            </a:r>
            <a:r>
              <a:rPr kumimoji="1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就能唯一确定这棵二叉树。</a:t>
            </a:r>
            <a:r>
              <a:rPr kumimoji="1" lang="zh-CN" altLang="en-US" sz="2200" b="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200" b="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50888" name="Group 8"/>
          <p:cNvGrpSpPr>
            <a:grpSpLocks/>
          </p:cNvGrpSpPr>
          <p:nvPr/>
        </p:nvGrpSpPr>
        <p:grpSpPr bwMode="auto">
          <a:xfrm>
            <a:off x="2349489" y="1533531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088" y="51274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以下命题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成立否？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1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7.1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n&gt;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i="1" baseline="-25000" dirty="0">
                <a:cs typeface="Times New Roman" pitchFamily="18" charset="0"/>
              </a:rPr>
              <a:t>        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右子树先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  </a:t>
            </a:r>
            <a:r>
              <a:rPr lang="en-US" altLang="zh-CN" sz="2000" i="1" dirty="0" err="1"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通过根结点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左子树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先序：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右子树</a:t>
              </a: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7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已知先序序列为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，中序序列为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，则构造二叉树的过程如下所示。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由先序和中序序列构造二叉树示例的演示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DGB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6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36374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*in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char *p;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(n&lt;=0) return NULL;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&gt;data=*pre;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in+n;p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找为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(*p==*pre)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break</a:t>
            </a:r>
            <a:r>
              <a:rPr kumimoji="1" lang="en-US" altLang="zh-CN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 </a:t>
            </a:r>
            <a:endParaRPr kumimoji="1" lang="en-US" altLang="zh-CN" sz="18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6317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3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4857760"/>
            <a:ext cx="8001056" cy="14855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s-&gt;lchild=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     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构造左子树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s-&gt;rchild=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(pre+k+1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p+1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n-k-1);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构造右子树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1211" y="321468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618905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楷体" pitchFamily="49" charset="-122"/>
                <a:cs typeface="Times New Roman" pitchFamily="18" charset="0"/>
              </a:rPr>
              <a:t>先序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… 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i="1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+1 </a:t>
            </a:r>
            <a:r>
              <a:rPr lang="en-US" altLang="zh-CN" sz="2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…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-2   </a:t>
            </a:r>
            <a:r>
              <a:rPr lang="en-US" altLang="zh-CN" sz="2000" i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2000">
              <a:solidFill>
                <a:srgbClr val="CC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00461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中序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in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   </a:t>
            </a:r>
            <a:r>
              <a:rPr lang="en-US" altLang="zh-CN" sz="2000" i="1">
                <a:solidFill>
                  <a:srgbClr val="003300"/>
                </a:solidFill>
              </a:rPr>
              <a:t>b</a:t>
            </a:r>
            <a:r>
              <a:rPr lang="en-US" altLang="zh-CN" sz="2000" baseline="-25000">
                <a:solidFill>
                  <a:srgbClr val="003300"/>
                </a:solidFill>
              </a:rPr>
              <a:t>0</a:t>
            </a:r>
            <a:r>
              <a:rPr lang="en-US" altLang="zh-CN" sz="2000">
                <a:solidFill>
                  <a:srgbClr val="003300"/>
                </a:solidFill>
              </a:rPr>
              <a:t> </a:t>
            </a:r>
            <a:r>
              <a:rPr lang="en-US" altLang="zh-CN" sz="2000" i="1">
                <a:solidFill>
                  <a:srgbClr val="003300"/>
                </a:solidFill>
              </a:rPr>
              <a:t>b</a:t>
            </a:r>
            <a:r>
              <a:rPr lang="en-US" altLang="zh-CN" sz="2000" baseline="-25000">
                <a:solidFill>
                  <a:srgbClr val="003300"/>
                </a:solidFill>
              </a:rPr>
              <a:t>1</a:t>
            </a:r>
            <a:r>
              <a:rPr lang="en-US" altLang="zh-CN" sz="2000">
                <a:solidFill>
                  <a:srgbClr val="003300"/>
                </a:solidFill>
              </a:rPr>
              <a:t>  </a:t>
            </a:r>
            <a:r>
              <a:rPr lang="en-US" altLang="zh-CN" sz="2000">
                <a:solidFill>
                  <a:srgbClr val="003300"/>
                </a:solidFill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i="1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003300"/>
                </a:solidFill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i="1" baseline="-25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>
                <a:cs typeface="Times New Roman" pitchFamily="18" charset="0"/>
              </a:rPr>
              <a:t>  </a:t>
            </a:r>
            <a:r>
              <a:rPr lang="en-US" altLang="zh-CN" sz="2000" i="1">
                <a:solidFill>
                  <a:srgbClr val="CC00FF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>
                <a:solidFill>
                  <a:srgbClr val="CC00FF"/>
                </a:solidFill>
                <a:cs typeface="Times New Roman" pitchFamily="18" charset="0"/>
              </a:rPr>
              <a:t>k</a:t>
            </a:r>
            <a:r>
              <a:rPr lang="en-US" altLang="zh-CN" sz="2000" baseline="-25000">
                <a:solidFill>
                  <a:srgbClr val="CC00FF"/>
                </a:solidFill>
                <a:cs typeface="Times New Roman" pitchFamily="18" charset="0"/>
              </a:rPr>
              <a:t>+1</a:t>
            </a:r>
            <a:r>
              <a:rPr lang="en-US" altLang="zh-CN" sz="2000">
                <a:solidFill>
                  <a:srgbClr val="CC00FF"/>
                </a:solidFill>
                <a:cs typeface="Times New Roman" pitchFamily="18" charset="0"/>
              </a:rPr>
              <a:t>   </a:t>
            </a:r>
            <a:r>
              <a:rPr lang="en-US" altLang="zh-CN" sz="2000">
                <a:solidFill>
                  <a:srgbClr val="CC00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>
                <a:solidFill>
                  <a:srgbClr val="CC00FF"/>
                </a:solidFill>
              </a:rPr>
              <a:t>       </a:t>
            </a:r>
            <a:r>
              <a:rPr lang="en-US" altLang="zh-CN" sz="2000" i="1">
                <a:solidFill>
                  <a:srgbClr val="CC00FF"/>
                </a:solidFill>
              </a:rPr>
              <a:t>b</a:t>
            </a:r>
            <a:r>
              <a:rPr lang="en-US" altLang="zh-CN" sz="2000" i="1" baseline="-25000">
                <a:solidFill>
                  <a:srgbClr val="CC00FF"/>
                </a:solidFill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</a:rPr>
              <a:t>-1</a:t>
            </a:r>
            <a:endParaRPr lang="en-US" altLang="en-US" sz="2000" baseline="-25000" dirty="0">
              <a:solidFill>
                <a:srgbClr val="CC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358480" y="15595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48" y="16684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169434" y="6054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682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pre+1</a:t>
            </a:r>
            <a:endParaRPr lang="zh-CN" altLang="en-US" sz="200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812508" y="5800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142852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pre+</a:t>
            </a:r>
            <a:r>
              <a:rPr lang="en-US" altLang="zh-CN" sz="2000" i="1"/>
              <a:t>k</a:t>
            </a:r>
            <a:r>
              <a:rPr lang="en-US" altLang="zh-CN" sz="2000"/>
              <a:t>+1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858546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p+1</a:t>
            </a:r>
            <a:endParaRPr lang="zh-CN" altLang="en-US" sz="2000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891620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388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in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先序序列为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pre+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567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92525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定理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7.2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个不同结点的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又树，都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可由它的中序序列和后序序列唯一地确定。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后序序列：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>
                <a:cs typeface="Times New Roman" pitchFamily="18" charset="0"/>
              </a:rPr>
              <a:t>-1</a:t>
            </a:r>
            <a:r>
              <a:rPr lang="en-US" altLang="zh-CN" sz="2000" i="1" baseline="-25000" dirty="0">
                <a:cs typeface="Times New Roman" pitchFamily="18" charset="0"/>
              </a:rPr>
              <a:t>         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-2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后序序列，有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i="1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000" baseline="-250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zh-CN" sz="2000" dirty="0">
                <a:cs typeface="Times New Roman" pitchFamily="18" charset="0"/>
              </a:rPr>
              <a:t>   </a:t>
            </a:r>
            <a:r>
              <a:rPr lang="en-US" altLang="zh-CN" sz="2000" i="1" dirty="0" err="1">
                <a:cs typeface="Times New Roman" pitchFamily="18" charset="0"/>
              </a:rPr>
              <a:t>b</a:t>
            </a:r>
            <a:r>
              <a:rPr lang="en-US" altLang="zh-CN" sz="2000" i="1" baseline="-25000" dirty="0" err="1">
                <a:cs typeface="Times New Roman" pitchFamily="18" charset="0"/>
              </a:rPr>
              <a:t>k</a:t>
            </a:r>
            <a:r>
              <a:rPr lang="en-US" altLang="zh-CN" sz="2000" baseline="-25000" dirty="0" err="1">
                <a:cs typeface="Times New Roman" pitchFamily="18" charset="0"/>
              </a:rPr>
              <a:t>+1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左子树中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右子树中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序序列，有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18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1800">
                  <a:ea typeface="楷体" pitchFamily="49" charset="-122"/>
                  <a:cs typeface="Times New Roman" pitchFamily="18" charset="0"/>
                </a:rPr>
                <a:t>个结点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通过根结点</a:t>
              </a:r>
              <a:r>
                <a:rPr lang="en-US" altLang="zh-CN" sz="2000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左子树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endPara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中序：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en-US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右子树</a:t>
              </a: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1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由后序和中序序列构造二叉树示例的演示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GDBEFC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DGB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GD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DG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EF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286808" cy="36333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*post，char *in，int n)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  char r，*p;  int k;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r=*(post+n-1);			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创建二叉树结点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b-&gt;data=r;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(p=in;p&lt;in+n;p++)		   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中查找根结点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(*p==r) break;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	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中的下标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5612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7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20" y="4786322"/>
            <a:ext cx="800105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(post，in，k);	      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递归构造左子树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b-&gt;rchild=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(post+k，p+1，n-k-1);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递归构造右子树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275" y="364331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857356" y="142852"/>
            <a:ext cx="5072098" cy="1833375"/>
            <a:chOff x="2214546" y="4881773"/>
            <a:chExt cx="5072098" cy="1833375"/>
          </a:xfrm>
        </p:grpSpPr>
        <p:sp>
          <p:nvSpPr>
            <p:cNvPr id="7" name="TextBox 6"/>
            <p:cNvSpPr txBox="1"/>
            <p:nvPr/>
          </p:nvSpPr>
          <p:spPr>
            <a:xfrm>
              <a:off x="2214546" y="5357826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后序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post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…  </a:t>
              </a:r>
              <a:r>
                <a:rPr lang="en-US" altLang="zh-CN" sz="2000" i="1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 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+1 </a:t>
              </a:r>
              <a:r>
                <a:rPr lang="en-US" altLang="zh-CN" sz="2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…  </a:t>
              </a:r>
              <a:r>
                <a:rPr lang="en-US" altLang="zh-CN" sz="2000" i="1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-2500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-2   </a:t>
              </a:r>
              <a:r>
                <a:rPr lang="en-US" altLang="zh-CN" i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i="1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baseline="-25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5743534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中序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in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    </a:t>
              </a:r>
              <a:r>
                <a:rPr lang="en-US" altLang="zh-CN" sz="2000" i="1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>
                  <a:solidFill>
                    <a:srgbClr val="003300"/>
                  </a:solidFill>
                </a:rPr>
                <a:t>0</a:t>
              </a:r>
              <a:r>
                <a:rPr lang="en-US" altLang="zh-CN" sz="2000">
                  <a:solidFill>
                    <a:srgbClr val="003300"/>
                  </a:solidFill>
                </a:rPr>
                <a:t> </a:t>
              </a:r>
              <a:r>
                <a:rPr lang="en-US" altLang="zh-CN" sz="2000" i="1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>
                  <a:solidFill>
                    <a:srgbClr val="003300"/>
                  </a:solidFill>
                </a:rPr>
                <a:t>1</a:t>
              </a:r>
              <a:r>
                <a:rPr lang="en-US" altLang="zh-CN" sz="2000">
                  <a:solidFill>
                    <a:srgbClr val="003300"/>
                  </a:solidFill>
                </a:rPr>
                <a:t>  </a:t>
              </a:r>
              <a:r>
                <a:rPr lang="en-US" altLang="zh-CN" sz="2000">
                  <a:solidFill>
                    <a:srgbClr val="003300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 </a:t>
              </a:r>
              <a:r>
                <a:rPr lang="en-US" altLang="zh-CN" sz="2000" i="1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003300"/>
                  </a:solidFill>
                  <a:ea typeface="宋体" pitchFamily="2" charset="-122"/>
                  <a:cs typeface="Times New Roman" pitchFamily="18" charset="0"/>
                </a:rPr>
                <a:t>-1</a:t>
              </a:r>
              <a:r>
                <a:rPr lang="en-US" altLang="zh-CN" sz="2000">
                  <a:cs typeface="Times New Roman" pitchFamily="18" charset="0"/>
                </a:rPr>
                <a:t>  </a:t>
              </a:r>
              <a:r>
                <a:rPr lang="en-US" altLang="zh-CN" i="1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r>
                <a:rPr lang="en-US" altLang="zh-CN" i="1" baseline="-25000">
                  <a:solidFill>
                    <a:srgbClr val="FF0000"/>
                  </a:solidFill>
                  <a:cs typeface="Times New Roman" pitchFamily="18" charset="0"/>
                </a:rPr>
                <a:t>k</a:t>
              </a:r>
              <a:r>
                <a:rPr lang="en-US" altLang="zh-CN" sz="2000">
                  <a:cs typeface="Times New Roman" pitchFamily="18" charset="0"/>
                </a:rPr>
                <a:t>  </a:t>
              </a:r>
              <a:r>
                <a:rPr lang="en-US" altLang="zh-CN" sz="2000" i="1">
                  <a:solidFill>
                    <a:srgbClr val="CC00FF"/>
                  </a:solidFill>
                  <a:cs typeface="Times New Roman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CC00FF"/>
                  </a:solidFill>
                  <a:cs typeface="Times New Roman" pitchFamily="18" charset="0"/>
                </a:rPr>
                <a:t>k</a:t>
              </a:r>
              <a:r>
                <a:rPr lang="en-US" altLang="zh-CN" sz="2000" baseline="-25000">
                  <a:solidFill>
                    <a:srgbClr val="CC00FF"/>
                  </a:solidFill>
                  <a:cs typeface="Times New Roman" pitchFamily="18" charset="0"/>
                </a:rPr>
                <a:t>+1</a:t>
              </a:r>
              <a:r>
                <a:rPr lang="en-US" altLang="zh-CN" sz="2000">
                  <a:solidFill>
                    <a:srgbClr val="CC00FF"/>
                  </a:solidFill>
                  <a:cs typeface="Times New Roman" pitchFamily="18" charset="0"/>
                </a:rPr>
                <a:t>   </a:t>
              </a:r>
              <a:r>
                <a:rPr lang="en-US" altLang="zh-CN" sz="2000">
                  <a:solidFill>
                    <a:srgbClr val="CC00FF"/>
                  </a:solidFill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r>
                <a:rPr lang="en-US" altLang="zh-CN" sz="2000">
                  <a:solidFill>
                    <a:srgbClr val="CC00FF"/>
                  </a:solidFill>
                </a:rPr>
                <a:t>       </a:t>
              </a:r>
              <a:r>
                <a:rPr lang="en-US" altLang="zh-CN" sz="2000" i="1">
                  <a:solidFill>
                    <a:srgbClr val="CC00FF"/>
                  </a:solidFill>
                </a:rPr>
                <a:t>b</a:t>
              </a:r>
              <a:r>
                <a:rPr lang="en-US" altLang="zh-CN" sz="2000" i="1" baseline="-25000">
                  <a:solidFill>
                    <a:srgbClr val="CC00FF"/>
                  </a:solidFill>
                </a:rPr>
                <a:t>n</a:t>
              </a:r>
              <a:r>
                <a:rPr lang="en-US" altLang="zh-CN" sz="2000" baseline="-25000">
                  <a:solidFill>
                    <a:srgbClr val="CC00FF"/>
                  </a:solidFill>
                </a:rPr>
                <a:t>-1</a:t>
              </a:r>
              <a:endParaRPr lang="en-US" altLang="en-US" sz="2000" baseline="-25000" dirty="0">
                <a:solidFill>
                  <a:srgbClr val="CC00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968084" y="62984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57752" y="64073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</a:t>
              </a:r>
              <a:endParaRPr lang="zh-CN" altLang="en-US" sz="20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526624" y="53443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490717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post</a:t>
              </a:r>
              <a:endParaRPr lang="zh-CN" altLang="en-US" sz="2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4955384" y="53189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3438" y="488177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post+</a:t>
              </a:r>
              <a:r>
                <a:rPr lang="en-US" altLang="zh-CN" sz="2000" i="1"/>
                <a:t>k</a:t>
              </a:r>
              <a:endParaRPr lang="zh-CN" altLang="en-US" sz="20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468150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5918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p+1</a:t>
              </a:r>
              <a:endParaRPr lang="zh-CN" altLang="en-US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3501224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8992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in</a:t>
              </a:r>
              <a:endParaRPr lang="zh-CN" altLang="en-US" sz="20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2976" y="2357430"/>
            <a:ext cx="607223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右子树：</a:t>
            </a:r>
            <a:endParaRPr kumimoji="1" lang="en-US" altLang="zh-CN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后序序列为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post+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kumimoji="1" lang="en-US" altLang="zh-CN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中序序列为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p+1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95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LRN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后序遍历左子树；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后序遍历右子树；</a:t>
            </a:r>
          </a:p>
          <a:p>
            <a:pPr algn="l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访问根结点。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7-19】</a:t>
            </a:r>
            <a:r>
              <a:rPr lang="en-US" altLang="zh-CN" sz="2200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395288" y="1383557"/>
            <a:ext cx="846299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设二叉树的顺序存储结构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返回创建的二叉链存储结构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的根结点指针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60310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对应的结点为空</a:t>
            </a:r>
          </a:p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（创建根结点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86446" y="2071678"/>
            <a:ext cx="1785950" cy="1714512"/>
            <a:chOff x="6143636" y="2143116"/>
            <a:chExt cx="1785950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2143116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/>
                <a:t>b</a:t>
              </a:r>
              <a:endParaRPr lang="zh-CN" altLang="en-US" sz="2200" i="1"/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28728" y="2428868"/>
            <a:ext cx="2643206" cy="828738"/>
            <a:chOff x="1428728" y="2428868"/>
            <a:chExt cx="2643206" cy="828738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2795941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ym typeface="Symbol"/>
                </a:rPr>
                <a:t></a:t>
              </a: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2</a:t>
              </a:r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endParaRPr lang="zh-CN" altLang="en-US" i="1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楷体" pitchFamily="49" charset="-122"/>
                <a:ea typeface="楷体" pitchFamily="49" charset="-122"/>
              </a:rPr>
              <a:t>递归模型：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4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818463" cy="4065316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(SqBTree 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(i&gt;MaxSize) return NULL;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]=='#')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当结点不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存在时返回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b-&gt;lchild=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b-&gt;rchild=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return(b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返回根结点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28604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40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314" y="214290"/>
            <a:ext cx="878684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设计一个算法将二叉树的二叉链转换成顺序存储结构。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857256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：由二叉链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为根结点的顺序存储结构</a:t>
            </a:r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4214818"/>
            <a:ext cx="7500990" cy="1897609"/>
            <a:chOff x="785786" y="4214818"/>
            <a:chExt cx="7500990" cy="1897609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326105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不做任何事情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	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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]=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（创建根结点）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-&gt;lchild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</a:p>
            <a:p>
              <a:pPr algn="l"/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         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-&gt;rchild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2*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18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递归模型：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5918" y="1785926"/>
            <a:ext cx="6858016" cy="2428892"/>
            <a:chOff x="1714480" y="1928802"/>
            <a:chExt cx="6858016" cy="2428892"/>
          </a:xfrm>
        </p:grpSpPr>
        <p:grpSp>
          <p:nvGrpSpPr>
            <p:cNvPr id="2" name="组合 21"/>
            <p:cNvGrpSpPr/>
            <p:nvPr/>
          </p:nvGrpSpPr>
          <p:grpSpPr>
            <a:xfrm>
              <a:off x="1714480" y="1928802"/>
              <a:ext cx="1714512" cy="1714512"/>
              <a:chOff x="6143636" y="2143116"/>
              <a:chExt cx="1714512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15206" y="2143116"/>
                <a:ext cx="6429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i="1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2200" i="1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85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Symbol"/>
                  </a:rPr>
                  <a:t></a:t>
                </a:r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1</a:t>
                </a:r>
                <a:endParaRPr lang="zh-CN" altLang="en-US" sz="20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2</a:t>
                </a:r>
                <a:endParaRPr lang="zh-CN" alt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MaxSize</a:t>
                </a:r>
                <a:r>
                  <a:rPr lang="en-US" altLang="zh-CN" sz="200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43372" y="3649808"/>
              <a:ext cx="3500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初始调用：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调用前</a:t>
              </a:r>
              <a:r>
                <a:rPr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的所有元素为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#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0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285720" y="928670"/>
            <a:ext cx="7461273" cy="3513984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*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SqBTree 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a[i]=b-&gt;data;			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39750" y="379413"/>
            <a:ext cx="4464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24" y="142873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latin typeface="微软雅黑" pitchFamily="34" charset="-122"/>
                <a:ea typeface="微软雅黑" pitchFamily="34" charset="-122"/>
              </a:rPr>
              <a:t>先序遍历的思路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9143" y="2858342"/>
            <a:ext cx="84105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对于具有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个结点的二叉树，采用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二叉链存储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结构时，每个结点有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两个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指针域，总共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个指针域。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其中只有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个结点被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有效指针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所指向，即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个非空指针域。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所以共有</a:t>
            </a:r>
            <a:r>
              <a:rPr kumimoji="1" lang="en-US" altLang="zh-CN" sz="22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1) = </a:t>
            </a:r>
            <a:r>
              <a:rPr kumimoji="1" lang="en-US" altLang="zh-CN" sz="22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个空链域。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323850" y="1376375"/>
            <a:ext cx="5105406" cy="584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线索二叉树的概念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643174" y="357166"/>
            <a:ext cx="4105275" cy="57943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81" y="21922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回顾：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3618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修改空链域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改为存放指向结点的前驱和后继结点的地址。</a:t>
            </a:r>
            <a:endParaRPr kumimoji="1" lang="en-US" altLang="zh-CN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指向该线性序列中的“前驱”和“后继”的指针，称作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线索的过程称为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线索化。</a:t>
            </a:r>
            <a:endParaRPr kumimoji="1" lang="en-US" altLang="zh-CN" sz="2200" dirty="0">
              <a:solidFill>
                <a:srgbClr val="CC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线索化的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二叉树称为线索二叉树。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线索二叉树与采用的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遍历方法相关，有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先序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线索二叉树、中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线索二叉树和后</a:t>
            </a:r>
            <a:r>
              <a:rPr kumimoji="1"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3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线索二叉树的目的是提高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该遍历过程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的效率。</a:t>
            </a:r>
            <a:endParaRPr lang="zh-CN" altLang="en-US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相关概念：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2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569221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2988" y="1250564"/>
            <a:ext cx="6815160" cy="892552"/>
            <a:chOff x="1042988" y="1250564"/>
            <a:chExt cx="6815160" cy="8925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左标志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857784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向左孩子结点</a:t>
              </a:r>
              <a:endPara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指向前驱结点，即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2988" y="2465010"/>
            <a:ext cx="7172350" cy="892552"/>
            <a:chOff x="1042988" y="2465010"/>
            <a:chExt cx="7172350" cy="8925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右标志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rtag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51562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向右孩子结点</a:t>
              </a:r>
              <a:endPara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指向后继结点， 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750099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为了方便算法设计，在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一个头结点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8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00034" y="1530633"/>
            <a:ext cx="6929486" cy="2827061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5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	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ltag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线索树结点类型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 </a:t>
            </a:r>
            <a:endParaRPr kumimoji="1" lang="zh-CN" altLang="en-US" sz="18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线索化二叉树中结点的类型定义如下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967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0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G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1448" y="223838"/>
            <a:ext cx="1300915" cy="792162"/>
            <a:chOff x="3631448" y="223838"/>
            <a:chExt cx="1300915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1448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中序线索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一个头结点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80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1285860"/>
            <a:ext cx="8686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 遍历某种次序的线索二叉树，就是从该次序下的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出发，反复找到该结点在该次序下的后继结点，直到头结点。  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428604"/>
            <a:ext cx="4962530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遍历线索化二叉树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14612" y="3000372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2285992"/>
            <a:ext cx="8143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以中序线索二叉树为例，开始结点是根结点的最左下结点。</a:t>
            </a:r>
            <a:endParaRPr lang="zh-CN" alt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43570" y="3857628"/>
            <a:ext cx="3214710" cy="183482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	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857628"/>
            <a:ext cx="3357586" cy="2214578"/>
            <a:chOff x="428596" y="3857628"/>
            <a:chExt cx="3357586" cy="2214578"/>
          </a:xfrm>
        </p:grpSpPr>
        <p:sp>
          <p:nvSpPr>
            <p:cNvPr id="24" name="TextBox 23"/>
            <p:cNvSpPr txBox="1"/>
            <p:nvPr/>
          </p:nvSpPr>
          <p:spPr>
            <a:xfrm>
              <a:off x="1142976" y="385762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开始结点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在中序线索二叉树中，开始结点的左指针域为线索，即</a:t>
              </a:r>
              <a:r>
                <a:rPr kumimoji="1"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3283865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找开始结点的算法：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2827338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1674813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0" name="Freeform 4"/>
          <p:cNvSpPr>
            <a:spLocks/>
          </p:cNvSpPr>
          <p:nvPr/>
        </p:nvSpPr>
        <p:spPr bwMode="auto">
          <a:xfrm>
            <a:off x="3401994" y="16271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251075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279650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251075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387475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1962150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043238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538413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3787775"/>
            <a:ext cx="259238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07207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遍历完毕</a:t>
            </a:r>
          </a:p>
        </p:txBody>
      </p:sp>
      <p:grpSp>
        <p:nvGrpSpPr>
          <p:cNvPr id="383013" name="Group 37"/>
          <p:cNvGrpSpPr>
            <a:grpSpLocks/>
          </p:cNvGrpSpPr>
          <p:nvPr/>
        </p:nvGrpSpPr>
        <p:grpSpPr bwMode="auto">
          <a:xfrm>
            <a:off x="2987675" y="1387475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</p:grp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2482850" y="1962150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83012" name="Group 36"/>
          <p:cNvGrpSpPr>
            <a:grpSpLocks/>
          </p:cNvGrpSpPr>
          <p:nvPr/>
        </p:nvGrpSpPr>
        <p:grpSpPr bwMode="auto">
          <a:xfrm>
            <a:off x="3563938" y="1962150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383008" name="Group 32"/>
          <p:cNvGrpSpPr>
            <a:grpSpLocks/>
          </p:cNvGrpSpPr>
          <p:nvPr/>
        </p:nvGrpSpPr>
        <p:grpSpPr bwMode="auto">
          <a:xfrm>
            <a:off x="1908175" y="2538413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</p:grpSp>
      <p:grpSp>
        <p:nvGrpSpPr>
          <p:cNvPr id="383010" name="Group 34"/>
          <p:cNvGrpSpPr>
            <a:grpSpLocks/>
          </p:cNvGrpSpPr>
          <p:nvPr/>
        </p:nvGrpSpPr>
        <p:grpSpPr bwMode="auto">
          <a:xfrm>
            <a:off x="2989263" y="2538413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2051050" y="3043238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4068763" y="2538413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357166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二叉树后序遍历演示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1670" y="571501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后序序列的最后一个结点是根结点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/>
      <p:bldP spid="4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>
            <a:grpSpLocks/>
          </p:cNvGrpSpPr>
          <p:nvPr/>
        </p:nvGrpSpPr>
        <p:grpSpPr bwMode="auto">
          <a:xfrm>
            <a:off x="4740306" y="1773410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9" name="Group 73"/>
          <p:cNvGrpSpPr>
            <a:grpSpLocks/>
          </p:cNvGrpSpPr>
          <p:nvPr/>
        </p:nvGrpSpPr>
        <p:grpSpPr bwMode="auto">
          <a:xfrm>
            <a:off x="5346731" y="4797597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50" name="Group 74"/>
          <p:cNvGrpSpPr>
            <a:grpSpLocks/>
          </p:cNvGrpSpPr>
          <p:nvPr/>
        </p:nvGrpSpPr>
        <p:grpSpPr bwMode="auto">
          <a:xfrm>
            <a:off x="6367493" y="3005310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51" name="Group 75"/>
          <p:cNvGrpSpPr>
            <a:grpSpLocks/>
          </p:cNvGrpSpPr>
          <p:nvPr/>
        </p:nvGrpSpPr>
        <p:grpSpPr bwMode="auto">
          <a:xfrm>
            <a:off x="7332693" y="4797597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2998" name="Freeform 22"/>
          <p:cNvSpPr>
            <a:spLocks/>
          </p:cNvSpPr>
          <p:nvPr/>
        </p:nvSpPr>
        <p:spPr bwMode="auto">
          <a:xfrm>
            <a:off x="4381531" y="2349672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5829331" y="2379835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0" name="Freeform 24"/>
          <p:cNvSpPr>
            <a:spLocks/>
          </p:cNvSpPr>
          <p:nvPr/>
        </p:nvSpPr>
        <p:spPr bwMode="auto">
          <a:xfrm>
            <a:off x="2941668" y="3611735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1" name="Freeform 25"/>
          <p:cNvSpPr>
            <a:spLocks/>
          </p:cNvSpPr>
          <p:nvPr/>
        </p:nvSpPr>
        <p:spPr bwMode="auto">
          <a:xfrm>
            <a:off x="6159531" y="3637135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7391431" y="3637135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3444906" y="2986260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2257456" y="4715047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0</a:t>
              </a: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3046" name="Group 70"/>
          <p:cNvGrpSpPr>
            <a:grpSpLocks/>
          </p:cNvGrpSpPr>
          <p:nvPr/>
        </p:nvGrpSpPr>
        <p:grpSpPr bwMode="auto">
          <a:xfrm>
            <a:off x="3444906" y="5794547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18" name="Freeform 42"/>
          <p:cNvSpPr>
            <a:spLocks/>
          </p:cNvSpPr>
          <p:nvPr/>
        </p:nvSpPr>
        <p:spPr bwMode="auto">
          <a:xfrm>
            <a:off x="3263931" y="5288135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0" name="Freeform 44"/>
          <p:cNvSpPr>
            <a:spLocks/>
          </p:cNvSpPr>
          <p:nvPr/>
        </p:nvSpPr>
        <p:spPr bwMode="auto">
          <a:xfrm>
            <a:off x="3048031" y="5542135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6208743" y="3814935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2" name="Freeform 46"/>
          <p:cNvSpPr>
            <a:spLocks/>
          </p:cNvSpPr>
          <p:nvPr/>
        </p:nvSpPr>
        <p:spPr bwMode="auto">
          <a:xfrm>
            <a:off x="7088218" y="3667297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4740306" y="393872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5067331" y="974897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9" name="Freeform 53"/>
          <p:cNvSpPr>
            <a:spLocks/>
          </p:cNvSpPr>
          <p:nvPr/>
        </p:nvSpPr>
        <p:spPr bwMode="auto">
          <a:xfrm>
            <a:off x="5821393" y="970135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0" name="Freeform 54"/>
          <p:cNvSpPr>
            <a:spLocks/>
          </p:cNvSpPr>
          <p:nvPr/>
        </p:nvSpPr>
        <p:spPr bwMode="auto">
          <a:xfrm>
            <a:off x="6096031" y="678035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1" name="Freeform 55"/>
          <p:cNvSpPr>
            <a:spLocks/>
          </p:cNvSpPr>
          <p:nvPr/>
        </p:nvSpPr>
        <p:spPr bwMode="auto">
          <a:xfrm>
            <a:off x="4308506" y="2595735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2" name="Freeform 56"/>
          <p:cNvSpPr>
            <a:spLocks/>
          </p:cNvSpPr>
          <p:nvPr/>
        </p:nvSpPr>
        <p:spPr bwMode="auto">
          <a:xfrm>
            <a:off x="4064031" y="3802235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3" name="Freeform 57"/>
          <p:cNvSpPr>
            <a:spLocks/>
          </p:cNvSpPr>
          <p:nvPr/>
        </p:nvSpPr>
        <p:spPr bwMode="auto">
          <a:xfrm>
            <a:off x="1927256" y="957435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4" name="Freeform 58"/>
          <p:cNvSpPr>
            <a:spLocks/>
          </p:cNvSpPr>
          <p:nvPr/>
        </p:nvSpPr>
        <p:spPr bwMode="auto">
          <a:xfrm>
            <a:off x="4981606" y="2621135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357158" y="311300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中序线索二叉树的中序遍历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74930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103323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1463686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182087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209825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2535255" y="1954374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2892446" y="1954374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558782" y="2883068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466726" y="148282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340248" y="1370170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85720" y="2883068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右指针不是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线索，转向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右孩子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3020" y="2883068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右指针是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线索，沿着线索访问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20" y="2383002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操作：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5720" y="288306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找开始结点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85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2 C 0.0974 0.00232 0.16962 0.08658 0.24184 0.17084 " pathEditMode="relative" ptsTypes="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0.4375 C 0.15121 0.49445 0.16753 0.55139 0.1835 0.58195 C 0.19948 0.6125 0.21823 0.66366 0.23073 0.62084 C 0.24323 0.57801 0.25104 0.39885 0.2585 0.32454 C 0.26597 0.25024 0.27048 0.21227 0.27517 0.17454 " pathEditMode="relative" ptsTypes="aaaaA">
                                      <p:cBhvr>
                                        <p:cTn id="8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712 0.21598 0.31441 0.38496 0.3335 0.441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9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/>
      <p:bldP spid="383037" grpId="0"/>
      <p:bldP spid="383038" grpId="0"/>
      <p:bldP spid="383039" grpId="0"/>
      <p:bldP spid="383040" grpId="0"/>
      <p:bldP spid="383041" grpId="0"/>
      <p:bldP spid="383042" grpId="0"/>
      <p:bldP spid="383043" grpId="0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142852"/>
            <a:ext cx="8686800" cy="5421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ThInOrder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43240" y="3000372"/>
            <a:ext cx="4341813" cy="1435100"/>
            <a:chOff x="3759200" y="3073400"/>
            <a:chExt cx="4341813" cy="1435100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759200" y="3073400"/>
              <a:ext cx="1892300" cy="1079500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716463" y="4111625"/>
              <a:ext cx="33845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2844" y="5896293"/>
            <a:ext cx="87868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优点：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中序遍历算法既没有递归也没有用栈，空间效率得到提高。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9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D718E4-9E72-47B2-8E93-BE2AA5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48A98806-7601-4E8D-B4B4-2D9FE9CB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7015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7BA09A-6B37-414D-AAD7-1F7CE1557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17032"/>
            <a:ext cx="6321272" cy="2304256"/>
          </a:xfrm>
          <a:prstGeom prst="rect">
            <a:avLst/>
          </a:prstGeom>
        </p:spPr>
      </p:pic>
      <p:sp>
        <p:nvSpPr>
          <p:cNvPr id="13" name="Text Box 59">
            <a:extLst>
              <a:ext uri="{FF2B5EF4-FFF2-40B4-BE49-F238E27FC236}">
                <a16:creationId xmlns:a16="http://schemas.microsoft.com/office/drawing/2014/main" id="{C078F63A-5057-4B96-9FAE-5D6C5269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43399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对应的双向循环链表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A0C60C1-5446-46F2-A94D-04E8D0F6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18390"/>
            <a:ext cx="6080174" cy="2566594"/>
          </a:xfrm>
          <a:prstGeom prst="rect">
            <a:avLst/>
          </a:prstGeom>
        </p:spPr>
      </p:pic>
      <p:sp>
        <p:nvSpPr>
          <p:cNvPr id="19" name="Freeform 44">
            <a:extLst>
              <a:ext uri="{FF2B5EF4-FFF2-40B4-BE49-F238E27FC236}">
                <a16:creationId xmlns:a16="http://schemas.microsoft.com/office/drawing/2014/main" id="{6664059E-E5A4-43BE-A77A-674B6AB472F1}"/>
              </a:ext>
            </a:extLst>
          </p:cNvPr>
          <p:cNvSpPr>
            <a:spLocks/>
          </p:cNvSpPr>
          <p:nvPr/>
        </p:nvSpPr>
        <p:spPr bwMode="auto">
          <a:xfrm rot="2757492">
            <a:off x="2844143" y="2552258"/>
            <a:ext cx="275741" cy="350538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19204530-91E1-4A55-A49F-11ABBD5A8603}"/>
              </a:ext>
            </a:extLst>
          </p:cNvPr>
          <p:cNvSpPr>
            <a:spLocks/>
          </p:cNvSpPr>
          <p:nvPr/>
        </p:nvSpPr>
        <p:spPr bwMode="auto">
          <a:xfrm rot="4102842">
            <a:off x="3458630" y="2227407"/>
            <a:ext cx="880425" cy="526586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033C3B9F-F974-48ED-AD97-FE98CE164F7A}"/>
              </a:ext>
            </a:extLst>
          </p:cNvPr>
          <p:cNvSpPr>
            <a:spLocks/>
          </p:cNvSpPr>
          <p:nvPr/>
        </p:nvSpPr>
        <p:spPr bwMode="auto">
          <a:xfrm rot="5400000">
            <a:off x="4959330" y="1749749"/>
            <a:ext cx="1012505" cy="347004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1D9146EA-F217-434F-A222-A809A92B0489}"/>
              </a:ext>
            </a:extLst>
          </p:cNvPr>
          <p:cNvSpPr>
            <a:spLocks/>
          </p:cNvSpPr>
          <p:nvPr/>
        </p:nvSpPr>
        <p:spPr bwMode="auto">
          <a:xfrm rot="2757492">
            <a:off x="6516551" y="2034521"/>
            <a:ext cx="275741" cy="350538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2092897-F989-48FF-A7A1-FF0210605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54" y="6238473"/>
            <a:ext cx="77787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虚线箭头：指向中序遍历后继    实线箭头：指向中序遍历前驱</a:t>
            </a:r>
          </a:p>
        </p:txBody>
      </p:sp>
    </p:spTree>
    <p:extLst>
      <p:ext uri="{BB962C8B-B14F-4D97-AF65-F5344CB8AC3E}">
        <p14:creationId xmlns:p14="http://schemas.microsoft.com/office/powerpoint/2010/main" val="2436196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D718E4-9E72-47B2-8E93-BE2AA5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A1B4C-F73A-446B-9732-54D07883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9064"/>
            <a:ext cx="3205186" cy="354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3682A3-01CD-4F0A-8836-7339A0265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04" y="1268760"/>
            <a:ext cx="3967192" cy="3671914"/>
          </a:xfrm>
          <a:prstGeom prst="rect">
            <a:avLst/>
          </a:prstGeom>
        </p:spPr>
      </p:pic>
      <p:sp>
        <p:nvSpPr>
          <p:cNvPr id="7" name="Text Box 59">
            <a:extLst>
              <a:ext uri="{FF2B5EF4-FFF2-40B4-BE49-F238E27FC236}">
                <a16:creationId xmlns:a16="http://schemas.microsoft.com/office/drawing/2014/main" id="{221FBF30-DC2A-4B99-B2DA-B6AAE292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42" y="5445224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先序线索二叉树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48A98806-7601-4E8D-B4B4-2D9FE9CB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417679"/>
            <a:ext cx="3033704" cy="461665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后序线索二叉树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663347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83768" y="292494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9633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sz="22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407196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线索化二叉树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中序线索二叉树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为例，讨论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71530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以该遍历方法遍历一棵二叉树。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在遍历的过程中，检查当前访问结点的左、右指针域是否为空：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如果左指针域为空，将它改为指向前驱结点的线索；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如果右指针域为空，将它改为指向后继结点的线索。</a:t>
            </a:r>
            <a:endParaRPr lang="zh-CN" altLang="en-US" sz="2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984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CreatThread(b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：对以二叉链存储的二叉树</a:t>
            </a:r>
            <a:r>
              <a:rPr kumimoji="1" lang="en-US" altLang="zh-CN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进行中序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线索化，并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返回线索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化后头结点的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指针</a:t>
            </a:r>
            <a:r>
              <a:rPr kumimoji="1"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root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Thread(p)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算法：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对以</a:t>
            </a:r>
            <a:r>
              <a:rPr kumimoji="1" lang="en-US" altLang="zh-CN" sz="2000" i="1"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为根结点的</a:t>
            </a:r>
            <a:r>
              <a:rPr kumimoji="1"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二叉树子树的中序线索化。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4243391" cy="57246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建立中序线索二叉树的算法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411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5707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指向当前线索化的结点。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作为全局变量，指向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刚刚访问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过的结点。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的中序前驱结点，*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的中序后继结点。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47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sz="2200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序列的前驱结点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的后继结点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3293" y="4781550"/>
            <a:ext cx="2084393" cy="985798"/>
            <a:chOff x="1701789" y="4781550"/>
            <a:chExt cx="2084393" cy="985798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NULL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，改为后继线索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9190" y="4799013"/>
            <a:ext cx="1990749" cy="934998"/>
            <a:chOff x="5357818" y="4799013"/>
            <a:chExt cx="1990749" cy="934998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若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NULL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，改为前驱线索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2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1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2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3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47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 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505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G  </a:t>
              </a:r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lang="en-US" altLang="zh-CN" sz="20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60507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中序线索化演示</a:t>
            </a: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p=NULL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470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2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56027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*pre;		   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*b)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*root;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pre=root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的前驱结点，供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最后处理，加入指向头结点的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root-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=pre;    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头结点右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8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【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sz="2200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以若一颗二叉树的先序序列和后序序列正好相反。该二叉树的形态是什么？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ts val="1200"/>
                </a:lnSpc>
              </a:pPr>
              <a:r>
                <a:rPr lang="en-US" altLang="zh-CN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288143"/>
            <a:chOff x="1071538" y="3143248"/>
            <a:chExt cx="6500858" cy="1288143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先序序列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后序序列：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 R N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后序序列的反序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N  L  R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N  R  L</a:t>
              </a:r>
              <a:endParaRPr lang="zh-CN" altLang="en-US" sz="22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为空或者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为空时成立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065076"/>
            <a:chOff x="928662" y="4929198"/>
            <a:chExt cx="5500726" cy="1065076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     这样的二叉树每层只有一个结点，即二叉树的形态是其高度等于结点个数。</a:t>
              </a: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>
                  <a:latin typeface="楷体" pitchFamily="49" charset="-122"/>
                  <a:ea typeface="楷体" pitchFamily="49" charset="-122"/>
                </a:rPr>
                <a:t>例如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85720" y="532228"/>
            <a:ext cx="8643935" cy="5120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*&amp;p)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进行中序线索化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   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 }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建立当前结点的前驱线索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   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后继线索化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}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建立前驱结点的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递归调用右子树线索化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8463" y="1571612"/>
            <a:ext cx="7805374" cy="3571900"/>
            <a:chOff x="552840" y="1679918"/>
            <a:chExt cx="7805374" cy="3571900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35745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60887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840" y="1894232"/>
              <a:ext cx="461665" cy="307183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中序遍历</a:t>
              </a:r>
              <a:r>
                <a:rPr kumimoji="1" lang="en-US" altLang="zh-CN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(</a:t>
              </a:r>
              <a:r>
                <a:rPr kumimoji="1" lang="zh-CN" altLang="en-US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</a:t>
              </a:r>
              <a:r>
                <a:rPr kumimoji="1" lang="en-US" altLang="zh-CN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)</a:t>
              </a:r>
              <a:r>
                <a:rPr kumimoji="1" lang="zh-CN" altLang="en-US" sz="1800" spc="6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算法</a:t>
              </a:r>
              <a:endParaRPr lang="zh-CN" altLang="en-US" sz="1800" spc="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0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3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1.1|0.8|0.8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4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8|6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7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9|11|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.7|5.9|3.3|6.6|1.9|3.4|2.7|4.5|3|1.4|1.2|0.8|1.5|0.6|2.6|1.1|3|0.7|1.6|0.8|2.9|2.5|4|2.3|5.3|0.8|4.1|2.1|4.3|2.1|3.8|1.9|3.8|3.4|0.7|0.7|0.7|0.7|0.8|0.7|0.7|0.8|0.7|1.1|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7.2|2.5|1.3|3.1|12.1|2.6|1.2|9.2|2.6|0.8|2.2|3.5|1.5|3|6.9|1.9|3.9|2|0.7|6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6|3.5|5.3|6.3|5.9|7.8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0.8|6.5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9|1.9|1.1|0.7|10|1|2.8|0.9|5.8|0.8|1.3|0.8|3.5|0.6|10|1.5|3.7|1.1|3.3|1.4|1.5|1|1|2.5|1|0.7|1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0.6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8.3|13.8|3.2|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2|1.4|1.8|0.5|5.3|0.8|8|1|4.2|0.6|2.7|0.9|1.8|0.9|7.9|0.5|6.5|3.5|4.8|0.8|4.4|0.9|3.8|3.1|2.2|2.4|2.4|6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0.6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4.8|0.8|0.8|1|20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2.6|14.2|6|29.4|5.5|0.9|1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.3|1.6|1|1.7|1.2|15.9|1.2|14.6|0.9|0.9|12.6|5.5|4.8|10.9|1.6|2.2|0.8|2|0.5|0.5|2.8|0.6|2.1|0.9|0.5|9.3|3.8|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0.9|10.3|2.9|7.8|0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0.5|13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0.6|1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47.7|0.6|0.7|0.6|0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3.9|14.8|39.3|18.9|9.5|2.1|1.3|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.7|10.4|27|3.2|6.2|3.9|1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8|0.8|0.9|0.6|2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|7.7|11|0.9|6.7|8.9|0.7|8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6|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0.6|0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3|17.9|16.7|5|16.4|9.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17.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4.4|4.8|7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.5|1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1.2|16.4|4.3|1.2|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3.5|24.1|2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24.7|7.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4|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7|6.5|0.6|0.8|5.6|11.3|17.9|0.6|0.6|30|1.1|0.8|11.2|2.2|10.4|9.2|2.6|9.7|3.4|2.3|1.1|1.9|13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16.1|5.2|22|1.8|1.2|2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</TotalTime>
  <Words>8658</Words>
  <Application>Microsoft Office PowerPoint</Application>
  <PresentationFormat>全屏显示(4:3)</PresentationFormat>
  <Paragraphs>1267</Paragraphs>
  <Slides>90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7" baseType="lpstr">
      <vt:lpstr>Arial Unicode MS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树的遍历</vt:lpstr>
      <vt:lpstr>PowerPoint 演示文稿</vt:lpstr>
      <vt:lpstr>PowerPoint 演示文稿</vt:lpstr>
      <vt:lpstr>森林的遍历</vt:lpstr>
      <vt:lpstr>森林的遍历</vt:lpstr>
      <vt:lpstr>二叉树、树、森林遍历的关系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1335</cp:revision>
  <dcterms:created xsi:type="dcterms:W3CDTF">2004-04-08T11:59:15Z</dcterms:created>
  <dcterms:modified xsi:type="dcterms:W3CDTF">2023-03-27T08:00:09Z</dcterms:modified>
</cp:coreProperties>
</file>