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7"/>
  </p:notesMasterIdLst>
  <p:handoutMasterIdLst>
    <p:handoutMasterId r:id="rId68"/>
  </p:handoutMasterIdLst>
  <p:sldIdLst>
    <p:sldId id="715" r:id="rId2"/>
    <p:sldId id="648" r:id="rId3"/>
    <p:sldId id="649" r:id="rId4"/>
    <p:sldId id="650" r:id="rId5"/>
    <p:sldId id="651" r:id="rId6"/>
    <p:sldId id="652" r:id="rId7"/>
    <p:sldId id="653" r:id="rId8"/>
    <p:sldId id="740" r:id="rId9"/>
    <p:sldId id="654" r:id="rId10"/>
    <p:sldId id="716" r:id="rId11"/>
    <p:sldId id="717" r:id="rId12"/>
    <p:sldId id="718" r:id="rId13"/>
    <p:sldId id="719" r:id="rId14"/>
    <p:sldId id="655" r:id="rId15"/>
    <p:sldId id="730" r:id="rId16"/>
    <p:sldId id="731" r:id="rId17"/>
    <p:sldId id="732" r:id="rId18"/>
    <p:sldId id="656" r:id="rId19"/>
    <p:sldId id="657" r:id="rId20"/>
    <p:sldId id="720" r:id="rId21"/>
    <p:sldId id="721" r:id="rId22"/>
    <p:sldId id="722" r:id="rId23"/>
    <p:sldId id="723" r:id="rId24"/>
    <p:sldId id="658" r:id="rId25"/>
    <p:sldId id="659" r:id="rId26"/>
    <p:sldId id="733" r:id="rId27"/>
    <p:sldId id="735" r:id="rId28"/>
    <p:sldId id="734" r:id="rId29"/>
    <p:sldId id="664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677" r:id="rId42"/>
    <p:sldId id="678" r:id="rId43"/>
    <p:sldId id="679" r:id="rId44"/>
    <p:sldId id="741" r:id="rId45"/>
    <p:sldId id="680" r:id="rId46"/>
    <p:sldId id="681" r:id="rId47"/>
    <p:sldId id="682" r:id="rId48"/>
    <p:sldId id="683" r:id="rId49"/>
    <p:sldId id="684" r:id="rId50"/>
    <p:sldId id="509" r:id="rId51"/>
    <p:sldId id="685" r:id="rId52"/>
    <p:sldId id="686" r:id="rId53"/>
    <p:sldId id="687" r:id="rId54"/>
    <p:sldId id="689" r:id="rId55"/>
    <p:sldId id="690" r:id="rId56"/>
    <p:sldId id="691" r:id="rId57"/>
    <p:sldId id="699" r:id="rId58"/>
    <p:sldId id="703" r:id="rId59"/>
    <p:sldId id="706" r:id="rId60"/>
    <p:sldId id="707" r:id="rId61"/>
    <p:sldId id="709" r:id="rId62"/>
    <p:sldId id="736" r:id="rId63"/>
    <p:sldId id="737" r:id="rId64"/>
    <p:sldId id="738" r:id="rId65"/>
    <p:sldId id="712" r:id="rId6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FF"/>
    <a:srgbClr val="3333FF"/>
    <a:srgbClr val="990099"/>
    <a:srgbClr val="FF0000"/>
    <a:srgbClr val="3366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85" d="100"/>
          <a:sy n="85" d="100"/>
        </p:scale>
        <p:origin x="96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F35D-4E0B-48AD-B551-D0EF223ADC2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F4E18-B896-49C9-8F50-6F125F5B24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BA1A-0077-4CFB-BDDA-5B226ED6712F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4AAA-33F8-41E3-A3BD-44044CA56C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127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</a:t>
            </a:r>
            <a:r>
              <a:rPr lang="en-US" altLang="zh-CN" dirty="0" err="1"/>
              <a:t>TreeNode</a:t>
            </a:r>
            <a:r>
              <a:rPr lang="en-US" altLang="zh-CN" dirty="0"/>
              <a:t>* </a:t>
            </a:r>
            <a:r>
              <a:rPr lang="en-US" altLang="zh-CN" dirty="0" err="1"/>
              <a:t>invertTree</a:t>
            </a:r>
            <a:r>
              <a:rPr lang="en-US" altLang="zh-CN" dirty="0"/>
              <a:t>(</a:t>
            </a:r>
            <a:r>
              <a:rPr lang="en-US" altLang="zh-CN" dirty="0" err="1"/>
              <a:t>TreeNode</a:t>
            </a:r>
            <a:r>
              <a:rPr lang="en-US" altLang="zh-CN" dirty="0"/>
              <a:t>* root) {</a:t>
            </a:r>
          </a:p>
          <a:p>
            <a:r>
              <a:rPr lang="en-US" altLang="zh-CN" dirty="0"/>
              <a:t>	if(root==NULL)</a:t>
            </a:r>
          </a:p>
          <a:p>
            <a:r>
              <a:rPr lang="en-US" altLang="zh-CN" dirty="0"/>
              <a:t>			return NULL;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TreeNode</a:t>
            </a:r>
            <a:r>
              <a:rPr lang="en-US" altLang="zh-CN" dirty="0"/>
              <a:t> * </a:t>
            </a:r>
            <a:r>
              <a:rPr lang="en-US" altLang="zh-CN" dirty="0" err="1"/>
              <a:t>ptmpNode</a:t>
            </a:r>
            <a:r>
              <a:rPr lang="en-US" altLang="zh-CN" dirty="0"/>
              <a:t> = root-&gt;left;</a:t>
            </a:r>
          </a:p>
          <a:p>
            <a:r>
              <a:rPr lang="en-US" altLang="zh-CN" dirty="0"/>
              <a:t>		root-&gt;left = </a:t>
            </a:r>
            <a:r>
              <a:rPr lang="en-US" altLang="zh-CN" dirty="0" err="1"/>
              <a:t>invertTree</a:t>
            </a:r>
            <a:r>
              <a:rPr lang="en-US" altLang="zh-CN" dirty="0"/>
              <a:t>(root-&gt;right);</a:t>
            </a:r>
          </a:p>
          <a:p>
            <a:r>
              <a:rPr lang="en-US" altLang="zh-CN" dirty="0"/>
              <a:t>		root-&gt;right = </a:t>
            </a:r>
            <a:r>
              <a:rPr lang="en-US" altLang="zh-CN" dirty="0" err="1"/>
              <a:t>invertTree</a:t>
            </a:r>
            <a:r>
              <a:rPr lang="en-US" altLang="zh-CN" dirty="0"/>
              <a:t>(</a:t>
            </a:r>
            <a:r>
              <a:rPr lang="en-US" altLang="zh-CN" dirty="0" err="1"/>
              <a:t>ptmpNode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return root;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6963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85B9D0-E6C0-41D5-8013-F0632335D229}" type="slidenum">
              <a:rPr lang="zh-CN" altLang="en-US" sz="1200"/>
              <a:pPr eaLnBrk="1" hangingPunct="1"/>
              <a:t>64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940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3107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8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45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5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3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4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04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46C860-3937-4784-B785-4FD60E62F8E7}" type="slidenum">
              <a:rPr lang="zh-CN" altLang="en-US" sz="1200"/>
              <a:pPr eaLnBrk="1" hangingPunct="1"/>
              <a:t>62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4000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2FD9-FFBB-4A45-8B56-1D7843EE1F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C4B4-F711-4B5F-86CB-451375D22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3B1D-F2E8-4CD2-8667-00B8B02FDD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76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29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583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37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733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0167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98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6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7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168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385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562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053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7357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08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8849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724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7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84A-F909-4A3C-8471-EDE7CC5E6D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862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1423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431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C15A4-3570-4719-9F7F-05FD7AEAE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B827-E872-47F5-8061-D9E5E7E52A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6324-8059-4E43-B6AC-6609737ED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E16EF74-44C8-45A6-ABDA-05EEEFC711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9736-7194-4C3F-AD40-CE864C594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52A4-7D93-4BD2-BAE1-7714FD1925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F90E-02E8-4B7E-B891-D25186405F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5.gif"/><Relationship Id="rId5" Type="http://schemas.openxmlformats.org/officeDocument/2006/relationships/image" Target="../media/image15.jpeg"/><Relationship Id="rId4" Type="http://schemas.openxmlformats.org/officeDocument/2006/relationships/slide" Target="slide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5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6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6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6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大卫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亚伯特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霍夫曼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David Albert Huffman</a:t>
            </a: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1925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1953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博士学位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年发表了霍夫曼编码</a:t>
            </a:r>
          </a:p>
        </p:txBody>
      </p:sp>
      <p:pic>
        <p:nvPicPr>
          <p:cNvPr id="164869" name="Picture 2" descr="Photo of David Huff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59533"/>
            <a:ext cx="2322513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</p:spTree>
    <p:extLst>
      <p:ext uri="{BB962C8B-B14F-4D97-AF65-F5344CB8AC3E}">
        <p14:creationId xmlns:p14="http://schemas.microsoft.com/office/powerpoint/2010/main" val="89243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结点结构体定义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数组存放哈夫曼树，对于具有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个叶子节点的哈夫曼树，总共有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个节点。树中每个节点结构如下：</a:t>
            </a: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06525" y="2752725"/>
            <a:ext cx="751046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typedef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struct</a:t>
            </a:r>
            <a:endParaRPr lang="en-US" altLang="zh-CN" sz="2000" b="1" dirty="0">
              <a:solidFill>
                <a:srgbClr val="663300"/>
              </a:solidFill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	char data;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节点值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float weight;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权重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parent;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双亲节点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lchild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左孩子节点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rchild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		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右孩子节点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algn="just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HTNode</a:t>
            </a:r>
            <a:r>
              <a:rPr lang="en-US" altLang="zh-CN" sz="2000" b="1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65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哈夫曼树程序设计思路：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 n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个叶子节点只有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weight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域值，先将所有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个节点的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域置为初值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处理每个非叶子节点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（存放在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-2]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中）：从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[0]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-2]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中找出根节点（即其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域为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）最小的两个节点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，将它们作为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的左右子树，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的双亲节点置为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[i].weight=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].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weight+ht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rnode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].weight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kumimoji="1"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如此这样直到所有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个非叶子节点处理完毕。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</p:spTree>
    <p:extLst>
      <p:ext uri="{BB962C8B-B14F-4D97-AF65-F5344CB8AC3E}">
        <p14:creationId xmlns:p14="http://schemas.microsoft.com/office/powerpoint/2010/main" val="9975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087582"/>
            <a:ext cx="8372163" cy="5443395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数组在哈夫曼树构造过程中的变化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graphicFrame>
        <p:nvGraphicFramePr>
          <p:cNvPr id="5" name="Group 200"/>
          <p:cNvGraphicFramePr>
            <a:graphicFrameLocks/>
          </p:cNvGraphicFramePr>
          <p:nvPr>
            <p:extLst/>
          </p:nvPr>
        </p:nvGraphicFramePr>
        <p:xfrm>
          <a:off x="525463" y="1697038"/>
          <a:ext cx="4141787" cy="5092703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weig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lchi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rchi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205"/>
          <p:cNvGraphicFramePr>
            <a:graphicFrameLocks/>
          </p:cNvGraphicFramePr>
          <p:nvPr>
            <p:extLst/>
          </p:nvPr>
        </p:nvGraphicFramePr>
        <p:xfrm>
          <a:off x="4819650" y="1716088"/>
          <a:ext cx="4000500" cy="4973640"/>
        </p:xfrm>
        <a:graphic>
          <a:graphicData uri="http://schemas.openxmlformats.org/drawingml/2006/table">
            <a:tbl>
              <a:tblPr/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weig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pare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lchi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Gungsuh" pitchFamily="18" charset="-127"/>
                        </a:rPr>
                        <a:t>rchi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2322513" y="22923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8" name="Text Box 127"/>
          <p:cNvSpPr txBox="1">
            <a:spLocks noChangeArrowheads="1"/>
          </p:cNvSpPr>
          <p:nvPr/>
        </p:nvSpPr>
        <p:spPr bwMode="auto">
          <a:xfrm>
            <a:off x="2322513" y="294481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2325688" y="4097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0" name="Text Box 129"/>
          <p:cNvSpPr txBox="1">
            <a:spLocks noChangeArrowheads="1"/>
          </p:cNvSpPr>
          <p:nvPr/>
        </p:nvSpPr>
        <p:spPr bwMode="auto">
          <a:xfrm>
            <a:off x="2325688" y="35210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1" name="Text Box 130"/>
          <p:cNvSpPr txBox="1">
            <a:spLocks noChangeArrowheads="1"/>
          </p:cNvSpPr>
          <p:nvPr/>
        </p:nvSpPr>
        <p:spPr bwMode="auto">
          <a:xfrm>
            <a:off x="2325688" y="52085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2" name="Text Box 131"/>
          <p:cNvSpPr txBox="1">
            <a:spLocks noChangeArrowheads="1"/>
          </p:cNvSpPr>
          <p:nvPr/>
        </p:nvSpPr>
        <p:spPr bwMode="auto">
          <a:xfrm>
            <a:off x="2292350" y="46577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325688" y="63293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4" name="Text Box 133"/>
          <p:cNvSpPr txBox="1">
            <a:spLocks noChangeArrowheads="1"/>
          </p:cNvSpPr>
          <p:nvPr/>
        </p:nvSpPr>
        <p:spPr bwMode="auto">
          <a:xfrm>
            <a:off x="2325688" y="58102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15" name="Text Box 134"/>
          <p:cNvSpPr txBox="1">
            <a:spLocks noChangeArrowheads="1"/>
          </p:cNvSpPr>
          <p:nvPr/>
        </p:nvSpPr>
        <p:spPr bwMode="auto">
          <a:xfrm>
            <a:off x="8229600" y="23844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0</a:t>
            </a:r>
          </a:p>
        </p:txBody>
      </p:sp>
      <p:sp>
        <p:nvSpPr>
          <p:cNvPr id="16" name="Text Box 135"/>
          <p:cNvSpPr txBox="1">
            <a:spLocks noChangeArrowheads="1"/>
          </p:cNvSpPr>
          <p:nvPr/>
        </p:nvSpPr>
        <p:spPr bwMode="auto">
          <a:xfrm>
            <a:off x="5565775" y="28876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15</a:t>
            </a:r>
          </a:p>
        </p:txBody>
      </p:sp>
      <p:sp>
        <p:nvSpPr>
          <p:cNvPr id="17" name="Text Box 136"/>
          <p:cNvSpPr txBox="1">
            <a:spLocks noChangeArrowheads="1"/>
          </p:cNvSpPr>
          <p:nvPr/>
        </p:nvSpPr>
        <p:spPr bwMode="auto">
          <a:xfrm>
            <a:off x="8231188" y="28876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3</a:t>
            </a:r>
          </a:p>
        </p:txBody>
      </p:sp>
      <p:sp>
        <p:nvSpPr>
          <p:cNvPr id="18" name="Text Box 137"/>
          <p:cNvSpPr txBox="1">
            <a:spLocks noChangeArrowheads="1"/>
          </p:cNvSpPr>
          <p:nvPr/>
        </p:nvSpPr>
        <p:spPr bwMode="auto">
          <a:xfrm>
            <a:off x="7435850" y="24066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6</a:t>
            </a:r>
          </a:p>
        </p:txBody>
      </p:sp>
      <p:sp>
        <p:nvSpPr>
          <p:cNvPr id="19" name="Text Box 138"/>
          <p:cNvSpPr txBox="1">
            <a:spLocks noChangeArrowheads="1"/>
          </p:cNvSpPr>
          <p:nvPr/>
        </p:nvSpPr>
        <p:spPr bwMode="auto">
          <a:xfrm>
            <a:off x="6500813" y="23844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0" name="Text Box 139"/>
          <p:cNvSpPr txBox="1">
            <a:spLocks noChangeArrowheads="1"/>
          </p:cNvSpPr>
          <p:nvPr/>
        </p:nvSpPr>
        <p:spPr bwMode="auto">
          <a:xfrm>
            <a:off x="5637213" y="23844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8</a:t>
            </a:r>
          </a:p>
        </p:txBody>
      </p:sp>
      <p:sp>
        <p:nvSpPr>
          <p:cNvPr id="21" name="Text Box 140"/>
          <p:cNvSpPr txBox="1">
            <a:spLocks noChangeArrowheads="1"/>
          </p:cNvSpPr>
          <p:nvPr/>
        </p:nvSpPr>
        <p:spPr bwMode="auto">
          <a:xfrm>
            <a:off x="2395538" y="229235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2" name="Text Box 141"/>
          <p:cNvSpPr txBox="1">
            <a:spLocks noChangeArrowheads="1"/>
          </p:cNvSpPr>
          <p:nvPr/>
        </p:nvSpPr>
        <p:spPr bwMode="auto">
          <a:xfrm>
            <a:off x="8229600" y="40401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9</a:t>
            </a:r>
          </a:p>
        </p:txBody>
      </p:sp>
      <p:sp>
        <p:nvSpPr>
          <p:cNvPr id="23" name="Text Box 142"/>
          <p:cNvSpPr txBox="1">
            <a:spLocks noChangeArrowheads="1"/>
          </p:cNvSpPr>
          <p:nvPr/>
        </p:nvSpPr>
        <p:spPr bwMode="auto">
          <a:xfrm>
            <a:off x="7437438" y="28876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2</a:t>
            </a:r>
          </a:p>
        </p:txBody>
      </p:sp>
      <p:sp>
        <p:nvSpPr>
          <p:cNvPr id="24" name="Text Box 143"/>
          <p:cNvSpPr txBox="1">
            <a:spLocks noChangeArrowheads="1"/>
          </p:cNvSpPr>
          <p:nvPr/>
        </p:nvSpPr>
        <p:spPr bwMode="auto">
          <a:xfrm>
            <a:off x="6496050" y="28876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5" name="Text Box 144"/>
          <p:cNvSpPr txBox="1">
            <a:spLocks noChangeArrowheads="1"/>
          </p:cNvSpPr>
          <p:nvPr/>
        </p:nvSpPr>
        <p:spPr bwMode="auto">
          <a:xfrm>
            <a:off x="2397125" y="3521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6" name="Text Box 145"/>
          <p:cNvSpPr txBox="1">
            <a:spLocks noChangeArrowheads="1"/>
          </p:cNvSpPr>
          <p:nvPr/>
        </p:nvSpPr>
        <p:spPr bwMode="auto">
          <a:xfrm>
            <a:off x="8231188" y="34639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7</a:t>
            </a:r>
          </a:p>
        </p:txBody>
      </p:sp>
      <p:sp>
        <p:nvSpPr>
          <p:cNvPr id="27" name="Text Box 146"/>
          <p:cNvSpPr txBox="1">
            <a:spLocks noChangeArrowheads="1"/>
          </p:cNvSpPr>
          <p:nvPr/>
        </p:nvSpPr>
        <p:spPr bwMode="auto">
          <a:xfrm>
            <a:off x="7437438" y="34496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8</a:t>
            </a:r>
          </a:p>
        </p:txBody>
      </p:sp>
      <p:sp>
        <p:nvSpPr>
          <p:cNvPr id="28" name="Text Box 147"/>
          <p:cNvSpPr txBox="1">
            <a:spLocks noChangeArrowheads="1"/>
          </p:cNvSpPr>
          <p:nvPr/>
        </p:nvSpPr>
        <p:spPr bwMode="auto">
          <a:xfrm>
            <a:off x="6462713" y="34496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29" name="Text Box 148"/>
          <p:cNvSpPr txBox="1">
            <a:spLocks noChangeArrowheads="1"/>
          </p:cNvSpPr>
          <p:nvPr/>
        </p:nvSpPr>
        <p:spPr bwMode="auto">
          <a:xfrm>
            <a:off x="5565775" y="34639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19</a:t>
            </a:r>
          </a:p>
        </p:txBody>
      </p:sp>
      <p:sp>
        <p:nvSpPr>
          <p:cNvPr id="30" name="Text Box 149"/>
          <p:cNvSpPr txBox="1">
            <a:spLocks noChangeArrowheads="1"/>
          </p:cNvSpPr>
          <p:nvPr/>
        </p:nvSpPr>
        <p:spPr bwMode="auto">
          <a:xfrm>
            <a:off x="6394450" y="23844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1" name="Text Box 150"/>
          <p:cNvSpPr txBox="1">
            <a:spLocks noChangeArrowheads="1"/>
          </p:cNvSpPr>
          <p:nvPr/>
        </p:nvSpPr>
        <p:spPr bwMode="auto">
          <a:xfrm>
            <a:off x="2397125" y="58261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2" name="Text Box 151"/>
          <p:cNvSpPr txBox="1">
            <a:spLocks noChangeArrowheads="1"/>
          </p:cNvSpPr>
          <p:nvPr/>
        </p:nvSpPr>
        <p:spPr bwMode="auto">
          <a:xfrm>
            <a:off x="2397125" y="4092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3" name="Text Box 152"/>
          <p:cNvSpPr txBox="1">
            <a:spLocks noChangeArrowheads="1"/>
          </p:cNvSpPr>
          <p:nvPr/>
        </p:nvSpPr>
        <p:spPr bwMode="auto">
          <a:xfrm>
            <a:off x="2290763" y="63293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4" name="Text Box 153"/>
          <p:cNvSpPr txBox="1">
            <a:spLocks noChangeArrowheads="1"/>
          </p:cNvSpPr>
          <p:nvPr/>
        </p:nvSpPr>
        <p:spPr bwMode="auto">
          <a:xfrm>
            <a:off x="7435850" y="40401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4</a:t>
            </a:r>
          </a:p>
        </p:txBody>
      </p:sp>
      <p:sp>
        <p:nvSpPr>
          <p:cNvPr id="35" name="Text Box 154"/>
          <p:cNvSpPr txBox="1">
            <a:spLocks noChangeArrowheads="1"/>
          </p:cNvSpPr>
          <p:nvPr/>
        </p:nvSpPr>
        <p:spPr bwMode="auto">
          <a:xfrm>
            <a:off x="8229600" y="46164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5</a:t>
            </a:r>
          </a:p>
        </p:txBody>
      </p:sp>
      <p:sp>
        <p:nvSpPr>
          <p:cNvPr id="36" name="Text Box 155"/>
          <p:cNvSpPr txBox="1">
            <a:spLocks noChangeArrowheads="1"/>
          </p:cNvSpPr>
          <p:nvPr/>
        </p:nvSpPr>
        <p:spPr bwMode="auto">
          <a:xfrm>
            <a:off x="5565775" y="39512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29</a:t>
            </a:r>
          </a:p>
        </p:txBody>
      </p:sp>
      <p:sp>
        <p:nvSpPr>
          <p:cNvPr id="37" name="Text Box 156"/>
          <p:cNvSpPr txBox="1">
            <a:spLocks noChangeArrowheads="1"/>
          </p:cNvSpPr>
          <p:nvPr/>
        </p:nvSpPr>
        <p:spPr bwMode="auto">
          <a:xfrm>
            <a:off x="6500813" y="404018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38" name="Text Box 157"/>
          <p:cNvSpPr txBox="1">
            <a:spLocks noChangeArrowheads="1"/>
          </p:cNvSpPr>
          <p:nvPr/>
        </p:nvSpPr>
        <p:spPr bwMode="auto">
          <a:xfrm>
            <a:off x="6442075" y="28876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39" name="Text Box 158"/>
          <p:cNvSpPr txBox="1">
            <a:spLocks noChangeArrowheads="1"/>
          </p:cNvSpPr>
          <p:nvPr/>
        </p:nvSpPr>
        <p:spPr bwMode="auto">
          <a:xfrm>
            <a:off x="2252663" y="46577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40" name="Text Box 159"/>
          <p:cNvSpPr txBox="1">
            <a:spLocks noChangeArrowheads="1"/>
          </p:cNvSpPr>
          <p:nvPr/>
        </p:nvSpPr>
        <p:spPr bwMode="auto">
          <a:xfrm>
            <a:off x="6500813" y="46164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41" name="Text Box 160"/>
          <p:cNvSpPr txBox="1">
            <a:spLocks noChangeArrowheads="1"/>
          </p:cNvSpPr>
          <p:nvPr/>
        </p:nvSpPr>
        <p:spPr bwMode="auto">
          <a:xfrm>
            <a:off x="2252663" y="52498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42" name="Text Box 161"/>
          <p:cNvSpPr txBox="1">
            <a:spLocks noChangeArrowheads="1"/>
          </p:cNvSpPr>
          <p:nvPr/>
        </p:nvSpPr>
        <p:spPr bwMode="auto">
          <a:xfrm>
            <a:off x="6429375" y="34639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FF99"/>
                </a:solidFill>
                <a:latin typeface="Arial" pitchFamily="34" charset="0"/>
              </a:rPr>
              <a:t>12</a:t>
            </a:r>
          </a:p>
        </p:txBody>
      </p:sp>
      <p:sp>
        <p:nvSpPr>
          <p:cNvPr id="43" name="Text Box 162"/>
          <p:cNvSpPr txBox="1">
            <a:spLocks noChangeArrowheads="1"/>
          </p:cNvSpPr>
          <p:nvPr/>
        </p:nvSpPr>
        <p:spPr bwMode="auto">
          <a:xfrm>
            <a:off x="7329488" y="46164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10</a:t>
            </a:r>
          </a:p>
        </p:txBody>
      </p:sp>
      <p:sp>
        <p:nvSpPr>
          <p:cNvPr id="44" name="Text Box 163"/>
          <p:cNvSpPr txBox="1">
            <a:spLocks noChangeArrowheads="1"/>
          </p:cNvSpPr>
          <p:nvPr/>
        </p:nvSpPr>
        <p:spPr bwMode="auto">
          <a:xfrm>
            <a:off x="5565775" y="45164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42</a:t>
            </a:r>
          </a:p>
        </p:txBody>
      </p:sp>
      <p:sp>
        <p:nvSpPr>
          <p:cNvPr id="45" name="Text Box 164"/>
          <p:cNvSpPr txBox="1">
            <a:spLocks noChangeArrowheads="1"/>
          </p:cNvSpPr>
          <p:nvPr/>
        </p:nvSpPr>
        <p:spPr bwMode="auto">
          <a:xfrm>
            <a:off x="6500813" y="57610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46" name="Text Box 165"/>
          <p:cNvSpPr txBox="1">
            <a:spLocks noChangeArrowheads="1"/>
          </p:cNvSpPr>
          <p:nvPr/>
        </p:nvSpPr>
        <p:spPr bwMode="auto">
          <a:xfrm>
            <a:off x="7437438" y="51927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</a:t>
            </a:r>
          </a:p>
        </p:txBody>
      </p:sp>
      <p:sp>
        <p:nvSpPr>
          <p:cNvPr id="47" name="Text Box 166"/>
          <p:cNvSpPr txBox="1">
            <a:spLocks noChangeArrowheads="1"/>
          </p:cNvSpPr>
          <p:nvPr/>
        </p:nvSpPr>
        <p:spPr bwMode="auto">
          <a:xfrm>
            <a:off x="8158163" y="51927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11</a:t>
            </a:r>
          </a:p>
        </p:txBody>
      </p:sp>
      <p:sp>
        <p:nvSpPr>
          <p:cNvPr id="48" name="Text Box 167"/>
          <p:cNvSpPr txBox="1">
            <a:spLocks noChangeArrowheads="1"/>
          </p:cNvSpPr>
          <p:nvPr/>
        </p:nvSpPr>
        <p:spPr bwMode="auto">
          <a:xfrm>
            <a:off x="5565775" y="51927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58</a:t>
            </a:r>
          </a:p>
        </p:txBody>
      </p:sp>
      <p:sp>
        <p:nvSpPr>
          <p:cNvPr id="49" name="Text Box 168"/>
          <p:cNvSpPr txBox="1">
            <a:spLocks noChangeArrowheads="1"/>
          </p:cNvSpPr>
          <p:nvPr/>
        </p:nvSpPr>
        <p:spPr bwMode="auto">
          <a:xfrm>
            <a:off x="6440488" y="408146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0" name="Text Box 169"/>
          <p:cNvSpPr txBox="1">
            <a:spLocks noChangeArrowheads="1"/>
          </p:cNvSpPr>
          <p:nvPr/>
        </p:nvSpPr>
        <p:spPr bwMode="auto">
          <a:xfrm>
            <a:off x="2290763" y="29448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1" name="Text Box 170"/>
          <p:cNvSpPr txBox="1">
            <a:spLocks noChangeArrowheads="1"/>
          </p:cNvSpPr>
          <p:nvPr/>
        </p:nvSpPr>
        <p:spPr bwMode="auto">
          <a:xfrm>
            <a:off x="5492750" y="57689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100</a:t>
            </a:r>
          </a:p>
        </p:txBody>
      </p:sp>
      <p:sp>
        <p:nvSpPr>
          <p:cNvPr id="52" name="Text Box 171"/>
          <p:cNvSpPr txBox="1">
            <a:spLocks noChangeArrowheads="1"/>
          </p:cNvSpPr>
          <p:nvPr/>
        </p:nvSpPr>
        <p:spPr bwMode="auto">
          <a:xfrm>
            <a:off x="6500813" y="57483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-1</a:t>
            </a: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8158163" y="57483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13</a:t>
            </a:r>
          </a:p>
        </p:txBody>
      </p:sp>
      <p:sp>
        <p:nvSpPr>
          <p:cNvPr id="54" name="Text Box 173"/>
          <p:cNvSpPr txBox="1">
            <a:spLocks noChangeArrowheads="1"/>
          </p:cNvSpPr>
          <p:nvPr/>
        </p:nvSpPr>
        <p:spPr bwMode="auto">
          <a:xfrm>
            <a:off x="7366000" y="57689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12</a:t>
            </a:r>
          </a:p>
        </p:txBody>
      </p:sp>
      <p:sp>
        <p:nvSpPr>
          <p:cNvPr id="55" name="Text Box 174"/>
          <p:cNvSpPr txBox="1">
            <a:spLocks noChangeArrowheads="1"/>
          </p:cNvSpPr>
          <p:nvPr/>
        </p:nvSpPr>
        <p:spPr bwMode="auto">
          <a:xfrm>
            <a:off x="6429375" y="520858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14</a:t>
            </a:r>
          </a:p>
        </p:txBody>
      </p:sp>
      <p:sp>
        <p:nvSpPr>
          <p:cNvPr id="56" name="Text Box 175"/>
          <p:cNvSpPr txBox="1">
            <a:spLocks noChangeArrowheads="1"/>
          </p:cNvSpPr>
          <p:nvPr/>
        </p:nvSpPr>
        <p:spPr bwMode="auto">
          <a:xfrm>
            <a:off x="6429375" y="45974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Arial" pitchFamily="34" charset="0"/>
              </a:rPr>
              <a:t>14</a:t>
            </a:r>
          </a:p>
        </p:txBody>
      </p:sp>
      <p:sp>
        <p:nvSpPr>
          <p:cNvPr id="57" name="Text Box 176"/>
          <p:cNvSpPr txBox="1">
            <a:spLocks noChangeArrowheads="1"/>
          </p:cNvSpPr>
          <p:nvPr/>
        </p:nvSpPr>
        <p:spPr bwMode="auto">
          <a:xfrm>
            <a:off x="1096963" y="39290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8</a:t>
            </a:r>
          </a:p>
        </p:txBody>
      </p:sp>
      <p:sp>
        <p:nvSpPr>
          <p:cNvPr id="58" name="Text Box 177"/>
          <p:cNvSpPr txBox="1">
            <a:spLocks noChangeArrowheads="1"/>
          </p:cNvSpPr>
          <p:nvPr/>
        </p:nvSpPr>
        <p:spPr bwMode="auto">
          <a:xfrm>
            <a:off x="523875" y="39290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59" name="Text Box 178"/>
          <p:cNvSpPr txBox="1">
            <a:spLocks noChangeArrowheads="1"/>
          </p:cNvSpPr>
          <p:nvPr/>
        </p:nvSpPr>
        <p:spPr bwMode="auto">
          <a:xfrm>
            <a:off x="2397125" y="40830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0" name="Text Box 179"/>
          <p:cNvSpPr txBox="1">
            <a:spLocks noChangeArrowheads="1"/>
          </p:cNvSpPr>
          <p:nvPr/>
        </p:nvSpPr>
        <p:spPr bwMode="auto">
          <a:xfrm>
            <a:off x="4829175" y="28479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Text Box 180"/>
          <p:cNvSpPr txBox="1">
            <a:spLocks noChangeArrowheads="1"/>
          </p:cNvSpPr>
          <p:nvPr/>
        </p:nvSpPr>
        <p:spPr bwMode="auto">
          <a:xfrm>
            <a:off x="6438900" y="28924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2" name="Text Box 181"/>
          <p:cNvSpPr txBox="1">
            <a:spLocks noChangeArrowheads="1"/>
          </p:cNvSpPr>
          <p:nvPr/>
        </p:nvSpPr>
        <p:spPr bwMode="auto">
          <a:xfrm>
            <a:off x="4833938" y="38766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3" name="Text Box 182"/>
          <p:cNvSpPr txBox="1">
            <a:spLocks noChangeArrowheads="1"/>
          </p:cNvSpPr>
          <p:nvPr/>
        </p:nvSpPr>
        <p:spPr bwMode="auto">
          <a:xfrm>
            <a:off x="7415213" y="28924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64" name="Text Box 183"/>
          <p:cNvSpPr txBox="1">
            <a:spLocks noChangeArrowheads="1"/>
          </p:cNvSpPr>
          <p:nvPr/>
        </p:nvSpPr>
        <p:spPr bwMode="auto">
          <a:xfrm>
            <a:off x="8224838" y="40417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CC00FF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5" name="Text Box 184"/>
          <p:cNvSpPr txBox="1">
            <a:spLocks noChangeArrowheads="1"/>
          </p:cNvSpPr>
          <p:nvPr/>
        </p:nvSpPr>
        <p:spPr bwMode="auto">
          <a:xfrm>
            <a:off x="6445250" y="40544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6" name="Text Box 185"/>
          <p:cNvSpPr txBox="1">
            <a:spLocks noChangeArrowheads="1"/>
          </p:cNvSpPr>
          <p:nvPr/>
        </p:nvSpPr>
        <p:spPr bwMode="auto">
          <a:xfrm>
            <a:off x="4819650" y="4989513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7" name="Text Box 186"/>
          <p:cNvSpPr txBox="1">
            <a:spLocks noChangeArrowheads="1"/>
          </p:cNvSpPr>
          <p:nvPr/>
        </p:nvSpPr>
        <p:spPr bwMode="auto">
          <a:xfrm>
            <a:off x="8145463" y="51974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CC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68" name="Text Box 187"/>
          <p:cNvSpPr txBox="1">
            <a:spLocks noChangeArrowheads="1"/>
          </p:cNvSpPr>
          <p:nvPr/>
        </p:nvSpPr>
        <p:spPr bwMode="auto">
          <a:xfrm>
            <a:off x="8145463" y="5748338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66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69" name="Text Box 188"/>
          <p:cNvSpPr txBox="1">
            <a:spLocks noChangeArrowheads="1"/>
          </p:cNvSpPr>
          <p:nvPr/>
        </p:nvSpPr>
        <p:spPr bwMode="auto">
          <a:xfrm>
            <a:off x="4837113" y="556577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8E325C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70" name="Text Box 189"/>
          <p:cNvSpPr txBox="1">
            <a:spLocks noChangeArrowheads="1"/>
          </p:cNvSpPr>
          <p:nvPr/>
        </p:nvSpPr>
        <p:spPr bwMode="auto">
          <a:xfrm>
            <a:off x="6445250" y="52006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8E325C"/>
                </a:solidFill>
                <a:latin typeface="Arial" pitchFamily="34" charset="0"/>
              </a:rPr>
              <a:t>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5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4" grpId="1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45" grpId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2" grpId="1"/>
      <p:bldP spid="63" grpId="0"/>
      <p:bldP spid="64" grpId="0"/>
      <p:bldP spid="65" grpId="0"/>
      <p:bldP spid="66" grpId="0"/>
      <p:bldP spid="66" grpId="1"/>
      <p:bldP spid="67" grpId="0"/>
      <p:bldP spid="68" grpId="0"/>
      <p:bldP spid="69" grpId="0"/>
      <p:bldP spid="70" grpId="0"/>
      <p:bldP spid="7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函数代码实现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2654" y="1628800"/>
            <a:ext cx="870585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</a:rPr>
              <a:t>CreateHT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n)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i,j,k,lnode,rnode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 float min1,min2;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for (i=0;i&lt;2*n-1;i++)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所有节点的相关域置初值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for (i=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&lt;2*n-1;i++)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构造哈夫曼树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itchFamily="49" charset="0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min1=min2=32767;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for (k=0;k&lt;=i-1;k++)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[k].parent==-1)	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未构造二叉树的节点中查找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[k].weight&lt;min1)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{  min2=min1;rnode=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	  min1=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weight;lnode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=k;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else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[k].weight&lt;min2)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   {  min2=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weight;rnode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=k;  } 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  } //if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i;ht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].parent=i;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[i].weight=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weight+ht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].weight;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lnode;ht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[i].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itchFamily="49" charset="0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 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125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左分支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u="sng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</a:t>
            </a:r>
            <a:r>
              <a:rPr kumimoji="1" lang="zh-CN" altLang="en-US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200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，则从根结点到每个叶结点所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经过的分支对应的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组成的序列便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为该结点对应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字符的编码。这样的编码称为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哈夫曼编码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9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在计算机中每个字符是用一个编码表示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大多数编码系统都采用等长编码，如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ASCII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,ASCII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是一种通用的编码方案，不是最优的编码方案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某段文本中用到的字符及出现频率：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a(10), e(15),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(12), s(3), t(4),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(13),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换行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如采用定长编码，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个不同的字符至少要用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位编码</a:t>
            </a:r>
          </a:p>
          <a:p>
            <a:pPr eaLnBrk="1" hangingPunct="1">
              <a:lnSpc>
                <a:spcPct val="130000"/>
              </a:lnSpc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哈夫曼编码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5499" y="5097697"/>
            <a:ext cx="7809211" cy="10690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252000" bIns="252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如何针对特定的应用，设计最优的编码呢？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4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定长编码的二叉树表示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2988" y="2263897"/>
            <a:ext cx="6408737" cy="4319588"/>
            <a:chOff x="1258888" y="1989138"/>
            <a:chExt cx="6408737" cy="4319586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1258888" y="1989138"/>
              <a:ext cx="6408737" cy="4319586"/>
              <a:chOff x="793" y="1253"/>
              <a:chExt cx="4037" cy="2721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H="1">
                <a:off x="3569" y="2141"/>
                <a:ext cx="264" cy="3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1189" y="2527"/>
                <a:ext cx="474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4355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8"/>
              <p:cNvSpPr>
                <a:spLocks noChangeArrowheads="1"/>
              </p:cNvSpPr>
              <p:nvPr/>
            </p:nvSpPr>
            <p:spPr bwMode="auto">
              <a:xfrm>
                <a:off x="2139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3247" y="2527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1742" y="1870"/>
                <a:ext cx="476" cy="3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139" y="1525"/>
                <a:ext cx="605" cy="4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3141" y="1525"/>
                <a:ext cx="660" cy="3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118" y="2089"/>
                <a:ext cx="395" cy="4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59" y="2235"/>
                <a:ext cx="238" cy="2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2693" y="1253"/>
                <a:ext cx="474" cy="3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 flipH="1">
                <a:off x="1584" y="2235"/>
                <a:ext cx="31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17"/>
              <p:cNvSpPr>
                <a:spLocks noChangeArrowheads="1"/>
              </p:cNvSpPr>
              <p:nvPr/>
            </p:nvSpPr>
            <p:spPr bwMode="auto">
              <a:xfrm>
                <a:off x="793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2456" y="3259"/>
                <a:ext cx="474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auto">
              <a:xfrm>
                <a:off x="1348" y="3259"/>
                <a:ext cx="474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1901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3009" y="3259"/>
                <a:ext cx="475" cy="36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2456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1427" y="2893"/>
                <a:ext cx="15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 flipH="1">
                <a:off x="1031" y="2893"/>
                <a:ext cx="317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 flipH="1">
                <a:off x="2139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H="1">
                <a:off x="3247" y="2893"/>
                <a:ext cx="158" cy="3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155" y="3670"/>
                <a:ext cx="378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2524" y="3640"/>
                <a:ext cx="37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2020" y="3640"/>
                <a:ext cx="507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44" name="Text Box 30"/>
              <p:cNvSpPr txBox="1">
                <a:spLocks noChangeArrowheads="1"/>
              </p:cNvSpPr>
              <p:nvPr/>
            </p:nvSpPr>
            <p:spPr bwMode="auto">
              <a:xfrm>
                <a:off x="1430" y="3640"/>
                <a:ext cx="463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auto">
              <a:xfrm>
                <a:off x="884" y="3640"/>
                <a:ext cx="505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4209" y="3649"/>
                <a:ext cx="334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 Box 33"/>
              <p:cNvSpPr txBox="1">
                <a:spLocks noChangeArrowheads="1"/>
              </p:cNvSpPr>
              <p:nvPr/>
            </p:nvSpPr>
            <p:spPr bwMode="auto">
              <a:xfrm>
                <a:off x="3660" y="3661"/>
                <a:ext cx="507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48" name="Oval 34"/>
              <p:cNvSpPr>
                <a:spLocks noChangeArrowheads="1"/>
              </p:cNvSpPr>
              <p:nvPr/>
            </p:nvSpPr>
            <p:spPr bwMode="auto">
              <a:xfrm>
                <a:off x="3722" y="1796"/>
                <a:ext cx="475" cy="3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Oval 35"/>
              <p:cNvSpPr>
                <a:spLocks noChangeArrowheads="1"/>
              </p:cNvSpPr>
              <p:nvPr/>
            </p:nvSpPr>
            <p:spPr bwMode="auto">
              <a:xfrm>
                <a:off x="3524" y="3249"/>
                <a:ext cx="490" cy="36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空格</a:t>
                </a:r>
              </a:p>
            </p:txBody>
          </p:sp>
          <p:sp>
            <p:nvSpPr>
              <p:cNvPr id="50" name="Oval 36"/>
              <p:cNvSpPr>
                <a:spLocks noChangeArrowheads="1"/>
              </p:cNvSpPr>
              <p:nvPr/>
            </p:nvSpPr>
            <p:spPr bwMode="auto">
              <a:xfrm>
                <a:off x="4118" y="3249"/>
                <a:ext cx="531" cy="36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17A97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Arial" panose="020B0604020202020204" pitchFamily="34" charset="0"/>
                    <a:ea typeface="华文楷体" panose="02010600040101010101" pitchFamily="2" charset="-122"/>
                    <a:cs typeface="Arial" panose="020B0604020202020204" pitchFamily="34" charset="0"/>
                  </a:rPr>
                  <a:t>换行</a:t>
                </a:r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3643" y="2869"/>
                <a:ext cx="118" cy="3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H="1">
                <a:off x="4355" y="2893"/>
                <a:ext cx="203" cy="3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39"/>
            <p:cNvSpPr txBox="1">
              <a:spLocks noChangeArrowheads="1"/>
            </p:cNvSpPr>
            <p:nvPr/>
          </p:nvSpPr>
          <p:spPr bwMode="auto">
            <a:xfrm>
              <a:off x="3590666" y="224346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TextBox 40"/>
            <p:cNvSpPr txBox="1">
              <a:spLocks noChangeArrowheads="1"/>
            </p:cNvSpPr>
            <p:nvPr/>
          </p:nvSpPr>
          <p:spPr bwMode="auto">
            <a:xfrm>
              <a:off x="2365145" y="343017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36845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42"/>
            <p:cNvSpPr txBox="1">
              <a:spLocks noChangeArrowheads="1"/>
            </p:cNvSpPr>
            <p:nvPr/>
          </p:nvSpPr>
          <p:spPr bwMode="auto">
            <a:xfrm>
              <a:off x="303638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43"/>
            <p:cNvSpPr txBox="1">
              <a:spLocks noChangeArrowheads="1"/>
            </p:cNvSpPr>
            <p:nvPr/>
          </p:nvSpPr>
          <p:spPr bwMode="auto">
            <a:xfrm>
              <a:off x="4716214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 dirty="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44"/>
            <p:cNvSpPr txBox="1">
              <a:spLocks noChangeArrowheads="1"/>
            </p:cNvSpPr>
            <p:nvPr/>
          </p:nvSpPr>
          <p:spPr bwMode="auto">
            <a:xfrm>
              <a:off x="5369448" y="321963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45"/>
            <p:cNvSpPr txBox="1">
              <a:spLocks noChangeArrowheads="1"/>
            </p:cNvSpPr>
            <p:nvPr/>
          </p:nvSpPr>
          <p:spPr bwMode="auto">
            <a:xfrm>
              <a:off x="6526905" y="455453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5520430" y="2195711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572611" y="3369003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48"/>
            <p:cNvSpPr txBox="1">
              <a:spLocks noChangeArrowheads="1"/>
            </p:cNvSpPr>
            <p:nvPr/>
          </p:nvSpPr>
          <p:spPr bwMode="auto">
            <a:xfrm>
              <a:off x="2483269" y="4530393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4025313" y="4521528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50"/>
            <p:cNvSpPr txBox="1">
              <a:spLocks noChangeArrowheads="1"/>
            </p:cNvSpPr>
            <p:nvPr/>
          </p:nvSpPr>
          <p:spPr bwMode="auto">
            <a:xfrm>
              <a:off x="5813947" y="450408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51"/>
            <p:cNvSpPr txBox="1">
              <a:spLocks noChangeArrowheads="1"/>
            </p:cNvSpPr>
            <p:nvPr/>
          </p:nvSpPr>
          <p:spPr bwMode="auto">
            <a:xfrm>
              <a:off x="7041384" y="3219639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B0F0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12-Point Star 4"/>
          <p:cNvSpPr/>
          <p:nvPr/>
        </p:nvSpPr>
        <p:spPr bwMode="auto">
          <a:xfrm>
            <a:off x="7240588" y="5545260"/>
            <a:ext cx="1857375" cy="936625"/>
          </a:xfrm>
          <a:prstGeom prst="star12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0" rIns="0"/>
          <a:lstStyle/>
          <a:p>
            <a:pPr eaLnBrk="1" hangingPunct="1">
              <a:defRPr/>
            </a:pPr>
            <a:r>
              <a:rPr lang="zh-CN" altLang="en-US" sz="2400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优化？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41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不定长编码可以减少存储量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93700" y="2112839"/>
            <a:ext cx="5347342" cy="3687241"/>
            <a:chOff x="1156" y="338"/>
            <a:chExt cx="3539" cy="343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477" y="338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068" y="74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569" y="133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85" y="74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72" y="2651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71" y="2016"/>
              <a:ext cx="172" cy="605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156" y="328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837" y="328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nl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26" y="2700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71" y="2019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88" y="1384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696" y="1454"/>
              <a:ext cx="352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241" y="1384"/>
              <a:ext cx="454" cy="484"/>
            </a:xfrm>
            <a:prstGeom prst="ellipse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rPr>
                <a:t>sp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253" y="726"/>
              <a:ext cx="216" cy="2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2766" y="1207"/>
              <a:ext cx="289" cy="3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290" y="1817"/>
              <a:ext cx="306" cy="3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747" y="2455"/>
              <a:ext cx="318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29" y="3133"/>
              <a:ext cx="136" cy="25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47" y="3067"/>
              <a:ext cx="226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57" y="2432"/>
              <a:ext cx="226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732" y="1777"/>
              <a:ext cx="329" cy="3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248" y="1207"/>
              <a:ext cx="17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674" y="726"/>
              <a:ext cx="181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913" y="1307"/>
              <a:ext cx="34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065" y="1207"/>
              <a:ext cx="267" cy="27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160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0" name="Group 28"/>
          <p:cNvGraphicFramePr>
            <a:graphicFrameLocks noGrp="1"/>
          </p:cNvGraphicFramePr>
          <p:nvPr>
            <p:extLst/>
          </p:nvPr>
        </p:nvGraphicFramePr>
        <p:xfrm>
          <a:off x="6084888" y="1998190"/>
          <a:ext cx="2041525" cy="4064001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660891096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627289595"/>
                    </a:ext>
                  </a:extLst>
                </a:gridCol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40806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856982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70057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84347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763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367648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Nl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668338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3398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589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805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35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924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9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6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651591"/>
                  </a:ext>
                </a:extLst>
              </a:tr>
            </a:tbl>
          </a:graphicData>
        </a:graphic>
      </p:graphicFrame>
      <p:sp>
        <p:nvSpPr>
          <p:cNvPr id="31" name="Text Box 54"/>
          <p:cNvSpPr txBox="1">
            <a:spLocks noChangeArrowheads="1"/>
          </p:cNvSpPr>
          <p:nvPr/>
        </p:nvSpPr>
        <p:spPr bwMode="auto">
          <a:xfrm>
            <a:off x="1432681" y="6110003"/>
            <a:ext cx="69715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编码代价</a:t>
            </a:r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146bit</a:t>
            </a:r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，存储空间节约</a:t>
            </a:r>
            <a:r>
              <a:rPr lang="en-US" altLang="zh-CN" sz="2800" b="1" dirty="0">
                <a:solidFill>
                  <a:srgbClr val="00B0F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16</a:t>
            </a:r>
            <a:r>
              <a:rPr lang="en-US" altLang="zh-CN" sz="28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6011863" y="1559107"/>
            <a:ext cx="2089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9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哈夫曼编码特点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：权值越大的字符编码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越短，反之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94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3: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0000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		5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:0001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11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:001	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7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:1000</a:t>
            </a:r>
          </a:p>
          <a:p>
            <a:pPr algn="l"/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:1111		</a:t>
            </a:r>
            <a:r>
              <a:rPr lang="en-US" altLang="zh-CN" sz="2000">
                <a:latin typeface="Consolas" pitchFamily="49" charset="0"/>
                <a:ea typeface="黑体" pitchFamily="2" charset="-122"/>
                <a:cs typeface="Consolas" pitchFamily="49" charset="0"/>
              </a:rPr>
              <a:t>23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:01     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29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:10     	</a:t>
            </a:r>
            <a:r>
              <a:rPr lang="en-US" altLang="zh-CN" sz="2000" dirty="0">
                <a:latin typeface="Consolas" pitchFamily="49" charset="0"/>
                <a:ea typeface="黑体" pitchFamily="2" charset="-122"/>
                <a:cs typeface="Consolas" pitchFamily="49" charset="0"/>
              </a:rPr>
              <a:t>14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:110</a:t>
            </a: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25731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产生哈夫曼编码示例的演示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8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设二叉树具有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个带权值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的叶结点，那么从根结点到各个叶结点的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与相应结点权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值的乘积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的和，叫做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二叉树的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路径长度</a:t>
            </a:r>
            <a:r>
              <a:rPr kumimoji="1"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505200" y="4137025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888840" imgH="431640" progId="Equation.3">
                  <p:embed/>
                </p:oleObj>
              </mc:Choice>
              <mc:Fallback>
                <p:oleObj name="Equation" r:id="rId3" imgW="88884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37025"/>
                        <a:ext cx="177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603754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75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9350" y="1847850"/>
            <a:ext cx="7200900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设计存放每个节点哈夫曼编码的类型如下：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typedef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struct</a:t>
            </a:r>
            <a:endParaRPr lang="en-US" altLang="zh-CN" sz="2000" b="1" dirty="0">
              <a:solidFill>
                <a:srgbClr val="663300"/>
              </a:solidFill>
              <a:latin typeface="Courier New" pitchFamily="49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{  char cd[N]; 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存放当前节点的哈夫曼码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   </a:t>
            </a:r>
            <a:r>
              <a:rPr lang="en-US" altLang="zh-CN" sz="2000" b="1" dirty="0" err="1">
                <a:solidFill>
                  <a:srgbClr val="663300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 start;  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存放哈夫曼码在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cd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中的起始位置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latin typeface="Courier New" pitchFamily="49" charset="0"/>
              </a:rPr>
              <a:t>　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}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HCode</a:t>
            </a:r>
            <a:r>
              <a:rPr lang="en-US" altLang="zh-CN" sz="2000" b="1" dirty="0">
                <a:solidFill>
                  <a:srgbClr val="663300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933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哈夫曼编码代码实现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哈夫曼树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6050" y="1712913"/>
            <a:ext cx="8991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CreateHCode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n)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i,f,c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for (i=0;i&lt;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++)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根据哈夫曼树求哈夫曼编码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n;c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=i; f=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[i].parent;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while (f!=-1)          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循环直到无双亲节点即到达树根节点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[f].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==c)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当前节点是左孩子节点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--]='0';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else	  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当前节点是双亲节点的右孩子节点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--]='1';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  c=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f;f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[f].parent; 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再对双亲节点进行同样的操作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	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	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++;		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//start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指向哈夫曼编码最开始字符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[i]=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391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例：已知权值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W={ 5, 6, 2, 9, 7 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0941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747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1891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1035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 dirty="0">
                <a:solidFill>
                  <a:srgbClr val="990000"/>
                </a:solidFill>
              </a:rPr>
              <a:t>2</a:t>
            </a:r>
            <a:endParaRPr lang="en-US" altLang="zh-CN" dirty="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008563" y="1944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17963" y="41544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237163" y="41544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322763" y="39258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60963" y="39258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7888" y="324008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3509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2653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79763" y="32400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5513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6181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84763" y="5221288"/>
            <a:ext cx="838200" cy="646112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4856163" y="5830888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770563" y="5907088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427163" y="52212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1891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3408363" y="613568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493963" y="59070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332163" y="590708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859088" y="522128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8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/>
      <p:bldP spid="12" grpId="0" animBg="1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0" grpId="0" animBg="1"/>
      <p:bldP spid="21" grpId="0" animBg="1"/>
      <p:bldP spid="22" grpId="0" animBg="1" autoUpdateAnimBg="0"/>
      <p:bldP spid="23" grpId="0" animBg="1" autoUpdateAnimBg="0"/>
      <p:bldP spid="24" grpId="0" animBg="1" autoUpdateAnimBg="0"/>
      <p:bldP spid="25" grpId="0" animBg="1"/>
      <p:bldP spid="26" grpId="0" animBg="1"/>
      <p:bldP spid="2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例：已知权值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W={ 5, 6, 2, 9, 7 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哈夫曼树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1829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2497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16338" y="1836738"/>
            <a:ext cx="823912" cy="646112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487738" y="2446338"/>
            <a:ext cx="228600" cy="3048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402138" y="2522538"/>
            <a:ext cx="1524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8738" y="18367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207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039938" y="2751138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125538" y="252253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63738" y="2522538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490663" y="1836738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1404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9</a:t>
            </a:r>
            <a:endParaRPr lang="en-US" altLang="zh-CN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054850" y="5715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5</a:t>
            </a:r>
            <a:endParaRPr lang="en-US" altLang="zh-CN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8274050" y="57150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2</a:t>
            </a:r>
            <a:endParaRPr lang="en-US" altLang="zh-CN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7359650" y="54864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197850" y="5486400"/>
            <a:ext cx="381000" cy="2286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724775" y="4800600"/>
            <a:ext cx="549275" cy="666750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7</a:t>
            </a:r>
            <a:endParaRPr lang="en-US" altLang="zh-CN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21500" y="3676650"/>
            <a:ext cx="666750" cy="666750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16</a:t>
            </a:r>
            <a:endParaRPr lang="en-US" altLang="zh-C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445250" y="4343400"/>
            <a:ext cx="457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588250" y="4343400"/>
            <a:ext cx="3810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0068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6</a:t>
            </a:r>
            <a:endParaRPr lang="en-US" altLang="zh-CN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73650" y="4800600"/>
            <a:ext cx="6096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CC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rgbClr val="990000"/>
                </a:solidFill>
              </a:rPr>
              <a:t>7</a:t>
            </a:r>
            <a:endParaRPr lang="en-US" altLang="zh-CN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540250" y="3657600"/>
            <a:ext cx="854075" cy="646113"/>
          </a:xfrm>
          <a:prstGeom prst="rect">
            <a:avLst/>
          </a:prstGeom>
          <a:solidFill>
            <a:srgbClr val="CCFFCC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3300"/>
                </a:solidFill>
              </a:rPr>
              <a:t>13</a:t>
            </a:r>
            <a:endParaRPr lang="en-US" altLang="zh-CN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4311650" y="4267200"/>
            <a:ext cx="228600" cy="5334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226050" y="4343400"/>
            <a:ext cx="1524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683250" y="2514600"/>
            <a:ext cx="936625" cy="646113"/>
          </a:xfrm>
          <a:prstGeom prst="rect">
            <a:avLst/>
          </a:prstGeom>
          <a:solidFill>
            <a:srgbClr val="CAF2CE">
              <a:alpha val="50195"/>
            </a:srgbClr>
          </a:solidFill>
          <a:ln w="254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</a:rPr>
              <a:t>29</a:t>
            </a:r>
            <a:endParaRPr lang="en-US" altLang="zh-CN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845050" y="32004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445250" y="3200400"/>
            <a:ext cx="838200" cy="457200"/>
          </a:xfrm>
          <a:prstGeom prst="line">
            <a:avLst/>
          </a:prstGeom>
          <a:noFill/>
          <a:ln w="28575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041900" y="28956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08305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41350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251700" y="51054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718300" y="28638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302250" y="41148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708900" y="40830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8318500" y="50736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00685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00</a:t>
            </a:r>
            <a:endParaRPr lang="en-US" altLang="zh-CN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07365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01</a:t>
            </a:r>
            <a:endParaRPr lang="en-US" altLang="zh-CN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108700" y="5302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10</a:t>
            </a:r>
            <a:endParaRPr lang="en-US" altLang="zh-CN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902450" y="61722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110</a:t>
            </a:r>
            <a:endParaRPr lang="en-US" altLang="zh-CN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8166100" y="61722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800080"/>
                </a:solidFill>
              </a:rPr>
              <a:t>111</a:t>
            </a:r>
            <a:endParaRPr lang="en-US" altLang="zh-CN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611188" y="4005263"/>
            <a:ext cx="26479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任一字符的哈夫曼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编码不可能是另一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字符的哈夫曼编码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的前缀！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0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 autoUpdateAnimBg="0"/>
      <p:bldP spid="21" grpId="0" animBg="1" autoUpdateAnimBg="0"/>
      <p:bldP spid="22" grpId="0" animBg="1"/>
      <p:bldP spid="23" grpId="0" animBg="1"/>
      <p:bldP spid="24" grpId="0" animBg="1" autoUpdateAnimBg="0"/>
      <p:bldP spid="25" grpId="0" animBg="1" autoUpdateAnimBg="0"/>
      <p:bldP spid="26" grpId="0" animBg="1" autoUpdateAnimBg="0"/>
      <p:bldP spid="27" grpId="0" animBg="1"/>
      <p:bldP spid="28" grpId="0" animBg="1"/>
      <p:bldP spid="29" grpId="0" animBg="1" autoUpdateAnimBg="0"/>
      <p:bldP spid="30" grpId="0" animBg="1"/>
      <p:bldP spid="31" grpId="0" animBg="1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1807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在一组字符的哈夫曼编码中，不可能出现一个字符的哈夫曼编码是另一个字符哈夫曼编码的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3571868" y="2500306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14414" y="3143248"/>
            <a:ext cx="4572032" cy="1145267"/>
            <a:chOff x="857224" y="3929066"/>
            <a:chExt cx="4572032" cy="1145267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 sz="22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2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25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个字符有如下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种编码方案，不是前缀编码的是</a:t>
            </a:r>
            <a:r>
              <a:rPr lang="zh-CN" altLang="en-US" sz="2200" u="sng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001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011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D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．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100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1110</a:t>
            </a:r>
            <a:r>
              <a:rPr lang="zh-CN" altLang="en-US" sz="2200" dirty="0">
                <a:latin typeface="Consolas" pitchFamily="49" charset="0"/>
                <a:ea typeface="楷体" pitchFamily="49" charset="-122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</a:rPr>
              <a:t>1100</a:t>
            </a:r>
            <a:endParaRPr lang="zh-CN" altLang="en-US" sz="2200" dirty="0"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08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1728164" y="6107051"/>
            <a:ext cx="558470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金庸群侠传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：寻找武侠人物之间的关系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0" b="10670"/>
          <a:stretch>
            <a:fillRect/>
          </a:stretch>
        </p:blipFill>
        <p:spPr>
          <a:xfrm>
            <a:off x="1653981" y="2348880"/>
            <a:ext cx="5654323" cy="3561669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1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2915816" y="6021611"/>
            <a:ext cx="292040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警察审讯犯罪团伙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03991" y="2204864"/>
            <a:ext cx="5868209" cy="33123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警察抓到了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个罪犯，警察根据经验知道他们属于不同的犯罪团伙，却不能判断有多少个团伙，有可能一个犯罪团伙只有一个人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通过警察的审讯，知道其中的一些罪犯之间相互认识，已知同一犯罪团伙的成员之间直接或间接认识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请你根据已知罪犯之间的关系，确定犯罪团伙的数量。已知罪犯的编号从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200" b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b="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44208" y="1916832"/>
            <a:ext cx="1263650" cy="415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 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1 2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4 5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3 4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1 3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5 6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7 10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5 10</a:t>
            </a: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8 9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15808" y="1916832"/>
            <a:ext cx="114300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042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71472" y="2143116"/>
            <a:ext cx="8280400" cy="4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如果已经得到完整的家谱，判断两个人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dirty="0">
                <a:solidFill>
                  <a:srgbClr val="FF0000"/>
                </a:solidFill>
                <a:ea typeface="隶书" pitchFamily="49" charset="-122"/>
              </a:rPr>
              <a:t>并查集示例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22BF3-0E5A-4122-A5D4-C98F53CA2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37" y="2708920"/>
            <a:ext cx="5241743" cy="39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330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第一部分以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20000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）。这些人的编号为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下面有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），每行有两个数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，表示已知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第二部分以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开始。以下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个询问（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1000 000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），每行为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对于每个询问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，输出一行：若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为亲戚，则输出“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Yes”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，否则输出“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No”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072066" y="4000504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28662" y="714356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WPL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的计算：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898048"/>
            <a:chOff x="2357422" y="2143116"/>
            <a:chExt cx="4429156" cy="1898048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>
                  <a:latin typeface="Consolas" pitchFamily="49" charset="0"/>
                  <a:cs typeface="Consolas" pitchFamily="49" charset="0"/>
                </a:rPr>
                <a:t>WPL </a:t>
              </a:r>
              <a:r>
                <a:rPr lang="en-US" altLang="zh-CN" sz="2200">
                  <a:latin typeface="Consolas" pitchFamily="49" charset="0"/>
                  <a:cs typeface="Consolas" pitchFamily="49" charset="0"/>
                </a:rPr>
                <a:t>= (2+3)×2 + 1×1=11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607719" y="2893215"/>
              <a:ext cx="1571636" cy="7143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5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71480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3 4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8 9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并查集的数据结构记录了一组分离的动态集合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）通过一个“代表”加以标识，该代表即为所代表的集合中的某个元素。对于集合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891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564834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538707"/>
            <a:ext cx="81439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MAKE_SET(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：初始化并查集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，即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={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，每个动态集合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）仅仅包含一个编号为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的元素，该元素作为集合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的“代表”。</a:t>
            </a:r>
            <a:endParaRPr kumimoji="1"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FIND_SET(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：返回并查集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元素所在集合的代表。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UNION(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：在并查集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中将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两个元素所在的动态集合（例如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）合并为一个新的集合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∪</a:t>
            </a:r>
            <a:r>
              <a:rPr lang="en-US" sz="2000" i="1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53219"/>
            <a:ext cx="2071702" cy="1961863"/>
            <a:chOff x="1714480" y="3429000"/>
            <a:chExt cx="2071702" cy="1961863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3"/>
              <a:ext cx="150019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7143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1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运用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来表示集合，树中的每个结点包含集合的一个成员，每棵树表示一个集合。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多个集合形成一个森林，以每棵树的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树根作为集合的代表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，并且根结点的父结点指向其自身，树上的其他结点都用一个父指针表示它的附属关系。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85778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7.9.2  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71868" y="3525019"/>
            <a:ext cx="2500330" cy="3047253"/>
            <a:chOff x="357158" y="2500306"/>
            <a:chExt cx="2500330" cy="3047253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50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个集合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{8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{10}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，分别以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表示对应集合的编号。 </a:t>
            </a:r>
            <a:endParaRPr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51124"/>
            <a:chOff x="3214678" y="3000372"/>
            <a:chExt cx="2000264" cy="2551124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{5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51124"/>
            <a:chOff x="5643570" y="2994176"/>
            <a:chExt cx="1643074" cy="2551124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{8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1987494"/>
            <a:chOff x="7643834" y="3567939"/>
            <a:chExt cx="1285884" cy="1987494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{10}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1571612"/>
            <a:ext cx="2500330" cy="3047253"/>
            <a:chOff x="357158" y="2500306"/>
            <a:chExt cx="2500330" cy="3047253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t[x]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</a:p>
        </p:txBody>
      </p:sp>
      <p:grpSp>
        <p:nvGrpSpPr>
          <p:cNvPr id="18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1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285728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所在的子集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42976" y="85723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4357694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查找所在的子集合：</a:t>
            </a:r>
            <a:r>
              <a:rPr lang="en-US" altLang="zh-CN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次比较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571480"/>
            <a:ext cx="3643338" cy="4186324"/>
            <a:chOff x="4572000" y="571480"/>
            <a:chExt cx="3643338" cy="4186324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查找所在的子集合：</a:t>
              </a:r>
              <a:r>
                <a:rPr lang="en-US" altLang="zh-CN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次比较</a:t>
              </a: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86116" y="4857760"/>
            <a:ext cx="2357454" cy="1043052"/>
            <a:chOff x="3286116" y="4857760"/>
            <a:chExt cx="2357454" cy="1043052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子树高度越小越好</a:t>
              </a: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20"/>
          <p:cNvGrpSpPr/>
          <p:nvPr/>
        </p:nvGrpSpPr>
        <p:grpSpPr>
          <a:xfrm>
            <a:off x="142844" y="7141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0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389148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1861301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5622" y="1861301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94316" y="1857364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1865238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08828" y="1865238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37522" y="1861301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72132" y="1865238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52034" y="1865238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728" y="1861301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37984" y="1861301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5720" y="3071810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214290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合并过程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1472" y="157161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20"/>
          <p:cNvGrpSpPr/>
          <p:nvPr/>
        </p:nvGrpSpPr>
        <p:grpSpPr>
          <a:xfrm>
            <a:off x="214282" y="-24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3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82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9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1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6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的叶结点构造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482381"/>
            <a:chOff x="539749" y="3786190"/>
            <a:chExt cx="3960813" cy="1482381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7386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2+52+23+43+92 =60</a:t>
              </a:r>
              <a:endPara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497770"/>
            <a:chOff x="5430843" y="3786190"/>
            <a:chExt cx="3570313" cy="1497770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(T</a:t>
              </a:r>
              <a:r>
                <a:rPr kumimoji="1" lang="en-US" altLang="zh-CN" sz="2000" baseline="-25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4+94+53+42+21=89 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122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0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748359" y="385261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itchFamily="49" charset="-122"/>
                <a:ea typeface="仿宋" pitchFamily="49" charset="-122"/>
              </a:rPr>
              <a:t>改为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07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树的子树。总之，总是高度较小的分离集合树作为子树。得到的新的分离集合树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07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树的子树。总之，总是高度较小的分离集合树作为子树。得到的新的分离集合树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61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5382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7586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2976" y="1148570"/>
            <a:ext cx="620296" cy="718317"/>
            <a:chOff x="428596" y="1500174"/>
            <a:chExt cx="620296" cy="718317"/>
          </a:xfrm>
        </p:grpSpPr>
        <p:sp>
          <p:nvSpPr>
            <p:cNvPr id="6" name="椭圆 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7586" y="1156444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1" name="直接箭头连接符 10"/>
          <p:cNvCxnSpPr>
            <a:stCxn id="4" idx="0"/>
          </p:cNvCxnSpPr>
          <p:nvPr/>
        </p:nvCxnSpPr>
        <p:spPr>
          <a:xfrm rot="5400000" flipH="1" flipV="1">
            <a:off x="2019211" y="2047451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rot="16200000" flipV="1">
            <a:off x="1181867" y="2042311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357166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两棵分离集合树高度相等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46"/>
          <p:cNvGrpSpPr/>
          <p:nvPr/>
        </p:nvGrpSpPr>
        <p:grpSpPr>
          <a:xfrm>
            <a:off x="5286380" y="714356"/>
            <a:ext cx="1397306" cy="2434478"/>
            <a:chOff x="1928794" y="3155059"/>
            <a:chExt cx="1397306" cy="2434478"/>
          </a:xfrm>
        </p:grpSpPr>
        <p:sp>
          <p:nvSpPr>
            <p:cNvPr id="18" name="椭圆 17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19" idx="0"/>
              <a:endCxn id="25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25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214678" y="1720074"/>
            <a:ext cx="107157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034" y="3643314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两棵分离集合树高度不相等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4276733"/>
            <a:ext cx="5466866" cy="1724035"/>
            <a:chOff x="1142976" y="4276733"/>
            <a:chExt cx="5466866" cy="1724035"/>
          </a:xfrm>
        </p:grpSpPr>
        <p:sp>
          <p:nvSpPr>
            <p:cNvPr id="30" name="椭圆 29"/>
            <p:cNvSpPr/>
            <p:nvPr/>
          </p:nvSpPr>
          <p:spPr>
            <a:xfrm>
              <a:off x="1977586" y="550070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42976" y="4429132"/>
              <a:ext cx="620296" cy="718317"/>
              <a:chOff x="428596" y="1500174"/>
              <a:chExt cx="620296" cy="7183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77586" y="4437006"/>
              <a:ext cx="620296" cy="718317"/>
              <a:chOff x="428596" y="1500174"/>
              <a:chExt cx="620296" cy="71831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5400000" flipH="1" flipV="1">
              <a:off x="2019211" y="5328013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46"/>
            <p:cNvGrpSpPr/>
            <p:nvPr/>
          </p:nvGrpSpPr>
          <p:grpSpPr>
            <a:xfrm>
              <a:off x="5214942" y="4276733"/>
              <a:ext cx="1394900" cy="1581159"/>
              <a:chOff x="1928794" y="3155059"/>
              <a:chExt cx="1394900" cy="158115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43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stCxn id="41" idx="0"/>
                <a:endCxn id="47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2" idx="1"/>
                <a:endCxn id="47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右箭头 48"/>
            <p:cNvSpPr/>
            <p:nvPr/>
          </p:nvSpPr>
          <p:spPr>
            <a:xfrm>
              <a:off x="3214678" y="5000636"/>
              <a:ext cx="1071570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3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785786" y="1500174"/>
            <a:ext cx="6283341" cy="2428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结点对应人的编号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rank;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88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6430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n)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t[i].data=i;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数据为该人的编号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t[i].rank=0;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t[i].parent=i;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853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358246" cy="2892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   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(t，t[x].parent));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return(x);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双亲是自已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6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x，int y)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x=FIND_SET(t，x);	  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y=FIND_SET(t，y);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结点的秩小于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t[y].parent=x;		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//x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t[y].rank++;	    	    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个人，本算法的时间复杂度为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aseline="-25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8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构造哈夫曼树的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04374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权值越大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权值越小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的叶结点越远离根结点。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492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路径压缩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改变树的结构，使树变得扁平，提高查找效率。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在找完根结点之后，在回来的时候顺便把路径上元素的父亲指针都指向根结点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这样可以减小以后的查找次数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从结点到根走两遍：第一遍找根；第二遍是将路径上的所有结点的父亲都设为根。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19672" y="3861048"/>
            <a:ext cx="6413500" cy="2349500"/>
            <a:chOff x="864" y="2400"/>
            <a:chExt cx="3744" cy="1273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400"/>
              <a:ext cx="3744" cy="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440" y="2640"/>
              <a:ext cx="480" cy="240"/>
            </a:xfrm>
            <a:prstGeom prst="line">
              <a:avLst/>
            </a:prstGeom>
            <a:noFill/>
            <a:ln w="1270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10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20159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个人（人的编号为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对好友关系。如果两个或者多个人是直接或间接的好友，则认为是一个朋友圈。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则有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{4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两个朋友圈。</a:t>
            </a:r>
            <a:endParaRPr lang="en-US" altLang="zh-CN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设计一个算法求朋友圈个数。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928934"/>
            <a:ext cx="792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采用并查集实现。首先初始化并查集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，对于每个朋友关系（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），调用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UNION(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将它们合并。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最后累计非空有根树的棵数（满足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</a:t>
            </a:r>
            <a:r>
              <a:rPr lang="en-US" sz="22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t[i].rank!=0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条件），即为朋友圈的个数。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8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2200"/>
          </a:p>
        </p:txBody>
      </p:sp>
      <p:grpSp>
        <p:nvGrpSpPr>
          <p:cNvPr id="33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643042" y="4935692"/>
            <a:ext cx="4904170" cy="707886"/>
            <a:chOff x="1643042" y="4935692"/>
            <a:chExt cx="4904170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FIND_SET(t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t[i].rank!=0</a:t>
              </a:r>
              <a:endParaRPr lang="zh-CN" altLang="en-US" sz="200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5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62462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n=8,m=3;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relation[][2]={{1,2},{2,3},{4,8}};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朋友关系</a:t>
            </a:r>
          </a:p>
          <a:p>
            <a:pPr algn="l"/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包含并查集的基本运算算法</a:t>
            </a:r>
          </a:p>
          <a:p>
            <a:pPr algn="l"/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求朋友圈个数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sum=0,i;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t[MAX];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(t,n);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(t,relation[i][0],relation[i][1]);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FIND_SET(t,i)==i &amp;&amp; t[i].rank!=0</a:t>
            </a:r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sum++;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的根为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并且其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对应一个朋友圈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printf("%d\n",solve());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输出朋友圈个数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586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访问所有结点</a:t>
            </a:r>
            <a:endParaRPr lang="en-US" altLang="zh-CN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6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7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后序遍历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7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部分组成，两种类型：结点，子树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先结点，再子树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先序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先子树，再结点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后序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335758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每个结点有唯一的双亲结点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结点的层次  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双亲结点的层次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由中序序列和先序序列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由中序序列和后序序列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由中序序列和层次序列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3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二叉链 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先序线索二叉树</a:t>
              </a:r>
              <a:endParaRPr lang="en-US" altLang="zh-CN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后序线索二叉树</a:t>
              </a:r>
              <a:endParaRPr lang="zh-CN" altLang="en-US" sz="2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3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0504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）给定的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个权值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棵只有单叶结点的二叉树，从而得到一个二叉树的集合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F={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中选取根结点的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权值最小和次小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的两棵二叉树作为左、右子树构造一棵新的二叉树，这棵新的二叉树根结点的权值为其左、右子树根结点权值之和。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中删除作为左、右子树的两棵二叉树，并将新建立的二叉树加入到集合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）重复（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）两步，当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中只剩下一棵二叉树时，这棵二叉树便是所要建立的哈夫曼树。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以中序线索二叉树说明：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对二叉树中序遍历，非递归算法：时间复杂度均为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对中序线索二叉树中序遍历，时间复杂度均为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7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76" y="2032972"/>
            <a:ext cx="585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构造哈夫曼树：权值越小距离根结点越远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构造哈夫曼编码：权值越小编码越长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790E25F-425A-4BA5-9259-E2FE941AEA76}"/>
              </a:ext>
            </a:extLst>
          </p:cNvPr>
          <p:cNvSpPr txBox="1"/>
          <p:nvPr/>
        </p:nvSpPr>
        <p:spPr>
          <a:xfrm>
            <a:off x="1115616" y="3389798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哈夫曼树满足二叉树的性质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没有两个字符的编码相同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没有两个字符编码的前缀相同</a:t>
            </a:r>
            <a:endParaRPr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22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sz="quarter" idx="1"/>
          </p:nvPr>
        </p:nvSpPr>
        <p:spPr>
          <a:xfrm>
            <a:off x="523875" y="1323975"/>
            <a:ext cx="7772400" cy="4895850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判断两棵树是否相同？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Symmetric Tree</a:t>
            </a:r>
          </a:p>
          <a:p>
            <a:pPr lvl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Given a binary tree, check whether it is a mirror of itself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(attention: complexity)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4429172" y="3198813"/>
            <a:ext cx="285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￼</a:t>
            </a:r>
          </a:p>
        </p:txBody>
      </p:sp>
      <p:pic>
        <p:nvPicPr>
          <p:cNvPr id="6349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771900"/>
            <a:ext cx="23114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359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sz="quarter" idx="1"/>
          </p:nvPr>
        </p:nvSpPr>
        <p:spPr>
          <a:xfrm>
            <a:off x="581025" y="1335088"/>
            <a:ext cx="7772400" cy="489585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Path Sum</a:t>
            </a:r>
          </a:p>
          <a:p>
            <a:pPr lvl="1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Given a binary tree and a sum, determine if the tree has a root-to-leaf path such that adding up all the values along the path equals the given sum.</a:t>
            </a:r>
          </a:p>
        </p:txBody>
      </p:sp>
      <p:pic>
        <p:nvPicPr>
          <p:cNvPr id="645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60738"/>
            <a:ext cx="2844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5148263" y="3794125"/>
            <a:ext cx="3527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return true, as there exists a root-to-leaf path 5-&gt;4-&gt;11-&gt;2 which sum is 22.</a:t>
            </a:r>
          </a:p>
          <a:p>
            <a:pPr eaLnBrk="1" hangingPunct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750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sz="quarter" idx="1"/>
          </p:nvPr>
        </p:nvSpPr>
        <p:spPr>
          <a:xfrm>
            <a:off x="620713" y="1381125"/>
            <a:ext cx="7772400" cy="48958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Invert Binary Tree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55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2743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492375"/>
            <a:ext cx="24463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算法设计例题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540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83768" y="2924944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96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0.05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776" y="404813"/>
            <a:ext cx="492443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建立哈夫曼树示例的演示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31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6955922" y="3323467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7597298" y="3323467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3953045" y="2441000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3310103" y="2441000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6527294" y="3830277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11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928662" y="188913"/>
            <a:ext cx="819807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={ 0.05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0.29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0.07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0.08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0.14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0.23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0.03</a:t>
            </a:r>
            <a:r>
              <a:rPr kumimoji="1" lang="zh-CN" altLang="en-US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0.11}</a:t>
            </a: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4211960" y="2956212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844304" y="4879271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3491880" y="389231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7082948" y="2901192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19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746379" y="287064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706816" y="3829891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1269504" y="5318226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1921954" y="5318226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523504" y="4900701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904379" y="583732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2161679" y="583732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1836242" y="4467314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2677617" y="4467314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123579" y="4032342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15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3470420" y="206475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58</a:t>
            </a:r>
            <a:endParaRPr kumimoji="1" lang="en-US" altLang="zh-CN" sz="2000" b="0" dirty="0">
              <a:solidFill>
                <a:srgbClr val="3333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2493458" y="3387814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3396754" y="3460839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2842717" y="3032209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29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199611" y="2434073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6969548" y="2434073"/>
            <a:ext cx="417511" cy="4631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486948" y="1992743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42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3874149" y="1403172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526741" y="1403173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4920316" y="912623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91831" y="404813"/>
            <a:ext cx="492443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哈夫曼树是否唯一？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355976" y="6104026"/>
            <a:ext cx="1441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A4FEEA-8A73-4FF4-B77D-130339FA186B}"/>
              </a:ext>
            </a:extLst>
          </p:cNvPr>
          <p:cNvSpPr/>
          <p:nvPr/>
        </p:nvSpPr>
        <p:spPr bwMode="auto">
          <a:xfrm>
            <a:off x="1331640" y="4652963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D1C7604-E008-4DE4-9683-A6CE5F347F4A}"/>
              </a:ext>
            </a:extLst>
          </p:cNvPr>
          <p:cNvSpPr/>
          <p:nvPr/>
        </p:nvSpPr>
        <p:spPr bwMode="auto">
          <a:xfrm>
            <a:off x="2731258" y="4724971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F7339D0-8854-4F8A-8536-11237B17F200}"/>
              </a:ext>
            </a:extLst>
          </p:cNvPr>
          <p:cNvSpPr/>
          <p:nvPr/>
        </p:nvSpPr>
        <p:spPr bwMode="auto">
          <a:xfrm>
            <a:off x="7555794" y="3644851"/>
            <a:ext cx="904638" cy="936277"/>
          </a:xfrm>
          <a:prstGeom prst="ellipse">
            <a:avLst/>
          </a:prstGeom>
          <a:noFill/>
          <a:ln w="19050"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5175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哈夫曼树的特点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63121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：因为每次两棵树合并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 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      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2n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+1) </a:t>
            </a:r>
            <a:endParaRPr kumimoji="1" lang="en-US" altLang="zh-CN" sz="2000" baseline="-25000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         = 2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baseline="-25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000" dirty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EF74-44C8-45A6-ABDA-05EEEFC7119E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7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9.1|0.6|0.8|0.5|0.4|0.3|0.5|5.5|0.6|0.9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.3|1.1|0.9|0.7|1.3|0.9|1.4|0.7|0.9|0.6|0.6|2.1|0.8|1.1|0.9|1.3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|0.8|0.9|1|1.3|0.9|0.9|0.9|0.9|0.7|0.6|0.6|0.6|0.7|0.9|0.8|1|0.9|0.8|0.7|0.8|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57.2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5|6.3|2|2.9|0.7|1.9|0.9|2.2|0.9|13.2|3.1|4.6|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6.5|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.8|16|2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|0.8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7.6|5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1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47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2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5|1|17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0.7|0.6|0.8|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.7|2.8|1.5|6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1.5|1.8|4.8|18.6|3.2|8.4|23.8|1|1.2|1|19.6|0.6|0.6|2.9|5.6|1.9|24.6|1.7|9.3|6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5.6|1.2|2.1|15.1|1.7|4.4|9.4|1.4|1|4|12.4|0.9|0.7|2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6.2|12.4|28.3|30|4.1|14.2|2|1.3|1.4|29.2|1.3|1.1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med" len="med"/>
        </a:ln>
      </a:spPr>
      <a:bodyPr wrap="none"/>
      <a:lstStyle>
        <a:defPPr>
          <a:defRPr>
            <a:latin typeface="Times New Roman" pitchFamily="18" charset="0"/>
            <a:cs typeface="Times New Roman" pitchFamily="18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28575">
          <a:solidFill>
            <a:srgbClr val="3366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5468</Words>
  <Application>Microsoft Office PowerPoint</Application>
  <PresentationFormat>全屏显示(4:3)</PresentationFormat>
  <Paragraphs>916</Paragraphs>
  <Slides>65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5" baseType="lpstr">
      <vt:lpstr>Arial Unicode MS</vt:lpstr>
      <vt:lpstr>Gungsuh</vt:lpstr>
      <vt:lpstr>仿宋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哈夫曼树</vt:lpstr>
      <vt:lpstr>哈夫曼树</vt:lpstr>
      <vt:lpstr>哈夫曼树</vt:lpstr>
      <vt:lpstr>哈夫曼树</vt:lpstr>
      <vt:lpstr>PowerPoint 演示文稿</vt:lpstr>
      <vt:lpstr>哈夫曼编码</vt:lpstr>
      <vt:lpstr>哈夫曼编码</vt:lpstr>
      <vt:lpstr>哈夫曼编码</vt:lpstr>
      <vt:lpstr>PowerPoint 演示文稿</vt:lpstr>
      <vt:lpstr>PowerPoint 演示文稿</vt:lpstr>
      <vt:lpstr>哈夫曼树</vt:lpstr>
      <vt:lpstr>哈夫曼树</vt:lpstr>
      <vt:lpstr>哈夫曼树</vt:lpstr>
      <vt:lpstr>哈夫曼树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算法设计例题</vt:lpstr>
      <vt:lpstr>算法设计例题</vt:lpstr>
      <vt:lpstr>算法设计例题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Yuxia Wang</cp:lastModifiedBy>
  <cp:revision>1328</cp:revision>
  <dcterms:created xsi:type="dcterms:W3CDTF">2004-04-08T11:59:15Z</dcterms:created>
  <dcterms:modified xsi:type="dcterms:W3CDTF">2023-03-27T08:00:21Z</dcterms:modified>
</cp:coreProperties>
</file>