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1"/>
  </p:notesMasterIdLst>
  <p:sldIdLst>
    <p:sldId id="256" r:id="rId2"/>
    <p:sldId id="257" r:id="rId3"/>
    <p:sldId id="460" r:id="rId4"/>
    <p:sldId id="345" r:id="rId5"/>
    <p:sldId id="258" r:id="rId6"/>
    <p:sldId id="259" r:id="rId7"/>
    <p:sldId id="487" r:id="rId8"/>
    <p:sldId id="260" r:id="rId9"/>
    <p:sldId id="261" r:id="rId10"/>
    <p:sldId id="459" r:id="rId11"/>
    <p:sldId id="262" r:id="rId12"/>
    <p:sldId id="263" r:id="rId13"/>
    <p:sldId id="264" r:id="rId14"/>
    <p:sldId id="265" r:id="rId15"/>
    <p:sldId id="484" r:id="rId16"/>
    <p:sldId id="485" r:id="rId17"/>
    <p:sldId id="266" r:id="rId18"/>
    <p:sldId id="462" r:id="rId19"/>
    <p:sldId id="463" r:id="rId20"/>
    <p:sldId id="464" r:id="rId21"/>
    <p:sldId id="465" r:id="rId22"/>
    <p:sldId id="469" r:id="rId23"/>
    <p:sldId id="470" r:id="rId24"/>
    <p:sldId id="580" r:id="rId25"/>
    <p:sldId id="489" r:id="rId26"/>
    <p:sldId id="490" r:id="rId27"/>
    <p:sldId id="472" r:id="rId28"/>
    <p:sldId id="473" r:id="rId29"/>
    <p:sldId id="491" r:id="rId30"/>
    <p:sldId id="523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282" r:id="rId43"/>
    <p:sldId id="526" r:id="rId44"/>
    <p:sldId id="527" r:id="rId45"/>
    <p:sldId id="283" r:id="rId46"/>
    <p:sldId id="461" r:id="rId47"/>
    <p:sldId id="528" r:id="rId48"/>
    <p:sldId id="284" r:id="rId49"/>
    <p:sldId id="286" r:id="rId50"/>
    <p:sldId id="530" r:id="rId51"/>
    <p:sldId id="468" r:id="rId52"/>
    <p:sldId id="287" r:id="rId53"/>
    <p:sldId id="288" r:id="rId54"/>
    <p:sldId id="392" r:id="rId55"/>
    <p:sldId id="290" r:id="rId56"/>
    <p:sldId id="291" r:id="rId57"/>
    <p:sldId id="292" r:id="rId58"/>
    <p:sldId id="531" r:id="rId59"/>
    <p:sldId id="532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9" r:id="rId70"/>
    <p:sldId id="600" r:id="rId71"/>
    <p:sldId id="601" r:id="rId72"/>
    <p:sldId id="602" r:id="rId73"/>
    <p:sldId id="603" r:id="rId74"/>
    <p:sldId id="604" r:id="rId75"/>
    <p:sldId id="605" r:id="rId76"/>
    <p:sldId id="608" r:id="rId77"/>
    <p:sldId id="606" r:id="rId78"/>
    <p:sldId id="607" r:id="rId79"/>
    <p:sldId id="579" r:id="rId8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CC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104" d="100"/>
          <a:sy n="104" d="100"/>
        </p:scale>
        <p:origin x="136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8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DFF3-4273-5F43-BEEC-91D8E5B1BFF9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深度优先遍历是着色的过程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D3B56-A1A0-2041-B3D1-318452E67260}" type="slidenum">
              <a:rPr lang="en-US"/>
              <a:pPr/>
              <a:t>70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7177-952A-5649-BCEF-D8E6BF1BF6B8}" type="slidenum">
              <a:rPr lang="en-US"/>
              <a:pPr/>
              <a:t>71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7FD31-2383-E048-92C6-C4522123C751}" type="slidenum">
              <a:rPr lang="en-US"/>
              <a:pPr/>
              <a:t>72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广度优先 队列</a:t>
            </a:r>
            <a:endParaRPr lang="en-US" altLang="zh-CN" dirty="0"/>
          </a:p>
          <a:p>
            <a:r>
              <a:rPr lang="zh-CN" altLang="en-US" dirty="0"/>
              <a:t>深度优先 着色 栈（</a:t>
            </a:r>
            <a:r>
              <a:rPr lang="en-US" altLang="zh-CN" dirty="0"/>
              <a:t>discovery time</a:t>
            </a:r>
            <a:r>
              <a:rPr lang="zh-CN" altLang="en-US" dirty="0"/>
              <a:t>和）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4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F216D-6FAF-F144-8023-72B744062775}" type="slidenum">
              <a:rPr lang="en-US"/>
              <a:pPr/>
              <a:t>73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BB91-879C-344A-B490-FCB15C055605}" type="slidenum">
              <a:rPr lang="en-US"/>
              <a:pPr/>
              <a:t>74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75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76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DD5B-6292-9F4C-A574-A604E86B0F61}" type="slidenum">
              <a:rPr lang="en-US"/>
              <a:pPr/>
              <a:t>77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4B301-835C-1442-88E2-BDDF5647CB41}" type="slidenum">
              <a:rPr lang="en-US"/>
              <a:pPr/>
              <a:t>78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90B2-0863-2D4F-ACF9-AB5685656B2E}" type="slidenum">
              <a:rPr lang="en-US"/>
              <a:pPr/>
              <a:t>62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E548-BF6F-254C-83BF-A6FB67A49291}" type="slidenum">
              <a:rPr lang="en-US"/>
              <a:pPr/>
              <a:t>63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644E4-89EE-EE41-B188-A8C03726F675}" type="slidenum">
              <a:rPr lang="en-US"/>
              <a:pPr/>
              <a:t>64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97FE-6931-304D-B001-808EE3DB2999}" type="slidenum">
              <a:rPr lang="en-US"/>
              <a:pPr/>
              <a:t>65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227E-96A9-F54D-AB0F-11F024BE8C57}" type="slidenum">
              <a:rPr lang="en-US"/>
              <a:pPr/>
              <a:t>66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7D73E-6395-A547-8056-8C9BAA3E4141}" type="slidenum">
              <a:rPr lang="en-US"/>
              <a:pPr/>
              <a:t>67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21C7-FC33-5B45-8618-1470AEAA840D}" type="slidenum">
              <a:rPr lang="en-US"/>
              <a:pPr/>
              <a:t>68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BBBD6-E71F-7B49-B9A5-2D0EF6519CAC}" type="slidenum">
              <a:rPr lang="en-US"/>
              <a:pPr/>
              <a:t>69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859504" y="183102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859504" y="3226448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859504" y="2551440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466312" y="297778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466312" y="369786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859504" y="3913892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最小生成树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466312" y="226283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BF4C9F9-4C23-42B6-A446-527B4C4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设有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=(V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G'=(V'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，则称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FEAAB97-9E32-4DA6-9EAE-292BD3F9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、路径和路径长度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中，从顶点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∈E(G)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 ∈E(G)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路径长度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是指一条路径上经过的边的数目。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若一条路径上除开始点和结束点可以相同外，其余顶点均不相同，则称此路径为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4677" y="3500438"/>
            <a:ext cx="3013075" cy="3001963"/>
            <a:chOff x="1844677" y="3500438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66939" y="5019676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0043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6091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2758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6265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7" y="3852863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81239" y="3962401"/>
              <a:ext cx="2041526" cy="1025526"/>
              <a:chOff x="2281239" y="3962401"/>
              <a:chExt cx="2041526" cy="1025526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29256" y="450706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→ 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简单路径，长度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41E69ABE-30F4-4D61-894A-A64984F3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7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、回路或环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若一条路径上的开始点与结束点为同一个顶点，则此路径被称为回路或环。开始点与结束点相同的简单路径被称为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简单回路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7224" y="2000240"/>
            <a:ext cx="3101975" cy="3132138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4"/>
              <a:ext cx="881062" cy="101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195362" y="2854319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97137" y="2797169"/>
              <a:ext cx="1060450" cy="933450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417612" y="3941756"/>
                <a:ext cx="1984375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429124" y="300037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就是一条简单回路，其长度为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9231-95D5-4067-883E-BD4A438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、连通、连通图和连通分量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若图中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任意两个顶点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都连通，则称为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。显然，任何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连通图的连通分量只有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一个，即本身，而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非连通图有多个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一个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CD3D9CD-FACA-49CD-AA04-9B410A77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9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、强连通图和强连通分量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都连通，即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和从顶点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存在路径，则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643182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none" w="med" len="lg"/>
              <a:tailEnd type="arrow" w="sm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2722556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1726531" y="3396916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96D82-1ABD-477A-A490-566769D3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32170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。显然，强连通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图只有一个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强连通分量，即本身。非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85852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458C5-BD8A-4DA9-A479-2091D3C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的方法。</a:t>
            </a: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28" name="Freeform 1036"/>
          <p:cNvSpPr>
            <a:spLocks/>
          </p:cNvSpPr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Freeform 1037"/>
          <p:cNvSpPr>
            <a:spLocks/>
          </p:cNvSpPr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一个非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在图中找有向环。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扩展该有向环：如果某个顶点到该环中任一顶点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有路径，并且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该环中任一顶点到这个顶点也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加入这个顶点。</a:t>
            </a: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个强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980C10B-7F19-4FA4-80A3-E740320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、权和网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图中每一条边都可以附带有一个对应的数值，这种与边相关的数值称为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。权可以表示从一个顶点到另一个顶点的距离或花费的代价。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边上带有权的图称为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一个网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BEC82-E203-435C-A511-6BD3D90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580912"/>
            <a:chOff x="1809773" y="3980215"/>
            <a:chExt cx="4032250" cy="1580912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8617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邻接矩阵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邻接表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存储结构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A1381-6972-4959-B24B-A59E50C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=(V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的图，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5105406" cy="5355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6215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)∈E(G)   0: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0: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1E9C0-9942-4E82-9B22-837107B1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由顶点集合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和边集合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构成。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31945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8.1.1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图的定义 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87806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的图，对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连续编号，即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。通过编号唯一确定一个顶点。</a:t>
            </a: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EC3AD23-87BC-4A4E-B171-7B9707B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795816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权无向图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)∈E(G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 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：其他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8143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权有向图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 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∞：其他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CE51F-3667-4629-A39C-9F4D1982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750437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956687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641827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435577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047175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584677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548680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1    0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140968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0    0</a:t>
              </a:r>
              <a:r>
                <a:rPr lang="en-US" altLang="zh-CN" sz="2000" dirty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4" name="TextBox 2">
            <a:extLst>
              <a:ext uri="{FF2B5EF4-FFF2-40B4-BE49-F238E27FC236}">
                <a16:creationId xmlns:a16="http://schemas.microsoft.com/office/drawing/2014/main" id="{EEBE4B0F-4AC0-459B-9DCF-83DB5F6A0229}"/>
              </a:ext>
            </a:extLst>
          </p:cNvPr>
          <p:cNvSpPr txBox="1"/>
          <p:nvPr/>
        </p:nvSpPr>
        <p:spPr>
          <a:xfrm>
            <a:off x="785786" y="5733256"/>
            <a:ext cx="5857916" cy="111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特别适合于稠密图的存储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O(</a:t>
            </a:r>
            <a:r>
              <a:rPr kumimoji="1" lang="en-US" altLang="zh-CN" sz="2000" i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en-US" altLang="zh-CN" sz="2000" baseline="30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CA5E5CA-2D46-4709-B1A5-CEF5B02C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234594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info;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edges[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MatGraph;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声明顶点的类型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571636"/>
            <a:chOff x="6643702" y="3286124"/>
            <a:chExt cx="1785950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4FF6910-30CB-4575-B632-5D9C0A50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每个顶点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>
            <a:extLst>
              <a:ext uri="{FF2B5EF4-FFF2-40B4-BE49-F238E27FC236}">
                <a16:creationId xmlns:a16="http://schemas.microsoft.com/office/drawing/2014/main" id="{5CC9E3D1-2A9A-4179-B9C6-559EC8A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每个单链表上添加一个表头结点（表示顶点信息）。并将所有表头结点构成一个数组，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下标为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的表头结点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灯片编号占位符 49">
            <a:extLst>
              <a:ext uri="{FF2B5EF4-FFF2-40B4-BE49-F238E27FC236}">
                <a16:creationId xmlns:a16="http://schemas.microsoft.com/office/drawing/2014/main" id="{50C17F58-1546-4849-909B-DFA2E192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0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图的邻接表存储方法是一种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的存储方法。　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找顶点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286388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边信息如权</a:t>
              </a:r>
            </a:p>
          </p:txBody>
        </p:sp>
        <p:cxnSp>
          <p:nvCxnSpPr>
            <p:cNvPr id="91" name="直接箭头连接符 90"/>
            <p:cNvCxnSpPr>
              <a:stCxn id="89" idx="1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969354"/>
            <a:chOff x="1571604" y="5429264"/>
            <a:chExt cx="2286016" cy="969354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969354"/>
            <a:chOff x="4286248" y="5429264"/>
            <a:chExt cx="3214710" cy="969354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两类结点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0" name="灯片编号占位符 109">
            <a:extLst>
              <a:ext uri="{FF2B5EF4-FFF2-40B4-BE49-F238E27FC236}">
                <a16:creationId xmlns:a16="http://schemas.microsoft.com/office/drawing/2014/main" id="{CF797C4C-7EF0-4566-88AE-DFBEF217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一个网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sz="22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664466FA-5AFF-47D0-90F3-F2BE2D8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n+e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0720EB95-5A6B-4FE3-AE70-8D3F591A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37309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weight;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边的权值等信息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071546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786058"/>
            <a:ext cx="1571636" cy="1143008"/>
            <a:chOff x="6572264" y="2786058"/>
            <a:chExt cx="1571636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18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357694"/>
            <a:ext cx="1643074" cy="857256"/>
            <a:chOff x="6572264" y="4357694"/>
            <a:chExt cx="1643074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425743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1D99CD8D-C0D0-4CC0-83FF-8B579ACA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firstarc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adjvex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56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weight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nextarc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61824" y="1507804"/>
            <a:ext cx="245092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65502" y="1515345"/>
            <a:ext cx="245092" cy="29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4899542" y="1684840"/>
            <a:ext cx="41648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49646" y="1649126"/>
            <a:ext cx="416487" cy="14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64024" y="1363370"/>
            <a:ext cx="416485" cy="714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1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引用头结点的指针域：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</a:p>
        </p:txBody>
      </p: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F1DE1F52-9422-48CA-9695-723BB24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29608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：图初始化。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ClaerGraph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DFS(G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BFS(G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E6EA-BE56-4B16-BDE7-AF4E3F0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2282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2281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45142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8992" y="47878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逆邻接表</a:t>
            </a: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6BF3249D-AD34-475C-B037-AD1A3760FF5F}"/>
              </a:ext>
            </a:extLst>
          </p:cNvPr>
          <p:cNvSpPr txBox="1"/>
          <p:nvPr/>
        </p:nvSpPr>
        <p:spPr>
          <a:xfrm>
            <a:off x="323528" y="5445224"/>
            <a:ext cx="8429684" cy="81107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图的邻接矩阵和邻接表两种存储结构各有什么优缺点？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D91A3DC3-B404-4C75-BB97-D5905D36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13989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856931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（采用邻接表指针方式）。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857063"/>
            <a:ext cx="8215370" cy="3020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 j;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G-&gt;adjlist[i].firstarc=NULL;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5" descr="蓝色面巾纸">
            <a:extLst>
              <a:ext uri="{FF2B5EF4-FFF2-40B4-BE49-F238E27FC236}">
                <a16:creationId xmlns:a16="http://schemas.microsoft.com/office/drawing/2014/main" id="{B96873D0-15E4-4E31-8934-6BF42898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5176844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7015813-4C53-4E69-8FA7-65A5D91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428604"/>
            <a:ext cx="8929718" cy="4522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(A[i][j]!=0 &amp;&amp; A[i][j]!=INF)	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	 	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G-&gt;n=n; G-&gt;e=e;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63262-B22F-410E-9028-969A0B31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7249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printf("%3d: "，i);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printf("%3d[%d]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"，p-&gt;adjvex，p-&gt;weight);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03BEF44-E9DD-4D71-B721-2AC6CC6D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358246" cy="45184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*&amp;G)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ArcNode *pre，*p;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pre=G-&gt;adjlist[i].firstarc;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(pre!=NULL)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(p!=NULL)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个单链表的所有边结点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free(pre);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pre=p;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free(pre);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free(G);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释放头结点数组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613838E-34BA-4D48-B8B8-BE8BE9B4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8-2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）分析上述两个算法的时间复杂度。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）在图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中查找值不为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、不为∞的元素，找到这样的元素如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，表示存在一条边，创建一个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的边结点，采用头插法将它插入到第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个单链表中。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102DFD0-430D-4D5C-A23D-6441C028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858280" cy="6166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MatToList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g，AdjGraph *&amp;G)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i，j;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将邻接表中所有头结点的指针域置初值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G-&gt;adjlist[i].firstarc=NULL;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(i=0;i&lt;g.n;i++)	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(j=g.n-1;j&gt;=0;j--)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(g.edges[i][j]!=0 &amp;&amp; g.edges[i][j]!=INF)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p=(ArcNode *)malloc(sizeof(ArcNode));	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建一个边结点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p-&gt;adjvex=j; p-&gt;weight= g.edges[i][j];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p-&gt;nextarc=G-&gt;adjlist[i].firstarc;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G-&gt;adjlist[i].firstarc=p;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G-&gt;n=g.n;G-&gt;e=g.e;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14231D-F9C6-4176-9C30-EA8DF83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）初始时将邻接矩阵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中所有边对应的元素值设置为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，扫描邻接表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的所有单链表：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通过第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个单链表查找顶点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的相邻结点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，将邻接矩阵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修改为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8F452E2-6D90-4669-99B4-19B33B3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698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8710F-537B-4AEC-BB8E-B58ED6C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）算法分析：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）中有两重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循环，其时间复杂度为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）中虽有两重循环，但只对邻接表的所有头结点和边结点访问一次，对于无向图，访问次数为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，对于有向图，访问次数为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）时间复杂度为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。其中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为图的边数。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E136-7BD0-4DB6-AA5C-7F3427E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中，如果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代表边的顶点对是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用圆括号序偶表示无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边。  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cs typeface="Consolas" pitchFamily="49" charset="0"/>
              </a:rPr>
              <a:t>(0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表示边的顶点对是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有序的，则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有向图。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用尖括号序偶表示有向边。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&lt;0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1&gt;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8EE5494D-CA2F-4FF9-98CE-0EABEA94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962530" cy="5355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firstin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firstout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头结点类型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tailvex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边结点类型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1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顶点信息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3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入边信息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7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出边信息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起点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终点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5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相同起点的下一个边结点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2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相同终点的下一个边结点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7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边的权</a:t>
              </a:r>
            </a:p>
          </p:txBody>
        </p: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5CB3347D-C144-47C9-B39F-9283227F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49317" y="2714620"/>
            <a:ext cx="523220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14EF6DB-3E5A-43DF-884E-285610A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0080" y="2803111"/>
            <a:ext cx="84582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从给定图中任意指定的顶点（称为初始点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）出发，按照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每个顶点仅被访问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一次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，这个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过程称为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图的遍历得到的顶点序列称为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825501" y="1901288"/>
            <a:ext cx="46037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8.3.1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图的遍历的概念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714612" y="785794"/>
            <a:ext cx="37449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C4D9D3D-52C8-4D80-A232-34A3857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 图中顶点之间是多对多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的关系，而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从一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个顶点出发一次只能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找另外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一个相邻顶点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出发，访问顶点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350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dirty="0"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92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 …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816595"/>
            <a:chOff x="3929058" y="5434010"/>
            <a:chExt cx="2428892" cy="816595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不同的搜索方法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初始点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75213D3C-1FE5-4E7B-A2EF-60548E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根据搜索方法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的不同，图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的遍历方法有两种：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857652" cy="1618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深度优先遍历（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DFS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广度优先遍历（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BFS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A8FCB-674C-48F3-8CB2-547839D9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17030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出发，首先访问初始顶点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相邻且没被访问过的顶点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出发进行深度优先搜索，直到图中与当前顶点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50355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8.3.2  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深度优先遍历算法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509B-2168-4A69-8202-C7AAD82F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842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深度优先遍历的过程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体现出后进先出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的特点：用栈或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递归方式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981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000100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28992" y="2000240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1→2 →4 </a:t>
            </a:r>
            <a:r>
              <a:rPr lang="en-US" altLang="zh-CN" sz="18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栈保存访问过的顶点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栈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596" y="3714752"/>
            <a:ext cx="8064500" cy="1714512"/>
            <a:chOff x="428596" y="3714752"/>
            <a:chExt cx="8064500" cy="1714512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如何确定一个顶点是否访问过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设置一个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6" name="灯片编号占位符 45">
            <a:extLst>
              <a:ext uri="{FF2B5EF4-FFF2-40B4-BE49-F238E27FC236}">
                <a16:creationId xmlns:a16="http://schemas.microsoft.com/office/drawing/2014/main" id="{EF649283-8272-4E09-9CBA-FA507C89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442300" y="5221817"/>
            <a:ext cx="237648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14282" y="114280"/>
            <a:ext cx="381952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深度优先遍历过程演示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Text Box 4">
            <a:extLst>
              <a:ext uri="{FF2B5EF4-FFF2-40B4-BE49-F238E27FC236}">
                <a16:creationId xmlns:a16="http://schemas.microsoft.com/office/drawing/2014/main" id="{9B695372-3352-4A09-80A7-3C92DF85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0" y="6080528"/>
            <a:ext cx="6912570" cy="73284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用栈求解迷宫问题，与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F26200D2-5A88-4DFE-B49E-C5FC1CD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4224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 "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未访问，递归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4348" y="5643578"/>
            <a:ext cx="46815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69155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43080BF-9300-4A9E-B567-B7776D5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691512"/>
            <a:ext cx="7667652" cy="25295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）访问初始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，接着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的次序，访问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依次类推，直到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485778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8.3.3 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广度优先遍历算法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B261A5-3855-41F3-9A24-F351C73F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0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无向图：若存在一条边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，它们互为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有向图：若存在一条边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起始端点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终止端点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），它们互为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4214842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8.1.2 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图的基本术语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0CDF9-4092-406A-A748-D77E341E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广度优先搜索遍历体现先进先出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的特点，用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队列实现。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57158" y="1500174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857488" y="2143116"/>
            <a:ext cx="335758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1→2 →3 →0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用队列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保存访问过的顶点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2198" y="2143116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队列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028" y="3929066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2822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  <a:r>
                <a:rPr kumimoji="1"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[]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6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EDD75-DF19-410F-BA4A-12FCB533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676646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广度优先遍历过程演示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2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4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229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0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1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2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237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8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9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0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24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253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4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5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6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0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525677" y="5357826"/>
            <a:ext cx="6046851" cy="724263"/>
            <a:chOff x="2502743" y="5429264"/>
            <a:chExt cx="6253829" cy="724263"/>
          </a:xfrm>
        </p:grpSpPr>
        <p:sp>
          <p:nvSpPr>
            <p:cNvPr id="125" name="TextBox 124"/>
            <p:cNvSpPr txBox="1"/>
            <p:nvPr/>
          </p:nvSpPr>
          <p:spPr>
            <a:xfrm>
              <a:off x="2502743" y="5753417"/>
              <a:ext cx="6253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思路：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距离初始顶点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越近越优先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E20090-14E1-40DE-A348-4BB7085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386524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BFS(AdjGraph *G，int v)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 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enQueue(qu，v);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AAA24E3-9356-4561-8F78-A4923BA2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9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424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deQueue(qu，w);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visited[p-&gt;adjvex]==0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若当前邻接点未被访问    </a:t>
            </a:r>
            <a:endParaRPr lang="en-US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printf("%2d"，p-&gt;adjvex);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visited[p-&gt;adjvex]=1;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enQueue(qu，p-&gt;adjvex);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             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4929198"/>
            <a:ext cx="46815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0CABD-4DFB-4743-81F8-A7C980DC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6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67544" y="1916832"/>
            <a:ext cx="8215370" cy="201993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队列求解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迷宫问题，与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算法有什么关联？</a:t>
            </a:r>
            <a:endParaRPr lang="en-US" altLang="zh-CN" sz="2000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采用邻接矩阵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存储时，</a:t>
            </a:r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如何实现，时间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复杂度分别是多少？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zh-CN" altLang="en-US" sz="2000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E83A4-DC65-4EBA-BDB7-ABF7F4D6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，能够访问到图中的所有顶点。</a:t>
            </a: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250825" y="260350"/>
            <a:ext cx="474980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8.3.4  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非连通图的遍历</a:t>
            </a:r>
            <a:endParaRPr lang="zh-CN" altLang="en-US" sz="320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38385"/>
            <a:ext cx="8501122" cy="131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，只能访问到初始点所在连通分量中的所有顶点，不可能访问到其他连通分量中的顶点。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可以分别遍历每个连通分量，才能够访问到图中的所有顶点。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487E1-AA59-4BCB-9B17-CAC80E5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14380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1294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深度优先遍历方法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70A23-B330-4A3D-8DDD-2819622F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514652"/>
            <a:ext cx="73453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广度优先遍历方法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71589-1A16-4CDD-BED1-CAF68046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81196"/>
            <a:ext cx="8001056" cy="40956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 E），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a,b,c,d,e,f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E={&lt;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a,e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a,c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b,e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c,f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f,d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e,d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）。</a:t>
            </a:r>
            <a:b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a，c，f，e，b，d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a，e，b，c，f，d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a，e，d，f，c，b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2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2E5C83-18B7-48BE-B86C-361577B6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11560" y="3538839"/>
            <a:ext cx="5441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两个遍历算法是图搜索算法的基础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图搜索算法设计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转化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图搜索算法设计一般方法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4EED5A-A596-49D0-A362-040719FF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、顶点的度、入度和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出度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无向图：以顶点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顶点的入度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。以顶点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顶点的出度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的入度为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4D9E4-BA86-4456-9DE1-A4A5FF23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9608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BFS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DFS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补充知识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83568" y="1610013"/>
            <a:ext cx="4314210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1. BFS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DFS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的结点着色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3568" y="2391271"/>
            <a:ext cx="4314210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2. DFS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的时间标用途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59B7C8-2629-4636-A2A0-A4153ACC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7032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pitchFamily="34" charset="0"/>
              </a:rPr>
              <a:t>Breadth-First Search (BFS)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>
                <a:latin typeface="Century Gothic" pitchFamily="34" charset="0"/>
              </a:rPr>
              <a:t>Input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graph G = (V, E) (directed or undirected)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</a:t>
            </a:r>
            <a:r>
              <a:rPr lang="en-US" b="1" dirty="0">
                <a:latin typeface="Century Gothic" pitchFamily="34" charset="0"/>
              </a:rPr>
              <a:t>source</a:t>
            </a:r>
            <a:r>
              <a:rPr lang="en-US" dirty="0">
                <a:latin typeface="Century Gothic" pitchFamily="34" charset="0"/>
              </a:rPr>
              <a:t> vertex s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from V</a:t>
            </a:r>
          </a:p>
          <a:p>
            <a:pPr eaLnBrk="1" hangingPunct="1"/>
            <a:r>
              <a:rPr lang="en-US" b="1" dirty="0">
                <a:latin typeface="Century Gothic" pitchFamily="34" charset="0"/>
              </a:rPr>
              <a:t>Goal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Explore the edges of G to “discover” every vertex reachable from s, </a:t>
            </a:r>
            <a:r>
              <a:rPr lang="en-US" dirty="0">
                <a:solidFill>
                  <a:srgbClr val="336699"/>
                </a:solidFill>
                <a:latin typeface="Century Gothic" pitchFamily="34" charset="0"/>
              </a:rPr>
              <a:t>taking the ones closest to s first</a:t>
            </a:r>
          </a:p>
          <a:p>
            <a:pPr eaLnBrk="1" hangingPunct="1"/>
            <a:r>
              <a:rPr lang="en-US" b="1" dirty="0">
                <a:latin typeface="Century Gothic" pitchFamily="34" charset="0"/>
              </a:rPr>
              <a:t>Output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d[v] = distance (smallest # of edges) from s to v, for all v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from</a:t>
            </a:r>
            <a:r>
              <a:rPr lang="en-US" dirty="0">
                <a:latin typeface="Century Gothic" pitchFamily="34" charset="0"/>
              </a:rPr>
              <a:t> V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“breadth-first tree” rooted at s that contains all reachable vertices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12E649-72D7-4E65-8978-C9D7D6E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6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itchFamily="34" charset="0"/>
              </a:rPr>
              <a:t>Breadth-First Search (cont.)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54700" cy="5076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Keeping track of progress: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Color each vertex in either </a:t>
            </a:r>
            <a:r>
              <a:rPr lang="en-US" b="1" dirty="0">
                <a:latin typeface="Century Gothic" pitchFamily="34" charset="0"/>
              </a:rPr>
              <a:t>white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b="1" dirty="0">
                <a:latin typeface="Century Gothic" pitchFamily="34" charset="0"/>
              </a:rPr>
              <a:t>gray</a:t>
            </a:r>
            <a:r>
              <a:rPr lang="en-US" dirty="0">
                <a:latin typeface="Century Gothic" pitchFamily="34" charset="0"/>
              </a:rPr>
              <a:t> or </a:t>
            </a:r>
            <a:r>
              <a:rPr lang="en-US" b="1" dirty="0">
                <a:latin typeface="Century Gothic" pitchFamily="34" charset="0"/>
              </a:rPr>
              <a:t>black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Initially, all vertices are </a:t>
            </a:r>
            <a:r>
              <a:rPr lang="en-US" b="1" dirty="0">
                <a:latin typeface="Century Gothic" pitchFamily="34" charset="0"/>
              </a:rPr>
              <a:t>white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When being discovered a vertex becomes </a:t>
            </a:r>
            <a:r>
              <a:rPr lang="en-US" b="1" dirty="0">
                <a:latin typeface="Century Gothic" pitchFamily="34" charset="0"/>
              </a:rPr>
              <a:t>gray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After discovering all its adjacent vertices the node becomes </a:t>
            </a:r>
            <a:r>
              <a:rPr lang="en-US" b="1" dirty="0">
                <a:latin typeface="Century Gothic" pitchFamily="34" charset="0"/>
              </a:rPr>
              <a:t>black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Use FIFO queue </a:t>
            </a:r>
            <a:r>
              <a:rPr lang="en-US" i="1" dirty="0">
                <a:latin typeface="Century Gothic" pitchFamily="34" charset="0"/>
              </a:rPr>
              <a:t>Q </a:t>
            </a:r>
            <a:r>
              <a:rPr lang="en-US" dirty="0">
                <a:latin typeface="Century Gothic" pitchFamily="34" charset="0"/>
              </a:rPr>
              <a:t>to maintain the set of gray vertices</a:t>
            </a:r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6392863" y="3195638"/>
            <a:ext cx="2159000" cy="1376362"/>
            <a:chOff x="1447" y="2087"/>
            <a:chExt cx="1360" cy="867"/>
          </a:xfrm>
        </p:grpSpPr>
        <p:sp>
          <p:nvSpPr>
            <p:cNvPr id="678917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20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5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26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678929" name="Group 17"/>
          <p:cNvGrpSpPr>
            <a:grpSpLocks/>
          </p:cNvGrpSpPr>
          <p:nvPr/>
        </p:nvGrpSpPr>
        <p:grpSpPr bwMode="auto">
          <a:xfrm>
            <a:off x="6392863" y="4948238"/>
            <a:ext cx="2159000" cy="1376362"/>
            <a:chOff x="1447" y="2087"/>
            <a:chExt cx="1360" cy="867"/>
          </a:xfrm>
        </p:grpSpPr>
        <p:sp>
          <p:nvSpPr>
            <p:cNvPr id="678930" name="Oval 18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31" name="Oval 19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32" name="Oval 20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33" name="Oval 21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8" name="Oval 26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678942" name="Text Box 30"/>
          <p:cNvSpPr txBox="1">
            <a:spLocks noChangeArrowheads="1"/>
          </p:cNvSpPr>
          <p:nvPr/>
        </p:nvSpPr>
        <p:spPr bwMode="auto">
          <a:xfrm>
            <a:off x="5934498" y="1233488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Century Gothic" pitchFamily="34" charset="0"/>
              </a:rPr>
              <a:t>source</a:t>
            </a:r>
          </a:p>
        </p:txBody>
      </p:sp>
      <p:grpSp>
        <p:nvGrpSpPr>
          <p:cNvPr id="678943" name="Group 31"/>
          <p:cNvGrpSpPr>
            <a:grpSpLocks/>
          </p:cNvGrpSpPr>
          <p:nvPr/>
        </p:nvGrpSpPr>
        <p:grpSpPr bwMode="auto">
          <a:xfrm>
            <a:off x="6392863" y="1600200"/>
            <a:ext cx="2159000" cy="1376363"/>
            <a:chOff x="1447" y="2087"/>
            <a:chExt cx="1360" cy="867"/>
          </a:xfrm>
        </p:grpSpPr>
        <p:sp>
          <p:nvSpPr>
            <p:cNvPr id="678944" name="Oval 32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45" name="Oval 33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46" name="Oval 34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47" name="Oval 35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2" name="Oval 40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D1B8DC-F115-4B95-AD43-AE97741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6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itchFamily="34" charset="0"/>
              </a:rPr>
              <a:t>Breadth-First Tree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" y="1214438"/>
            <a:ext cx="7097765" cy="54181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BFS constructs a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Initially contains the root (source vertex s)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When vertex v is discovered while scanning the adjacency list of a vertex u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⇒ vertex v and edge (u, v) are added to the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u is the </a:t>
            </a:r>
            <a:r>
              <a:rPr lang="en-US" b="1" dirty="0">
                <a:latin typeface="Century Gothic" pitchFamily="34" charset="0"/>
                <a:sym typeface="Symbol" pitchFamily="-106" charset="2"/>
              </a:rPr>
              <a:t>predecessor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 (</a:t>
            </a:r>
            <a:r>
              <a:rPr lang="en-US" b="1" dirty="0">
                <a:latin typeface="Century Gothic" pitchFamily="34" charset="0"/>
                <a:sym typeface="Symbol" pitchFamily="-106" charset="2"/>
              </a:rPr>
              <a:t>parent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) of v in the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A vertex is discovered only once ⇒ it has only one parent</a:t>
            </a:r>
          </a:p>
        </p:txBody>
      </p:sp>
      <p:grpSp>
        <p:nvGrpSpPr>
          <p:cNvPr id="679940" name="Group 4"/>
          <p:cNvGrpSpPr>
            <a:grpSpLocks/>
          </p:cNvGrpSpPr>
          <p:nvPr/>
        </p:nvGrpSpPr>
        <p:grpSpPr bwMode="auto">
          <a:xfrm>
            <a:off x="6850063" y="3452813"/>
            <a:ext cx="2159000" cy="1376362"/>
            <a:chOff x="1447" y="2087"/>
            <a:chExt cx="1360" cy="867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187036" y="2716213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entury Gothic" pitchFamily="34" charset="0"/>
              </a:rPr>
              <a:t>source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>
            <a:off x="7172325" y="3084513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EC1CE5-E376-4544-91D5-29B2E17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772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itchFamily="34" charset="0"/>
              </a:rPr>
              <a:t>BFS Additional Data Structures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7048130" cy="5516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</a:rPr>
              <a:t>G = (V, E) represented using adjacency lists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</a:rPr>
              <a:t>color[u] – the color of the vertex for all u 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in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𝛑[u] – predecessor of u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Century Gothic" pitchFamily="34" charset="0"/>
                <a:sym typeface="Symbol" pitchFamily="-106" charset="2"/>
              </a:rPr>
              <a:t>If u = s (root) or node u has not yet been discovered then </a:t>
            </a:r>
            <a:r>
              <a:rPr lang="en-US" altLang="zh-CN" sz="2000" dirty="0">
                <a:latin typeface="Century Gothic" pitchFamily="34" charset="0"/>
                <a:sym typeface="Symbol" pitchFamily="-106" charset="2"/>
              </a:rPr>
              <a:t>𝛑</a:t>
            </a:r>
            <a:r>
              <a:rPr lang="en-US" sz="2000" dirty="0">
                <a:latin typeface="Century Gothic" pitchFamily="34" charset="0"/>
                <a:sym typeface="Symbol" pitchFamily="-106" charset="2"/>
              </a:rPr>
              <a:t>[u] = NIL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d[u] – the distance from the source s to vertex u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Use a FIFO queue </a:t>
            </a:r>
            <a:r>
              <a:rPr lang="en-US" sz="2400" i="1" dirty="0">
                <a:latin typeface="Century Gothic" pitchFamily="34" charset="0"/>
                <a:sym typeface="Symbol" pitchFamily="-106" charset="2"/>
              </a:rPr>
              <a:t>Q 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to maintain the set of gray vertices</a:t>
            </a:r>
          </a:p>
        </p:txBody>
      </p:sp>
      <p:grpSp>
        <p:nvGrpSpPr>
          <p:cNvPr id="680964" name="Group 4"/>
          <p:cNvGrpSpPr>
            <a:grpSpLocks/>
          </p:cNvGrpSpPr>
          <p:nvPr/>
        </p:nvGrpSpPr>
        <p:grpSpPr bwMode="auto">
          <a:xfrm>
            <a:off x="6499225" y="2850638"/>
            <a:ext cx="2159000" cy="1376362"/>
            <a:chOff x="1447" y="2087"/>
            <a:chExt cx="1360" cy="867"/>
          </a:xfrm>
        </p:grpSpPr>
        <p:sp>
          <p:nvSpPr>
            <p:cNvPr id="680965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3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6371450" y="4222238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d=1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8" name="Text Box 18"/>
          <p:cNvSpPr txBox="1">
            <a:spLocks noChangeArrowheads="1"/>
          </p:cNvSpPr>
          <p:nvPr/>
        </p:nvSpPr>
        <p:spPr bwMode="auto">
          <a:xfrm>
            <a:off x="8137017" y="2276872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d=1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7347763" y="4231763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d=2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=5</a:t>
            </a:r>
          </a:p>
        </p:txBody>
      </p:sp>
      <p:sp>
        <p:nvSpPr>
          <p:cNvPr id="680980" name="Text Box 20"/>
          <p:cNvSpPr txBox="1">
            <a:spLocks noChangeArrowheads="1"/>
          </p:cNvSpPr>
          <p:nvPr/>
        </p:nvSpPr>
        <p:spPr bwMode="auto">
          <a:xfrm>
            <a:off x="8230413" y="3711063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d=2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=2</a:t>
            </a:r>
          </a:p>
        </p:txBody>
      </p:sp>
      <p:sp>
        <p:nvSpPr>
          <p:cNvPr id="680981" name="Text Box 21"/>
          <p:cNvSpPr txBox="1">
            <a:spLocks noChangeArrowheads="1"/>
          </p:cNvSpPr>
          <p:nvPr/>
        </p:nvSpPr>
        <p:spPr bwMode="auto">
          <a:xfrm>
            <a:off x="6810798" y="2087050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entury Gothic" pitchFamily="34" charset="0"/>
              </a:rPr>
              <a:t>source</a:t>
            </a: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 flipH="1">
            <a:off x="6796088" y="2455350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93B0AC-D33B-4BB6-A9C3-49074821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BFS(</a:t>
            </a:r>
            <a:r>
              <a:rPr lang="en-US">
                <a:latin typeface="Comic Sans MS" pitchFamily="-106" charset="0"/>
              </a:rPr>
              <a:t>V, E, s</a:t>
            </a:r>
            <a:r>
              <a:rPr lang="en-US"/>
              <a:t>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4143375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</a:rPr>
              <a:t> V - {s}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</a:t>
            </a:r>
            <a:r>
              <a:rPr lang="en-US" sz="1800" dirty="0">
                <a:sym typeface="Symbol" pitchFamily="-106" charset="2"/>
              </a:rPr>
              <a:t>WHITE</a:t>
            </a:r>
            <a:endParaRPr lang="en-US" sz="18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color[s] = </a:t>
            </a:r>
            <a:r>
              <a:rPr lang="en-US" sz="18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𝛑[s]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empty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←  ENQUEUE(</a:t>
            </a:r>
            <a:r>
              <a:rPr lang="en-US" sz="2400" dirty="0">
                <a:latin typeface="Comic Sans MS" pitchFamily="-106" charset="0"/>
              </a:rPr>
              <a:t>Q, s</a:t>
            </a:r>
            <a:r>
              <a:rPr lang="en-US" sz="2400" dirty="0"/>
              <a:t>)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592763" y="58102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1989" name="Group 5"/>
          <p:cNvGrpSpPr>
            <a:grpSpLocks/>
          </p:cNvGrpSpPr>
          <p:nvPr/>
        </p:nvGrpSpPr>
        <p:grpSpPr bwMode="auto">
          <a:xfrm>
            <a:off x="5592763" y="4238625"/>
            <a:ext cx="2168525" cy="1674813"/>
            <a:chOff x="214" y="660"/>
            <a:chExt cx="1366" cy="1055"/>
          </a:xfrm>
        </p:grpSpPr>
        <p:sp>
          <p:nvSpPr>
            <p:cNvPr id="681990" name="Oval 6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1" name="Oval 7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0</a:t>
              </a:r>
            </a:p>
          </p:txBody>
        </p:sp>
        <p:sp>
          <p:nvSpPr>
            <p:cNvPr id="681992" name="Oval 8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3" name="Oval 9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4" name="Oval 10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5" name="Oval 11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6" name="Oval 12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7" name="Oval 13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8" name="Text Box 14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01" name="Text Box 17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02" name="Text Box 18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03" name="Text Box 19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04" name="Text Box 20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05" name="Text Box 21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06" name="Line 22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7" name="Line 23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1" name="Line 27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2" name="Line 28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3" name="Line 29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16" name="Group 32"/>
          <p:cNvGrpSpPr>
            <a:grpSpLocks/>
          </p:cNvGrpSpPr>
          <p:nvPr/>
        </p:nvGrpSpPr>
        <p:grpSpPr bwMode="auto">
          <a:xfrm>
            <a:off x="5592763" y="2665413"/>
            <a:ext cx="2168525" cy="1674812"/>
            <a:chOff x="214" y="660"/>
            <a:chExt cx="1366" cy="1055"/>
          </a:xfrm>
        </p:grpSpPr>
        <p:sp>
          <p:nvSpPr>
            <p:cNvPr id="682017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18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19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0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1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2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3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4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26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27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28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30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31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32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33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7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8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9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0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1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2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43" name="Group 59"/>
          <p:cNvGrpSpPr>
            <a:grpSpLocks/>
          </p:cNvGrpSpPr>
          <p:nvPr/>
        </p:nvGrpSpPr>
        <p:grpSpPr bwMode="auto">
          <a:xfrm>
            <a:off x="5592763" y="1092200"/>
            <a:ext cx="2168525" cy="1674813"/>
            <a:chOff x="214" y="660"/>
            <a:chExt cx="1366" cy="1055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6" name="Oval 62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7" name="Oval 63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8" name="Oval 64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9" name="Oval 65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0" name="Oval 66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1" name="Oval 67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53" name="Text Box 69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54" name="Text Box 70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55" name="Text Box 71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56" name="Text Box 72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57" name="Text Box 73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58" name="Text Box 74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59" name="Text Box 75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4" name="Line 80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5" name="Line 81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6" name="Line 82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8" name="Line 84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9" name="Line 85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48AAA6-4713-4D52-A004-942AA16A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BFS(</a:t>
            </a:r>
            <a:r>
              <a:rPr lang="en-US" dirty="0">
                <a:latin typeface="Comic Sans MS" pitchFamily="-106" charset="0"/>
              </a:rPr>
              <a:t>V, E, s</a:t>
            </a:r>
            <a:r>
              <a:rPr lang="en-US" dirty="0"/>
              <a:t>)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832475" y="2590800"/>
            <a:ext cx="2168525" cy="1674813"/>
            <a:chOff x="2112" y="660"/>
            <a:chExt cx="1366" cy="1055"/>
          </a:xfrm>
        </p:grpSpPr>
        <p:sp>
          <p:nvSpPr>
            <p:cNvPr id="683013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4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15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6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7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8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19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0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1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22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24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25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27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28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8153400" y="3200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8153400" y="1676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3041" name="Group 33"/>
          <p:cNvGrpSpPr>
            <a:grpSpLocks/>
          </p:cNvGrpSpPr>
          <p:nvPr/>
        </p:nvGrpSpPr>
        <p:grpSpPr bwMode="auto">
          <a:xfrm>
            <a:off x="5832475" y="1038225"/>
            <a:ext cx="2168525" cy="1674813"/>
            <a:chOff x="214" y="660"/>
            <a:chExt cx="1366" cy="1055"/>
          </a:xfrm>
        </p:grpSpPr>
        <p:sp>
          <p:nvSpPr>
            <p:cNvPr id="683042" name="Oval 34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3" name="Oval 35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44" name="Oval 36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5" name="Oval 37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6" name="Oval 38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7" name="Oval 39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8" name="Oval 40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9" name="Oval 41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50" name="Text Box 42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51" name="Text Box 43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53" name="Text Box 45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54" name="Text Box 46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55" name="Text Box 47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56" name="Text Box 48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57" name="Text Box 49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6" name="Line 58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7" name="Line 59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3068" name="Group 60"/>
          <p:cNvGrpSpPr>
            <a:grpSpLocks/>
          </p:cNvGrpSpPr>
          <p:nvPr/>
        </p:nvGrpSpPr>
        <p:grpSpPr bwMode="auto">
          <a:xfrm>
            <a:off x="5908675" y="4343400"/>
            <a:ext cx="2168525" cy="1674813"/>
            <a:chOff x="2112" y="660"/>
            <a:chExt cx="1366" cy="1055"/>
          </a:xfrm>
        </p:grpSpPr>
        <p:sp>
          <p:nvSpPr>
            <p:cNvPr id="683069" name="Oval 61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0" name="Oval 62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3071" name="Oval 63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2" name="Oval 64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3" name="Oval 65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4" name="Oval 66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5" name="Oval 67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6" name="Oval 68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7" name="Text Box 69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78" name="Text Box 70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79" name="Text Box 71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80" name="Text Box 72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81" name="Text Box 73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82" name="Text Box 74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83" name="Text Box 75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84" name="Text Box 76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85" name="Line 77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6" name="Line 78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7" name="Line 79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8" name="Line 80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9" name="Line 81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0" name="Line 82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1" name="Line 83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2" name="Line 84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3" name="Line 85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95" name="Text Box 87"/>
          <p:cNvSpPr txBox="1">
            <a:spLocks noChangeArrowheads="1"/>
          </p:cNvSpPr>
          <p:nvPr/>
        </p:nvSpPr>
        <p:spPr bwMode="auto">
          <a:xfrm>
            <a:off x="8229600" y="49530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6AE9FC-2183-48B6-9C4F-C68B682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2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9" grpId="0"/>
      <p:bldP spid="68309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335338" y="6373813"/>
            <a:ext cx="24288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Example</a:t>
            </a:r>
          </a:p>
        </p:txBody>
      </p:sp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3352800" y="1047750"/>
            <a:ext cx="2168525" cy="1674813"/>
            <a:chOff x="2112" y="660"/>
            <a:chExt cx="1366" cy="1055"/>
          </a:xfrm>
        </p:grpSpPr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1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2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43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4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39725" y="25892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4064" name="Group 32"/>
          <p:cNvGrpSpPr>
            <a:grpSpLocks/>
          </p:cNvGrpSpPr>
          <p:nvPr/>
        </p:nvGrpSpPr>
        <p:grpSpPr bwMode="auto">
          <a:xfrm>
            <a:off x="339725" y="1047750"/>
            <a:ext cx="2168525" cy="1674813"/>
            <a:chOff x="214" y="660"/>
            <a:chExt cx="1366" cy="1055"/>
          </a:xfrm>
        </p:grpSpPr>
        <p:sp>
          <p:nvSpPr>
            <p:cNvPr id="684065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6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4067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8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0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1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2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3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75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76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77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78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9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91" name="Text Box 59"/>
          <p:cNvSpPr txBox="1">
            <a:spLocks noChangeArrowheads="1"/>
          </p:cNvSpPr>
          <p:nvPr/>
        </p:nvSpPr>
        <p:spPr bwMode="auto">
          <a:xfrm>
            <a:off x="3352800" y="2589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grpSp>
        <p:nvGrpSpPr>
          <p:cNvPr id="684092" name="Group 60"/>
          <p:cNvGrpSpPr>
            <a:grpSpLocks/>
          </p:cNvGrpSpPr>
          <p:nvPr/>
        </p:nvGrpSpPr>
        <p:grpSpPr bwMode="auto">
          <a:xfrm>
            <a:off x="6259513" y="1047750"/>
            <a:ext cx="2168525" cy="1674813"/>
            <a:chOff x="3943" y="660"/>
            <a:chExt cx="1366" cy="1055"/>
          </a:xfrm>
        </p:grpSpPr>
        <p:sp>
          <p:nvSpPr>
            <p:cNvPr id="684093" name="Text Box 61"/>
            <p:cNvSpPr txBox="1">
              <a:spLocks noChangeArrowheads="1"/>
            </p:cNvSpPr>
            <p:nvPr/>
          </p:nvSpPr>
          <p:spPr bwMode="auto">
            <a:xfrm>
              <a:off x="3955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94" name="Text Box 62"/>
            <p:cNvSpPr txBox="1">
              <a:spLocks noChangeArrowheads="1"/>
            </p:cNvSpPr>
            <p:nvPr/>
          </p:nvSpPr>
          <p:spPr bwMode="auto">
            <a:xfrm>
              <a:off x="4322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4725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5090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97" name="Oval 65"/>
            <p:cNvSpPr>
              <a:spLocks noChangeArrowheads="1"/>
            </p:cNvSpPr>
            <p:nvPr/>
          </p:nvSpPr>
          <p:spPr bwMode="auto">
            <a:xfrm>
              <a:off x="3943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98" name="Oval 66"/>
            <p:cNvSpPr>
              <a:spLocks noChangeArrowheads="1"/>
            </p:cNvSpPr>
            <p:nvPr/>
          </p:nvSpPr>
          <p:spPr bwMode="auto">
            <a:xfrm>
              <a:off x="4319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99" name="Oval 67"/>
            <p:cNvSpPr>
              <a:spLocks noChangeArrowheads="1"/>
            </p:cNvSpPr>
            <p:nvPr/>
          </p:nvSpPr>
          <p:spPr bwMode="auto">
            <a:xfrm>
              <a:off x="4695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0" name="Oval 68"/>
            <p:cNvSpPr>
              <a:spLocks noChangeArrowheads="1"/>
            </p:cNvSpPr>
            <p:nvPr/>
          </p:nvSpPr>
          <p:spPr bwMode="auto">
            <a:xfrm>
              <a:off x="507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1" name="Oval 69"/>
            <p:cNvSpPr>
              <a:spLocks noChangeArrowheads="1"/>
            </p:cNvSpPr>
            <p:nvPr/>
          </p:nvSpPr>
          <p:spPr bwMode="auto">
            <a:xfrm>
              <a:off x="39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2" name="Oval 70"/>
            <p:cNvSpPr>
              <a:spLocks noChangeArrowheads="1"/>
            </p:cNvSpPr>
            <p:nvPr/>
          </p:nvSpPr>
          <p:spPr bwMode="auto">
            <a:xfrm>
              <a:off x="4319" y="126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03" name="Oval 71"/>
            <p:cNvSpPr>
              <a:spLocks noChangeArrowheads="1"/>
            </p:cNvSpPr>
            <p:nvPr/>
          </p:nvSpPr>
          <p:spPr bwMode="auto">
            <a:xfrm>
              <a:off x="4695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4" name="Oval 72"/>
            <p:cNvSpPr>
              <a:spLocks noChangeArrowheads="1"/>
            </p:cNvSpPr>
            <p:nvPr/>
          </p:nvSpPr>
          <p:spPr bwMode="auto">
            <a:xfrm>
              <a:off x="507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3962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06" name="Text Box 74"/>
            <p:cNvSpPr txBox="1">
              <a:spLocks noChangeArrowheads="1"/>
            </p:cNvSpPr>
            <p:nvPr/>
          </p:nvSpPr>
          <p:spPr bwMode="auto">
            <a:xfrm>
              <a:off x="4336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4714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08" name="Text Box 76"/>
            <p:cNvSpPr txBox="1">
              <a:spLocks noChangeArrowheads="1"/>
            </p:cNvSpPr>
            <p:nvPr/>
          </p:nvSpPr>
          <p:spPr bwMode="auto">
            <a:xfrm>
              <a:off x="5092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 flipH="1">
              <a:off x="405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auto">
            <a:xfrm flipH="1">
              <a:off x="4430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1" name="Line 79"/>
            <p:cNvSpPr>
              <a:spLocks noChangeShapeType="1"/>
            </p:cNvSpPr>
            <p:nvPr/>
          </p:nvSpPr>
          <p:spPr bwMode="auto">
            <a:xfrm flipH="1">
              <a:off x="480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 flipH="1">
              <a:off x="5187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3" name="Line 81"/>
            <p:cNvSpPr>
              <a:spLocks noChangeShapeType="1"/>
            </p:cNvSpPr>
            <p:nvPr/>
          </p:nvSpPr>
          <p:spPr bwMode="auto">
            <a:xfrm>
              <a:off x="4180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auto">
            <a:xfrm>
              <a:off x="4564" y="137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>
              <a:off x="4942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auto">
            <a:xfrm>
              <a:off x="4948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auto">
            <a:xfrm flipV="1">
              <a:off x="4507" y="106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V="1">
              <a:off x="4880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19" name="Text Box 87"/>
          <p:cNvSpPr txBox="1">
            <a:spLocks noChangeArrowheads="1"/>
          </p:cNvSpPr>
          <p:nvPr/>
        </p:nvSpPr>
        <p:spPr bwMode="auto">
          <a:xfrm>
            <a:off x="6348413" y="25892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r, t, x</a:t>
            </a:r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339725" y="2825750"/>
            <a:ext cx="2168525" cy="1674813"/>
            <a:chOff x="214" y="1780"/>
            <a:chExt cx="1366" cy="1055"/>
          </a:xfrm>
        </p:grpSpPr>
        <p:sp>
          <p:nvSpPr>
            <p:cNvPr id="684121" name="Oval 89"/>
            <p:cNvSpPr>
              <a:spLocks noChangeArrowheads="1"/>
            </p:cNvSpPr>
            <p:nvPr/>
          </p:nvSpPr>
          <p:spPr bwMode="auto">
            <a:xfrm>
              <a:off x="21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2" name="Oval 90"/>
            <p:cNvSpPr>
              <a:spLocks noChangeArrowheads="1"/>
            </p:cNvSpPr>
            <p:nvPr/>
          </p:nvSpPr>
          <p:spPr bwMode="auto">
            <a:xfrm>
              <a:off x="590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23" name="Oval 91"/>
            <p:cNvSpPr>
              <a:spLocks noChangeArrowheads="1"/>
            </p:cNvSpPr>
            <p:nvPr/>
          </p:nvSpPr>
          <p:spPr bwMode="auto">
            <a:xfrm>
              <a:off x="966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4" name="Oval 92"/>
            <p:cNvSpPr>
              <a:spLocks noChangeArrowheads="1"/>
            </p:cNvSpPr>
            <p:nvPr/>
          </p:nvSpPr>
          <p:spPr bwMode="auto">
            <a:xfrm>
              <a:off x="1343" y="198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5" name="Oval 93"/>
            <p:cNvSpPr>
              <a:spLocks noChangeArrowheads="1"/>
            </p:cNvSpPr>
            <p:nvPr/>
          </p:nvSpPr>
          <p:spPr bwMode="auto">
            <a:xfrm>
              <a:off x="21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6" name="Oval 94"/>
            <p:cNvSpPr>
              <a:spLocks noChangeArrowheads="1"/>
            </p:cNvSpPr>
            <p:nvPr/>
          </p:nvSpPr>
          <p:spPr bwMode="auto">
            <a:xfrm>
              <a:off x="590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7" name="Oval 95"/>
            <p:cNvSpPr>
              <a:spLocks noChangeArrowheads="1"/>
            </p:cNvSpPr>
            <p:nvPr/>
          </p:nvSpPr>
          <p:spPr bwMode="auto">
            <a:xfrm>
              <a:off x="966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8" name="Oval 96"/>
            <p:cNvSpPr>
              <a:spLocks noChangeArrowheads="1"/>
            </p:cNvSpPr>
            <p:nvPr/>
          </p:nvSpPr>
          <p:spPr bwMode="auto">
            <a:xfrm>
              <a:off x="1343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233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30" name="Text Box 98"/>
            <p:cNvSpPr txBox="1">
              <a:spLocks noChangeArrowheads="1"/>
            </p:cNvSpPr>
            <p:nvPr/>
          </p:nvSpPr>
          <p:spPr bwMode="auto">
            <a:xfrm>
              <a:off x="607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31" name="Text Box 99"/>
            <p:cNvSpPr txBox="1">
              <a:spLocks noChangeArrowheads="1"/>
            </p:cNvSpPr>
            <p:nvPr/>
          </p:nvSpPr>
          <p:spPr bwMode="auto">
            <a:xfrm>
              <a:off x="98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363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33" name="Text Box 101"/>
            <p:cNvSpPr txBox="1">
              <a:spLocks noChangeArrowheads="1"/>
            </p:cNvSpPr>
            <p:nvPr/>
          </p:nvSpPr>
          <p:spPr bwMode="auto">
            <a:xfrm>
              <a:off x="226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34" name="Text Box 102"/>
            <p:cNvSpPr txBox="1">
              <a:spLocks noChangeArrowheads="1"/>
            </p:cNvSpPr>
            <p:nvPr/>
          </p:nvSpPr>
          <p:spPr bwMode="auto">
            <a:xfrm>
              <a:off x="593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35" name="Text Box 103"/>
            <p:cNvSpPr txBox="1">
              <a:spLocks noChangeArrowheads="1"/>
            </p:cNvSpPr>
            <p:nvPr/>
          </p:nvSpPr>
          <p:spPr bwMode="auto">
            <a:xfrm>
              <a:off x="996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36" name="Text Box 104"/>
            <p:cNvSpPr txBox="1">
              <a:spLocks noChangeArrowheads="1"/>
            </p:cNvSpPr>
            <p:nvPr/>
          </p:nvSpPr>
          <p:spPr bwMode="auto">
            <a:xfrm>
              <a:off x="1361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auto">
            <a:xfrm flipH="1">
              <a:off x="328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auto">
            <a:xfrm flipH="1">
              <a:off x="701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auto">
            <a:xfrm flipH="1">
              <a:off x="1079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auto">
            <a:xfrm flipH="1">
              <a:off x="1458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auto">
            <a:xfrm>
              <a:off x="451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auto">
            <a:xfrm>
              <a:off x="835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auto">
            <a:xfrm>
              <a:off x="1213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auto">
            <a:xfrm>
              <a:off x="1219" y="2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auto">
            <a:xfrm flipV="1">
              <a:off x="778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auto">
            <a:xfrm flipV="1">
              <a:off x="1151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47" name="Text Box 115"/>
          <p:cNvSpPr txBox="1">
            <a:spLocks noChangeArrowheads="1"/>
          </p:cNvSpPr>
          <p:nvPr/>
        </p:nvSpPr>
        <p:spPr bwMode="auto">
          <a:xfrm>
            <a:off x="339725" y="44148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t, x, v</a:t>
            </a:r>
          </a:p>
        </p:txBody>
      </p:sp>
      <p:grpSp>
        <p:nvGrpSpPr>
          <p:cNvPr id="684148" name="Group 116"/>
          <p:cNvGrpSpPr>
            <a:grpSpLocks/>
          </p:cNvGrpSpPr>
          <p:nvPr/>
        </p:nvGrpSpPr>
        <p:grpSpPr bwMode="auto">
          <a:xfrm>
            <a:off x="3352800" y="2825750"/>
            <a:ext cx="2168525" cy="1674813"/>
            <a:chOff x="2112" y="1780"/>
            <a:chExt cx="1366" cy="1055"/>
          </a:xfrm>
        </p:grpSpPr>
        <p:sp>
          <p:nvSpPr>
            <p:cNvPr id="684149" name="Oval 117"/>
            <p:cNvSpPr>
              <a:spLocks noChangeArrowheads="1"/>
            </p:cNvSpPr>
            <p:nvPr/>
          </p:nvSpPr>
          <p:spPr bwMode="auto">
            <a:xfrm>
              <a:off x="2112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0" name="Oval 118"/>
            <p:cNvSpPr>
              <a:spLocks noChangeArrowheads="1"/>
            </p:cNvSpPr>
            <p:nvPr/>
          </p:nvSpPr>
          <p:spPr bwMode="auto">
            <a:xfrm>
              <a:off x="2488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51" name="Oval 119"/>
            <p:cNvSpPr>
              <a:spLocks noChangeArrowheads="1"/>
            </p:cNvSpPr>
            <p:nvPr/>
          </p:nvSpPr>
          <p:spPr bwMode="auto">
            <a:xfrm>
              <a:off x="286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52" name="Oval 120"/>
            <p:cNvSpPr>
              <a:spLocks noChangeArrowheads="1"/>
            </p:cNvSpPr>
            <p:nvPr/>
          </p:nvSpPr>
          <p:spPr bwMode="auto">
            <a:xfrm>
              <a:off x="3241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53" name="Oval 121"/>
            <p:cNvSpPr>
              <a:spLocks noChangeArrowheads="1"/>
            </p:cNvSpPr>
            <p:nvPr/>
          </p:nvSpPr>
          <p:spPr bwMode="auto">
            <a:xfrm>
              <a:off x="2112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4" name="Oval 122"/>
            <p:cNvSpPr>
              <a:spLocks noChangeArrowheads="1"/>
            </p:cNvSpPr>
            <p:nvPr/>
          </p:nvSpPr>
          <p:spPr bwMode="auto">
            <a:xfrm>
              <a:off x="2488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5" name="Oval 123"/>
            <p:cNvSpPr>
              <a:spLocks noChangeArrowheads="1"/>
            </p:cNvSpPr>
            <p:nvPr/>
          </p:nvSpPr>
          <p:spPr bwMode="auto">
            <a:xfrm>
              <a:off x="286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6" name="Oval 124"/>
            <p:cNvSpPr>
              <a:spLocks noChangeArrowheads="1"/>
            </p:cNvSpPr>
            <p:nvPr/>
          </p:nvSpPr>
          <p:spPr bwMode="auto">
            <a:xfrm>
              <a:off x="3241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57" name="Text Box 125"/>
            <p:cNvSpPr txBox="1">
              <a:spLocks noChangeArrowheads="1"/>
            </p:cNvSpPr>
            <p:nvPr/>
          </p:nvSpPr>
          <p:spPr bwMode="auto">
            <a:xfrm>
              <a:off x="2131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58" name="Text Box 126"/>
            <p:cNvSpPr txBox="1">
              <a:spLocks noChangeArrowheads="1"/>
            </p:cNvSpPr>
            <p:nvPr/>
          </p:nvSpPr>
          <p:spPr bwMode="auto">
            <a:xfrm>
              <a:off x="250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59" name="Text Box 127"/>
            <p:cNvSpPr txBox="1">
              <a:spLocks noChangeArrowheads="1"/>
            </p:cNvSpPr>
            <p:nvPr/>
          </p:nvSpPr>
          <p:spPr bwMode="auto">
            <a:xfrm>
              <a:off x="2883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60" name="Text Box 128"/>
            <p:cNvSpPr txBox="1">
              <a:spLocks noChangeArrowheads="1"/>
            </p:cNvSpPr>
            <p:nvPr/>
          </p:nvSpPr>
          <p:spPr bwMode="auto">
            <a:xfrm>
              <a:off x="3261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61" name="Text Box 129"/>
            <p:cNvSpPr txBox="1">
              <a:spLocks noChangeArrowheads="1"/>
            </p:cNvSpPr>
            <p:nvPr/>
          </p:nvSpPr>
          <p:spPr bwMode="auto">
            <a:xfrm>
              <a:off x="2124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62" name="Text Box 130"/>
            <p:cNvSpPr txBox="1">
              <a:spLocks noChangeArrowheads="1"/>
            </p:cNvSpPr>
            <p:nvPr/>
          </p:nvSpPr>
          <p:spPr bwMode="auto">
            <a:xfrm>
              <a:off x="2491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63" name="Text Box 131"/>
            <p:cNvSpPr txBox="1">
              <a:spLocks noChangeArrowheads="1"/>
            </p:cNvSpPr>
            <p:nvPr/>
          </p:nvSpPr>
          <p:spPr bwMode="auto">
            <a:xfrm>
              <a:off x="2894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64" name="Text Box 132"/>
            <p:cNvSpPr txBox="1">
              <a:spLocks noChangeArrowheads="1"/>
            </p:cNvSpPr>
            <p:nvPr/>
          </p:nvSpPr>
          <p:spPr bwMode="auto">
            <a:xfrm>
              <a:off x="3259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auto">
            <a:xfrm flipH="1">
              <a:off x="2226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auto">
            <a:xfrm flipH="1">
              <a:off x="2599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auto">
            <a:xfrm flipH="1">
              <a:off x="2977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auto">
            <a:xfrm flipH="1">
              <a:off x="3356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auto">
            <a:xfrm>
              <a:off x="2349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auto">
            <a:xfrm>
              <a:off x="2733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auto">
            <a:xfrm>
              <a:off x="3111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auto">
            <a:xfrm>
              <a:off x="3117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auto">
            <a:xfrm flipV="1">
              <a:off x="2676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auto">
            <a:xfrm flipV="1">
              <a:off x="3049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75" name="Text Box 143"/>
          <p:cNvSpPr txBox="1">
            <a:spLocks noChangeArrowheads="1"/>
          </p:cNvSpPr>
          <p:nvPr/>
        </p:nvSpPr>
        <p:spPr bwMode="auto">
          <a:xfrm>
            <a:off x="3352800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x, v, u</a:t>
            </a:r>
          </a:p>
        </p:txBody>
      </p:sp>
      <p:grpSp>
        <p:nvGrpSpPr>
          <p:cNvPr id="684176" name="Group 144"/>
          <p:cNvGrpSpPr>
            <a:grpSpLocks/>
          </p:cNvGrpSpPr>
          <p:nvPr/>
        </p:nvGrpSpPr>
        <p:grpSpPr bwMode="auto">
          <a:xfrm>
            <a:off x="6319838" y="2825750"/>
            <a:ext cx="2168525" cy="1674813"/>
            <a:chOff x="3981" y="1780"/>
            <a:chExt cx="1366" cy="1055"/>
          </a:xfrm>
        </p:grpSpPr>
        <p:sp>
          <p:nvSpPr>
            <p:cNvPr id="684177" name="Oval 145"/>
            <p:cNvSpPr>
              <a:spLocks noChangeArrowheads="1"/>
            </p:cNvSpPr>
            <p:nvPr/>
          </p:nvSpPr>
          <p:spPr bwMode="auto">
            <a:xfrm>
              <a:off x="3981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78" name="Oval 146"/>
            <p:cNvSpPr>
              <a:spLocks noChangeArrowheads="1"/>
            </p:cNvSpPr>
            <p:nvPr/>
          </p:nvSpPr>
          <p:spPr bwMode="auto">
            <a:xfrm>
              <a:off x="4357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79" name="Oval 147"/>
            <p:cNvSpPr>
              <a:spLocks noChangeArrowheads="1"/>
            </p:cNvSpPr>
            <p:nvPr/>
          </p:nvSpPr>
          <p:spPr bwMode="auto">
            <a:xfrm>
              <a:off x="4733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0" name="Oval 148"/>
            <p:cNvSpPr>
              <a:spLocks noChangeArrowheads="1"/>
            </p:cNvSpPr>
            <p:nvPr/>
          </p:nvSpPr>
          <p:spPr bwMode="auto">
            <a:xfrm>
              <a:off x="5110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1" name="Oval 149"/>
            <p:cNvSpPr>
              <a:spLocks noChangeArrowheads="1"/>
            </p:cNvSpPr>
            <p:nvPr/>
          </p:nvSpPr>
          <p:spPr bwMode="auto">
            <a:xfrm>
              <a:off x="3981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82" name="Oval 150"/>
            <p:cNvSpPr>
              <a:spLocks noChangeArrowheads="1"/>
            </p:cNvSpPr>
            <p:nvPr/>
          </p:nvSpPr>
          <p:spPr bwMode="auto">
            <a:xfrm>
              <a:off x="4357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83" name="Oval 151"/>
            <p:cNvSpPr>
              <a:spLocks noChangeArrowheads="1"/>
            </p:cNvSpPr>
            <p:nvPr/>
          </p:nvSpPr>
          <p:spPr bwMode="auto">
            <a:xfrm>
              <a:off x="4733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4" name="Oval 152"/>
            <p:cNvSpPr>
              <a:spLocks noChangeArrowheads="1"/>
            </p:cNvSpPr>
            <p:nvPr/>
          </p:nvSpPr>
          <p:spPr bwMode="auto">
            <a:xfrm>
              <a:off x="5110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5" name="Text Box 153"/>
            <p:cNvSpPr txBox="1">
              <a:spLocks noChangeArrowheads="1"/>
            </p:cNvSpPr>
            <p:nvPr/>
          </p:nvSpPr>
          <p:spPr bwMode="auto">
            <a:xfrm>
              <a:off x="4000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86" name="Text Box 154"/>
            <p:cNvSpPr txBox="1">
              <a:spLocks noChangeArrowheads="1"/>
            </p:cNvSpPr>
            <p:nvPr/>
          </p:nvSpPr>
          <p:spPr bwMode="auto">
            <a:xfrm>
              <a:off x="4374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752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88" name="Text Box 156"/>
            <p:cNvSpPr txBox="1">
              <a:spLocks noChangeArrowheads="1"/>
            </p:cNvSpPr>
            <p:nvPr/>
          </p:nvSpPr>
          <p:spPr bwMode="auto">
            <a:xfrm>
              <a:off x="5130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89" name="Text Box 157"/>
            <p:cNvSpPr txBox="1">
              <a:spLocks noChangeArrowheads="1"/>
            </p:cNvSpPr>
            <p:nvPr/>
          </p:nvSpPr>
          <p:spPr bwMode="auto">
            <a:xfrm>
              <a:off x="3993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90" name="Text Box 158"/>
            <p:cNvSpPr txBox="1">
              <a:spLocks noChangeArrowheads="1"/>
            </p:cNvSpPr>
            <p:nvPr/>
          </p:nvSpPr>
          <p:spPr bwMode="auto">
            <a:xfrm>
              <a:off x="4360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91" name="Text Box 159"/>
            <p:cNvSpPr txBox="1">
              <a:spLocks noChangeArrowheads="1"/>
            </p:cNvSpPr>
            <p:nvPr/>
          </p:nvSpPr>
          <p:spPr bwMode="auto">
            <a:xfrm>
              <a:off x="4763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92" name="Text Box 160"/>
            <p:cNvSpPr txBox="1">
              <a:spLocks noChangeArrowheads="1"/>
            </p:cNvSpPr>
            <p:nvPr/>
          </p:nvSpPr>
          <p:spPr bwMode="auto">
            <a:xfrm>
              <a:off x="5128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93" name="Line 161"/>
            <p:cNvSpPr>
              <a:spLocks noChangeShapeType="1"/>
            </p:cNvSpPr>
            <p:nvPr/>
          </p:nvSpPr>
          <p:spPr bwMode="auto">
            <a:xfrm flipH="1">
              <a:off x="4095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4" name="Line 162"/>
            <p:cNvSpPr>
              <a:spLocks noChangeShapeType="1"/>
            </p:cNvSpPr>
            <p:nvPr/>
          </p:nvSpPr>
          <p:spPr bwMode="auto">
            <a:xfrm flipH="1">
              <a:off x="4468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5" name="Line 163"/>
            <p:cNvSpPr>
              <a:spLocks noChangeShapeType="1"/>
            </p:cNvSpPr>
            <p:nvPr/>
          </p:nvSpPr>
          <p:spPr bwMode="auto">
            <a:xfrm flipH="1">
              <a:off x="4846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6" name="Line 164"/>
            <p:cNvSpPr>
              <a:spLocks noChangeShapeType="1"/>
            </p:cNvSpPr>
            <p:nvPr/>
          </p:nvSpPr>
          <p:spPr bwMode="auto">
            <a:xfrm flipH="1">
              <a:off x="5225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7" name="Line 165"/>
            <p:cNvSpPr>
              <a:spLocks noChangeShapeType="1"/>
            </p:cNvSpPr>
            <p:nvPr/>
          </p:nvSpPr>
          <p:spPr bwMode="auto">
            <a:xfrm>
              <a:off x="4218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8" name="Line 166"/>
            <p:cNvSpPr>
              <a:spLocks noChangeShapeType="1"/>
            </p:cNvSpPr>
            <p:nvPr/>
          </p:nvSpPr>
          <p:spPr bwMode="auto">
            <a:xfrm>
              <a:off x="4602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9" name="Line 167"/>
            <p:cNvSpPr>
              <a:spLocks noChangeShapeType="1"/>
            </p:cNvSpPr>
            <p:nvPr/>
          </p:nvSpPr>
          <p:spPr bwMode="auto">
            <a:xfrm>
              <a:off x="4980" y="2090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0" name="Line 168"/>
            <p:cNvSpPr>
              <a:spLocks noChangeShapeType="1"/>
            </p:cNvSpPr>
            <p:nvPr/>
          </p:nvSpPr>
          <p:spPr bwMode="auto">
            <a:xfrm>
              <a:off x="4986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1" name="Line 169"/>
            <p:cNvSpPr>
              <a:spLocks noChangeShapeType="1"/>
            </p:cNvSpPr>
            <p:nvPr/>
          </p:nvSpPr>
          <p:spPr bwMode="auto">
            <a:xfrm flipV="1">
              <a:off x="4545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2" name="Line 170"/>
            <p:cNvSpPr>
              <a:spLocks noChangeShapeType="1"/>
            </p:cNvSpPr>
            <p:nvPr/>
          </p:nvSpPr>
          <p:spPr bwMode="auto">
            <a:xfrm flipV="1">
              <a:off x="4918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03" name="Text Box 171"/>
          <p:cNvSpPr txBox="1">
            <a:spLocks noChangeArrowheads="1"/>
          </p:cNvSpPr>
          <p:nvPr/>
        </p:nvSpPr>
        <p:spPr bwMode="auto">
          <a:xfrm>
            <a:off x="6192838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v, u, y</a:t>
            </a:r>
          </a:p>
        </p:txBody>
      </p:sp>
      <p:grpSp>
        <p:nvGrpSpPr>
          <p:cNvPr id="684204" name="Group 172"/>
          <p:cNvGrpSpPr>
            <a:grpSpLocks/>
          </p:cNvGrpSpPr>
          <p:nvPr/>
        </p:nvGrpSpPr>
        <p:grpSpPr bwMode="auto">
          <a:xfrm>
            <a:off x="339725" y="4711700"/>
            <a:ext cx="2168525" cy="1674813"/>
            <a:chOff x="214" y="2968"/>
            <a:chExt cx="1366" cy="1055"/>
          </a:xfrm>
        </p:grpSpPr>
        <p:sp>
          <p:nvSpPr>
            <p:cNvPr id="684205" name="Oval 173"/>
            <p:cNvSpPr>
              <a:spLocks noChangeArrowheads="1"/>
            </p:cNvSpPr>
            <p:nvPr/>
          </p:nvSpPr>
          <p:spPr bwMode="auto">
            <a:xfrm>
              <a:off x="21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06" name="Oval 174"/>
            <p:cNvSpPr>
              <a:spLocks noChangeArrowheads="1"/>
            </p:cNvSpPr>
            <p:nvPr/>
          </p:nvSpPr>
          <p:spPr bwMode="auto">
            <a:xfrm>
              <a:off x="59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07" name="Oval 175"/>
            <p:cNvSpPr>
              <a:spLocks noChangeArrowheads="1"/>
            </p:cNvSpPr>
            <p:nvPr/>
          </p:nvSpPr>
          <p:spPr bwMode="auto">
            <a:xfrm>
              <a:off x="96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08" name="Oval 176"/>
            <p:cNvSpPr>
              <a:spLocks noChangeArrowheads="1"/>
            </p:cNvSpPr>
            <p:nvPr/>
          </p:nvSpPr>
          <p:spPr bwMode="auto">
            <a:xfrm>
              <a:off x="1343" y="3173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09" name="Oval 177"/>
            <p:cNvSpPr>
              <a:spLocks noChangeArrowheads="1"/>
            </p:cNvSpPr>
            <p:nvPr/>
          </p:nvSpPr>
          <p:spPr bwMode="auto">
            <a:xfrm>
              <a:off x="21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0" name="Oval 178"/>
            <p:cNvSpPr>
              <a:spLocks noChangeArrowheads="1"/>
            </p:cNvSpPr>
            <p:nvPr/>
          </p:nvSpPr>
          <p:spPr bwMode="auto">
            <a:xfrm>
              <a:off x="59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11" name="Oval 179"/>
            <p:cNvSpPr>
              <a:spLocks noChangeArrowheads="1"/>
            </p:cNvSpPr>
            <p:nvPr/>
          </p:nvSpPr>
          <p:spPr bwMode="auto">
            <a:xfrm>
              <a:off x="96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2" name="Oval 180"/>
            <p:cNvSpPr>
              <a:spLocks noChangeArrowheads="1"/>
            </p:cNvSpPr>
            <p:nvPr/>
          </p:nvSpPr>
          <p:spPr bwMode="auto">
            <a:xfrm>
              <a:off x="1343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13" name="Text Box 181"/>
            <p:cNvSpPr txBox="1">
              <a:spLocks noChangeArrowheads="1"/>
            </p:cNvSpPr>
            <p:nvPr/>
          </p:nvSpPr>
          <p:spPr bwMode="auto">
            <a:xfrm>
              <a:off x="233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14" name="Text Box 182"/>
            <p:cNvSpPr txBox="1">
              <a:spLocks noChangeArrowheads="1"/>
            </p:cNvSpPr>
            <p:nvPr/>
          </p:nvSpPr>
          <p:spPr bwMode="auto">
            <a:xfrm>
              <a:off x="60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15" name="Text Box 183"/>
            <p:cNvSpPr txBox="1">
              <a:spLocks noChangeArrowheads="1"/>
            </p:cNvSpPr>
            <p:nvPr/>
          </p:nvSpPr>
          <p:spPr bwMode="auto">
            <a:xfrm>
              <a:off x="985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16" name="Text Box 184"/>
            <p:cNvSpPr txBox="1">
              <a:spLocks noChangeArrowheads="1"/>
            </p:cNvSpPr>
            <p:nvPr/>
          </p:nvSpPr>
          <p:spPr bwMode="auto">
            <a:xfrm>
              <a:off x="1363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17" name="Text Box 185"/>
            <p:cNvSpPr txBox="1">
              <a:spLocks noChangeArrowheads="1"/>
            </p:cNvSpPr>
            <p:nvPr/>
          </p:nvSpPr>
          <p:spPr bwMode="auto">
            <a:xfrm>
              <a:off x="226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18" name="Text Box 186"/>
            <p:cNvSpPr txBox="1">
              <a:spLocks noChangeArrowheads="1"/>
            </p:cNvSpPr>
            <p:nvPr/>
          </p:nvSpPr>
          <p:spPr bwMode="auto">
            <a:xfrm>
              <a:off x="593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19" name="Text Box 187"/>
            <p:cNvSpPr txBox="1">
              <a:spLocks noChangeArrowheads="1"/>
            </p:cNvSpPr>
            <p:nvPr/>
          </p:nvSpPr>
          <p:spPr bwMode="auto">
            <a:xfrm>
              <a:off x="996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20" name="Text Box 188"/>
            <p:cNvSpPr txBox="1">
              <a:spLocks noChangeArrowheads="1"/>
            </p:cNvSpPr>
            <p:nvPr/>
          </p:nvSpPr>
          <p:spPr bwMode="auto">
            <a:xfrm>
              <a:off x="1361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21" name="Line 189"/>
            <p:cNvSpPr>
              <a:spLocks noChangeShapeType="1"/>
            </p:cNvSpPr>
            <p:nvPr/>
          </p:nvSpPr>
          <p:spPr bwMode="auto">
            <a:xfrm flipH="1">
              <a:off x="328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2" name="Line 190"/>
            <p:cNvSpPr>
              <a:spLocks noChangeShapeType="1"/>
            </p:cNvSpPr>
            <p:nvPr/>
          </p:nvSpPr>
          <p:spPr bwMode="auto">
            <a:xfrm flipH="1">
              <a:off x="701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3" name="Line 191"/>
            <p:cNvSpPr>
              <a:spLocks noChangeShapeType="1"/>
            </p:cNvSpPr>
            <p:nvPr/>
          </p:nvSpPr>
          <p:spPr bwMode="auto">
            <a:xfrm flipH="1">
              <a:off x="1079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4" name="Line 192"/>
            <p:cNvSpPr>
              <a:spLocks noChangeShapeType="1"/>
            </p:cNvSpPr>
            <p:nvPr/>
          </p:nvSpPr>
          <p:spPr bwMode="auto">
            <a:xfrm flipH="1">
              <a:off x="1458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5" name="Line 193"/>
            <p:cNvSpPr>
              <a:spLocks noChangeShapeType="1"/>
            </p:cNvSpPr>
            <p:nvPr/>
          </p:nvSpPr>
          <p:spPr bwMode="auto">
            <a:xfrm>
              <a:off x="451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6" name="Line 194"/>
            <p:cNvSpPr>
              <a:spLocks noChangeShapeType="1"/>
            </p:cNvSpPr>
            <p:nvPr/>
          </p:nvSpPr>
          <p:spPr bwMode="auto">
            <a:xfrm>
              <a:off x="835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7" name="Line 195"/>
            <p:cNvSpPr>
              <a:spLocks noChangeShapeType="1"/>
            </p:cNvSpPr>
            <p:nvPr/>
          </p:nvSpPr>
          <p:spPr bwMode="auto">
            <a:xfrm>
              <a:off x="1213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8" name="Line 196"/>
            <p:cNvSpPr>
              <a:spLocks noChangeShapeType="1"/>
            </p:cNvSpPr>
            <p:nvPr/>
          </p:nvSpPr>
          <p:spPr bwMode="auto">
            <a:xfrm>
              <a:off x="121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9" name="Line 197"/>
            <p:cNvSpPr>
              <a:spLocks noChangeShapeType="1"/>
            </p:cNvSpPr>
            <p:nvPr/>
          </p:nvSpPr>
          <p:spPr bwMode="auto">
            <a:xfrm flipV="1">
              <a:off x="778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30" name="Line 198"/>
            <p:cNvSpPr>
              <a:spLocks noChangeShapeType="1"/>
            </p:cNvSpPr>
            <p:nvPr/>
          </p:nvSpPr>
          <p:spPr bwMode="auto">
            <a:xfrm flipV="1">
              <a:off x="1151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31" name="Text Box 199"/>
          <p:cNvSpPr txBox="1">
            <a:spLocks noChangeArrowheads="1"/>
          </p:cNvSpPr>
          <p:nvPr/>
        </p:nvSpPr>
        <p:spPr bwMode="auto">
          <a:xfrm>
            <a:off x="339725" y="6300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u, y</a:t>
            </a:r>
          </a:p>
        </p:txBody>
      </p:sp>
      <p:grpSp>
        <p:nvGrpSpPr>
          <p:cNvPr id="684232" name="Group 200"/>
          <p:cNvGrpSpPr>
            <a:grpSpLocks/>
          </p:cNvGrpSpPr>
          <p:nvPr/>
        </p:nvGrpSpPr>
        <p:grpSpPr bwMode="auto">
          <a:xfrm>
            <a:off x="3378200" y="4711700"/>
            <a:ext cx="2168525" cy="1674813"/>
            <a:chOff x="2128" y="2968"/>
            <a:chExt cx="1366" cy="1055"/>
          </a:xfrm>
        </p:grpSpPr>
        <p:sp>
          <p:nvSpPr>
            <p:cNvPr id="684233" name="Oval 201"/>
            <p:cNvSpPr>
              <a:spLocks noChangeArrowheads="1"/>
            </p:cNvSpPr>
            <p:nvPr/>
          </p:nvSpPr>
          <p:spPr bwMode="auto">
            <a:xfrm>
              <a:off x="212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4" name="Oval 202"/>
            <p:cNvSpPr>
              <a:spLocks noChangeArrowheads="1"/>
            </p:cNvSpPr>
            <p:nvPr/>
          </p:nvSpPr>
          <p:spPr bwMode="auto">
            <a:xfrm>
              <a:off x="250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35" name="Oval 203"/>
            <p:cNvSpPr>
              <a:spLocks noChangeArrowheads="1"/>
            </p:cNvSpPr>
            <p:nvPr/>
          </p:nvSpPr>
          <p:spPr bwMode="auto">
            <a:xfrm>
              <a:off x="288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6" name="Oval 204"/>
            <p:cNvSpPr>
              <a:spLocks noChangeArrowheads="1"/>
            </p:cNvSpPr>
            <p:nvPr/>
          </p:nvSpPr>
          <p:spPr bwMode="auto">
            <a:xfrm>
              <a:off x="3257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37" name="Oval 205"/>
            <p:cNvSpPr>
              <a:spLocks noChangeArrowheads="1"/>
            </p:cNvSpPr>
            <p:nvPr/>
          </p:nvSpPr>
          <p:spPr bwMode="auto">
            <a:xfrm>
              <a:off x="212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8" name="Oval 206"/>
            <p:cNvSpPr>
              <a:spLocks noChangeArrowheads="1"/>
            </p:cNvSpPr>
            <p:nvPr/>
          </p:nvSpPr>
          <p:spPr bwMode="auto">
            <a:xfrm>
              <a:off x="250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9" name="Oval 207"/>
            <p:cNvSpPr>
              <a:spLocks noChangeArrowheads="1"/>
            </p:cNvSpPr>
            <p:nvPr/>
          </p:nvSpPr>
          <p:spPr bwMode="auto">
            <a:xfrm>
              <a:off x="288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40" name="Oval 208"/>
            <p:cNvSpPr>
              <a:spLocks noChangeArrowheads="1"/>
            </p:cNvSpPr>
            <p:nvPr/>
          </p:nvSpPr>
          <p:spPr bwMode="auto">
            <a:xfrm>
              <a:off x="3257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41" name="Text Box 209"/>
            <p:cNvSpPr txBox="1">
              <a:spLocks noChangeArrowheads="1"/>
            </p:cNvSpPr>
            <p:nvPr/>
          </p:nvSpPr>
          <p:spPr bwMode="auto">
            <a:xfrm>
              <a:off x="2147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42" name="Text Box 210"/>
            <p:cNvSpPr txBox="1">
              <a:spLocks noChangeArrowheads="1"/>
            </p:cNvSpPr>
            <p:nvPr/>
          </p:nvSpPr>
          <p:spPr bwMode="auto">
            <a:xfrm>
              <a:off x="2521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43" name="Text Box 211"/>
            <p:cNvSpPr txBox="1">
              <a:spLocks noChangeArrowheads="1"/>
            </p:cNvSpPr>
            <p:nvPr/>
          </p:nvSpPr>
          <p:spPr bwMode="auto">
            <a:xfrm>
              <a:off x="289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44" name="Text Box 212"/>
            <p:cNvSpPr txBox="1">
              <a:spLocks noChangeArrowheads="1"/>
            </p:cNvSpPr>
            <p:nvPr/>
          </p:nvSpPr>
          <p:spPr bwMode="auto">
            <a:xfrm>
              <a:off x="3277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45" name="Text Box 213"/>
            <p:cNvSpPr txBox="1">
              <a:spLocks noChangeArrowheads="1"/>
            </p:cNvSpPr>
            <p:nvPr/>
          </p:nvSpPr>
          <p:spPr bwMode="auto">
            <a:xfrm>
              <a:off x="2140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46" name="Text Box 214"/>
            <p:cNvSpPr txBox="1">
              <a:spLocks noChangeArrowheads="1"/>
            </p:cNvSpPr>
            <p:nvPr/>
          </p:nvSpPr>
          <p:spPr bwMode="auto">
            <a:xfrm>
              <a:off x="2507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47" name="Text Box 215"/>
            <p:cNvSpPr txBox="1">
              <a:spLocks noChangeArrowheads="1"/>
            </p:cNvSpPr>
            <p:nvPr/>
          </p:nvSpPr>
          <p:spPr bwMode="auto">
            <a:xfrm>
              <a:off x="2910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48" name="Text Box 216"/>
            <p:cNvSpPr txBox="1">
              <a:spLocks noChangeArrowheads="1"/>
            </p:cNvSpPr>
            <p:nvPr/>
          </p:nvSpPr>
          <p:spPr bwMode="auto">
            <a:xfrm>
              <a:off x="3275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49" name="Line 217"/>
            <p:cNvSpPr>
              <a:spLocks noChangeShapeType="1"/>
            </p:cNvSpPr>
            <p:nvPr/>
          </p:nvSpPr>
          <p:spPr bwMode="auto">
            <a:xfrm flipH="1">
              <a:off x="2242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0" name="Line 218"/>
            <p:cNvSpPr>
              <a:spLocks noChangeShapeType="1"/>
            </p:cNvSpPr>
            <p:nvPr/>
          </p:nvSpPr>
          <p:spPr bwMode="auto">
            <a:xfrm flipH="1">
              <a:off x="2615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1" name="Line 219"/>
            <p:cNvSpPr>
              <a:spLocks noChangeShapeType="1"/>
            </p:cNvSpPr>
            <p:nvPr/>
          </p:nvSpPr>
          <p:spPr bwMode="auto">
            <a:xfrm flipH="1">
              <a:off x="2993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2" name="Line 220"/>
            <p:cNvSpPr>
              <a:spLocks noChangeShapeType="1"/>
            </p:cNvSpPr>
            <p:nvPr/>
          </p:nvSpPr>
          <p:spPr bwMode="auto">
            <a:xfrm flipH="1">
              <a:off x="3372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3" name="Line 221"/>
            <p:cNvSpPr>
              <a:spLocks noChangeShapeType="1"/>
            </p:cNvSpPr>
            <p:nvPr/>
          </p:nvSpPr>
          <p:spPr bwMode="auto">
            <a:xfrm>
              <a:off x="2365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4" name="Line 222"/>
            <p:cNvSpPr>
              <a:spLocks noChangeShapeType="1"/>
            </p:cNvSpPr>
            <p:nvPr/>
          </p:nvSpPr>
          <p:spPr bwMode="auto">
            <a:xfrm>
              <a:off x="274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5" name="Line 223"/>
            <p:cNvSpPr>
              <a:spLocks noChangeShapeType="1"/>
            </p:cNvSpPr>
            <p:nvPr/>
          </p:nvSpPr>
          <p:spPr bwMode="auto">
            <a:xfrm>
              <a:off x="3127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6" name="Line 224"/>
            <p:cNvSpPr>
              <a:spLocks noChangeShapeType="1"/>
            </p:cNvSpPr>
            <p:nvPr/>
          </p:nvSpPr>
          <p:spPr bwMode="auto">
            <a:xfrm>
              <a:off x="3133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7" name="Line 225"/>
            <p:cNvSpPr>
              <a:spLocks noChangeShapeType="1"/>
            </p:cNvSpPr>
            <p:nvPr/>
          </p:nvSpPr>
          <p:spPr bwMode="auto">
            <a:xfrm flipV="1">
              <a:off x="2692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8" name="Line 226"/>
            <p:cNvSpPr>
              <a:spLocks noChangeShapeType="1"/>
            </p:cNvSpPr>
            <p:nvPr/>
          </p:nvSpPr>
          <p:spPr bwMode="auto">
            <a:xfrm flipV="1">
              <a:off x="3065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59" name="Text Box 227"/>
          <p:cNvSpPr txBox="1">
            <a:spLocks noChangeArrowheads="1"/>
          </p:cNvSpPr>
          <p:nvPr/>
        </p:nvSpPr>
        <p:spPr bwMode="auto">
          <a:xfrm>
            <a:off x="3378200" y="6300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y</a:t>
            </a:r>
          </a:p>
        </p:txBody>
      </p:sp>
      <p:grpSp>
        <p:nvGrpSpPr>
          <p:cNvPr id="684260" name="Group 228"/>
          <p:cNvGrpSpPr>
            <a:grpSpLocks/>
          </p:cNvGrpSpPr>
          <p:nvPr/>
        </p:nvGrpSpPr>
        <p:grpSpPr bwMode="auto">
          <a:xfrm>
            <a:off x="6327775" y="4711700"/>
            <a:ext cx="2168525" cy="1674813"/>
            <a:chOff x="3986" y="2968"/>
            <a:chExt cx="1366" cy="1055"/>
          </a:xfrm>
        </p:grpSpPr>
        <p:sp>
          <p:nvSpPr>
            <p:cNvPr id="684261" name="Text Box 229"/>
            <p:cNvSpPr txBox="1">
              <a:spLocks noChangeArrowheads="1"/>
            </p:cNvSpPr>
            <p:nvPr/>
          </p:nvSpPr>
          <p:spPr bwMode="auto">
            <a:xfrm>
              <a:off x="4005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62" name="Text Box 230"/>
            <p:cNvSpPr txBox="1">
              <a:spLocks noChangeArrowheads="1"/>
            </p:cNvSpPr>
            <p:nvPr/>
          </p:nvSpPr>
          <p:spPr bwMode="auto">
            <a:xfrm>
              <a:off x="437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63" name="Text Box 231"/>
            <p:cNvSpPr txBox="1">
              <a:spLocks noChangeArrowheads="1"/>
            </p:cNvSpPr>
            <p:nvPr/>
          </p:nvSpPr>
          <p:spPr bwMode="auto">
            <a:xfrm>
              <a:off x="475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64" name="Text Box 232"/>
            <p:cNvSpPr txBox="1">
              <a:spLocks noChangeArrowheads="1"/>
            </p:cNvSpPr>
            <p:nvPr/>
          </p:nvSpPr>
          <p:spPr bwMode="auto">
            <a:xfrm>
              <a:off x="5135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65" name="Oval 233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66" name="Oval 234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67" name="Oval 235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68" name="Oval 236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69" name="Oval 237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0" name="Oval 238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71" name="Oval 239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2" name="Oval 240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73" name="Text Box 241"/>
            <p:cNvSpPr txBox="1">
              <a:spLocks noChangeArrowheads="1"/>
            </p:cNvSpPr>
            <p:nvPr/>
          </p:nvSpPr>
          <p:spPr bwMode="auto">
            <a:xfrm>
              <a:off x="3998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74" name="Text Box 242"/>
            <p:cNvSpPr txBox="1">
              <a:spLocks noChangeArrowheads="1"/>
            </p:cNvSpPr>
            <p:nvPr/>
          </p:nvSpPr>
          <p:spPr bwMode="auto">
            <a:xfrm>
              <a:off x="4365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75" name="Text Box 243"/>
            <p:cNvSpPr txBox="1">
              <a:spLocks noChangeArrowheads="1"/>
            </p:cNvSpPr>
            <p:nvPr/>
          </p:nvSpPr>
          <p:spPr bwMode="auto">
            <a:xfrm>
              <a:off x="4768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76" name="Text Box 244"/>
            <p:cNvSpPr txBox="1">
              <a:spLocks noChangeArrowheads="1"/>
            </p:cNvSpPr>
            <p:nvPr/>
          </p:nvSpPr>
          <p:spPr bwMode="auto">
            <a:xfrm>
              <a:off x="5133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77" name="Line 245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8" name="Line 246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9" name="Line 247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0" name="Line 248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1" name="Line 249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2" name="Line 250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3" name="Line 251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4" name="Line 252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5" name="Line 253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6" name="Line 254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87" name="Text Box 255"/>
          <p:cNvSpPr txBox="1">
            <a:spLocks noChangeArrowheads="1"/>
          </p:cNvSpPr>
          <p:nvPr/>
        </p:nvSpPr>
        <p:spPr bwMode="auto">
          <a:xfrm>
            <a:off x="6327775" y="630078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DD0111"/>
                </a:solidFill>
              </a:rPr>
              <a:t>Q: 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22C30B-A464-4CD4-A800-947F6C3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7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119" grpId="0"/>
      <p:bldP spid="684147" grpId="0"/>
      <p:bldP spid="684175" grpId="0"/>
      <p:bldP spid="684203" grpId="0"/>
      <p:bldP spid="684231" grpId="0"/>
      <p:bldP spid="684259" grpId="0"/>
      <p:bldP spid="684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Depth-First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96752"/>
            <a:ext cx="8716962" cy="5654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Input: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G = (V, E) (No source vertex given!)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Goal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Explore the edges of G to “discover” every vertex in V starting at the most current visited node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Search may be repeated from multiple sources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Output: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2 </a:t>
            </a:r>
            <a:r>
              <a:rPr lang="en-US" b="1" dirty="0">
                <a:latin typeface="Century Gothic" pitchFamily="34" charset="0"/>
              </a:rPr>
              <a:t>timestamps </a:t>
            </a:r>
            <a:r>
              <a:rPr lang="en-US" dirty="0">
                <a:latin typeface="Century Gothic" pitchFamily="34" charset="0"/>
              </a:rPr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d[v] = discovery time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f[v] = finishing time (done with examining v’s adjacency list)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282700"/>
            <a:ext cx="2159000" cy="1376363"/>
            <a:chOff x="828" y="2753"/>
            <a:chExt cx="1360" cy="867"/>
          </a:xfrm>
        </p:grpSpPr>
        <p:sp>
          <p:nvSpPr>
            <p:cNvPr id="68813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813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813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813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813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5120FE-E39D-44CC-99CB-3CA88BFE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1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itchFamily="34" charset="0"/>
              </a:rPr>
              <a:t>DFS Additional Data Structures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40768"/>
            <a:ext cx="8229600" cy="31908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Global variable: time-step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Incremented when nodes are discovered/finished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color[u] – similar to BFS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White before discovery, gray while processing and black when finished processing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𝛑[u] – predecessor of u</a:t>
            </a: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d[u], f[u]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0" y="4860925"/>
            <a:ext cx="8039099" cy="1481138"/>
            <a:chOff x="396" y="2852"/>
            <a:chExt cx="5064" cy="933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GRAY</a:t>
              </a:r>
            </a:p>
          </p:txBody>
        </p:sp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90183" name="Text Box 7"/>
            <p:cNvSpPr txBox="1">
              <a:spLocks noChangeArrowheads="1"/>
            </p:cNvSpPr>
            <p:nvPr/>
          </p:nvSpPr>
          <p:spPr bwMode="auto">
            <a:xfrm>
              <a:off x="901" y="3251"/>
              <a:ext cx="6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WHITE</a:t>
              </a:r>
            </a:p>
          </p:txBody>
        </p:sp>
        <p:sp>
          <p:nvSpPr>
            <p:cNvPr id="690184" name="Text Box 8"/>
            <p:cNvSpPr txBox="1">
              <a:spLocks noChangeArrowheads="1"/>
            </p:cNvSpPr>
            <p:nvPr/>
          </p:nvSpPr>
          <p:spPr bwMode="auto">
            <a:xfrm>
              <a:off x="3762" y="3248"/>
              <a:ext cx="7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BLACK</a:t>
              </a:r>
            </a:p>
          </p:txBody>
        </p:sp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396" y="3494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0</a:t>
              </a:r>
            </a:p>
          </p:txBody>
        </p:sp>
        <p:sp>
          <p:nvSpPr>
            <p:cNvPr id="690186" name="Text Box 10"/>
            <p:cNvSpPr txBox="1">
              <a:spLocks noChangeArrowheads="1"/>
            </p:cNvSpPr>
            <p:nvPr/>
          </p:nvSpPr>
          <p:spPr bwMode="auto">
            <a:xfrm>
              <a:off x="4867" y="3494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2|V|</a:t>
              </a:r>
            </a:p>
          </p:txBody>
        </p:sp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1685" y="3494"/>
              <a:ext cx="4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d[u]</a:t>
              </a:r>
            </a:p>
          </p:txBody>
        </p:sp>
        <p:sp>
          <p:nvSpPr>
            <p:cNvPr id="690188" name="Text Box 12"/>
            <p:cNvSpPr txBox="1">
              <a:spLocks noChangeArrowheads="1"/>
            </p:cNvSpPr>
            <p:nvPr/>
          </p:nvSpPr>
          <p:spPr bwMode="auto">
            <a:xfrm>
              <a:off x="3143" y="3494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f[u]</a:t>
              </a: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1813" y="2852"/>
              <a:ext cx="17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pitchFamily="34" charset="0"/>
                </a:rPr>
                <a:t>1 ≤ d[u] &lt; f [u] ≤ 2 |V|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E2CB60-344F-4BB7-A957-8A1EF0D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495000" progId="Equation.3">
                  <p:embed/>
                </p:oleObj>
              </mc:Choice>
              <mc:Fallback>
                <p:oleObj name="Equation" r:id="rId3" imgW="68580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857232"/>
                        <a:ext cx="1358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85720" y="357166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若一个图中有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条边，每个顶点的度为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），则有：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858180" cy="4038083"/>
            <a:chOff x="642910" y="1857364"/>
            <a:chExt cx="7858180" cy="4038083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786214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714776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9D6A906-D714-46B3-9B1A-68425FC4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DFS(</a:t>
            </a:r>
            <a:r>
              <a:rPr lang="en-US" dirty="0">
                <a:latin typeface="Comic Sans MS" pitchFamily="-106" charset="0"/>
              </a:rPr>
              <a:t>V, E</a:t>
            </a:r>
            <a:r>
              <a:rPr lang="en-US" dirty="0"/>
              <a:t>)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Every time </a:t>
            </a:r>
            <a:r>
              <a:rPr lang="en-US" sz="2400" dirty="0">
                <a:latin typeface="Comic Sans MS" pitchFamily="-106" charset="0"/>
              </a:rPr>
              <a:t>DFS-VISIT(u) </a:t>
            </a:r>
            <a:r>
              <a:rPr lang="en-US" sz="2400" dirty="0"/>
              <a:t>is called,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becomes the root of a new tree in the depth-first forest</a:t>
            </a:r>
            <a:endParaRPr lang="en-US" sz="2400" dirty="0">
              <a:latin typeface="Comic Sans MS" pitchFamily="-10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6912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12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12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1225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CF8348-6BDD-430A-BBB0-0D42ECD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92229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30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1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2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3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4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5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47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922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22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2270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271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0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92273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74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2275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6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7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8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9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81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82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83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84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5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6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7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8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9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0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91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2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E793D-27D0-4132-BA57-59E556E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1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932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93273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74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5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6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7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8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80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81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83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84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5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6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7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8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9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0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2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93294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95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96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7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8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299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00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02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03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04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05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6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7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1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12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3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93315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16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17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18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19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20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21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7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2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4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93336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37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38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39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40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41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42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43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44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46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47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8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9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0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3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5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6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93359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60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61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2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63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3364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5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66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67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68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69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70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1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2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3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4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5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6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377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8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379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382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83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84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5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86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387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8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89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90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91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92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93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4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5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6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7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8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9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00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01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02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405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406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2/7</a:t>
                </a:r>
              </a:p>
            </p:txBody>
          </p:sp>
          <p:sp>
            <p:nvSpPr>
              <p:cNvPr id="693407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08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409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410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11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412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413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414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415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416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7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8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9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0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1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2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23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4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25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3429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3430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3431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2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3433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3434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343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343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34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343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344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3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4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5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34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8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3449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3450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3D2B6CC-0C56-4BB1-AC47-A63585A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0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27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27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28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28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28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2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2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2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29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303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304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305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9/ </a:t>
                  </a:r>
                </a:p>
              </p:txBody>
            </p:sp>
            <p:sp>
              <p:nvSpPr>
                <p:cNvPr id="694306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307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308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3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3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3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7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8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3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2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32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3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3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3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433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3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4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1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4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8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50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5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6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6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10/ </a:t>
                    </a:r>
                  </a:p>
                </p:txBody>
              </p:sp>
              <p:sp>
                <p:nvSpPr>
                  <p:cNvPr id="69436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6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6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2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7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5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7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7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78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38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3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38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38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38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38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69439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39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39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39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39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0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04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06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0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13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15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416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17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18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19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20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21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22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24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5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9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0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31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2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3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36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4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4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4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69444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4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4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4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5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5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5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6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6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62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64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6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694466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entury Gothic"/>
                <a:cs typeface="Century Gothic"/>
              </a:rPr>
              <a:t>The results of DFS may depend on:</a:t>
            </a:r>
          </a:p>
          <a:p>
            <a:pPr lvl="1" algn="l">
              <a:buFontTx/>
              <a:buChar char="•"/>
            </a:pP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sz="2000" dirty="0">
                <a:latin typeface="Century Gothic"/>
                <a:cs typeface="Century Gothic"/>
              </a:rPr>
              <a:t>The order in which nodes are explored in procedure DFS</a:t>
            </a:r>
          </a:p>
          <a:p>
            <a:pPr lvl="1" algn="l">
              <a:buFontTx/>
              <a:buChar char="•"/>
            </a:pPr>
            <a:r>
              <a:rPr lang="en-US" sz="2000" dirty="0">
                <a:latin typeface="Century Gothic"/>
                <a:cs typeface="Century Gothic"/>
              </a:rPr>
              <a:t> The order in which the neighbors of a vertex are visited in DFS-VISIT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87F2F391-B6BD-45D2-91CE-44E2D31A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46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445298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Tree edge </a:t>
            </a:r>
            <a:r>
              <a:rPr lang="en-US" sz="2400" dirty="0">
                <a:latin typeface="Century Gothic" pitchFamily="34" charset="0"/>
              </a:rPr>
              <a:t>(reaches a WHITE vertex)</a:t>
            </a:r>
            <a:r>
              <a:rPr lang="en-US" sz="2400" b="1" dirty="0">
                <a:latin typeface="Century Gothic" pitchFamily="34" charset="0"/>
              </a:rPr>
              <a:t>: </a:t>
            </a:r>
            <a:endParaRPr lang="en-US" sz="2400" dirty="0">
              <a:latin typeface="Century Gothic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(u, v) is a tree edge if v was first discovered by exploring edge (u, v)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entury Gothic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Back edge </a:t>
            </a:r>
            <a:r>
              <a:rPr lang="en-US" sz="2400" dirty="0">
                <a:latin typeface="Century Gothic" pitchFamily="34" charset="0"/>
              </a:rPr>
              <a:t>(reaches a GRAY vertex)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(u, v), connecting a vertex u to an ancestor v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Self loops (in directed graphs) are also back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530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530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531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531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5323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5324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5325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6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4/  </a:t>
                </a:r>
              </a:p>
            </p:txBody>
          </p:sp>
          <p:sp>
            <p:nvSpPr>
              <p:cNvPr id="695327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5328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5330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5331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5332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5333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5334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5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6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7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9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0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5341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2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5343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FE615F-0EA8-4DF1-A862-816AC29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3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Forward edge </a:t>
            </a:r>
            <a:r>
              <a:rPr lang="en-US" sz="2400" dirty="0">
                <a:latin typeface="Century Gothic" pitchFamily="34" charset="0"/>
              </a:rPr>
              <a:t>(reaches a BLACK vertex &amp; d[u] &lt;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Non-tree edge (u, v) that connects a vertex u to a descendant v in a depth first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879CF-EEDB-4E94-B7EB-990BA4E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755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Forward edge </a:t>
            </a:r>
            <a:r>
              <a:rPr lang="en-US" sz="2400" dirty="0">
                <a:latin typeface="Century Gothic" pitchFamily="34" charset="0"/>
              </a:rPr>
              <a:t>(reaches a BLACK vertex &amp; d[u] &lt;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Non-tree edge (u, v) that connects a vertex u to a descendant v in a depth first tree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entury Gothic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Cross edge </a:t>
            </a:r>
            <a:r>
              <a:rPr lang="en-US" sz="2400" dirty="0">
                <a:latin typeface="Century Gothic" pitchFamily="34" charset="0"/>
              </a:rPr>
              <a:t>(reaches a BLACK vertex &amp; d[u] &gt;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63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63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63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63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63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63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63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63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63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63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63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63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63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6374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6375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879CF-EEDB-4E94-B7EB-990BA4E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434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Analysis of DFS(V, E)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3" y="1314450"/>
            <a:ext cx="1117600" cy="1636713"/>
            <a:chOff x="3279" y="828"/>
            <a:chExt cx="704" cy="1031"/>
          </a:xfrm>
        </p:grpSpPr>
        <p:sp>
          <p:nvSpPr>
            <p:cNvPr id="6973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6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5" y="3275012"/>
            <a:ext cx="2635250" cy="1746249"/>
            <a:chOff x="3726" y="2063"/>
            <a:chExt cx="1660" cy="1100"/>
          </a:xfrm>
        </p:grpSpPr>
        <p:sp>
          <p:nvSpPr>
            <p:cNvPr id="697352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56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 – without counting the time for </a:t>
              </a:r>
            </a:p>
            <a:p>
              <a:r>
                <a:rPr lang="en-US" sz="2400" dirty="0">
                  <a:sym typeface="Symbol" pitchFamily="-106" charset="2"/>
                </a:rPr>
                <a:t>DFS-VISIT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72DB6-9694-4F49-9A5F-F6A71E2F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8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Analysis of DFS-VISIT(u)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768600" cy="2057400"/>
            <a:chOff x="3528" y="1694"/>
            <a:chExt cx="1744" cy="1296"/>
          </a:xfrm>
        </p:grpSpPr>
        <p:sp>
          <p:nvSpPr>
            <p:cNvPr id="698373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3592" y="2171"/>
              <a:ext cx="16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 pitchFamily="34" charset="0"/>
                </a:rPr>
                <a:t>Each loop takes </a:t>
              </a:r>
            </a:p>
            <a:p>
              <a:r>
                <a:rPr lang="en-US" sz="2400" dirty="0">
                  <a:latin typeface="Century Gothic" pitchFamily="34" charset="0"/>
                </a:rPr>
                <a:t>|</a:t>
              </a:r>
              <a:r>
                <a:rPr lang="en-US" sz="2400" dirty="0" err="1">
                  <a:latin typeface="Century Gothic" pitchFamily="34" charset="0"/>
                </a:rPr>
                <a:t>Adj</a:t>
              </a:r>
              <a:r>
                <a:rPr lang="en-US" sz="2400" dirty="0">
                  <a:latin typeface="Century Gothic" pitchFamily="34" charset="0"/>
                </a:rPr>
                <a:t>[u]|</a:t>
              </a:r>
            </a:p>
          </p:txBody>
        </p:sp>
      </p:grp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itchFamily="34" charset="0"/>
                <a:sym typeface="Symbol" pitchFamily="-106" charset="2"/>
              </a:rPr>
              <a:t>DFS-VISIT is called exactly once for each vertex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4067944" y="5354638"/>
            <a:ext cx="4733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Total: </a:t>
            </a:r>
            <a:r>
              <a:rPr lang="el-GR" sz="2400" dirty="0">
                <a:latin typeface="Century Gothic" pitchFamily="34" charset="0"/>
                <a:sym typeface="Symbol" pitchFamily="-106" charset="2"/>
              </a:rPr>
              <a:t>Σ</a:t>
            </a:r>
            <a:r>
              <a:rPr lang="en-US" sz="2400" baseline="-25000" dirty="0" err="1">
                <a:latin typeface="Century Gothic" pitchFamily="34" charset="0"/>
                <a:sym typeface="Symbol" pitchFamily="-106" charset="2"/>
              </a:rPr>
              <a:t>u∈V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 </a:t>
            </a:r>
            <a:r>
              <a:rPr lang="en-US" sz="2400" dirty="0">
                <a:latin typeface="Century Gothic" pitchFamily="34" charset="0"/>
              </a:rPr>
              <a:t>|</a:t>
            </a:r>
            <a:r>
              <a:rPr lang="en-US" sz="2400" dirty="0" err="1">
                <a:latin typeface="Century Gothic" pitchFamily="34" charset="0"/>
              </a:rPr>
              <a:t>Adj</a:t>
            </a:r>
            <a:r>
              <a:rPr lang="en-US" sz="2400" dirty="0">
                <a:latin typeface="Century Gothic" pitchFamily="34" charset="0"/>
              </a:rPr>
              <a:t>[u]| + </a:t>
            </a:r>
            <a:r>
              <a:rPr lang="el-GR" sz="2400" dirty="0">
                <a:latin typeface="Century Gothic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(|V|)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501650"/>
            <a:chOff x="1297" y="3766"/>
            <a:chExt cx="972" cy="316"/>
          </a:xfrm>
        </p:grpSpPr>
        <p:sp>
          <p:nvSpPr>
            <p:cNvPr id="698378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4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dirty="0">
                  <a:sym typeface="Symbol" pitchFamily="-106" charset="2"/>
                </a:rPr>
                <a:t>Θ</a:t>
              </a:r>
              <a:r>
                <a:rPr lang="en-US" dirty="0">
                  <a:sym typeface="Symbol" pitchFamily="-106" charset="2"/>
                </a:rPr>
                <a:t>(|E|)</a:t>
              </a:r>
            </a:p>
          </p:txBody>
        </p:sp>
      </p:grp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7102475" y="5872163"/>
            <a:ext cx="1973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106" charset="2"/>
              </a:rPr>
              <a:t>=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346E6-49BF-44F5-B61D-5C6B9B50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5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6" grpId="0"/>
      <p:bldP spid="69838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67744" y="3140968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1E08-F2CB-4376-820F-85E83E0B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条边，称为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完全无向图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包含有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两个顶点之间都存在着方向相反的两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条边，称为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完全有向图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zh-CN" altLang="en-US" sz="2000" dirty="0">
              <a:solidFill>
                <a:srgbClr val="0A0A0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28662" y="2743138"/>
            <a:ext cx="2868613" cy="3493968"/>
            <a:chOff x="714348" y="3143248"/>
            <a:chExt cx="2868613" cy="3493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4348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完全无向图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)/2=6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5008" y="2743138"/>
            <a:ext cx="2736850" cy="3493968"/>
            <a:chOff x="5857884" y="3143248"/>
            <a:chExt cx="2736850" cy="34939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57884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完全有向图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A8405-6936-4FB8-8E6E-6BF8F57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一个图接近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完全图时，则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相反，当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e&lt;&lt;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089C4-B00E-4E21-BB2E-DD3D58F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2.6|8.3|3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9.9|16.4|14.6|15.1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.2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6.4|0.7|15.6|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2.6|12.1|7.2|19.4|2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5.5|25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8.1|17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9.4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9|6|21.7|27|10.1|10.6|12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23.7|0.7|0.6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|1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7.8|6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8|3.8|1.2|6.2|16.1|0.5|0.6|40.6|1.2|1.4|14.1|22.5|1.6|10.5|0.7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5.3|7.1|5.6|4.9|21.3|1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27.9|13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0.8|1.7|4.5|0.6|123.5|0.5|0.5|0.9|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4.2|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0.6|10.8|22|45.5|12.6|9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44.6|12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4.9|8.5|0.8|0.9|8.2|0.6|3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7|0.7|6.4|0.5|13.2|0.8|7.4|41.7|0.6|0.6|0.9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2.8|14.6|17.6|1.4|14.2|0.9|6|17.9|1.8|2.3|11.5|0.7|0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71.3|17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.1|1.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0.8|0.9|0.4|0.5|0.4|0.5|0.7|0.7|6|18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40.5|1|13.4|20.2|13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5.3|19|0.9|17.7|0.9|17.9|11.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0.7|2.2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9.9|3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17.7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60.2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7322</Words>
  <Application>Microsoft Office PowerPoint</Application>
  <PresentationFormat>全屏显示(4:3)</PresentationFormat>
  <Paragraphs>1717</Paragraphs>
  <Slides>79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Arial Unicode MS</vt:lpstr>
      <vt:lpstr>黑体</vt:lpstr>
      <vt:lpstr>楷体</vt:lpstr>
      <vt:lpstr>隶书</vt:lpstr>
      <vt:lpstr>宋体</vt:lpstr>
      <vt:lpstr>微软雅黑</vt:lpstr>
      <vt:lpstr>Arial</vt:lpstr>
      <vt:lpstr>Calibri</vt:lpstr>
      <vt:lpstr>Century Gothic</vt:lpstr>
      <vt:lpstr>Comic Sans MS</vt:lpstr>
      <vt:lpstr>Consolas</vt:lpstr>
      <vt:lpstr>Monotype Corsiva</vt:lpstr>
      <vt:lpstr>Symbol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Breadth-First Search (BFS)</vt:lpstr>
      <vt:lpstr>Breadth-First Search (cont.)</vt:lpstr>
      <vt:lpstr>Breadth-First Tree</vt:lpstr>
      <vt:lpstr>BFS Additional Data Structures</vt:lpstr>
      <vt:lpstr>BFS(V, E, s)</vt:lpstr>
      <vt:lpstr>BFS(V, E, s)</vt:lpstr>
      <vt:lpstr>Example</vt:lpstr>
      <vt:lpstr>Depth-First Search</vt:lpstr>
      <vt:lpstr>DFS Additional Data Structures</vt:lpstr>
      <vt:lpstr>DFS(V, E)</vt:lpstr>
      <vt:lpstr>DFS-VISIT(u)</vt:lpstr>
      <vt:lpstr>Example</vt:lpstr>
      <vt:lpstr>Example (cont.)</vt:lpstr>
      <vt:lpstr>Edge Classification</vt:lpstr>
      <vt:lpstr>Edge Classification</vt:lpstr>
      <vt:lpstr>Edge Classification</vt:lpstr>
      <vt:lpstr>Analysis of DFS(V, E)</vt:lpstr>
      <vt:lpstr>Analysis of DFS-VISIT(u)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ziqing ai</cp:lastModifiedBy>
  <cp:revision>1174</cp:revision>
  <dcterms:created xsi:type="dcterms:W3CDTF">2004-10-20T02:22:59Z</dcterms:created>
  <dcterms:modified xsi:type="dcterms:W3CDTF">2024-05-09T04:59:20Z</dcterms:modified>
</cp:coreProperties>
</file>